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2" r:id="rId5"/>
    <p:sldMasterId id="2147483730" r:id="rId6"/>
    <p:sldMasterId id="2147483742" r:id="rId7"/>
    <p:sldMasterId id="2147483754" r:id="rId8"/>
    <p:sldMasterId id="2147483766" r:id="rId9"/>
  </p:sldMasterIdLst>
  <p:notesMasterIdLst>
    <p:notesMasterId r:id="rId40"/>
  </p:notesMasterIdLst>
  <p:sldIdLst>
    <p:sldId id="258" r:id="rId10"/>
    <p:sldId id="755" r:id="rId11"/>
    <p:sldId id="3962" r:id="rId12"/>
    <p:sldId id="563" r:id="rId13"/>
    <p:sldId id="3956" r:id="rId14"/>
    <p:sldId id="3931" r:id="rId15"/>
    <p:sldId id="3959" r:id="rId16"/>
    <p:sldId id="3928" r:id="rId17"/>
    <p:sldId id="3960" r:id="rId18"/>
    <p:sldId id="540" r:id="rId19"/>
    <p:sldId id="537" r:id="rId20"/>
    <p:sldId id="3954" r:id="rId21"/>
    <p:sldId id="3963" r:id="rId22"/>
    <p:sldId id="3955" r:id="rId23"/>
    <p:sldId id="480" r:id="rId24"/>
    <p:sldId id="3964" r:id="rId25"/>
    <p:sldId id="804" r:id="rId26"/>
    <p:sldId id="3968" r:id="rId27"/>
    <p:sldId id="3979" r:id="rId28"/>
    <p:sldId id="3978" r:id="rId29"/>
    <p:sldId id="3977" r:id="rId30"/>
    <p:sldId id="3984" r:id="rId31"/>
    <p:sldId id="3980" r:id="rId32"/>
    <p:sldId id="3976" r:id="rId33"/>
    <p:sldId id="3981" r:id="rId34"/>
    <p:sldId id="3926" r:id="rId35"/>
    <p:sldId id="756" r:id="rId36"/>
    <p:sldId id="783" r:id="rId37"/>
    <p:sldId id="3983" r:id="rId38"/>
    <p:sldId id="7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79608" autoAdjust="0"/>
  </p:normalViewPr>
  <p:slideViewPr>
    <p:cSldViewPr snapToGrid="0">
      <p:cViewPr>
        <p:scale>
          <a:sx n="65" d="100"/>
          <a:sy n="65" d="100"/>
        </p:scale>
        <p:origin x="1512" y="58"/>
      </p:cViewPr>
      <p:guideLst/>
    </p:cSldViewPr>
  </p:slideViewPr>
  <p:notesTextViewPr>
    <p:cViewPr>
      <p:scale>
        <a:sx n="1" d="1"/>
        <a:sy n="1" d="1"/>
      </p:scale>
      <p:origin x="0" y="-17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01265B-7199-4302-8B16-2F47CB8E7DF1}"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9F5526F-3DB0-4ABD-96E4-9F58488D331A}">
      <dgm:prSet/>
      <dgm:spPr/>
      <dgm:t>
        <a:bodyPr/>
        <a:lstStyle/>
        <a:p>
          <a:r>
            <a:rPr lang="en-US" dirty="0">
              <a:latin typeface="Segoe UI "/>
              <a:ea typeface="Segoe UI Black" panose="020B0A02040204020203" pitchFamily="34" charset="0"/>
            </a:rPr>
            <a:t>Discover the different factors that influence an individual’s money culture.</a:t>
          </a:r>
        </a:p>
      </dgm:t>
    </dgm:pt>
    <dgm:pt modelId="{79AB6F78-F085-46BE-8711-C0A3A71E6B7D}" type="parTrans" cxnId="{8CF3259E-42A7-4F80-966A-DD67F251B48B}">
      <dgm:prSet/>
      <dgm:spPr/>
      <dgm:t>
        <a:bodyPr/>
        <a:lstStyle/>
        <a:p>
          <a:endParaRPr lang="en-US">
            <a:latin typeface="Segoe UI "/>
            <a:ea typeface="Segoe UI Black" panose="020B0A02040204020203" pitchFamily="34" charset="0"/>
          </a:endParaRPr>
        </a:p>
      </dgm:t>
    </dgm:pt>
    <dgm:pt modelId="{AAEFB9FB-B2F0-415F-BDCA-5C79ED195244}" type="sibTrans" cxnId="{8CF3259E-42A7-4F80-966A-DD67F251B48B}">
      <dgm:prSet/>
      <dgm:spPr/>
      <dgm:t>
        <a:bodyPr/>
        <a:lstStyle/>
        <a:p>
          <a:endParaRPr lang="en-US">
            <a:latin typeface="Segoe UI "/>
            <a:ea typeface="Segoe UI Black" panose="020B0A02040204020203" pitchFamily="34" charset="0"/>
          </a:endParaRPr>
        </a:p>
      </dgm:t>
    </dgm:pt>
    <dgm:pt modelId="{0111D26A-F3E3-46A6-9673-C6B074801AF0}">
      <dgm:prSet/>
      <dgm:spPr/>
      <dgm:t>
        <a:bodyPr/>
        <a:lstStyle/>
        <a:p>
          <a:r>
            <a:rPr lang="en-US" dirty="0">
              <a:latin typeface="Segoe UI "/>
              <a:ea typeface="Segoe UI Black" panose="020B0A02040204020203" pitchFamily="34" charset="0"/>
            </a:rPr>
            <a:t>Learn about the diverse student population of Washington state </a:t>
          </a:r>
        </a:p>
      </dgm:t>
    </dgm:pt>
    <dgm:pt modelId="{F9EAEE3C-1A9A-4147-810C-E35287FF9C28}" type="parTrans" cxnId="{E58261AE-3B87-4098-B092-6AE6C4AB0E26}">
      <dgm:prSet/>
      <dgm:spPr/>
      <dgm:t>
        <a:bodyPr/>
        <a:lstStyle/>
        <a:p>
          <a:endParaRPr lang="en-US">
            <a:latin typeface="Segoe UI "/>
            <a:ea typeface="Segoe UI Black" panose="020B0A02040204020203" pitchFamily="34" charset="0"/>
          </a:endParaRPr>
        </a:p>
      </dgm:t>
    </dgm:pt>
    <dgm:pt modelId="{52A74B80-B22A-4433-AA84-1D1E1BDF7ECE}" type="sibTrans" cxnId="{E58261AE-3B87-4098-B092-6AE6C4AB0E26}">
      <dgm:prSet/>
      <dgm:spPr/>
      <dgm:t>
        <a:bodyPr/>
        <a:lstStyle/>
        <a:p>
          <a:endParaRPr lang="en-US">
            <a:latin typeface="Segoe UI "/>
            <a:ea typeface="Segoe UI Black" panose="020B0A02040204020203" pitchFamily="34" charset="0"/>
          </a:endParaRPr>
        </a:p>
      </dgm:t>
    </dgm:pt>
    <dgm:pt modelId="{2E7F7A3A-B17C-453F-8C9A-9E9AE15B6BF3}">
      <dgm:prSet/>
      <dgm:spPr/>
      <dgm:t>
        <a:bodyPr/>
        <a:lstStyle/>
        <a:p>
          <a:pPr>
            <a:buNone/>
          </a:pPr>
          <a:r>
            <a:rPr lang="en-US" dirty="0">
              <a:latin typeface="Segoe UI "/>
              <a:ea typeface="Segoe UI Black" panose="020B0A02040204020203" pitchFamily="34" charset="0"/>
            </a:rPr>
            <a:t>Explore financial education instructional materials to empower all students to reach financial goals regardless of race, socioeconomic status or ability.</a:t>
          </a:r>
        </a:p>
        <a:p>
          <a:pPr>
            <a:buNone/>
          </a:pPr>
          <a:endParaRPr lang="en-US" dirty="0">
            <a:latin typeface="Segoe UI "/>
            <a:ea typeface="Segoe UI Black" panose="020B0A02040204020203" pitchFamily="34" charset="0"/>
          </a:endParaRPr>
        </a:p>
      </dgm:t>
    </dgm:pt>
    <dgm:pt modelId="{070220A3-A931-4D0B-904D-B5BAA57843AF}" type="parTrans" cxnId="{F3CEBC77-6A77-4C3B-A8C9-E9FE059FDB95}">
      <dgm:prSet/>
      <dgm:spPr/>
      <dgm:t>
        <a:bodyPr/>
        <a:lstStyle/>
        <a:p>
          <a:endParaRPr lang="en-US">
            <a:latin typeface="Segoe UI "/>
            <a:ea typeface="Segoe UI Black" panose="020B0A02040204020203" pitchFamily="34" charset="0"/>
          </a:endParaRPr>
        </a:p>
      </dgm:t>
    </dgm:pt>
    <dgm:pt modelId="{37681327-6C5D-4BD9-A92B-D05DC1D4BBDB}" type="sibTrans" cxnId="{F3CEBC77-6A77-4C3B-A8C9-E9FE059FDB95}">
      <dgm:prSet/>
      <dgm:spPr/>
      <dgm:t>
        <a:bodyPr/>
        <a:lstStyle/>
        <a:p>
          <a:endParaRPr lang="en-US">
            <a:latin typeface="Segoe UI "/>
            <a:ea typeface="Segoe UI Black" panose="020B0A02040204020203" pitchFamily="34" charset="0"/>
          </a:endParaRPr>
        </a:p>
      </dgm:t>
    </dgm:pt>
    <dgm:pt modelId="{9FC70EDC-013E-42DA-AA0F-2C9BB3AB0E65}" type="pres">
      <dgm:prSet presAssocID="{3901265B-7199-4302-8B16-2F47CB8E7DF1}" presName="root" presStyleCnt="0">
        <dgm:presLayoutVars>
          <dgm:dir/>
          <dgm:resizeHandles val="exact"/>
        </dgm:presLayoutVars>
      </dgm:prSet>
      <dgm:spPr/>
    </dgm:pt>
    <dgm:pt modelId="{506A527D-2344-40A7-BF9F-ECDD7E251258}" type="pres">
      <dgm:prSet presAssocID="{09F5526F-3DB0-4ABD-96E4-9F58488D331A}" presName="compNode" presStyleCnt="0"/>
      <dgm:spPr/>
    </dgm:pt>
    <dgm:pt modelId="{FE560B99-D25F-4603-AEAF-4D5854C267DC}" type="pres">
      <dgm:prSet presAssocID="{09F5526F-3DB0-4ABD-96E4-9F58488D331A}" presName="bgRect" presStyleLbl="bgShp" presStyleIdx="0" presStyleCnt="3"/>
      <dgm:spPr/>
    </dgm:pt>
    <dgm:pt modelId="{08A457AE-A075-4D55-8FF7-9773C6B5BDA1}" type="pres">
      <dgm:prSet presAssocID="{09F5526F-3DB0-4ABD-96E4-9F58488D331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ewspaper with solid fill"/>
        </a:ext>
      </dgm:extLst>
    </dgm:pt>
    <dgm:pt modelId="{86384DD8-DD24-4B39-9803-8F92AF90E18E}" type="pres">
      <dgm:prSet presAssocID="{09F5526F-3DB0-4ABD-96E4-9F58488D331A}" presName="spaceRect" presStyleCnt="0"/>
      <dgm:spPr/>
    </dgm:pt>
    <dgm:pt modelId="{193550FA-8579-4F69-A046-7C92EA2EBAE2}" type="pres">
      <dgm:prSet presAssocID="{09F5526F-3DB0-4ABD-96E4-9F58488D331A}" presName="parTx" presStyleLbl="revTx" presStyleIdx="0" presStyleCnt="3">
        <dgm:presLayoutVars>
          <dgm:chMax val="0"/>
          <dgm:chPref val="0"/>
        </dgm:presLayoutVars>
      </dgm:prSet>
      <dgm:spPr/>
    </dgm:pt>
    <dgm:pt modelId="{2E6A4C7D-E613-4AD8-ACBE-A978075E565B}" type="pres">
      <dgm:prSet presAssocID="{AAEFB9FB-B2F0-415F-BDCA-5C79ED195244}" presName="sibTrans" presStyleCnt="0"/>
      <dgm:spPr/>
    </dgm:pt>
    <dgm:pt modelId="{EB75D462-BFC6-49FC-A27B-9EF59FFD9AB5}" type="pres">
      <dgm:prSet presAssocID="{0111D26A-F3E3-46A6-9673-C6B074801AF0}" presName="compNode" presStyleCnt="0"/>
      <dgm:spPr/>
    </dgm:pt>
    <dgm:pt modelId="{1201B4C4-94C8-4F96-80B0-7E9C71A95E78}" type="pres">
      <dgm:prSet presAssocID="{0111D26A-F3E3-46A6-9673-C6B074801AF0}" presName="bgRect" presStyleLbl="bgShp" presStyleIdx="1" presStyleCnt="3" custLinFactNeighborY="0"/>
      <dgm:spPr/>
    </dgm:pt>
    <dgm:pt modelId="{20F609CE-CDE5-4A1E-AB61-014BA3BC83AE}" type="pres">
      <dgm:prSet presAssocID="{0111D26A-F3E3-46A6-9673-C6B074801AF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rain in head with solid fill"/>
        </a:ext>
      </dgm:extLst>
    </dgm:pt>
    <dgm:pt modelId="{5226656E-9313-4311-83AF-ACA348330662}" type="pres">
      <dgm:prSet presAssocID="{0111D26A-F3E3-46A6-9673-C6B074801AF0}" presName="spaceRect" presStyleCnt="0"/>
      <dgm:spPr/>
    </dgm:pt>
    <dgm:pt modelId="{862D0166-6D5E-4FB5-95D6-85340E76CBDA}" type="pres">
      <dgm:prSet presAssocID="{0111D26A-F3E3-46A6-9673-C6B074801AF0}" presName="parTx" presStyleLbl="revTx" presStyleIdx="1" presStyleCnt="3">
        <dgm:presLayoutVars>
          <dgm:chMax val="0"/>
          <dgm:chPref val="0"/>
        </dgm:presLayoutVars>
      </dgm:prSet>
      <dgm:spPr/>
    </dgm:pt>
    <dgm:pt modelId="{A4889269-8E26-4346-B70A-1F1D1B3C42DD}" type="pres">
      <dgm:prSet presAssocID="{52A74B80-B22A-4433-AA84-1D1E1BDF7ECE}" presName="sibTrans" presStyleCnt="0"/>
      <dgm:spPr/>
    </dgm:pt>
    <dgm:pt modelId="{74660441-2E75-492A-AA2E-A1500306D5CC}" type="pres">
      <dgm:prSet presAssocID="{2E7F7A3A-B17C-453F-8C9A-9E9AE15B6BF3}" presName="compNode" presStyleCnt="0"/>
      <dgm:spPr/>
    </dgm:pt>
    <dgm:pt modelId="{24FC1B97-5327-4D45-BCA1-937FC2B3FB7C}" type="pres">
      <dgm:prSet presAssocID="{2E7F7A3A-B17C-453F-8C9A-9E9AE15B6BF3}" presName="bgRect" presStyleLbl="bgShp" presStyleIdx="2" presStyleCnt="3"/>
      <dgm:spPr/>
    </dgm:pt>
    <dgm:pt modelId="{3D23FECA-D3AA-43A0-BAB8-6718160290FA}" type="pres">
      <dgm:prSet presAssocID="{2E7F7A3A-B17C-453F-8C9A-9E9AE15B6BF3}"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assroom with solid fill"/>
        </a:ext>
      </dgm:extLst>
    </dgm:pt>
    <dgm:pt modelId="{0C1F8234-82FC-4EC0-88B6-17261DC6CC83}" type="pres">
      <dgm:prSet presAssocID="{2E7F7A3A-B17C-453F-8C9A-9E9AE15B6BF3}" presName="spaceRect" presStyleCnt="0"/>
      <dgm:spPr/>
    </dgm:pt>
    <dgm:pt modelId="{B4B16251-144A-4B08-8AE3-BA1D5E7E5804}" type="pres">
      <dgm:prSet presAssocID="{2E7F7A3A-B17C-453F-8C9A-9E9AE15B6BF3}" presName="parTx" presStyleLbl="revTx" presStyleIdx="2" presStyleCnt="3">
        <dgm:presLayoutVars>
          <dgm:chMax val="0"/>
          <dgm:chPref val="0"/>
        </dgm:presLayoutVars>
      </dgm:prSet>
      <dgm:spPr/>
    </dgm:pt>
  </dgm:ptLst>
  <dgm:cxnLst>
    <dgm:cxn modelId="{F3CEBC77-6A77-4C3B-A8C9-E9FE059FDB95}" srcId="{3901265B-7199-4302-8B16-2F47CB8E7DF1}" destId="{2E7F7A3A-B17C-453F-8C9A-9E9AE15B6BF3}" srcOrd="2" destOrd="0" parTransId="{070220A3-A931-4D0B-904D-B5BAA57843AF}" sibTransId="{37681327-6C5D-4BD9-A92B-D05DC1D4BBDB}"/>
    <dgm:cxn modelId="{155B0982-8E8C-4676-AD09-FAA91B107225}" type="presOf" srcId="{09F5526F-3DB0-4ABD-96E4-9F58488D331A}" destId="{193550FA-8579-4F69-A046-7C92EA2EBAE2}" srcOrd="0" destOrd="0" presId="urn:microsoft.com/office/officeart/2018/2/layout/IconVerticalSolidList"/>
    <dgm:cxn modelId="{8CF3259E-42A7-4F80-966A-DD67F251B48B}" srcId="{3901265B-7199-4302-8B16-2F47CB8E7DF1}" destId="{09F5526F-3DB0-4ABD-96E4-9F58488D331A}" srcOrd="0" destOrd="0" parTransId="{79AB6F78-F085-46BE-8711-C0A3A71E6B7D}" sibTransId="{AAEFB9FB-B2F0-415F-BDCA-5C79ED195244}"/>
    <dgm:cxn modelId="{E58261AE-3B87-4098-B092-6AE6C4AB0E26}" srcId="{3901265B-7199-4302-8B16-2F47CB8E7DF1}" destId="{0111D26A-F3E3-46A6-9673-C6B074801AF0}" srcOrd="1" destOrd="0" parTransId="{F9EAEE3C-1A9A-4147-810C-E35287FF9C28}" sibTransId="{52A74B80-B22A-4433-AA84-1D1E1BDF7ECE}"/>
    <dgm:cxn modelId="{3C88C6B9-DCA9-4FAB-AB23-19D038467247}" type="presOf" srcId="{3901265B-7199-4302-8B16-2F47CB8E7DF1}" destId="{9FC70EDC-013E-42DA-AA0F-2C9BB3AB0E65}" srcOrd="0" destOrd="0" presId="urn:microsoft.com/office/officeart/2018/2/layout/IconVerticalSolidList"/>
    <dgm:cxn modelId="{7FE30CBD-0D1F-49F7-93B3-D452B882F312}" type="presOf" srcId="{0111D26A-F3E3-46A6-9673-C6B074801AF0}" destId="{862D0166-6D5E-4FB5-95D6-85340E76CBDA}" srcOrd="0" destOrd="0" presId="urn:microsoft.com/office/officeart/2018/2/layout/IconVerticalSolidList"/>
    <dgm:cxn modelId="{85EBAED9-F241-4EC9-913E-793FFCA1A444}" type="presOf" srcId="{2E7F7A3A-B17C-453F-8C9A-9E9AE15B6BF3}" destId="{B4B16251-144A-4B08-8AE3-BA1D5E7E5804}" srcOrd="0" destOrd="0" presId="urn:microsoft.com/office/officeart/2018/2/layout/IconVerticalSolidList"/>
    <dgm:cxn modelId="{22ABCE2C-6836-4DF4-B525-C2C6BB624A2A}" type="presParOf" srcId="{9FC70EDC-013E-42DA-AA0F-2C9BB3AB0E65}" destId="{506A527D-2344-40A7-BF9F-ECDD7E251258}" srcOrd="0" destOrd="0" presId="urn:microsoft.com/office/officeart/2018/2/layout/IconVerticalSolidList"/>
    <dgm:cxn modelId="{ADE829BD-52C5-4E9B-81AB-8CB9C31DD50D}" type="presParOf" srcId="{506A527D-2344-40A7-BF9F-ECDD7E251258}" destId="{FE560B99-D25F-4603-AEAF-4D5854C267DC}" srcOrd="0" destOrd="0" presId="urn:microsoft.com/office/officeart/2018/2/layout/IconVerticalSolidList"/>
    <dgm:cxn modelId="{52648A1C-711D-4EAB-84A0-651D71C537B7}" type="presParOf" srcId="{506A527D-2344-40A7-BF9F-ECDD7E251258}" destId="{08A457AE-A075-4D55-8FF7-9773C6B5BDA1}" srcOrd="1" destOrd="0" presId="urn:microsoft.com/office/officeart/2018/2/layout/IconVerticalSolidList"/>
    <dgm:cxn modelId="{2ACD036B-3B24-48F4-B10A-28A39B184384}" type="presParOf" srcId="{506A527D-2344-40A7-BF9F-ECDD7E251258}" destId="{86384DD8-DD24-4B39-9803-8F92AF90E18E}" srcOrd="2" destOrd="0" presId="urn:microsoft.com/office/officeart/2018/2/layout/IconVerticalSolidList"/>
    <dgm:cxn modelId="{7547B775-AE77-47BC-A195-B5B50193AF28}" type="presParOf" srcId="{506A527D-2344-40A7-BF9F-ECDD7E251258}" destId="{193550FA-8579-4F69-A046-7C92EA2EBAE2}" srcOrd="3" destOrd="0" presId="urn:microsoft.com/office/officeart/2018/2/layout/IconVerticalSolidList"/>
    <dgm:cxn modelId="{6F3AE889-6D1D-46F9-887A-08AF727D5028}" type="presParOf" srcId="{9FC70EDC-013E-42DA-AA0F-2C9BB3AB0E65}" destId="{2E6A4C7D-E613-4AD8-ACBE-A978075E565B}" srcOrd="1" destOrd="0" presId="urn:microsoft.com/office/officeart/2018/2/layout/IconVerticalSolidList"/>
    <dgm:cxn modelId="{C90D0283-073D-4394-8744-7C74D41F73F7}" type="presParOf" srcId="{9FC70EDC-013E-42DA-AA0F-2C9BB3AB0E65}" destId="{EB75D462-BFC6-49FC-A27B-9EF59FFD9AB5}" srcOrd="2" destOrd="0" presId="urn:microsoft.com/office/officeart/2018/2/layout/IconVerticalSolidList"/>
    <dgm:cxn modelId="{B3D3EA56-401C-4F06-80A0-E9C83D175E47}" type="presParOf" srcId="{EB75D462-BFC6-49FC-A27B-9EF59FFD9AB5}" destId="{1201B4C4-94C8-4F96-80B0-7E9C71A95E78}" srcOrd="0" destOrd="0" presId="urn:microsoft.com/office/officeart/2018/2/layout/IconVerticalSolidList"/>
    <dgm:cxn modelId="{CF743534-5DB2-450D-8D4F-9D1DFDFC387E}" type="presParOf" srcId="{EB75D462-BFC6-49FC-A27B-9EF59FFD9AB5}" destId="{20F609CE-CDE5-4A1E-AB61-014BA3BC83AE}" srcOrd="1" destOrd="0" presId="urn:microsoft.com/office/officeart/2018/2/layout/IconVerticalSolidList"/>
    <dgm:cxn modelId="{94BF174F-C056-4FB3-A611-E28AC37CF271}" type="presParOf" srcId="{EB75D462-BFC6-49FC-A27B-9EF59FFD9AB5}" destId="{5226656E-9313-4311-83AF-ACA348330662}" srcOrd="2" destOrd="0" presId="urn:microsoft.com/office/officeart/2018/2/layout/IconVerticalSolidList"/>
    <dgm:cxn modelId="{F300B9C8-B5C7-4F83-B593-526AD825F9E0}" type="presParOf" srcId="{EB75D462-BFC6-49FC-A27B-9EF59FFD9AB5}" destId="{862D0166-6D5E-4FB5-95D6-85340E76CBDA}" srcOrd="3" destOrd="0" presId="urn:microsoft.com/office/officeart/2018/2/layout/IconVerticalSolidList"/>
    <dgm:cxn modelId="{4F599D7E-C86A-4514-8A8F-340C32F0F609}" type="presParOf" srcId="{9FC70EDC-013E-42DA-AA0F-2C9BB3AB0E65}" destId="{A4889269-8E26-4346-B70A-1F1D1B3C42DD}" srcOrd="3" destOrd="0" presId="urn:microsoft.com/office/officeart/2018/2/layout/IconVerticalSolidList"/>
    <dgm:cxn modelId="{694E4157-724C-4967-99C6-2C8CD6B4CE73}" type="presParOf" srcId="{9FC70EDC-013E-42DA-AA0F-2C9BB3AB0E65}" destId="{74660441-2E75-492A-AA2E-A1500306D5CC}" srcOrd="4" destOrd="0" presId="urn:microsoft.com/office/officeart/2018/2/layout/IconVerticalSolidList"/>
    <dgm:cxn modelId="{78D6A2F2-4BEE-4866-9828-5270325AA91A}" type="presParOf" srcId="{74660441-2E75-492A-AA2E-A1500306D5CC}" destId="{24FC1B97-5327-4D45-BCA1-937FC2B3FB7C}" srcOrd="0" destOrd="0" presId="urn:microsoft.com/office/officeart/2018/2/layout/IconVerticalSolidList"/>
    <dgm:cxn modelId="{CDF65C55-5514-4928-9FD9-0237A7FB7B7B}" type="presParOf" srcId="{74660441-2E75-492A-AA2E-A1500306D5CC}" destId="{3D23FECA-D3AA-43A0-BAB8-6718160290FA}" srcOrd="1" destOrd="0" presId="urn:microsoft.com/office/officeart/2018/2/layout/IconVerticalSolidList"/>
    <dgm:cxn modelId="{52E0E00F-A2EF-44C5-8AD7-26A825F32F90}" type="presParOf" srcId="{74660441-2E75-492A-AA2E-A1500306D5CC}" destId="{0C1F8234-82FC-4EC0-88B6-17261DC6CC83}" srcOrd="2" destOrd="0" presId="urn:microsoft.com/office/officeart/2018/2/layout/IconVerticalSolidList"/>
    <dgm:cxn modelId="{A09472D1-8476-4CE8-BDE5-E3785142C2B8}" type="presParOf" srcId="{74660441-2E75-492A-AA2E-A1500306D5CC}" destId="{B4B16251-144A-4B08-8AE3-BA1D5E7E580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948815-69B7-4A32-8127-F424F13D1CC0}" type="doc">
      <dgm:prSet loTypeId="urn:microsoft.com/office/officeart/2017/3/layout/DropPinTimeline" loCatId="process" qsTypeId="urn:microsoft.com/office/officeart/2005/8/quickstyle/simple1" qsCatId="simple" csTypeId="urn:microsoft.com/office/officeart/2005/8/colors/accent3_1" csCatId="accent3" phldr="1"/>
      <dgm:spPr/>
      <dgm:t>
        <a:bodyPr/>
        <a:lstStyle/>
        <a:p>
          <a:endParaRPr lang="en-US"/>
        </a:p>
      </dgm:t>
    </dgm:pt>
    <dgm:pt modelId="{07F1BC43-D51B-4DFB-87E7-A3AE0F19884C}">
      <dgm:prSet custT="1"/>
      <dgm:spPr>
        <a:xfrm>
          <a:off x="478542" y="501349"/>
          <a:ext cx="1478225" cy="521403"/>
        </a:xfrm>
        <a:prstGeom prst="rect">
          <a:avLst/>
        </a:prstGeom>
      </dgm:spPr>
      <dgm:t>
        <a:bodyPr/>
        <a:lstStyle/>
        <a:p>
          <a:pPr>
            <a:defRPr b="1"/>
          </a:pPr>
          <a:r>
            <a:rPr lang="en-US" sz="1600" b="1" dirty="0">
              <a:latin typeface="Segoe UI" panose="020B0502040204020203" pitchFamily="34" charset="0"/>
              <a:ea typeface="Open Sans" panose="020B0606030504020204" pitchFamily="34" charset="0"/>
              <a:cs typeface="Segoe UI" panose="020B0502040204020203" pitchFamily="34" charset="0"/>
            </a:rPr>
            <a:t>2004</a:t>
          </a:r>
        </a:p>
      </dgm:t>
    </dgm:pt>
    <dgm:pt modelId="{7048D230-8A2C-415E-A934-671B78B01E0C}" type="parTrans" cxnId="{0449DBDC-BE65-4483-9458-93678B89D07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1259766-15E1-4156-A146-EAEAD92514F7}" type="sibTrans" cxnId="{0449DBDC-BE65-4483-9458-93678B89D07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5E48298-A859-4E38-9C14-947D0E68D722}">
      <dgm:prSet custT="1"/>
      <dgm:spPr>
        <a:xfrm>
          <a:off x="478542" y="1022753"/>
          <a:ext cx="1478225" cy="1483994"/>
        </a:xfrm>
        <a:prstGeom prst="rect">
          <a:avLst/>
        </a:prstGeom>
      </dgm:spPr>
      <dgm:t>
        <a:bodyPr/>
        <a:lstStyle/>
        <a:p>
          <a:r>
            <a:rPr lang="en-US" sz="1100" dirty="0">
              <a:latin typeface="+mj-lt"/>
              <a:ea typeface="Open Sans" panose="020B0606030504020204" pitchFamily="34" charset="0"/>
              <a:cs typeface="Segoe UI" panose="020B0502040204020203" pitchFamily="34" charset="0"/>
            </a:rPr>
            <a:t>Legislation established </a:t>
          </a:r>
          <a:r>
            <a:rPr lang="en-US" sz="1100" dirty="0">
              <a:latin typeface="Segoe UI" panose="020B0502040204020203" pitchFamily="34" charset="0"/>
              <a:ea typeface="Open Sans" panose="020B0606030504020204" pitchFamily="34" charset="0"/>
              <a:cs typeface="Segoe UI" panose="020B0502040204020203" pitchFamily="34" charset="0"/>
            </a:rPr>
            <a:t>the Financial Literacy Public-Private Partnership (FLPPP)</a:t>
          </a:r>
        </a:p>
      </dgm:t>
    </dgm:pt>
    <dgm:pt modelId="{3B807787-2802-4F8F-9E36-DC68168BD7FF}" type="parTrans" cxnId="{FA43564F-7F28-4E5F-801A-4595E3A8DE3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D0F71DA-8511-47CD-A82C-EAB0F4226782}" type="sibTrans" cxnId="{FA43564F-7F28-4E5F-801A-4595E3A8DE3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E54DDF3-601F-44B8-B5D9-8DAA0D17F8AA}">
      <dgm:prSet custT="1"/>
      <dgm:spPr>
        <a:xfrm>
          <a:off x="1449439" y="3990742"/>
          <a:ext cx="1478225" cy="521403"/>
        </a:xfrm>
        <a:prstGeom prst="rect">
          <a:avLst/>
        </a:prstGeom>
      </dgm:spPr>
      <dgm:t>
        <a:bodyPr/>
        <a:lstStyle/>
        <a:p>
          <a:pPr>
            <a:defRPr b="1"/>
          </a:pPr>
          <a:r>
            <a:rPr lang="en-US" sz="1600" b="1" dirty="0">
              <a:latin typeface="Segoe UI" panose="020B0502040204020203" pitchFamily="34" charset="0"/>
              <a:ea typeface="Open Sans" panose="020B0606030504020204" pitchFamily="34" charset="0"/>
              <a:cs typeface="Segoe UI" panose="020B0502040204020203" pitchFamily="34" charset="0"/>
            </a:rPr>
            <a:t>2009</a:t>
          </a:r>
        </a:p>
      </dgm:t>
    </dgm:pt>
    <dgm:pt modelId="{9EA28A8D-CF82-456C-A853-BDB78C0E3E86}" type="parTrans" cxnId="{CB87E4BA-83CD-4AF2-B7C5-88746C1C5E9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781FD90-5F1B-43FB-91E4-F19678015B9F}" type="sibTrans" cxnId="{CB87E4BA-83CD-4AF2-B7C5-88746C1C5E9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E9CCBAB-BFD1-46B1-A3C5-2F9106CBD183}">
      <dgm:prSet custT="1"/>
      <dgm:spPr>
        <a:xfrm>
          <a:off x="1449439" y="2506748"/>
          <a:ext cx="1478225" cy="1483994"/>
        </a:xfrm>
        <a:prstGeom prst="rect">
          <a:avLst/>
        </a:prstGeom>
      </dgm:spPr>
      <dgm:t>
        <a:bodyPr anchor="ctr"/>
        <a:lstStyle/>
        <a:p>
          <a:r>
            <a:rPr lang="en-US" sz="1100" dirty="0">
              <a:latin typeface="Segoe UI" panose="020B0502040204020203" pitchFamily="34" charset="0"/>
              <a:ea typeface="Open Sans" panose="020B0606030504020204" pitchFamily="34" charset="0"/>
              <a:cs typeface="Segoe UI" panose="020B0502040204020203" pitchFamily="34" charset="0"/>
            </a:rPr>
            <a:t>Legislation renamed FLPPP to the </a:t>
          </a:r>
          <a:r>
            <a:rPr lang="en-US" sz="1100" dirty="0">
              <a:latin typeface="Segoe UI Semibold" panose="020B0702040204020203" pitchFamily="34" charset="0"/>
              <a:ea typeface="Open Sans" panose="020B0606030504020204" pitchFamily="34" charset="0"/>
              <a:cs typeface="Segoe UI Semibold" panose="020B0702040204020203" pitchFamily="34" charset="0"/>
            </a:rPr>
            <a:t>Financial Education Public-Private Partnership </a:t>
          </a:r>
          <a:r>
            <a:rPr lang="en-US" sz="1100" dirty="0">
              <a:latin typeface="Segoe UI" panose="020B0502040204020203" pitchFamily="34" charset="0"/>
              <a:ea typeface="Open Sans" panose="020B0606030504020204" pitchFamily="34" charset="0"/>
              <a:cs typeface="Segoe UI" panose="020B0502040204020203" pitchFamily="34" charset="0"/>
            </a:rPr>
            <a:t>(FEPPP)</a:t>
          </a:r>
        </a:p>
      </dgm:t>
    </dgm:pt>
    <dgm:pt modelId="{FC4F0E87-1256-4B77-844F-6A5BF4DEFB63}" type="parTrans" cxnId="{B91E4065-4256-4124-A46D-B8A98B748883}">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CA9DEA4-2274-450A-8234-B1A4A086B832}" type="sibTrans" cxnId="{B91E4065-4256-4124-A46D-B8A98B748883}">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2BF3400-7EE5-4F83-9EF0-FD44D0E0B487}">
      <dgm:prSet custT="1"/>
      <dgm:spPr>
        <a:xfrm>
          <a:off x="2420336" y="501349"/>
          <a:ext cx="1478225" cy="521403"/>
        </a:xfrm>
        <a:prstGeom prst="rect">
          <a:avLst/>
        </a:prstGeom>
      </dgm:spPr>
      <dgm:t>
        <a:bodyPr/>
        <a:lstStyle/>
        <a:p>
          <a:pPr>
            <a:defRPr b="1"/>
          </a:pPr>
          <a:r>
            <a:rPr lang="en-US" sz="1600" b="1" dirty="0">
              <a:latin typeface="Segoe UI" panose="020B0502040204020203" pitchFamily="34" charset="0"/>
              <a:ea typeface="Open Sans" panose="020B0606030504020204" pitchFamily="34" charset="0"/>
              <a:cs typeface="Segoe UI" panose="020B0502040204020203" pitchFamily="34" charset="0"/>
            </a:rPr>
            <a:t>2011</a:t>
          </a:r>
        </a:p>
      </dgm:t>
    </dgm:pt>
    <dgm:pt modelId="{DAA147CD-FEBF-429F-9D66-E02E9B186178}" type="parTrans" cxnId="{661E68F0-4F91-4D1D-B2C7-901F44E48564}">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742E2E4-4487-40ED-B7E2-556F38785838}" type="sibTrans" cxnId="{661E68F0-4F91-4D1D-B2C7-901F44E48564}">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9D0CE2A-E5EF-4DC2-9A7E-B19A0556340D}">
      <dgm:prSet custT="1"/>
      <dgm:spPr>
        <a:xfrm>
          <a:off x="2420336" y="1022753"/>
          <a:ext cx="1478225" cy="1483994"/>
        </a:xfrm>
        <a:prstGeom prst="rect">
          <a:avLst/>
        </a:prstGeom>
      </dgm:spPr>
      <dgm:t>
        <a:bodyPr/>
        <a:lstStyle/>
        <a:p>
          <a:r>
            <a:rPr lang="en-US" sz="1100" dirty="0">
              <a:latin typeface="Segoe UI" panose="020B0502040204020203" pitchFamily="34" charset="0"/>
              <a:ea typeface="Open Sans" panose="020B0606030504020204" pitchFamily="34" charset="0"/>
              <a:cs typeface="Segoe UI" panose="020B0502040204020203" pitchFamily="34" charset="0"/>
            </a:rPr>
            <a:t>Legislation encouraged school districts to adopt the National </a:t>
          </a:r>
          <a:r>
            <a:rPr lang="en-US" sz="1100" dirty="0">
              <a:latin typeface="Segoe UI Semibold" panose="020B0702040204020203" pitchFamily="34" charset="0"/>
              <a:ea typeface="Open Sans" panose="020B0606030504020204" pitchFamily="34" charset="0"/>
              <a:cs typeface="Segoe UI Semibold" panose="020B0702040204020203" pitchFamily="34" charset="0"/>
            </a:rPr>
            <a:t>Jump$tart </a:t>
          </a:r>
          <a:r>
            <a:rPr lang="en-US" sz="1100" dirty="0">
              <a:latin typeface="Segoe UI" panose="020B0502040204020203" pitchFamily="34" charset="0"/>
              <a:ea typeface="Open Sans" panose="020B0606030504020204" pitchFamily="34" charset="0"/>
              <a:cs typeface="Segoe UI" panose="020B0502040204020203" pitchFamily="34" charset="0"/>
            </a:rPr>
            <a:t>Standards in Personal Finance</a:t>
          </a:r>
        </a:p>
      </dgm:t>
    </dgm:pt>
    <dgm:pt modelId="{BA8C2B22-CAE0-48F5-B008-552B88AFD61E}" type="parTrans" cxnId="{AC1B19AE-E7AD-4438-AE2A-69DB9E2BA4B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863E033-DE3B-4E7A-9258-B11651DF76FE}" type="sibTrans" cxnId="{AC1B19AE-E7AD-4438-AE2A-69DB9E2BA4B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54077BA-E880-432F-B0B0-964202FCE3FE}">
      <dgm:prSet custT="1"/>
      <dgm:spPr>
        <a:xfrm>
          <a:off x="3391232" y="3990742"/>
          <a:ext cx="1478225" cy="521403"/>
        </a:xfrm>
        <a:prstGeom prst="rect">
          <a:avLst/>
        </a:prstGeom>
      </dgm:spPr>
      <dgm:t>
        <a:bodyPr/>
        <a:lstStyle/>
        <a:p>
          <a:pPr>
            <a:defRPr b="1"/>
          </a:pPr>
          <a:r>
            <a:rPr lang="en-US" sz="1600" b="1" dirty="0">
              <a:latin typeface="Segoe UI" panose="020B0502040204020203" pitchFamily="34" charset="0"/>
              <a:ea typeface="Open Sans" panose="020B0606030504020204" pitchFamily="34" charset="0"/>
              <a:cs typeface="Segoe UI" panose="020B0502040204020203" pitchFamily="34" charset="0"/>
            </a:rPr>
            <a:t>2015</a:t>
          </a:r>
        </a:p>
      </dgm:t>
    </dgm:pt>
    <dgm:pt modelId="{0D26DBD5-2192-4285-A549-867F25E3812E}" type="parTrans" cxnId="{64763B58-E0D3-446A-ABF4-BE1FC1FF561D}">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31756BE-3E6E-448C-8744-C3B188E45B06}" type="sibTrans" cxnId="{64763B58-E0D3-446A-ABF4-BE1FC1FF561D}">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0117193-88A9-45E7-937F-4E36FAC18962}">
      <dgm:prSet custT="1"/>
      <dgm:spPr>
        <a:xfrm>
          <a:off x="3391232" y="2506748"/>
          <a:ext cx="1478225" cy="1483994"/>
        </a:xfrm>
        <a:prstGeom prst="rect">
          <a:avLst/>
        </a:prstGeom>
      </dgm:spPr>
      <dgm:t>
        <a:bodyPr anchor="ctr"/>
        <a:lstStyle/>
        <a:p>
          <a:r>
            <a:rPr lang="en-US" sz="1100" dirty="0">
              <a:latin typeface="Segoe UI" panose="020B0502040204020203" pitchFamily="34" charset="0"/>
              <a:ea typeface="Open Sans" panose="020B0606030504020204" pitchFamily="34" charset="0"/>
              <a:cs typeface="Segoe UI" panose="020B0502040204020203" pitchFamily="34" charset="0"/>
            </a:rPr>
            <a:t>The legislation directs </a:t>
          </a:r>
          <a:r>
            <a:rPr lang="en-US" sz="1100" dirty="0">
              <a:latin typeface="Segoe UI Semibold" panose="020B0702040204020203" pitchFamily="34" charset="0"/>
              <a:ea typeface="Open Sans" panose="020B0606030504020204" pitchFamily="34" charset="0"/>
              <a:cs typeface="Segoe UI Semibold" panose="020B0702040204020203" pitchFamily="34" charset="0"/>
            </a:rPr>
            <a:t>OSPI</a:t>
          </a:r>
          <a:r>
            <a:rPr lang="en-US" sz="1100" dirty="0">
              <a:latin typeface="Segoe UI" panose="020B0502040204020203" pitchFamily="34" charset="0"/>
              <a:ea typeface="Open Sans" panose="020B0606030504020204" pitchFamily="34" charset="0"/>
              <a:cs typeface="Segoe UI" panose="020B0502040204020203" pitchFamily="34" charset="0"/>
            </a:rPr>
            <a:t> to integrate National Jump$tart Standards</a:t>
          </a:r>
        </a:p>
      </dgm:t>
    </dgm:pt>
    <dgm:pt modelId="{1C325D53-C799-4610-8BBF-9805FBBD0510}" type="parTrans" cxnId="{204B8748-2415-48D6-BDBB-B55B9C83B5FA}">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98A8EAE-C885-4828-B832-8D650D8206E5}" type="sibTrans" cxnId="{204B8748-2415-48D6-BDBB-B55B9C83B5FA}">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ACC3CE6-F660-47D3-8A00-085CCC5CACB0}">
      <dgm:prSet custT="1"/>
      <dgm:spPr>
        <a:xfrm>
          <a:off x="4362129" y="501349"/>
          <a:ext cx="1478225" cy="521403"/>
        </a:xfrm>
        <a:prstGeom prst="rect">
          <a:avLst/>
        </a:prstGeom>
      </dgm:spPr>
      <dgm:t>
        <a:bodyPr/>
        <a:lstStyle/>
        <a:p>
          <a:pPr>
            <a:defRPr b="1"/>
          </a:pPr>
          <a:r>
            <a:rPr lang="en-US" sz="1600" b="1" dirty="0">
              <a:latin typeface="Segoe UI" panose="020B0502040204020203" pitchFamily="34" charset="0"/>
              <a:ea typeface="Open Sans" panose="020B0606030504020204" pitchFamily="34" charset="0"/>
              <a:cs typeface="Segoe UI" panose="020B0502040204020203" pitchFamily="34" charset="0"/>
            </a:rPr>
            <a:t>2016</a:t>
          </a:r>
        </a:p>
      </dgm:t>
    </dgm:pt>
    <dgm:pt modelId="{4C917081-7773-499D-8949-8491DB2D86D3}" type="parTrans" cxnId="{7D754BFD-D045-45EA-836A-2375179235F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747E159-32CE-4334-8421-D87D5D542A29}" type="sibTrans" cxnId="{7D754BFD-D045-45EA-836A-2375179235F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C339944-E582-4D5B-BDA5-2F536E3F6C7C}">
      <dgm:prSet custT="1"/>
      <dgm:spPr>
        <a:xfrm>
          <a:off x="4362129" y="1022753"/>
          <a:ext cx="1478225" cy="1483994"/>
        </a:xfrm>
        <a:prstGeom prst="rect">
          <a:avLst/>
        </a:prstGeom>
      </dgm:spPr>
      <dgm:t>
        <a:bodyPr/>
        <a:lstStyle/>
        <a:p>
          <a:r>
            <a:rPr lang="en-US" sz="1100" dirty="0">
              <a:latin typeface="Segoe UI" panose="020B0502040204020203" pitchFamily="34" charset="0"/>
              <a:ea typeface="Open Sans" panose="020B0606030504020204" pitchFamily="34" charset="0"/>
              <a:cs typeface="Segoe UI" panose="020B0502040204020203" pitchFamily="34" charset="0"/>
            </a:rPr>
            <a:t>FEPPP facilitated in partnership with OSPI adoption of </a:t>
          </a:r>
          <a:r>
            <a:rPr lang="en-US" sz="1100" dirty="0">
              <a:latin typeface="Segoe UI Semibold" panose="020B0702040204020203" pitchFamily="34" charset="0"/>
              <a:ea typeface="Open Sans" panose="020B0606030504020204" pitchFamily="34" charset="0"/>
              <a:cs typeface="Segoe UI Semibold" panose="020B0702040204020203" pitchFamily="34" charset="0"/>
            </a:rPr>
            <a:t>Washington State Financial Education Learning Standards</a:t>
          </a:r>
        </a:p>
      </dgm:t>
    </dgm:pt>
    <dgm:pt modelId="{D00F4F72-0F14-412F-BA49-774DDA69AA1A}" type="parTrans" cxnId="{48332D6D-402C-4C39-BBB7-A96DE2A9CAE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3FF6FF7-1CCB-4FC4-91A2-94E505538F35}" type="sibTrans" cxnId="{48332D6D-402C-4C39-BBB7-A96DE2A9CAE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E041C3B-02AB-4AF2-9F2C-DB9929CE4080}">
      <dgm:prSet custT="1"/>
      <dgm:spPr>
        <a:xfrm>
          <a:off x="5333026" y="3990742"/>
          <a:ext cx="1478225" cy="521403"/>
        </a:xfrm>
        <a:prstGeom prst="rect">
          <a:avLst/>
        </a:prstGeom>
      </dgm:spPr>
      <dgm:t>
        <a:bodyPr/>
        <a:lstStyle/>
        <a:p>
          <a:pPr>
            <a:defRPr b="1"/>
          </a:pPr>
          <a:r>
            <a:rPr lang="en-US" sz="1600" b="1" dirty="0">
              <a:latin typeface="Segoe UI" panose="020B0502040204020203" pitchFamily="34" charset="0"/>
              <a:ea typeface="Open Sans" panose="020B0606030504020204" pitchFamily="34" charset="0"/>
              <a:cs typeface="Segoe UI" panose="020B0502040204020203" pitchFamily="34" charset="0"/>
            </a:rPr>
            <a:t>2022</a:t>
          </a:r>
          <a:endParaRPr lang="en-US" sz="1200" b="1" dirty="0">
            <a:latin typeface="Segoe UI" panose="020B0502040204020203" pitchFamily="34" charset="0"/>
            <a:ea typeface="Open Sans" panose="020B0606030504020204" pitchFamily="34" charset="0"/>
            <a:cs typeface="Segoe UI" panose="020B0502040204020203" pitchFamily="34" charset="0"/>
          </a:endParaRPr>
        </a:p>
      </dgm:t>
    </dgm:pt>
    <dgm:pt modelId="{607BE5F5-CB39-40AA-B1C5-4E2B1B861427}" type="parTrans" cxnId="{9F708492-E27D-4BCB-857F-2C61A069D162}">
      <dgm:prSet/>
      <dgm:spPr/>
      <dgm:t>
        <a:bodyPr/>
        <a:lstStyle/>
        <a:p>
          <a:endParaRPr lang="en-US"/>
        </a:p>
      </dgm:t>
    </dgm:pt>
    <dgm:pt modelId="{9F25C4DD-85FF-4036-8C12-1AE76B3318B9}" type="sibTrans" cxnId="{9F708492-E27D-4BCB-857F-2C61A069D162}">
      <dgm:prSet/>
      <dgm:spPr/>
      <dgm:t>
        <a:bodyPr/>
        <a:lstStyle/>
        <a:p>
          <a:endParaRPr lang="en-US"/>
        </a:p>
      </dgm:t>
    </dgm:pt>
    <dgm:pt modelId="{F0145AA8-E2B6-48C0-8C30-784C50CD36C0}">
      <dgm:prSet custT="1"/>
      <dgm:spPr>
        <a:xfrm>
          <a:off x="5333026" y="2506748"/>
          <a:ext cx="1478225" cy="1483994"/>
        </a:xfrm>
        <a:prstGeom prst="rect">
          <a:avLst/>
        </a:prstGeom>
      </dgm:spPr>
      <dgm:t>
        <a:bodyPr anchor="ctr"/>
        <a:lstStyle/>
        <a:p>
          <a:r>
            <a:rPr lang="en-US" sz="1100" dirty="0">
              <a:latin typeface="Segoe UI" panose="020B0502040204020203" pitchFamily="34" charset="0"/>
              <a:ea typeface="Open Sans" panose="020B0606030504020204" pitchFamily="34" charset="0"/>
              <a:cs typeface="Segoe UI" panose="020B0502040204020203" pitchFamily="34" charset="0"/>
            </a:rPr>
            <a:t>State legislature </a:t>
          </a:r>
          <a:r>
            <a:rPr lang="en-US" sz="1100" dirty="0">
              <a:latin typeface="Segoe UI Semibold" panose="020B0702040204020203" pitchFamily="34" charset="0"/>
              <a:ea typeface="Open Sans" panose="020B0606030504020204" pitchFamily="34" charset="0"/>
              <a:cs typeface="Segoe UI Semibold" panose="020B0702040204020203" pitchFamily="34" charset="0"/>
            </a:rPr>
            <a:t>unanimously passes </a:t>
          </a:r>
          <a:r>
            <a:rPr lang="en-US" sz="1100" dirty="0">
              <a:latin typeface="+mn-lt"/>
              <a:ea typeface="Open Sans" panose="020B0606030504020204" pitchFamily="34" charset="0"/>
              <a:cs typeface="Segoe UI Semibold" panose="020B0702040204020203" pitchFamily="34" charset="0"/>
            </a:rPr>
            <a:t>SB5720</a:t>
          </a:r>
        </a:p>
      </dgm:t>
    </dgm:pt>
    <dgm:pt modelId="{85558D8F-7907-43DF-A0BE-63D33618E5ED}" type="parTrans" cxnId="{97B1E89E-A8ED-4AE6-96F5-C6A1AEAB45BA}">
      <dgm:prSet/>
      <dgm:spPr/>
      <dgm:t>
        <a:bodyPr/>
        <a:lstStyle/>
        <a:p>
          <a:endParaRPr lang="en-US"/>
        </a:p>
      </dgm:t>
    </dgm:pt>
    <dgm:pt modelId="{D9740F7B-A048-4BA4-9FB2-F781BBE49836}" type="sibTrans" cxnId="{97B1E89E-A8ED-4AE6-96F5-C6A1AEAB45BA}">
      <dgm:prSet/>
      <dgm:spPr/>
      <dgm:t>
        <a:bodyPr/>
        <a:lstStyle/>
        <a:p>
          <a:endParaRPr lang="en-US"/>
        </a:p>
      </dgm:t>
    </dgm:pt>
    <dgm:pt modelId="{592F6477-5CAF-43B3-BEBA-FE8A337970A9}">
      <dgm:prSet custT="1"/>
      <dgm:spPr>
        <a:xfrm>
          <a:off x="6303923" y="501349"/>
          <a:ext cx="1478225" cy="521403"/>
        </a:xfrm>
        <a:prstGeom prst="rect">
          <a:avLst/>
        </a:prstGeom>
      </dgm:spPr>
      <dgm:t>
        <a:bodyPr/>
        <a:lstStyle/>
        <a:p>
          <a:pPr>
            <a:defRPr b="1"/>
          </a:pPr>
          <a:r>
            <a:rPr lang="en-US" sz="1600" b="1" dirty="0">
              <a:latin typeface="Segoe UI" panose="020B0502040204020203" pitchFamily="34" charset="0"/>
              <a:ea typeface="Open Sans" panose="020B0606030504020204" pitchFamily="34" charset="0"/>
              <a:cs typeface="Segoe UI" panose="020B0502040204020203" pitchFamily="34" charset="0"/>
            </a:rPr>
            <a:t>2024</a:t>
          </a:r>
          <a:endParaRPr lang="en-US" sz="1200" b="1" dirty="0">
            <a:latin typeface="Segoe UI" panose="020B0502040204020203" pitchFamily="34" charset="0"/>
            <a:ea typeface="Open Sans" panose="020B0606030504020204" pitchFamily="34" charset="0"/>
            <a:cs typeface="Segoe UI" panose="020B0502040204020203" pitchFamily="34" charset="0"/>
          </a:endParaRPr>
        </a:p>
      </dgm:t>
    </dgm:pt>
    <dgm:pt modelId="{DE49576B-01C8-4C8C-9F6B-97808CC997B1}" type="parTrans" cxnId="{F144CE79-F95F-471E-8992-31432287B4F3}">
      <dgm:prSet/>
      <dgm:spPr/>
      <dgm:t>
        <a:bodyPr/>
        <a:lstStyle/>
        <a:p>
          <a:endParaRPr lang="en-US"/>
        </a:p>
      </dgm:t>
    </dgm:pt>
    <dgm:pt modelId="{4AF0AE42-EE53-410C-9BD1-02BBC37F117F}" type="sibTrans" cxnId="{F144CE79-F95F-471E-8992-31432287B4F3}">
      <dgm:prSet/>
      <dgm:spPr/>
      <dgm:t>
        <a:bodyPr/>
        <a:lstStyle/>
        <a:p>
          <a:endParaRPr lang="en-US"/>
        </a:p>
      </dgm:t>
    </dgm:pt>
    <dgm:pt modelId="{770E0CE0-CFA0-4706-9C94-39C5FC3C2873}">
      <dgm:prSet custT="1"/>
      <dgm:spPr>
        <a:xfrm>
          <a:off x="6303923" y="1022753"/>
          <a:ext cx="1478225" cy="1483994"/>
        </a:xfrm>
      </dgm:spPr>
      <dgm:t>
        <a:bodyPr anchor="ctr"/>
        <a:lstStyle/>
        <a:p>
          <a:r>
            <a:rPr lang="en-US" sz="1100" dirty="0">
              <a:latin typeface="Segoe UI" panose="020B0502040204020203" pitchFamily="34" charset="0"/>
              <a:ea typeface="Open Sans" panose="020B0606030504020204" pitchFamily="34" charset="0"/>
              <a:cs typeface="Segoe UI" panose="020B0502040204020203" pitchFamily="34" charset="0"/>
            </a:rPr>
            <a:t>Year 3 of </a:t>
          </a:r>
          <a:r>
            <a:rPr lang="en-US" sz="1100" dirty="0">
              <a:latin typeface="Segoe UI Semibold" panose="020B0702040204020203" pitchFamily="34" charset="0"/>
              <a:ea typeface="Open Sans" panose="020B0606030504020204" pitchFamily="34" charset="0"/>
              <a:cs typeface="Segoe UI Semibold" panose="020B0702040204020203" pitchFamily="34" charset="0"/>
            </a:rPr>
            <a:t>Grant SB5720</a:t>
          </a:r>
        </a:p>
      </dgm:t>
    </dgm:pt>
    <dgm:pt modelId="{D1867411-2A20-4F22-8045-E3E41ADF7D8B}" type="parTrans" cxnId="{74FF4D09-5215-48B2-B7AF-976B59667522}">
      <dgm:prSet/>
      <dgm:spPr/>
      <dgm:t>
        <a:bodyPr/>
        <a:lstStyle/>
        <a:p>
          <a:endParaRPr lang="en-US"/>
        </a:p>
      </dgm:t>
    </dgm:pt>
    <dgm:pt modelId="{3DA5C942-A169-4078-8B1E-C2A1B4FB1AC5}" type="sibTrans" cxnId="{74FF4D09-5215-48B2-B7AF-976B59667522}">
      <dgm:prSet/>
      <dgm:spPr/>
      <dgm:t>
        <a:bodyPr/>
        <a:lstStyle/>
        <a:p>
          <a:endParaRPr lang="en-US"/>
        </a:p>
      </dgm:t>
    </dgm:pt>
    <dgm:pt modelId="{1D399D43-9390-4619-A27B-DAE7BEA02EFB}">
      <dgm:prSet custT="1"/>
      <dgm:spPr>
        <a:xfrm>
          <a:off x="6303923" y="501349"/>
          <a:ext cx="1478225" cy="521403"/>
        </a:xfrm>
      </dgm:spPr>
      <dgm:t>
        <a:bodyPr/>
        <a:lstStyle/>
        <a:p>
          <a:pPr>
            <a:defRPr b="1"/>
          </a:pPr>
          <a:r>
            <a:rPr lang="en-US" sz="1200" b="1" dirty="0">
              <a:latin typeface="Segoe UI" panose="020B0502040204020203" pitchFamily="34" charset="0"/>
              <a:ea typeface="Open Sans" panose="020B0606030504020204" pitchFamily="34" charset="0"/>
              <a:cs typeface="Segoe UI" panose="020B0502040204020203" pitchFamily="34" charset="0"/>
            </a:rPr>
            <a:t>2025</a:t>
          </a:r>
        </a:p>
      </dgm:t>
    </dgm:pt>
    <dgm:pt modelId="{58C8904D-46F0-41F8-A622-F929F2004675}" type="parTrans" cxnId="{695042B3-F0CB-40EC-BDDF-D46BB23C13D0}">
      <dgm:prSet/>
      <dgm:spPr/>
      <dgm:t>
        <a:bodyPr/>
        <a:lstStyle/>
        <a:p>
          <a:endParaRPr lang="en-US"/>
        </a:p>
      </dgm:t>
    </dgm:pt>
    <dgm:pt modelId="{7B222C9C-C79C-43BE-AE32-61957C4B2E58}" type="sibTrans" cxnId="{695042B3-F0CB-40EC-BDDF-D46BB23C13D0}">
      <dgm:prSet/>
      <dgm:spPr/>
      <dgm:t>
        <a:bodyPr/>
        <a:lstStyle/>
        <a:p>
          <a:endParaRPr lang="en-US"/>
        </a:p>
      </dgm:t>
    </dgm:pt>
    <dgm:pt modelId="{488CFD71-499F-4FA9-B85B-F7B72DD03484}">
      <dgm:prSet custT="1"/>
      <dgm:spPr>
        <a:xfrm>
          <a:off x="6303923" y="501349"/>
          <a:ext cx="1478225" cy="521403"/>
        </a:xfrm>
      </dgm:spPr>
      <dgm:t>
        <a:bodyPr/>
        <a:lstStyle/>
        <a:p>
          <a:r>
            <a:rPr lang="en-US" sz="1100" b="0" dirty="0">
              <a:latin typeface="+mn-lt"/>
              <a:ea typeface="Open Sans" panose="020B0606030504020204" pitchFamily="34" charset="0"/>
              <a:cs typeface="Segoe UI" panose="020B0502040204020203" pitchFamily="34" charset="0"/>
            </a:rPr>
            <a:t>FEPPP &amp; Exec. Director Tracy Godat receive </a:t>
          </a:r>
          <a:r>
            <a:rPr lang="en-US" sz="1100" b="0" i="0" dirty="0">
              <a:latin typeface="+mj-lt"/>
            </a:rPr>
            <a:t>NEFE Innovation Award </a:t>
          </a:r>
          <a:r>
            <a:rPr lang="en-US" sz="1100" b="0" i="0" dirty="0">
              <a:latin typeface="+mn-lt"/>
            </a:rPr>
            <a:t>at the National Endowment for Financial Education’s biennial summit. </a:t>
          </a:r>
          <a:endParaRPr lang="en-US" sz="1100" b="0" dirty="0">
            <a:latin typeface="+mn-lt"/>
            <a:ea typeface="Open Sans" panose="020B0606030504020204" pitchFamily="34" charset="0"/>
            <a:cs typeface="Segoe UI" panose="020B0502040204020203" pitchFamily="34" charset="0"/>
          </a:endParaRPr>
        </a:p>
      </dgm:t>
    </dgm:pt>
    <dgm:pt modelId="{7F54458E-14BA-40BD-95E7-25568A2B822C}" type="parTrans" cxnId="{C4BA4134-6B0C-4123-B70C-767F53446B1E}">
      <dgm:prSet/>
      <dgm:spPr/>
      <dgm:t>
        <a:bodyPr/>
        <a:lstStyle/>
        <a:p>
          <a:endParaRPr lang="en-US"/>
        </a:p>
      </dgm:t>
    </dgm:pt>
    <dgm:pt modelId="{F0ADFC1F-4721-4A3E-B73F-784EE3FF6F32}" type="sibTrans" cxnId="{C4BA4134-6B0C-4123-B70C-767F53446B1E}">
      <dgm:prSet/>
      <dgm:spPr/>
      <dgm:t>
        <a:bodyPr/>
        <a:lstStyle/>
        <a:p>
          <a:endParaRPr lang="en-US"/>
        </a:p>
      </dgm:t>
    </dgm:pt>
    <dgm:pt modelId="{3F763C18-E163-4E9E-9CAD-9C252735A465}" type="pres">
      <dgm:prSet presAssocID="{50948815-69B7-4A32-8127-F424F13D1CC0}" presName="root" presStyleCnt="0">
        <dgm:presLayoutVars>
          <dgm:chMax/>
          <dgm:chPref/>
          <dgm:animLvl val="lvl"/>
        </dgm:presLayoutVars>
      </dgm:prSet>
      <dgm:spPr/>
    </dgm:pt>
    <dgm:pt modelId="{867D2D5E-753F-487D-ACDF-2A020D9C5339}" type="pres">
      <dgm:prSet presAssocID="{50948815-69B7-4A32-8127-F424F13D1CC0}" presName="divider" presStyleLbl="fgAcc1" presStyleIdx="0" presStyleCnt="9" custLinFactY="200000" custLinFactNeighborY="283808"/>
      <dgm:spPr>
        <a:xfrm>
          <a:off x="0" y="2680918"/>
          <a:ext cx="7785347" cy="0"/>
        </a:xfrm>
        <a:prstGeom prst="line">
          <a:avLst/>
        </a:prstGeom>
      </dgm:spPr>
    </dgm:pt>
    <dgm:pt modelId="{6CAB0F3B-B70B-4340-A1E0-DAF94481676C}" type="pres">
      <dgm:prSet presAssocID="{50948815-69B7-4A32-8127-F424F13D1CC0}" presName="nodes" presStyleCnt="0">
        <dgm:presLayoutVars>
          <dgm:chMax/>
          <dgm:chPref/>
          <dgm:animLvl val="lvl"/>
        </dgm:presLayoutVars>
      </dgm:prSet>
      <dgm:spPr/>
    </dgm:pt>
    <dgm:pt modelId="{FAD4D626-2A79-49F2-8654-A4485B0AD134}" type="pres">
      <dgm:prSet presAssocID="{07F1BC43-D51B-4DFB-87E7-A3AE0F19884C}" presName="composite" presStyleCnt="0"/>
      <dgm:spPr/>
    </dgm:pt>
    <dgm:pt modelId="{D83385CA-FD28-44DD-87E6-DFBCC97A7843}" type="pres">
      <dgm:prSet presAssocID="{07F1BC43-D51B-4DFB-87E7-A3AE0F19884C}" presName="ConnectorPoint" presStyleLbl="lnNode1" presStyleIdx="0" presStyleCnt="8"/>
      <dgm:spPr>
        <a:xfrm>
          <a:off x="221119" y="2459821"/>
          <a:ext cx="85561" cy="93852"/>
        </a:xfrm>
        <a:prstGeom prst="ellipse">
          <a:avLst/>
        </a:prstGeom>
      </dgm:spPr>
    </dgm:pt>
    <dgm:pt modelId="{CEF7F8FF-4C4E-4057-82B6-F60D3DEBA047}" type="pres">
      <dgm:prSet presAssocID="{07F1BC43-D51B-4DFB-87E7-A3AE0F19884C}" presName="DropPinPlaceHolder" presStyleCnt="0"/>
      <dgm:spPr/>
    </dgm:pt>
    <dgm:pt modelId="{14593FE1-952E-4666-8A13-2AC8EE4831BC}" type="pres">
      <dgm:prSet presAssocID="{07F1BC43-D51B-4DFB-87E7-A3AE0F19884C}" presName="DropPin" presStyleLbl="alignNode1" presStyleIdx="0" presStyleCnt="8"/>
      <dgm:spPr>
        <a:xfrm rot="8100000">
          <a:off x="72811" y="593992"/>
          <a:ext cx="336118" cy="336118"/>
        </a:xfrm>
        <a:prstGeom prst="teardrop">
          <a:avLst>
            <a:gd name="adj" fmla="val 115000"/>
          </a:avLst>
        </a:prstGeom>
      </dgm:spPr>
    </dgm:pt>
    <dgm:pt modelId="{8A931FF9-4DED-45AA-AF73-E99A36CC5151}" type="pres">
      <dgm:prSet presAssocID="{07F1BC43-D51B-4DFB-87E7-A3AE0F19884C}" presName="Ellipse" presStyleLbl="fgAcc1" presStyleIdx="1" presStyleCnt="9"/>
      <dgm:spPr>
        <a:xfrm>
          <a:off x="110151" y="631331"/>
          <a:ext cx="261439" cy="261439"/>
        </a:xfrm>
        <a:prstGeom prst="ellipse">
          <a:avLst/>
        </a:prstGeom>
      </dgm:spPr>
    </dgm:pt>
    <dgm:pt modelId="{1EFE0769-2067-4A25-B690-E6B5A5B99F91}" type="pres">
      <dgm:prSet presAssocID="{07F1BC43-D51B-4DFB-87E7-A3AE0F19884C}" presName="L2TextContainer" presStyleLbl="revTx" presStyleIdx="0" presStyleCnt="16">
        <dgm:presLayoutVars>
          <dgm:bulletEnabled val="1"/>
        </dgm:presLayoutVars>
      </dgm:prSet>
      <dgm:spPr/>
    </dgm:pt>
    <dgm:pt modelId="{3EA7AAC1-E9D6-42A7-9245-7338A352E5AC}" type="pres">
      <dgm:prSet presAssocID="{07F1BC43-D51B-4DFB-87E7-A3AE0F19884C}" presName="L1TextContainer" presStyleLbl="revTx" presStyleIdx="1" presStyleCnt="16">
        <dgm:presLayoutVars>
          <dgm:chMax val="1"/>
          <dgm:chPref val="1"/>
          <dgm:bulletEnabled val="1"/>
        </dgm:presLayoutVars>
      </dgm:prSet>
      <dgm:spPr/>
    </dgm:pt>
    <dgm:pt modelId="{2DD27AA5-C0DA-4984-A1D4-07FCAF69A93C}" type="pres">
      <dgm:prSet presAssocID="{07F1BC43-D51B-4DFB-87E7-A3AE0F19884C}" presName="ConnectLine" presStyleLbl="sibTrans1D1" presStyleIdx="0" presStyleCnt="8"/>
      <dgm:spPr>
        <a:xfrm>
          <a:off x="240870" y="1022753"/>
          <a:ext cx="0" cy="1483994"/>
        </a:xfrm>
        <a:prstGeom prst="line">
          <a:avLst/>
        </a:prstGeom>
      </dgm:spPr>
    </dgm:pt>
    <dgm:pt modelId="{250B2CF9-794B-479D-B3D4-D76FD0172D65}" type="pres">
      <dgm:prSet presAssocID="{07F1BC43-D51B-4DFB-87E7-A3AE0F19884C}" presName="EmptyPlaceHolder" presStyleCnt="0"/>
      <dgm:spPr/>
    </dgm:pt>
    <dgm:pt modelId="{9BC23EF8-879A-482C-AAC7-D92999D12779}" type="pres">
      <dgm:prSet presAssocID="{61259766-15E1-4156-A146-EAEAD92514F7}" presName="spaceBetweenRectangles" presStyleCnt="0"/>
      <dgm:spPr/>
    </dgm:pt>
    <dgm:pt modelId="{EAFD20DE-41F8-4366-A82A-4307B5A3928F}" type="pres">
      <dgm:prSet presAssocID="{9E54DDF3-601F-44B8-B5D9-8DAA0D17F8AA}" presName="composite" presStyleCnt="0"/>
      <dgm:spPr/>
    </dgm:pt>
    <dgm:pt modelId="{17655560-8A01-4834-BDDB-3F9CC42CA60E}" type="pres">
      <dgm:prSet presAssocID="{9E54DDF3-601F-44B8-B5D9-8DAA0D17F8AA}" presName="ConnectorPoint" presStyleLbl="lnNode1" presStyleIdx="1" presStyleCnt="8"/>
      <dgm:spPr>
        <a:xfrm>
          <a:off x="1192016" y="2459821"/>
          <a:ext cx="85561" cy="93852"/>
        </a:xfrm>
        <a:prstGeom prst="ellipse">
          <a:avLst/>
        </a:prstGeom>
      </dgm:spPr>
    </dgm:pt>
    <dgm:pt modelId="{37053EE2-BEB1-40CC-9B2F-EBD1BE5284D7}" type="pres">
      <dgm:prSet presAssocID="{9E54DDF3-601F-44B8-B5D9-8DAA0D17F8AA}" presName="DropPinPlaceHolder" presStyleCnt="0"/>
      <dgm:spPr/>
    </dgm:pt>
    <dgm:pt modelId="{23334B39-0B4E-43CA-9461-B84ACEE9F1E9}" type="pres">
      <dgm:prSet presAssocID="{9E54DDF3-601F-44B8-B5D9-8DAA0D17F8AA}" presName="DropPin" presStyleLbl="alignNode1" presStyleIdx="1" presStyleCnt="8"/>
      <dgm:spPr>
        <a:xfrm rot="18900000">
          <a:off x="1043707" y="4083385"/>
          <a:ext cx="336118" cy="336118"/>
        </a:xfrm>
        <a:prstGeom prst="teardrop">
          <a:avLst>
            <a:gd name="adj" fmla="val 115000"/>
          </a:avLst>
        </a:prstGeom>
      </dgm:spPr>
    </dgm:pt>
    <dgm:pt modelId="{422FFC80-3C3E-4AD4-98EB-494C6DD1E748}" type="pres">
      <dgm:prSet presAssocID="{9E54DDF3-601F-44B8-B5D9-8DAA0D17F8AA}" presName="Ellipse" presStyleLbl="fgAcc1" presStyleIdx="2" presStyleCnt="9"/>
      <dgm:spPr>
        <a:xfrm>
          <a:off x="1081047" y="4120725"/>
          <a:ext cx="261439" cy="261439"/>
        </a:xfrm>
        <a:prstGeom prst="ellipse">
          <a:avLst/>
        </a:prstGeom>
      </dgm:spPr>
    </dgm:pt>
    <dgm:pt modelId="{D1348FF7-2AAD-4FEF-A838-FF9798E185AF}" type="pres">
      <dgm:prSet presAssocID="{9E54DDF3-601F-44B8-B5D9-8DAA0D17F8AA}" presName="L2TextContainer" presStyleLbl="revTx" presStyleIdx="2" presStyleCnt="16">
        <dgm:presLayoutVars>
          <dgm:bulletEnabled val="1"/>
        </dgm:presLayoutVars>
      </dgm:prSet>
      <dgm:spPr/>
    </dgm:pt>
    <dgm:pt modelId="{B7023209-F60B-4179-8F53-599CCFC18AB3}" type="pres">
      <dgm:prSet presAssocID="{9E54DDF3-601F-44B8-B5D9-8DAA0D17F8AA}" presName="L1TextContainer" presStyleLbl="revTx" presStyleIdx="3" presStyleCnt="16">
        <dgm:presLayoutVars>
          <dgm:chMax val="1"/>
          <dgm:chPref val="1"/>
          <dgm:bulletEnabled val="1"/>
        </dgm:presLayoutVars>
      </dgm:prSet>
      <dgm:spPr/>
    </dgm:pt>
    <dgm:pt modelId="{E7C6D6E5-5013-4919-B268-A23079B21D96}" type="pres">
      <dgm:prSet presAssocID="{9E54DDF3-601F-44B8-B5D9-8DAA0D17F8AA}" presName="ConnectLine" presStyleLbl="sibTrans1D1" presStyleIdx="1" presStyleCnt="8"/>
      <dgm:spPr>
        <a:xfrm>
          <a:off x="1211767" y="2506748"/>
          <a:ext cx="0" cy="1483994"/>
        </a:xfrm>
        <a:prstGeom prst="line">
          <a:avLst/>
        </a:prstGeom>
      </dgm:spPr>
    </dgm:pt>
    <dgm:pt modelId="{B3ADE42C-F6E3-439E-95F0-355DC9595DF3}" type="pres">
      <dgm:prSet presAssocID="{9E54DDF3-601F-44B8-B5D9-8DAA0D17F8AA}" presName="EmptyPlaceHolder" presStyleCnt="0"/>
      <dgm:spPr/>
    </dgm:pt>
    <dgm:pt modelId="{17FAB5CF-3215-4730-B747-1477250A697B}" type="pres">
      <dgm:prSet presAssocID="{D781FD90-5F1B-43FB-91E4-F19678015B9F}" presName="spaceBetweenRectangles" presStyleCnt="0"/>
      <dgm:spPr/>
    </dgm:pt>
    <dgm:pt modelId="{FCC2E734-7A52-4F30-A441-651230761264}" type="pres">
      <dgm:prSet presAssocID="{22BF3400-7EE5-4F83-9EF0-FD44D0E0B487}" presName="composite" presStyleCnt="0"/>
      <dgm:spPr/>
    </dgm:pt>
    <dgm:pt modelId="{04723CCE-525D-428A-A151-EB6A43299D3E}" type="pres">
      <dgm:prSet presAssocID="{22BF3400-7EE5-4F83-9EF0-FD44D0E0B487}" presName="ConnectorPoint" presStyleLbl="lnNode1" presStyleIdx="2" presStyleCnt="8"/>
      <dgm:spPr>
        <a:xfrm>
          <a:off x="2162913" y="2459821"/>
          <a:ext cx="85561" cy="93852"/>
        </a:xfrm>
        <a:prstGeom prst="ellipse">
          <a:avLst/>
        </a:prstGeom>
      </dgm:spPr>
    </dgm:pt>
    <dgm:pt modelId="{84B790A1-CB22-48BA-8151-9D2EB1B83557}" type="pres">
      <dgm:prSet presAssocID="{22BF3400-7EE5-4F83-9EF0-FD44D0E0B487}" presName="DropPinPlaceHolder" presStyleCnt="0"/>
      <dgm:spPr/>
    </dgm:pt>
    <dgm:pt modelId="{CC9012AC-46D2-4C90-85A2-555C88155D29}" type="pres">
      <dgm:prSet presAssocID="{22BF3400-7EE5-4F83-9EF0-FD44D0E0B487}" presName="DropPin" presStyleLbl="alignNode1" presStyleIdx="2" presStyleCnt="8"/>
      <dgm:spPr>
        <a:xfrm rot="8100000">
          <a:off x="2014604" y="593992"/>
          <a:ext cx="336118" cy="336118"/>
        </a:xfrm>
        <a:prstGeom prst="teardrop">
          <a:avLst>
            <a:gd name="adj" fmla="val 115000"/>
          </a:avLst>
        </a:prstGeom>
      </dgm:spPr>
    </dgm:pt>
    <dgm:pt modelId="{3DF4745A-A579-48EA-8CA0-4367403273B6}" type="pres">
      <dgm:prSet presAssocID="{22BF3400-7EE5-4F83-9EF0-FD44D0E0B487}" presName="Ellipse" presStyleLbl="fgAcc1" presStyleIdx="3" presStyleCnt="9"/>
      <dgm:spPr>
        <a:xfrm>
          <a:off x="2051944" y="631331"/>
          <a:ext cx="261439" cy="261439"/>
        </a:xfrm>
        <a:prstGeom prst="ellipse">
          <a:avLst/>
        </a:prstGeom>
      </dgm:spPr>
    </dgm:pt>
    <dgm:pt modelId="{54362617-F964-4B77-A4B3-67A49CDDA691}" type="pres">
      <dgm:prSet presAssocID="{22BF3400-7EE5-4F83-9EF0-FD44D0E0B487}" presName="L2TextContainer" presStyleLbl="revTx" presStyleIdx="4" presStyleCnt="16">
        <dgm:presLayoutVars>
          <dgm:bulletEnabled val="1"/>
        </dgm:presLayoutVars>
      </dgm:prSet>
      <dgm:spPr/>
    </dgm:pt>
    <dgm:pt modelId="{BD20A017-E8C4-48C3-81D4-6D0DE1F2CCDD}" type="pres">
      <dgm:prSet presAssocID="{22BF3400-7EE5-4F83-9EF0-FD44D0E0B487}" presName="L1TextContainer" presStyleLbl="revTx" presStyleIdx="5" presStyleCnt="16">
        <dgm:presLayoutVars>
          <dgm:chMax val="1"/>
          <dgm:chPref val="1"/>
          <dgm:bulletEnabled val="1"/>
        </dgm:presLayoutVars>
      </dgm:prSet>
      <dgm:spPr/>
    </dgm:pt>
    <dgm:pt modelId="{C6B76EFE-7583-4192-A014-75A15A7DDE17}" type="pres">
      <dgm:prSet presAssocID="{22BF3400-7EE5-4F83-9EF0-FD44D0E0B487}" presName="ConnectLine" presStyleLbl="sibTrans1D1" presStyleIdx="2" presStyleCnt="8"/>
      <dgm:spPr>
        <a:xfrm>
          <a:off x="2182664" y="1022753"/>
          <a:ext cx="0" cy="1483994"/>
        </a:xfrm>
        <a:prstGeom prst="line">
          <a:avLst/>
        </a:prstGeom>
      </dgm:spPr>
    </dgm:pt>
    <dgm:pt modelId="{E48FDAD1-3FC3-4338-8C98-186EC3EACC6F}" type="pres">
      <dgm:prSet presAssocID="{22BF3400-7EE5-4F83-9EF0-FD44D0E0B487}" presName="EmptyPlaceHolder" presStyleCnt="0"/>
      <dgm:spPr/>
    </dgm:pt>
    <dgm:pt modelId="{F27344DC-13AB-4690-B7C9-458EF3F242C9}" type="pres">
      <dgm:prSet presAssocID="{B742E2E4-4487-40ED-B7E2-556F38785838}" presName="spaceBetweenRectangles" presStyleCnt="0"/>
      <dgm:spPr/>
    </dgm:pt>
    <dgm:pt modelId="{11DDD0DA-3841-46EA-A247-D9293825C569}" type="pres">
      <dgm:prSet presAssocID="{454077BA-E880-432F-B0B0-964202FCE3FE}" presName="composite" presStyleCnt="0"/>
      <dgm:spPr/>
    </dgm:pt>
    <dgm:pt modelId="{2837F61D-3779-49BA-9D7E-A241AE937A34}" type="pres">
      <dgm:prSet presAssocID="{454077BA-E880-432F-B0B0-964202FCE3FE}" presName="ConnectorPoint" presStyleLbl="lnNode1" presStyleIdx="3" presStyleCnt="8"/>
      <dgm:spPr>
        <a:xfrm>
          <a:off x="3133809" y="2459821"/>
          <a:ext cx="85561" cy="93852"/>
        </a:xfrm>
        <a:prstGeom prst="ellipse">
          <a:avLst/>
        </a:prstGeom>
      </dgm:spPr>
    </dgm:pt>
    <dgm:pt modelId="{4DBA0966-ECBF-420F-AF65-DA6D46A09E16}" type="pres">
      <dgm:prSet presAssocID="{454077BA-E880-432F-B0B0-964202FCE3FE}" presName="DropPinPlaceHolder" presStyleCnt="0"/>
      <dgm:spPr/>
    </dgm:pt>
    <dgm:pt modelId="{5859CA6C-C47D-4E37-9C09-BD65C5420915}" type="pres">
      <dgm:prSet presAssocID="{454077BA-E880-432F-B0B0-964202FCE3FE}" presName="DropPin" presStyleLbl="alignNode1" presStyleIdx="3" presStyleCnt="8"/>
      <dgm:spPr>
        <a:xfrm rot="18900000">
          <a:off x="2985501" y="4083385"/>
          <a:ext cx="336118" cy="336118"/>
        </a:xfrm>
        <a:prstGeom prst="teardrop">
          <a:avLst>
            <a:gd name="adj" fmla="val 115000"/>
          </a:avLst>
        </a:prstGeom>
      </dgm:spPr>
    </dgm:pt>
    <dgm:pt modelId="{C8CCEFA1-CE3E-4751-B2DD-F6709FB5184D}" type="pres">
      <dgm:prSet presAssocID="{454077BA-E880-432F-B0B0-964202FCE3FE}" presName="Ellipse" presStyleLbl="fgAcc1" presStyleIdx="4" presStyleCnt="9"/>
      <dgm:spPr>
        <a:xfrm>
          <a:off x="3022841" y="4120725"/>
          <a:ext cx="261439" cy="261439"/>
        </a:xfrm>
        <a:prstGeom prst="ellipse">
          <a:avLst/>
        </a:prstGeom>
      </dgm:spPr>
    </dgm:pt>
    <dgm:pt modelId="{65BAA441-8607-4651-9818-B1B568C02C5E}" type="pres">
      <dgm:prSet presAssocID="{454077BA-E880-432F-B0B0-964202FCE3FE}" presName="L2TextContainer" presStyleLbl="revTx" presStyleIdx="6" presStyleCnt="16">
        <dgm:presLayoutVars>
          <dgm:bulletEnabled val="1"/>
        </dgm:presLayoutVars>
      </dgm:prSet>
      <dgm:spPr/>
    </dgm:pt>
    <dgm:pt modelId="{8EC0C091-505B-4B66-B060-F357E06B8875}" type="pres">
      <dgm:prSet presAssocID="{454077BA-E880-432F-B0B0-964202FCE3FE}" presName="L1TextContainer" presStyleLbl="revTx" presStyleIdx="7" presStyleCnt="16">
        <dgm:presLayoutVars>
          <dgm:chMax val="1"/>
          <dgm:chPref val="1"/>
          <dgm:bulletEnabled val="1"/>
        </dgm:presLayoutVars>
      </dgm:prSet>
      <dgm:spPr/>
    </dgm:pt>
    <dgm:pt modelId="{47FE7FC9-CB88-43B1-93AD-6D6299847FB9}" type="pres">
      <dgm:prSet presAssocID="{454077BA-E880-432F-B0B0-964202FCE3FE}" presName="ConnectLine" presStyleLbl="sibTrans1D1" presStyleIdx="3" presStyleCnt="8"/>
      <dgm:spPr>
        <a:xfrm>
          <a:off x="3153560" y="2506748"/>
          <a:ext cx="0" cy="1483994"/>
        </a:xfrm>
        <a:prstGeom prst="line">
          <a:avLst/>
        </a:prstGeom>
      </dgm:spPr>
    </dgm:pt>
    <dgm:pt modelId="{40044522-3DB2-4D2E-B931-2F5B2F4F9369}" type="pres">
      <dgm:prSet presAssocID="{454077BA-E880-432F-B0B0-964202FCE3FE}" presName="EmptyPlaceHolder" presStyleCnt="0"/>
      <dgm:spPr/>
    </dgm:pt>
    <dgm:pt modelId="{3B40F3EF-5BBD-45C0-AFA3-805D476681A7}" type="pres">
      <dgm:prSet presAssocID="{B31756BE-3E6E-448C-8744-C3B188E45B06}" presName="spaceBetweenRectangles" presStyleCnt="0"/>
      <dgm:spPr/>
    </dgm:pt>
    <dgm:pt modelId="{A1960076-761B-45D5-9FEC-F81441DC53C3}" type="pres">
      <dgm:prSet presAssocID="{1ACC3CE6-F660-47D3-8A00-085CCC5CACB0}" presName="composite" presStyleCnt="0"/>
      <dgm:spPr/>
    </dgm:pt>
    <dgm:pt modelId="{14DBF633-E709-4914-9C2B-264D2060F385}" type="pres">
      <dgm:prSet presAssocID="{1ACC3CE6-F660-47D3-8A00-085CCC5CACB0}" presName="ConnectorPoint" presStyleLbl="lnNode1" presStyleIdx="4" presStyleCnt="8"/>
      <dgm:spPr>
        <a:xfrm>
          <a:off x="4104706" y="2459821"/>
          <a:ext cx="85561" cy="93852"/>
        </a:xfrm>
        <a:prstGeom prst="ellipse">
          <a:avLst/>
        </a:prstGeom>
      </dgm:spPr>
    </dgm:pt>
    <dgm:pt modelId="{DAC1CF28-497C-4C3B-95AE-015868A8A9AE}" type="pres">
      <dgm:prSet presAssocID="{1ACC3CE6-F660-47D3-8A00-085CCC5CACB0}" presName="DropPinPlaceHolder" presStyleCnt="0"/>
      <dgm:spPr/>
    </dgm:pt>
    <dgm:pt modelId="{2E9BF250-3806-411B-8765-57AE87349025}" type="pres">
      <dgm:prSet presAssocID="{1ACC3CE6-F660-47D3-8A00-085CCC5CACB0}" presName="DropPin" presStyleLbl="alignNode1" presStyleIdx="4" presStyleCnt="8"/>
      <dgm:spPr>
        <a:xfrm rot="8100000">
          <a:off x="3956398" y="593992"/>
          <a:ext cx="336118" cy="336118"/>
        </a:xfrm>
        <a:prstGeom prst="teardrop">
          <a:avLst>
            <a:gd name="adj" fmla="val 115000"/>
          </a:avLst>
        </a:prstGeom>
      </dgm:spPr>
    </dgm:pt>
    <dgm:pt modelId="{F72F5D18-1450-479A-AE1D-8AA20F1C9BA4}" type="pres">
      <dgm:prSet presAssocID="{1ACC3CE6-F660-47D3-8A00-085CCC5CACB0}" presName="Ellipse" presStyleLbl="fgAcc1" presStyleIdx="5" presStyleCnt="9"/>
      <dgm:spPr>
        <a:xfrm>
          <a:off x="3993738" y="631331"/>
          <a:ext cx="261439" cy="261439"/>
        </a:xfrm>
        <a:prstGeom prst="ellipse">
          <a:avLst/>
        </a:prstGeom>
      </dgm:spPr>
    </dgm:pt>
    <dgm:pt modelId="{146AA3AB-2C2D-4AB8-AD3A-C8663FFDF29E}" type="pres">
      <dgm:prSet presAssocID="{1ACC3CE6-F660-47D3-8A00-085CCC5CACB0}" presName="L2TextContainer" presStyleLbl="revTx" presStyleIdx="8" presStyleCnt="16">
        <dgm:presLayoutVars>
          <dgm:bulletEnabled val="1"/>
        </dgm:presLayoutVars>
      </dgm:prSet>
      <dgm:spPr/>
    </dgm:pt>
    <dgm:pt modelId="{376B6997-0C57-41EA-87F3-0A0DC8C43FDE}" type="pres">
      <dgm:prSet presAssocID="{1ACC3CE6-F660-47D3-8A00-085CCC5CACB0}" presName="L1TextContainer" presStyleLbl="revTx" presStyleIdx="9" presStyleCnt="16">
        <dgm:presLayoutVars>
          <dgm:chMax val="1"/>
          <dgm:chPref val="1"/>
          <dgm:bulletEnabled val="1"/>
        </dgm:presLayoutVars>
      </dgm:prSet>
      <dgm:spPr/>
    </dgm:pt>
    <dgm:pt modelId="{7A094EEF-AEDE-4157-890D-A6693B410E06}" type="pres">
      <dgm:prSet presAssocID="{1ACC3CE6-F660-47D3-8A00-085CCC5CACB0}" presName="ConnectLine" presStyleLbl="sibTrans1D1" presStyleIdx="4" presStyleCnt="8"/>
      <dgm:spPr>
        <a:xfrm>
          <a:off x="4124457" y="1022753"/>
          <a:ext cx="0" cy="1483994"/>
        </a:xfrm>
        <a:prstGeom prst="line">
          <a:avLst/>
        </a:prstGeom>
      </dgm:spPr>
    </dgm:pt>
    <dgm:pt modelId="{346749A9-366B-4165-8FC1-8578AC52B536}" type="pres">
      <dgm:prSet presAssocID="{1ACC3CE6-F660-47D3-8A00-085CCC5CACB0}" presName="EmptyPlaceHolder" presStyleCnt="0"/>
      <dgm:spPr/>
    </dgm:pt>
    <dgm:pt modelId="{F43CEC4F-AE55-4956-A0B8-5273F98C9CC8}" type="pres">
      <dgm:prSet presAssocID="{2747E159-32CE-4334-8421-D87D5D542A29}" presName="spaceBetweenRectangles" presStyleCnt="0"/>
      <dgm:spPr/>
    </dgm:pt>
    <dgm:pt modelId="{50CA3217-45CB-43BE-BCBE-4C7F024C66EB}" type="pres">
      <dgm:prSet presAssocID="{CE041C3B-02AB-4AF2-9F2C-DB9929CE4080}" presName="composite" presStyleCnt="0"/>
      <dgm:spPr/>
    </dgm:pt>
    <dgm:pt modelId="{77B6A76C-68DE-473B-B927-10FCAD6341A2}" type="pres">
      <dgm:prSet presAssocID="{CE041C3B-02AB-4AF2-9F2C-DB9929CE4080}" presName="ConnectorPoint" presStyleLbl="lnNode1" presStyleIdx="5" presStyleCnt="8"/>
      <dgm:spPr>
        <a:xfrm>
          <a:off x="5075603" y="2459821"/>
          <a:ext cx="85561" cy="93852"/>
        </a:xfrm>
        <a:prstGeom prst="ellipse">
          <a:avLst/>
        </a:prstGeom>
      </dgm:spPr>
    </dgm:pt>
    <dgm:pt modelId="{D6677F27-61DB-4609-91CB-0CE752B6064D}" type="pres">
      <dgm:prSet presAssocID="{CE041C3B-02AB-4AF2-9F2C-DB9929CE4080}" presName="DropPinPlaceHolder" presStyleCnt="0"/>
      <dgm:spPr/>
    </dgm:pt>
    <dgm:pt modelId="{F7F747D4-D6E7-4B76-9F21-24802263D017}" type="pres">
      <dgm:prSet presAssocID="{CE041C3B-02AB-4AF2-9F2C-DB9929CE4080}" presName="DropPin" presStyleLbl="alignNode1" presStyleIdx="5" presStyleCnt="8"/>
      <dgm:spPr>
        <a:xfrm rot="18900000">
          <a:off x="4927295" y="4083385"/>
          <a:ext cx="336118" cy="336118"/>
        </a:xfrm>
        <a:prstGeom prst="teardrop">
          <a:avLst>
            <a:gd name="adj" fmla="val 115000"/>
          </a:avLst>
        </a:prstGeom>
      </dgm:spPr>
    </dgm:pt>
    <dgm:pt modelId="{2247A5FC-9D0C-4925-B18A-9149AEEE5CE8}" type="pres">
      <dgm:prSet presAssocID="{CE041C3B-02AB-4AF2-9F2C-DB9929CE4080}" presName="Ellipse" presStyleLbl="fgAcc1" presStyleIdx="6" presStyleCnt="9"/>
      <dgm:spPr>
        <a:xfrm>
          <a:off x="4964635" y="4120725"/>
          <a:ext cx="261439" cy="261439"/>
        </a:xfrm>
        <a:prstGeom prst="ellipse">
          <a:avLst/>
        </a:prstGeom>
      </dgm:spPr>
    </dgm:pt>
    <dgm:pt modelId="{7D4E48C2-E4EB-43DF-8631-F07E8A33C283}" type="pres">
      <dgm:prSet presAssocID="{CE041C3B-02AB-4AF2-9F2C-DB9929CE4080}" presName="L2TextContainer" presStyleLbl="revTx" presStyleIdx="10" presStyleCnt="16">
        <dgm:presLayoutVars>
          <dgm:bulletEnabled val="1"/>
        </dgm:presLayoutVars>
      </dgm:prSet>
      <dgm:spPr/>
    </dgm:pt>
    <dgm:pt modelId="{4B43D41E-8A95-4532-91AF-525D73DA842D}" type="pres">
      <dgm:prSet presAssocID="{CE041C3B-02AB-4AF2-9F2C-DB9929CE4080}" presName="L1TextContainer" presStyleLbl="revTx" presStyleIdx="11" presStyleCnt="16">
        <dgm:presLayoutVars>
          <dgm:chMax val="1"/>
          <dgm:chPref val="1"/>
          <dgm:bulletEnabled val="1"/>
        </dgm:presLayoutVars>
      </dgm:prSet>
      <dgm:spPr/>
    </dgm:pt>
    <dgm:pt modelId="{7AEF3107-90BA-48F8-8CD9-9CECCCC409A6}" type="pres">
      <dgm:prSet presAssocID="{CE041C3B-02AB-4AF2-9F2C-DB9929CE4080}" presName="ConnectLine" presStyleLbl="sibTrans1D1" presStyleIdx="5" presStyleCnt="8"/>
      <dgm:spPr>
        <a:xfrm>
          <a:off x="5095354" y="2506748"/>
          <a:ext cx="0" cy="1483994"/>
        </a:xfrm>
        <a:prstGeom prst="line">
          <a:avLst/>
        </a:prstGeom>
      </dgm:spPr>
    </dgm:pt>
    <dgm:pt modelId="{540B3AE9-F34D-4C81-BE75-3A64196A4B03}" type="pres">
      <dgm:prSet presAssocID="{CE041C3B-02AB-4AF2-9F2C-DB9929CE4080}" presName="EmptyPlaceHolder" presStyleCnt="0"/>
      <dgm:spPr/>
    </dgm:pt>
    <dgm:pt modelId="{9F78C7D4-9BE1-45A9-AF1C-CE56C83F68A1}" type="pres">
      <dgm:prSet presAssocID="{9F25C4DD-85FF-4036-8C12-1AE76B3318B9}" presName="spaceBetweenRectangles" presStyleCnt="0"/>
      <dgm:spPr/>
    </dgm:pt>
    <dgm:pt modelId="{B1E3BF9B-FD8D-4A4E-B9F8-2C8A144948E5}" type="pres">
      <dgm:prSet presAssocID="{592F6477-5CAF-43B3-BEBA-FE8A337970A9}" presName="composite" presStyleCnt="0"/>
      <dgm:spPr/>
    </dgm:pt>
    <dgm:pt modelId="{E1858C80-5A4E-461D-AD86-503F9831A0FB}" type="pres">
      <dgm:prSet presAssocID="{592F6477-5CAF-43B3-BEBA-FE8A337970A9}" presName="ConnectorPoint" presStyleLbl="lnNode1" presStyleIdx="6" presStyleCnt="8"/>
      <dgm:spPr>
        <a:xfrm>
          <a:off x="6046500" y="2459821"/>
          <a:ext cx="85561" cy="93852"/>
        </a:xfrm>
        <a:prstGeom prst="ellipse">
          <a:avLst/>
        </a:prstGeom>
      </dgm:spPr>
    </dgm:pt>
    <dgm:pt modelId="{583572A5-3849-4934-9CEC-4EDFFB438038}" type="pres">
      <dgm:prSet presAssocID="{592F6477-5CAF-43B3-BEBA-FE8A337970A9}" presName="DropPinPlaceHolder" presStyleCnt="0"/>
      <dgm:spPr/>
    </dgm:pt>
    <dgm:pt modelId="{2C4BA366-F78C-4361-B6CB-94BC56DDE812}" type="pres">
      <dgm:prSet presAssocID="{592F6477-5CAF-43B3-BEBA-FE8A337970A9}" presName="DropPin" presStyleLbl="alignNode1" presStyleIdx="6" presStyleCnt="8"/>
      <dgm:spPr>
        <a:xfrm rot="8100000">
          <a:off x="5898191" y="593992"/>
          <a:ext cx="336118" cy="336118"/>
        </a:xfrm>
        <a:prstGeom prst="teardrop">
          <a:avLst>
            <a:gd name="adj" fmla="val 115000"/>
          </a:avLst>
        </a:prstGeom>
      </dgm:spPr>
    </dgm:pt>
    <dgm:pt modelId="{EC3A78FD-2152-407B-863E-14A0BA42ACF4}" type="pres">
      <dgm:prSet presAssocID="{592F6477-5CAF-43B3-BEBA-FE8A337970A9}" presName="Ellipse" presStyleLbl="fgAcc1" presStyleIdx="7" presStyleCnt="9"/>
      <dgm:spPr>
        <a:xfrm>
          <a:off x="5935531" y="631331"/>
          <a:ext cx="261439" cy="261439"/>
        </a:xfrm>
        <a:prstGeom prst="ellipse">
          <a:avLst/>
        </a:prstGeom>
      </dgm:spPr>
    </dgm:pt>
    <dgm:pt modelId="{EDFE0AA1-20E1-499E-8A06-F88AD3C2A483}" type="pres">
      <dgm:prSet presAssocID="{592F6477-5CAF-43B3-BEBA-FE8A337970A9}" presName="L2TextContainer" presStyleLbl="revTx" presStyleIdx="12" presStyleCnt="16">
        <dgm:presLayoutVars>
          <dgm:bulletEnabled val="1"/>
        </dgm:presLayoutVars>
      </dgm:prSet>
      <dgm:spPr/>
    </dgm:pt>
    <dgm:pt modelId="{7EFBC566-D3CD-4D93-97CF-E2B9FECD7DBB}" type="pres">
      <dgm:prSet presAssocID="{592F6477-5CAF-43B3-BEBA-FE8A337970A9}" presName="L1TextContainer" presStyleLbl="revTx" presStyleIdx="13" presStyleCnt="16">
        <dgm:presLayoutVars>
          <dgm:chMax val="1"/>
          <dgm:chPref val="1"/>
          <dgm:bulletEnabled val="1"/>
        </dgm:presLayoutVars>
      </dgm:prSet>
      <dgm:spPr/>
    </dgm:pt>
    <dgm:pt modelId="{52D004E2-7411-4707-9F29-CA0D4C3C2B1B}" type="pres">
      <dgm:prSet presAssocID="{592F6477-5CAF-43B3-BEBA-FE8A337970A9}" presName="ConnectLine" presStyleLbl="sibTrans1D1" presStyleIdx="6" presStyleCnt="8"/>
      <dgm:spPr>
        <a:xfrm>
          <a:off x="6066251" y="1022753"/>
          <a:ext cx="0" cy="1483994"/>
        </a:xfrm>
        <a:prstGeom prst="line">
          <a:avLst/>
        </a:prstGeom>
      </dgm:spPr>
    </dgm:pt>
    <dgm:pt modelId="{6A6602D5-2290-4EE5-A85F-A3A8D12D7C86}" type="pres">
      <dgm:prSet presAssocID="{592F6477-5CAF-43B3-BEBA-FE8A337970A9}" presName="EmptyPlaceHolder" presStyleCnt="0"/>
      <dgm:spPr/>
    </dgm:pt>
    <dgm:pt modelId="{28CFB724-546F-4A6E-8CAB-B3198A6E0C3F}" type="pres">
      <dgm:prSet presAssocID="{4AF0AE42-EE53-410C-9BD1-02BBC37F117F}" presName="spaceBetweenRectangles" presStyleCnt="0"/>
      <dgm:spPr/>
    </dgm:pt>
    <dgm:pt modelId="{EED806DB-2180-4AA4-844C-50A2A57F0F3C}" type="pres">
      <dgm:prSet presAssocID="{1D399D43-9390-4619-A27B-DAE7BEA02EFB}" presName="composite" presStyleCnt="0"/>
      <dgm:spPr/>
    </dgm:pt>
    <dgm:pt modelId="{36AF9061-38BE-47CF-9F4F-EF44CC2D9C50}" type="pres">
      <dgm:prSet presAssocID="{1D399D43-9390-4619-A27B-DAE7BEA02EFB}" presName="ConnectorPoint" presStyleLbl="lnNode1" presStyleIdx="7" presStyleCnt="8"/>
      <dgm:spPr>
        <a:solidFill>
          <a:schemeClr val="lt1">
            <a:hueOff val="0"/>
            <a:satOff val="0"/>
            <a:lumOff val="0"/>
            <a:alphaOff val="0"/>
          </a:schemeClr>
        </a:solidFill>
        <a:ln w="6350" cap="flat" cmpd="sng" algn="ctr">
          <a:solidFill>
            <a:schemeClr val="accent3">
              <a:shade val="80000"/>
              <a:hueOff val="0"/>
              <a:satOff val="0"/>
              <a:lumOff val="0"/>
              <a:alphaOff val="0"/>
            </a:schemeClr>
          </a:solidFill>
          <a:prstDash val="solid"/>
        </a:ln>
        <a:effectLst/>
      </dgm:spPr>
    </dgm:pt>
    <dgm:pt modelId="{516761B7-73D0-4105-8FE9-C6BBC95EC385}" type="pres">
      <dgm:prSet presAssocID="{1D399D43-9390-4619-A27B-DAE7BEA02EFB}" presName="DropPinPlaceHolder" presStyleCnt="0"/>
      <dgm:spPr/>
    </dgm:pt>
    <dgm:pt modelId="{9B2C8F47-7A36-44C0-92FE-D264B49A3627}" type="pres">
      <dgm:prSet presAssocID="{1D399D43-9390-4619-A27B-DAE7BEA02EFB}" presName="DropPin" presStyleLbl="alignNode1" presStyleIdx="7" presStyleCnt="8"/>
      <dgm:spPr/>
    </dgm:pt>
    <dgm:pt modelId="{CD980E56-CC8F-4938-B6BE-19450CB87805}" type="pres">
      <dgm:prSet presAssocID="{1D399D43-9390-4619-A27B-DAE7BEA02EFB}" presName="Ellipse" presStyleLbl="fgAcc1" presStyleIdx="8" presStyleCnt="9"/>
      <dgm:spPr>
        <a:solidFill>
          <a:schemeClr val="accent3">
            <a:alpha val="90000"/>
            <a:tint val="40000"/>
            <a:hueOff val="0"/>
            <a:satOff val="0"/>
            <a:lumOff val="0"/>
            <a:alphaOff val="0"/>
          </a:schemeClr>
        </a:solidFill>
        <a:ln w="15875" cap="flat" cmpd="sng" algn="ctr">
          <a:noFill/>
          <a:prstDash val="solid"/>
        </a:ln>
        <a:effectLst/>
      </dgm:spPr>
    </dgm:pt>
    <dgm:pt modelId="{68C2143E-FE83-4BEE-A2E3-2E843C8BCBC9}" type="pres">
      <dgm:prSet presAssocID="{1D399D43-9390-4619-A27B-DAE7BEA02EFB}" presName="L2TextContainer" presStyleLbl="revTx" presStyleIdx="14" presStyleCnt="16">
        <dgm:presLayoutVars>
          <dgm:bulletEnabled val="1"/>
        </dgm:presLayoutVars>
      </dgm:prSet>
      <dgm:spPr>
        <a:prstGeom prst="rect">
          <a:avLst/>
        </a:prstGeom>
      </dgm:spPr>
    </dgm:pt>
    <dgm:pt modelId="{2EEADF1A-47B8-4506-BF67-3C35447EC518}" type="pres">
      <dgm:prSet presAssocID="{1D399D43-9390-4619-A27B-DAE7BEA02EFB}" presName="L1TextContainer" presStyleLbl="revTx" presStyleIdx="15" presStyleCnt="16">
        <dgm:presLayoutVars>
          <dgm:chMax val="1"/>
          <dgm:chPref val="1"/>
          <dgm:bulletEnabled val="1"/>
        </dgm:presLayoutVars>
      </dgm:prSet>
      <dgm:spPr>
        <a:prstGeom prst="rect">
          <a:avLst/>
        </a:prstGeom>
      </dgm:spPr>
    </dgm:pt>
    <dgm:pt modelId="{07E00749-C4C6-4281-8EF7-A27AD4D0CF9A}" type="pres">
      <dgm:prSet presAssocID="{1D399D43-9390-4619-A27B-DAE7BEA02EFB}" presName="ConnectLine" presStyleLbl="sibTrans1D1" presStyleIdx="7" presStyleCnt="8"/>
      <dgm:spPr>
        <a:noFill/>
        <a:ln w="12700" cap="flat" cmpd="sng" algn="ctr">
          <a:solidFill>
            <a:schemeClr val="accent3">
              <a:hueOff val="0"/>
              <a:satOff val="0"/>
              <a:lumOff val="0"/>
              <a:alphaOff val="0"/>
            </a:schemeClr>
          </a:solidFill>
          <a:prstDash val="dash"/>
        </a:ln>
        <a:effectLst/>
      </dgm:spPr>
    </dgm:pt>
    <dgm:pt modelId="{FD8E3386-5CB8-4A7C-B59C-F0EFD9D12D8B}" type="pres">
      <dgm:prSet presAssocID="{1D399D43-9390-4619-A27B-DAE7BEA02EFB}" presName="EmptyPlaceHolder" presStyleCnt="0"/>
      <dgm:spPr/>
    </dgm:pt>
  </dgm:ptLst>
  <dgm:cxnLst>
    <dgm:cxn modelId="{5837E604-01D5-4056-8A39-14ED4D2086EB}" type="presOf" srcId="{20117193-88A9-45E7-937F-4E36FAC18962}" destId="{65BAA441-8607-4651-9818-B1B568C02C5E}" srcOrd="0" destOrd="0" presId="urn:microsoft.com/office/officeart/2017/3/layout/DropPinTimeline"/>
    <dgm:cxn modelId="{74FF4D09-5215-48B2-B7AF-976B59667522}" srcId="{1D399D43-9390-4619-A27B-DAE7BEA02EFB}" destId="{770E0CE0-CFA0-4706-9C94-39C5FC3C2873}" srcOrd="0" destOrd="0" parTransId="{D1867411-2A20-4F22-8045-E3E41ADF7D8B}" sibTransId="{3DA5C942-A169-4078-8B1E-C2A1B4FB1AC5}"/>
    <dgm:cxn modelId="{18C49C0C-796C-4EDA-992A-1E6CC0E6BCE3}" type="presOf" srcId="{50948815-69B7-4A32-8127-F424F13D1CC0}" destId="{3F763C18-E163-4E9E-9CAD-9C252735A465}" srcOrd="0" destOrd="0" presId="urn:microsoft.com/office/officeart/2017/3/layout/DropPinTimeline"/>
    <dgm:cxn modelId="{3662B21C-A69B-45B0-97A5-5DD8B3081EE2}" type="presOf" srcId="{CE041C3B-02AB-4AF2-9F2C-DB9929CE4080}" destId="{4B43D41E-8A95-4532-91AF-525D73DA842D}" srcOrd="0" destOrd="0" presId="urn:microsoft.com/office/officeart/2017/3/layout/DropPinTimeline"/>
    <dgm:cxn modelId="{0087652F-7695-4E92-A92B-4F7EDBD5392D}" type="presOf" srcId="{22BF3400-7EE5-4F83-9EF0-FD44D0E0B487}" destId="{BD20A017-E8C4-48C3-81D4-6D0DE1F2CCDD}" srcOrd="0" destOrd="0" presId="urn:microsoft.com/office/officeart/2017/3/layout/DropPinTimeline"/>
    <dgm:cxn modelId="{14311431-D6CE-43A1-BA67-FD83A0EF0A76}" type="presOf" srcId="{592F6477-5CAF-43B3-BEBA-FE8A337970A9}" destId="{7EFBC566-D3CD-4D93-97CF-E2B9FECD7DBB}" srcOrd="0" destOrd="0" presId="urn:microsoft.com/office/officeart/2017/3/layout/DropPinTimeline"/>
    <dgm:cxn modelId="{D7AE2331-35F7-476C-9C74-5E665C53970C}" type="presOf" srcId="{DE9CCBAB-BFD1-46B1-A3C5-2F9106CBD183}" destId="{D1348FF7-2AAD-4FEF-A838-FF9798E185AF}" srcOrd="0" destOrd="0" presId="urn:microsoft.com/office/officeart/2017/3/layout/DropPinTimeline"/>
    <dgm:cxn modelId="{C4BA4134-6B0C-4123-B70C-767F53446B1E}" srcId="{592F6477-5CAF-43B3-BEBA-FE8A337970A9}" destId="{488CFD71-499F-4FA9-B85B-F7B72DD03484}" srcOrd="0" destOrd="0" parTransId="{7F54458E-14BA-40BD-95E7-25568A2B822C}" sibTransId="{F0ADFC1F-4721-4A3E-B73F-784EE3FF6F32}"/>
    <dgm:cxn modelId="{36B86F3A-C982-44B3-A70A-A5E57B65CEE3}" type="presOf" srcId="{F0145AA8-E2B6-48C0-8C30-784C50CD36C0}" destId="{7D4E48C2-E4EB-43DF-8631-F07E8A33C283}" srcOrd="0" destOrd="0" presId="urn:microsoft.com/office/officeart/2017/3/layout/DropPinTimeline"/>
    <dgm:cxn modelId="{B91E4065-4256-4124-A46D-B8A98B748883}" srcId="{9E54DDF3-601F-44B8-B5D9-8DAA0D17F8AA}" destId="{DE9CCBAB-BFD1-46B1-A3C5-2F9106CBD183}" srcOrd="0" destOrd="0" parTransId="{FC4F0E87-1256-4B77-844F-6A5BF4DEFB63}" sibTransId="{2CA9DEA4-2274-450A-8234-B1A4A086B832}"/>
    <dgm:cxn modelId="{09124548-0D5F-47DD-ADE9-27B54E43EAAE}" type="presOf" srcId="{488CFD71-499F-4FA9-B85B-F7B72DD03484}" destId="{EDFE0AA1-20E1-499E-8A06-F88AD3C2A483}" srcOrd="0" destOrd="0" presId="urn:microsoft.com/office/officeart/2017/3/layout/DropPinTimeline"/>
    <dgm:cxn modelId="{204B8748-2415-48D6-BDBB-B55B9C83B5FA}" srcId="{454077BA-E880-432F-B0B0-964202FCE3FE}" destId="{20117193-88A9-45E7-937F-4E36FAC18962}" srcOrd="0" destOrd="0" parTransId="{1C325D53-C799-4610-8BBF-9805FBBD0510}" sibTransId="{E98A8EAE-C885-4828-B832-8D650D8206E5}"/>
    <dgm:cxn modelId="{329B7049-E54F-4F1A-BC17-D276B3FFA901}" type="presOf" srcId="{85E48298-A859-4E38-9C14-947D0E68D722}" destId="{1EFE0769-2067-4A25-B690-E6B5A5B99F91}" srcOrd="0" destOrd="0" presId="urn:microsoft.com/office/officeart/2017/3/layout/DropPinTimeline"/>
    <dgm:cxn modelId="{48332D6D-402C-4C39-BBB7-A96DE2A9CAE6}" srcId="{1ACC3CE6-F660-47D3-8A00-085CCC5CACB0}" destId="{DC339944-E582-4D5B-BDA5-2F536E3F6C7C}" srcOrd="0" destOrd="0" parTransId="{D00F4F72-0F14-412F-BA49-774DDA69AA1A}" sibTransId="{C3FF6FF7-1CCB-4FC4-91A2-94E505538F35}"/>
    <dgm:cxn modelId="{FFC1684E-D8B2-4BDD-B243-52581B31CF59}" type="presOf" srcId="{770E0CE0-CFA0-4706-9C94-39C5FC3C2873}" destId="{68C2143E-FE83-4BEE-A2E3-2E843C8BCBC9}" srcOrd="0" destOrd="0" presId="urn:microsoft.com/office/officeart/2017/3/layout/DropPinTimeline"/>
    <dgm:cxn modelId="{4F9C894E-403A-47D8-AD2C-B0E801381FF4}" type="presOf" srcId="{1ACC3CE6-F660-47D3-8A00-085CCC5CACB0}" destId="{376B6997-0C57-41EA-87F3-0A0DC8C43FDE}" srcOrd="0" destOrd="0" presId="urn:microsoft.com/office/officeart/2017/3/layout/DropPinTimeline"/>
    <dgm:cxn modelId="{FA43564F-7F28-4E5F-801A-4595E3A8DE3F}" srcId="{07F1BC43-D51B-4DFB-87E7-A3AE0F19884C}" destId="{85E48298-A859-4E38-9C14-947D0E68D722}" srcOrd="0" destOrd="0" parTransId="{3B807787-2802-4F8F-9E36-DC68168BD7FF}" sibTransId="{7D0F71DA-8511-47CD-A82C-EAB0F4226782}"/>
    <dgm:cxn modelId="{64763B58-E0D3-446A-ABF4-BE1FC1FF561D}" srcId="{50948815-69B7-4A32-8127-F424F13D1CC0}" destId="{454077BA-E880-432F-B0B0-964202FCE3FE}" srcOrd="3" destOrd="0" parTransId="{0D26DBD5-2192-4285-A549-867F25E3812E}" sibTransId="{B31756BE-3E6E-448C-8744-C3B188E45B06}"/>
    <dgm:cxn modelId="{F144CE79-F95F-471E-8992-31432287B4F3}" srcId="{50948815-69B7-4A32-8127-F424F13D1CC0}" destId="{592F6477-5CAF-43B3-BEBA-FE8A337970A9}" srcOrd="6" destOrd="0" parTransId="{DE49576B-01C8-4C8C-9F6B-97808CC997B1}" sibTransId="{4AF0AE42-EE53-410C-9BD1-02BBC37F117F}"/>
    <dgm:cxn modelId="{FDD1D27D-AF84-4FE3-8D20-0A3D65BB812B}" type="presOf" srcId="{29D0CE2A-E5EF-4DC2-9A7E-B19A0556340D}" destId="{54362617-F964-4B77-A4B3-67A49CDDA691}" srcOrd="0" destOrd="0" presId="urn:microsoft.com/office/officeart/2017/3/layout/DropPinTimeline"/>
    <dgm:cxn modelId="{9F708492-E27D-4BCB-857F-2C61A069D162}" srcId="{50948815-69B7-4A32-8127-F424F13D1CC0}" destId="{CE041C3B-02AB-4AF2-9F2C-DB9929CE4080}" srcOrd="5" destOrd="0" parTransId="{607BE5F5-CB39-40AA-B1C5-4E2B1B861427}" sibTransId="{9F25C4DD-85FF-4036-8C12-1AE76B3318B9}"/>
    <dgm:cxn modelId="{49D27898-78DD-47C3-A3EC-6F9D2C2EB548}" type="presOf" srcId="{454077BA-E880-432F-B0B0-964202FCE3FE}" destId="{8EC0C091-505B-4B66-B060-F357E06B8875}" srcOrd="0" destOrd="0" presId="urn:microsoft.com/office/officeart/2017/3/layout/DropPinTimeline"/>
    <dgm:cxn modelId="{97B1E89E-A8ED-4AE6-96F5-C6A1AEAB45BA}" srcId="{CE041C3B-02AB-4AF2-9F2C-DB9929CE4080}" destId="{F0145AA8-E2B6-48C0-8C30-784C50CD36C0}" srcOrd="0" destOrd="0" parTransId="{85558D8F-7907-43DF-A0BE-63D33618E5ED}" sibTransId="{D9740F7B-A048-4BA4-9FB2-F781BBE49836}"/>
    <dgm:cxn modelId="{831BE9AC-B6F1-41F4-BC2A-6E649BF686A9}" type="presOf" srcId="{9E54DDF3-601F-44B8-B5D9-8DAA0D17F8AA}" destId="{B7023209-F60B-4179-8F53-599CCFC18AB3}" srcOrd="0" destOrd="0" presId="urn:microsoft.com/office/officeart/2017/3/layout/DropPinTimeline"/>
    <dgm:cxn modelId="{AC1B19AE-E7AD-4438-AE2A-69DB9E2BA4B8}" srcId="{22BF3400-7EE5-4F83-9EF0-FD44D0E0B487}" destId="{29D0CE2A-E5EF-4DC2-9A7E-B19A0556340D}" srcOrd="0" destOrd="0" parTransId="{BA8C2B22-CAE0-48F5-B008-552B88AFD61E}" sibTransId="{8863E033-DE3B-4E7A-9258-B11651DF76FE}"/>
    <dgm:cxn modelId="{695042B3-F0CB-40EC-BDDF-D46BB23C13D0}" srcId="{50948815-69B7-4A32-8127-F424F13D1CC0}" destId="{1D399D43-9390-4619-A27B-DAE7BEA02EFB}" srcOrd="7" destOrd="0" parTransId="{58C8904D-46F0-41F8-A622-F929F2004675}" sibTransId="{7B222C9C-C79C-43BE-AE32-61957C4B2E58}"/>
    <dgm:cxn modelId="{7008FCB4-11C1-466C-8DAF-66F9DDB89027}" type="presOf" srcId="{07F1BC43-D51B-4DFB-87E7-A3AE0F19884C}" destId="{3EA7AAC1-E9D6-42A7-9245-7338A352E5AC}" srcOrd="0" destOrd="0" presId="urn:microsoft.com/office/officeart/2017/3/layout/DropPinTimeline"/>
    <dgm:cxn modelId="{CB87E4BA-83CD-4AF2-B7C5-88746C1C5E92}" srcId="{50948815-69B7-4A32-8127-F424F13D1CC0}" destId="{9E54DDF3-601F-44B8-B5D9-8DAA0D17F8AA}" srcOrd="1" destOrd="0" parTransId="{9EA28A8D-CF82-456C-A853-BDB78C0E3E86}" sibTransId="{D781FD90-5F1B-43FB-91E4-F19678015B9F}"/>
    <dgm:cxn modelId="{0C5B76BE-21A0-453C-BE36-69315E5A7862}" type="presOf" srcId="{DC339944-E582-4D5B-BDA5-2F536E3F6C7C}" destId="{146AA3AB-2C2D-4AB8-AD3A-C8663FFDF29E}" srcOrd="0" destOrd="0" presId="urn:microsoft.com/office/officeart/2017/3/layout/DropPinTimeline"/>
    <dgm:cxn modelId="{BEC82CD8-9DF3-43CB-BD29-654E1281008C}" type="presOf" srcId="{1D399D43-9390-4619-A27B-DAE7BEA02EFB}" destId="{2EEADF1A-47B8-4506-BF67-3C35447EC518}" srcOrd="0" destOrd="0" presId="urn:microsoft.com/office/officeart/2017/3/layout/DropPinTimeline"/>
    <dgm:cxn modelId="{0449DBDC-BE65-4483-9458-93678B89D071}" srcId="{50948815-69B7-4A32-8127-F424F13D1CC0}" destId="{07F1BC43-D51B-4DFB-87E7-A3AE0F19884C}" srcOrd="0" destOrd="0" parTransId="{7048D230-8A2C-415E-A934-671B78B01E0C}" sibTransId="{61259766-15E1-4156-A146-EAEAD92514F7}"/>
    <dgm:cxn modelId="{661E68F0-4F91-4D1D-B2C7-901F44E48564}" srcId="{50948815-69B7-4A32-8127-F424F13D1CC0}" destId="{22BF3400-7EE5-4F83-9EF0-FD44D0E0B487}" srcOrd="2" destOrd="0" parTransId="{DAA147CD-FEBF-429F-9D66-E02E9B186178}" sibTransId="{B742E2E4-4487-40ED-B7E2-556F38785838}"/>
    <dgm:cxn modelId="{7D754BFD-D045-45EA-836A-2375179235F6}" srcId="{50948815-69B7-4A32-8127-F424F13D1CC0}" destId="{1ACC3CE6-F660-47D3-8A00-085CCC5CACB0}" srcOrd="4" destOrd="0" parTransId="{4C917081-7773-499D-8949-8491DB2D86D3}" sibTransId="{2747E159-32CE-4334-8421-D87D5D542A29}"/>
    <dgm:cxn modelId="{003333A9-E6F5-448A-B74D-B35A15AA8B55}" type="presParOf" srcId="{3F763C18-E163-4E9E-9CAD-9C252735A465}" destId="{867D2D5E-753F-487D-ACDF-2A020D9C5339}" srcOrd="0" destOrd="0" presId="urn:microsoft.com/office/officeart/2017/3/layout/DropPinTimeline"/>
    <dgm:cxn modelId="{E0CF4200-2ED1-417E-BDAD-E092BD9C5AC3}" type="presParOf" srcId="{3F763C18-E163-4E9E-9CAD-9C252735A465}" destId="{6CAB0F3B-B70B-4340-A1E0-DAF94481676C}" srcOrd="1" destOrd="0" presId="urn:microsoft.com/office/officeart/2017/3/layout/DropPinTimeline"/>
    <dgm:cxn modelId="{EACB1ECA-9491-4CD1-9C29-F2B758CB297B}" type="presParOf" srcId="{6CAB0F3B-B70B-4340-A1E0-DAF94481676C}" destId="{FAD4D626-2A79-49F2-8654-A4485B0AD134}" srcOrd="0" destOrd="0" presId="urn:microsoft.com/office/officeart/2017/3/layout/DropPinTimeline"/>
    <dgm:cxn modelId="{437B1EFD-8AA3-42B3-BF8D-2D47902F6E94}" type="presParOf" srcId="{FAD4D626-2A79-49F2-8654-A4485B0AD134}" destId="{D83385CA-FD28-44DD-87E6-DFBCC97A7843}" srcOrd="0" destOrd="0" presId="urn:microsoft.com/office/officeart/2017/3/layout/DropPinTimeline"/>
    <dgm:cxn modelId="{F75D518E-16DB-4017-8AC0-0272C5C39246}" type="presParOf" srcId="{FAD4D626-2A79-49F2-8654-A4485B0AD134}" destId="{CEF7F8FF-4C4E-4057-82B6-F60D3DEBA047}" srcOrd="1" destOrd="0" presId="urn:microsoft.com/office/officeart/2017/3/layout/DropPinTimeline"/>
    <dgm:cxn modelId="{821B7200-EF1A-4DED-9AC7-2DD4E78AF0B5}" type="presParOf" srcId="{CEF7F8FF-4C4E-4057-82B6-F60D3DEBA047}" destId="{14593FE1-952E-4666-8A13-2AC8EE4831BC}" srcOrd="0" destOrd="0" presId="urn:microsoft.com/office/officeart/2017/3/layout/DropPinTimeline"/>
    <dgm:cxn modelId="{85D89C59-68F2-4D2A-9774-9CFF4CA35DE9}" type="presParOf" srcId="{CEF7F8FF-4C4E-4057-82B6-F60D3DEBA047}" destId="{8A931FF9-4DED-45AA-AF73-E99A36CC5151}" srcOrd="1" destOrd="0" presId="urn:microsoft.com/office/officeart/2017/3/layout/DropPinTimeline"/>
    <dgm:cxn modelId="{99706DFA-0A57-4CBC-99F6-CC003588AF0E}" type="presParOf" srcId="{FAD4D626-2A79-49F2-8654-A4485B0AD134}" destId="{1EFE0769-2067-4A25-B690-E6B5A5B99F91}" srcOrd="2" destOrd="0" presId="urn:microsoft.com/office/officeart/2017/3/layout/DropPinTimeline"/>
    <dgm:cxn modelId="{DA2C1373-17BF-4B07-8DC2-155341FCA5A6}" type="presParOf" srcId="{FAD4D626-2A79-49F2-8654-A4485B0AD134}" destId="{3EA7AAC1-E9D6-42A7-9245-7338A352E5AC}" srcOrd="3" destOrd="0" presId="urn:microsoft.com/office/officeart/2017/3/layout/DropPinTimeline"/>
    <dgm:cxn modelId="{DE5C20A8-80DA-4858-8089-3096F95554B4}" type="presParOf" srcId="{FAD4D626-2A79-49F2-8654-A4485B0AD134}" destId="{2DD27AA5-C0DA-4984-A1D4-07FCAF69A93C}" srcOrd="4" destOrd="0" presId="urn:microsoft.com/office/officeart/2017/3/layout/DropPinTimeline"/>
    <dgm:cxn modelId="{AE2D5796-3EC5-48EF-9213-178D358D1ADD}" type="presParOf" srcId="{FAD4D626-2A79-49F2-8654-A4485B0AD134}" destId="{250B2CF9-794B-479D-B3D4-D76FD0172D65}" srcOrd="5" destOrd="0" presId="urn:microsoft.com/office/officeart/2017/3/layout/DropPinTimeline"/>
    <dgm:cxn modelId="{11C8D282-7EA5-4418-B200-B7FA2AD6BB67}" type="presParOf" srcId="{6CAB0F3B-B70B-4340-A1E0-DAF94481676C}" destId="{9BC23EF8-879A-482C-AAC7-D92999D12779}" srcOrd="1" destOrd="0" presId="urn:microsoft.com/office/officeart/2017/3/layout/DropPinTimeline"/>
    <dgm:cxn modelId="{B307D7F5-753D-417E-8DA9-0CCB53008155}" type="presParOf" srcId="{6CAB0F3B-B70B-4340-A1E0-DAF94481676C}" destId="{EAFD20DE-41F8-4366-A82A-4307B5A3928F}" srcOrd="2" destOrd="0" presId="urn:microsoft.com/office/officeart/2017/3/layout/DropPinTimeline"/>
    <dgm:cxn modelId="{DADD018B-5848-42F3-BFC7-66CCB06BD6ED}" type="presParOf" srcId="{EAFD20DE-41F8-4366-A82A-4307B5A3928F}" destId="{17655560-8A01-4834-BDDB-3F9CC42CA60E}" srcOrd="0" destOrd="0" presId="urn:microsoft.com/office/officeart/2017/3/layout/DropPinTimeline"/>
    <dgm:cxn modelId="{6AA864EF-CD2E-49A5-BE07-2D135E32F135}" type="presParOf" srcId="{EAFD20DE-41F8-4366-A82A-4307B5A3928F}" destId="{37053EE2-BEB1-40CC-9B2F-EBD1BE5284D7}" srcOrd="1" destOrd="0" presId="urn:microsoft.com/office/officeart/2017/3/layout/DropPinTimeline"/>
    <dgm:cxn modelId="{4DDB9506-7876-4124-8082-7DA81DB37AC7}" type="presParOf" srcId="{37053EE2-BEB1-40CC-9B2F-EBD1BE5284D7}" destId="{23334B39-0B4E-43CA-9461-B84ACEE9F1E9}" srcOrd="0" destOrd="0" presId="urn:microsoft.com/office/officeart/2017/3/layout/DropPinTimeline"/>
    <dgm:cxn modelId="{55FD625D-CE43-46AB-BC7B-3FDDABF95B9A}" type="presParOf" srcId="{37053EE2-BEB1-40CC-9B2F-EBD1BE5284D7}" destId="{422FFC80-3C3E-4AD4-98EB-494C6DD1E748}" srcOrd="1" destOrd="0" presId="urn:microsoft.com/office/officeart/2017/3/layout/DropPinTimeline"/>
    <dgm:cxn modelId="{023EC3FD-04D5-45D3-90BD-900E8B215CEB}" type="presParOf" srcId="{EAFD20DE-41F8-4366-A82A-4307B5A3928F}" destId="{D1348FF7-2AAD-4FEF-A838-FF9798E185AF}" srcOrd="2" destOrd="0" presId="urn:microsoft.com/office/officeart/2017/3/layout/DropPinTimeline"/>
    <dgm:cxn modelId="{6AAC3F65-C45A-4D5F-8C84-D821C43622A1}" type="presParOf" srcId="{EAFD20DE-41F8-4366-A82A-4307B5A3928F}" destId="{B7023209-F60B-4179-8F53-599CCFC18AB3}" srcOrd="3" destOrd="0" presId="urn:microsoft.com/office/officeart/2017/3/layout/DropPinTimeline"/>
    <dgm:cxn modelId="{021B6BCD-4E91-4142-A928-12AEE67B07D4}" type="presParOf" srcId="{EAFD20DE-41F8-4366-A82A-4307B5A3928F}" destId="{E7C6D6E5-5013-4919-B268-A23079B21D96}" srcOrd="4" destOrd="0" presId="urn:microsoft.com/office/officeart/2017/3/layout/DropPinTimeline"/>
    <dgm:cxn modelId="{CEF40B59-C6F4-43EF-939D-053390C99CCD}" type="presParOf" srcId="{EAFD20DE-41F8-4366-A82A-4307B5A3928F}" destId="{B3ADE42C-F6E3-439E-95F0-355DC9595DF3}" srcOrd="5" destOrd="0" presId="urn:microsoft.com/office/officeart/2017/3/layout/DropPinTimeline"/>
    <dgm:cxn modelId="{C30AACAA-15AB-4D45-99C7-8C355EBB20D5}" type="presParOf" srcId="{6CAB0F3B-B70B-4340-A1E0-DAF94481676C}" destId="{17FAB5CF-3215-4730-B747-1477250A697B}" srcOrd="3" destOrd="0" presId="urn:microsoft.com/office/officeart/2017/3/layout/DropPinTimeline"/>
    <dgm:cxn modelId="{3F6986B4-BE4A-4DEE-9EE7-564A193DDB9E}" type="presParOf" srcId="{6CAB0F3B-B70B-4340-A1E0-DAF94481676C}" destId="{FCC2E734-7A52-4F30-A441-651230761264}" srcOrd="4" destOrd="0" presId="urn:microsoft.com/office/officeart/2017/3/layout/DropPinTimeline"/>
    <dgm:cxn modelId="{9053230A-16C8-486B-9EB6-D987ADD3CD85}" type="presParOf" srcId="{FCC2E734-7A52-4F30-A441-651230761264}" destId="{04723CCE-525D-428A-A151-EB6A43299D3E}" srcOrd="0" destOrd="0" presId="urn:microsoft.com/office/officeart/2017/3/layout/DropPinTimeline"/>
    <dgm:cxn modelId="{9D55B5AB-5FDE-45B1-985C-404DEF731259}" type="presParOf" srcId="{FCC2E734-7A52-4F30-A441-651230761264}" destId="{84B790A1-CB22-48BA-8151-9D2EB1B83557}" srcOrd="1" destOrd="0" presId="urn:microsoft.com/office/officeart/2017/3/layout/DropPinTimeline"/>
    <dgm:cxn modelId="{510A2040-59BF-459B-9D52-7E86F1C47575}" type="presParOf" srcId="{84B790A1-CB22-48BA-8151-9D2EB1B83557}" destId="{CC9012AC-46D2-4C90-85A2-555C88155D29}" srcOrd="0" destOrd="0" presId="urn:microsoft.com/office/officeart/2017/3/layout/DropPinTimeline"/>
    <dgm:cxn modelId="{E37A3F0A-E847-4DFB-95BC-A66B3AA51CC5}" type="presParOf" srcId="{84B790A1-CB22-48BA-8151-9D2EB1B83557}" destId="{3DF4745A-A579-48EA-8CA0-4367403273B6}" srcOrd="1" destOrd="0" presId="urn:microsoft.com/office/officeart/2017/3/layout/DropPinTimeline"/>
    <dgm:cxn modelId="{B29AF729-F872-4AA1-A3AE-21C26AFFA83F}" type="presParOf" srcId="{FCC2E734-7A52-4F30-A441-651230761264}" destId="{54362617-F964-4B77-A4B3-67A49CDDA691}" srcOrd="2" destOrd="0" presId="urn:microsoft.com/office/officeart/2017/3/layout/DropPinTimeline"/>
    <dgm:cxn modelId="{BB247E46-BCE7-4AFF-B6FC-6231432A501A}" type="presParOf" srcId="{FCC2E734-7A52-4F30-A441-651230761264}" destId="{BD20A017-E8C4-48C3-81D4-6D0DE1F2CCDD}" srcOrd="3" destOrd="0" presId="urn:microsoft.com/office/officeart/2017/3/layout/DropPinTimeline"/>
    <dgm:cxn modelId="{9DD5D7A9-7F23-4A82-A804-AFB92D4E2C7B}" type="presParOf" srcId="{FCC2E734-7A52-4F30-A441-651230761264}" destId="{C6B76EFE-7583-4192-A014-75A15A7DDE17}" srcOrd="4" destOrd="0" presId="urn:microsoft.com/office/officeart/2017/3/layout/DropPinTimeline"/>
    <dgm:cxn modelId="{A1B99EA3-9DCC-4A92-BA16-E4A416BE0B06}" type="presParOf" srcId="{FCC2E734-7A52-4F30-A441-651230761264}" destId="{E48FDAD1-3FC3-4338-8C98-186EC3EACC6F}" srcOrd="5" destOrd="0" presId="urn:microsoft.com/office/officeart/2017/3/layout/DropPinTimeline"/>
    <dgm:cxn modelId="{8E76CC06-4D92-468C-8C0C-A51E9D6A0445}" type="presParOf" srcId="{6CAB0F3B-B70B-4340-A1E0-DAF94481676C}" destId="{F27344DC-13AB-4690-B7C9-458EF3F242C9}" srcOrd="5" destOrd="0" presId="urn:microsoft.com/office/officeart/2017/3/layout/DropPinTimeline"/>
    <dgm:cxn modelId="{E37393B0-405F-45FA-A325-803ABE875BAA}" type="presParOf" srcId="{6CAB0F3B-B70B-4340-A1E0-DAF94481676C}" destId="{11DDD0DA-3841-46EA-A247-D9293825C569}" srcOrd="6" destOrd="0" presId="urn:microsoft.com/office/officeart/2017/3/layout/DropPinTimeline"/>
    <dgm:cxn modelId="{EAA031FA-5EAB-4865-8F63-B4B1FD348360}" type="presParOf" srcId="{11DDD0DA-3841-46EA-A247-D9293825C569}" destId="{2837F61D-3779-49BA-9D7E-A241AE937A34}" srcOrd="0" destOrd="0" presId="urn:microsoft.com/office/officeart/2017/3/layout/DropPinTimeline"/>
    <dgm:cxn modelId="{4278F725-8406-4E0C-B19D-11478BD95EC2}" type="presParOf" srcId="{11DDD0DA-3841-46EA-A247-D9293825C569}" destId="{4DBA0966-ECBF-420F-AF65-DA6D46A09E16}" srcOrd="1" destOrd="0" presId="urn:microsoft.com/office/officeart/2017/3/layout/DropPinTimeline"/>
    <dgm:cxn modelId="{B69907E1-4848-4FAA-8E97-F1E19BE0C83B}" type="presParOf" srcId="{4DBA0966-ECBF-420F-AF65-DA6D46A09E16}" destId="{5859CA6C-C47D-4E37-9C09-BD65C5420915}" srcOrd="0" destOrd="0" presId="urn:microsoft.com/office/officeart/2017/3/layout/DropPinTimeline"/>
    <dgm:cxn modelId="{9042F1EE-B513-48DB-A7BF-394C2331F01D}" type="presParOf" srcId="{4DBA0966-ECBF-420F-AF65-DA6D46A09E16}" destId="{C8CCEFA1-CE3E-4751-B2DD-F6709FB5184D}" srcOrd="1" destOrd="0" presId="urn:microsoft.com/office/officeart/2017/3/layout/DropPinTimeline"/>
    <dgm:cxn modelId="{519D53F0-62E5-4A67-8717-9E64749D27B2}" type="presParOf" srcId="{11DDD0DA-3841-46EA-A247-D9293825C569}" destId="{65BAA441-8607-4651-9818-B1B568C02C5E}" srcOrd="2" destOrd="0" presId="urn:microsoft.com/office/officeart/2017/3/layout/DropPinTimeline"/>
    <dgm:cxn modelId="{D5D86809-A284-4962-81C9-57956198D2DD}" type="presParOf" srcId="{11DDD0DA-3841-46EA-A247-D9293825C569}" destId="{8EC0C091-505B-4B66-B060-F357E06B8875}" srcOrd="3" destOrd="0" presId="urn:microsoft.com/office/officeart/2017/3/layout/DropPinTimeline"/>
    <dgm:cxn modelId="{31607B6E-BF75-4F6B-97F0-29DF6F954B64}" type="presParOf" srcId="{11DDD0DA-3841-46EA-A247-D9293825C569}" destId="{47FE7FC9-CB88-43B1-93AD-6D6299847FB9}" srcOrd="4" destOrd="0" presId="urn:microsoft.com/office/officeart/2017/3/layout/DropPinTimeline"/>
    <dgm:cxn modelId="{EA83C2BA-A658-45E4-AB3D-B27F7B9E2DF1}" type="presParOf" srcId="{11DDD0DA-3841-46EA-A247-D9293825C569}" destId="{40044522-3DB2-4D2E-B931-2F5B2F4F9369}" srcOrd="5" destOrd="0" presId="urn:microsoft.com/office/officeart/2017/3/layout/DropPinTimeline"/>
    <dgm:cxn modelId="{0A919EAA-6B26-478C-BC2D-691B6990CFD0}" type="presParOf" srcId="{6CAB0F3B-B70B-4340-A1E0-DAF94481676C}" destId="{3B40F3EF-5BBD-45C0-AFA3-805D476681A7}" srcOrd="7" destOrd="0" presId="urn:microsoft.com/office/officeart/2017/3/layout/DropPinTimeline"/>
    <dgm:cxn modelId="{3A56879F-4DFC-4FC0-A151-D3AECBE2CCDD}" type="presParOf" srcId="{6CAB0F3B-B70B-4340-A1E0-DAF94481676C}" destId="{A1960076-761B-45D5-9FEC-F81441DC53C3}" srcOrd="8" destOrd="0" presId="urn:microsoft.com/office/officeart/2017/3/layout/DropPinTimeline"/>
    <dgm:cxn modelId="{83F8857A-4A07-42DB-BA8C-33A05920E246}" type="presParOf" srcId="{A1960076-761B-45D5-9FEC-F81441DC53C3}" destId="{14DBF633-E709-4914-9C2B-264D2060F385}" srcOrd="0" destOrd="0" presId="urn:microsoft.com/office/officeart/2017/3/layout/DropPinTimeline"/>
    <dgm:cxn modelId="{6899A1B1-88BA-4ABE-8CC1-CCB0EBA7BF41}" type="presParOf" srcId="{A1960076-761B-45D5-9FEC-F81441DC53C3}" destId="{DAC1CF28-497C-4C3B-95AE-015868A8A9AE}" srcOrd="1" destOrd="0" presId="urn:microsoft.com/office/officeart/2017/3/layout/DropPinTimeline"/>
    <dgm:cxn modelId="{135B5654-F03D-4189-9009-5B53ED4CEB57}" type="presParOf" srcId="{DAC1CF28-497C-4C3B-95AE-015868A8A9AE}" destId="{2E9BF250-3806-411B-8765-57AE87349025}" srcOrd="0" destOrd="0" presId="urn:microsoft.com/office/officeart/2017/3/layout/DropPinTimeline"/>
    <dgm:cxn modelId="{50DF6FD0-65FC-4436-888E-93ED96E7D5BE}" type="presParOf" srcId="{DAC1CF28-497C-4C3B-95AE-015868A8A9AE}" destId="{F72F5D18-1450-479A-AE1D-8AA20F1C9BA4}" srcOrd="1" destOrd="0" presId="urn:microsoft.com/office/officeart/2017/3/layout/DropPinTimeline"/>
    <dgm:cxn modelId="{A136240F-F018-43F1-A453-2201FB548201}" type="presParOf" srcId="{A1960076-761B-45D5-9FEC-F81441DC53C3}" destId="{146AA3AB-2C2D-4AB8-AD3A-C8663FFDF29E}" srcOrd="2" destOrd="0" presId="urn:microsoft.com/office/officeart/2017/3/layout/DropPinTimeline"/>
    <dgm:cxn modelId="{8B9A306D-61A2-439F-BAF3-AA09D358A380}" type="presParOf" srcId="{A1960076-761B-45D5-9FEC-F81441DC53C3}" destId="{376B6997-0C57-41EA-87F3-0A0DC8C43FDE}" srcOrd="3" destOrd="0" presId="urn:microsoft.com/office/officeart/2017/3/layout/DropPinTimeline"/>
    <dgm:cxn modelId="{C0129FEE-B572-44E3-8C0C-F989461DBA60}" type="presParOf" srcId="{A1960076-761B-45D5-9FEC-F81441DC53C3}" destId="{7A094EEF-AEDE-4157-890D-A6693B410E06}" srcOrd="4" destOrd="0" presId="urn:microsoft.com/office/officeart/2017/3/layout/DropPinTimeline"/>
    <dgm:cxn modelId="{846F870F-9031-4132-880F-F12470409DD2}" type="presParOf" srcId="{A1960076-761B-45D5-9FEC-F81441DC53C3}" destId="{346749A9-366B-4165-8FC1-8578AC52B536}" srcOrd="5" destOrd="0" presId="urn:microsoft.com/office/officeart/2017/3/layout/DropPinTimeline"/>
    <dgm:cxn modelId="{764E4E32-1CFB-4709-8E35-E5057424A892}" type="presParOf" srcId="{6CAB0F3B-B70B-4340-A1E0-DAF94481676C}" destId="{F43CEC4F-AE55-4956-A0B8-5273F98C9CC8}" srcOrd="9" destOrd="0" presId="urn:microsoft.com/office/officeart/2017/3/layout/DropPinTimeline"/>
    <dgm:cxn modelId="{C7E26A44-670B-4A7C-86F5-B034CA981BE5}" type="presParOf" srcId="{6CAB0F3B-B70B-4340-A1E0-DAF94481676C}" destId="{50CA3217-45CB-43BE-BCBE-4C7F024C66EB}" srcOrd="10" destOrd="0" presId="urn:microsoft.com/office/officeart/2017/3/layout/DropPinTimeline"/>
    <dgm:cxn modelId="{4956CBD6-5B47-411D-ACC4-409259D6FADA}" type="presParOf" srcId="{50CA3217-45CB-43BE-BCBE-4C7F024C66EB}" destId="{77B6A76C-68DE-473B-B927-10FCAD6341A2}" srcOrd="0" destOrd="0" presId="urn:microsoft.com/office/officeart/2017/3/layout/DropPinTimeline"/>
    <dgm:cxn modelId="{193AACD7-2FBE-43EE-A4C0-3D9B6A6448DF}" type="presParOf" srcId="{50CA3217-45CB-43BE-BCBE-4C7F024C66EB}" destId="{D6677F27-61DB-4609-91CB-0CE752B6064D}" srcOrd="1" destOrd="0" presId="urn:microsoft.com/office/officeart/2017/3/layout/DropPinTimeline"/>
    <dgm:cxn modelId="{4DFA5077-FBB0-46BF-BB56-BA18B1049219}" type="presParOf" srcId="{D6677F27-61DB-4609-91CB-0CE752B6064D}" destId="{F7F747D4-D6E7-4B76-9F21-24802263D017}" srcOrd="0" destOrd="0" presId="urn:microsoft.com/office/officeart/2017/3/layout/DropPinTimeline"/>
    <dgm:cxn modelId="{635DCD4C-20A6-455C-8414-4D16C62547D8}" type="presParOf" srcId="{D6677F27-61DB-4609-91CB-0CE752B6064D}" destId="{2247A5FC-9D0C-4925-B18A-9149AEEE5CE8}" srcOrd="1" destOrd="0" presId="urn:microsoft.com/office/officeart/2017/3/layout/DropPinTimeline"/>
    <dgm:cxn modelId="{32BB9221-FA87-45D1-B1D7-83A02CF08EEA}" type="presParOf" srcId="{50CA3217-45CB-43BE-BCBE-4C7F024C66EB}" destId="{7D4E48C2-E4EB-43DF-8631-F07E8A33C283}" srcOrd="2" destOrd="0" presId="urn:microsoft.com/office/officeart/2017/3/layout/DropPinTimeline"/>
    <dgm:cxn modelId="{8F3294F5-9E2E-4CCE-93C4-090995BFC23C}" type="presParOf" srcId="{50CA3217-45CB-43BE-BCBE-4C7F024C66EB}" destId="{4B43D41E-8A95-4532-91AF-525D73DA842D}" srcOrd="3" destOrd="0" presId="urn:microsoft.com/office/officeart/2017/3/layout/DropPinTimeline"/>
    <dgm:cxn modelId="{F75C2442-1140-4E30-8EA2-746572E1EDF8}" type="presParOf" srcId="{50CA3217-45CB-43BE-BCBE-4C7F024C66EB}" destId="{7AEF3107-90BA-48F8-8CD9-9CECCCC409A6}" srcOrd="4" destOrd="0" presId="urn:microsoft.com/office/officeart/2017/3/layout/DropPinTimeline"/>
    <dgm:cxn modelId="{1DA52294-5654-418F-B1E9-F8860D60D212}" type="presParOf" srcId="{50CA3217-45CB-43BE-BCBE-4C7F024C66EB}" destId="{540B3AE9-F34D-4C81-BE75-3A64196A4B03}" srcOrd="5" destOrd="0" presId="urn:microsoft.com/office/officeart/2017/3/layout/DropPinTimeline"/>
    <dgm:cxn modelId="{CF325998-9548-408C-9ABB-C59F4C7E7A9B}" type="presParOf" srcId="{6CAB0F3B-B70B-4340-A1E0-DAF94481676C}" destId="{9F78C7D4-9BE1-45A9-AF1C-CE56C83F68A1}" srcOrd="11" destOrd="0" presId="urn:microsoft.com/office/officeart/2017/3/layout/DropPinTimeline"/>
    <dgm:cxn modelId="{9B3E8F2F-C10F-430F-8A99-B314B61F9FBB}" type="presParOf" srcId="{6CAB0F3B-B70B-4340-A1E0-DAF94481676C}" destId="{B1E3BF9B-FD8D-4A4E-B9F8-2C8A144948E5}" srcOrd="12" destOrd="0" presId="urn:microsoft.com/office/officeart/2017/3/layout/DropPinTimeline"/>
    <dgm:cxn modelId="{3EA358E1-0A5A-4816-9C7F-8C1923C0E416}" type="presParOf" srcId="{B1E3BF9B-FD8D-4A4E-B9F8-2C8A144948E5}" destId="{E1858C80-5A4E-461D-AD86-503F9831A0FB}" srcOrd="0" destOrd="0" presId="urn:microsoft.com/office/officeart/2017/3/layout/DropPinTimeline"/>
    <dgm:cxn modelId="{EF1E8B9E-6E05-4865-88A4-3BFA6C71812A}" type="presParOf" srcId="{B1E3BF9B-FD8D-4A4E-B9F8-2C8A144948E5}" destId="{583572A5-3849-4934-9CEC-4EDFFB438038}" srcOrd="1" destOrd="0" presId="urn:microsoft.com/office/officeart/2017/3/layout/DropPinTimeline"/>
    <dgm:cxn modelId="{88C8B132-ACAB-4B6E-8532-801AB1A0FE02}" type="presParOf" srcId="{583572A5-3849-4934-9CEC-4EDFFB438038}" destId="{2C4BA366-F78C-4361-B6CB-94BC56DDE812}" srcOrd="0" destOrd="0" presId="urn:microsoft.com/office/officeart/2017/3/layout/DropPinTimeline"/>
    <dgm:cxn modelId="{75A88060-B414-49FA-977B-C7A4AB90A6FB}" type="presParOf" srcId="{583572A5-3849-4934-9CEC-4EDFFB438038}" destId="{EC3A78FD-2152-407B-863E-14A0BA42ACF4}" srcOrd="1" destOrd="0" presId="urn:microsoft.com/office/officeart/2017/3/layout/DropPinTimeline"/>
    <dgm:cxn modelId="{97E69455-4611-41A7-85DD-7E6F7517C76C}" type="presParOf" srcId="{B1E3BF9B-FD8D-4A4E-B9F8-2C8A144948E5}" destId="{EDFE0AA1-20E1-499E-8A06-F88AD3C2A483}" srcOrd="2" destOrd="0" presId="urn:microsoft.com/office/officeart/2017/3/layout/DropPinTimeline"/>
    <dgm:cxn modelId="{C667C4B1-DA69-4FE2-96FC-63A5FC08AF9C}" type="presParOf" srcId="{B1E3BF9B-FD8D-4A4E-B9F8-2C8A144948E5}" destId="{7EFBC566-D3CD-4D93-97CF-E2B9FECD7DBB}" srcOrd="3" destOrd="0" presId="urn:microsoft.com/office/officeart/2017/3/layout/DropPinTimeline"/>
    <dgm:cxn modelId="{F8533D62-4D69-4376-899C-9B9D779F2B25}" type="presParOf" srcId="{B1E3BF9B-FD8D-4A4E-B9F8-2C8A144948E5}" destId="{52D004E2-7411-4707-9F29-CA0D4C3C2B1B}" srcOrd="4" destOrd="0" presId="urn:microsoft.com/office/officeart/2017/3/layout/DropPinTimeline"/>
    <dgm:cxn modelId="{2AA455A0-0C17-47F4-83D6-5C1826A7BEAB}" type="presParOf" srcId="{B1E3BF9B-FD8D-4A4E-B9F8-2C8A144948E5}" destId="{6A6602D5-2290-4EE5-A85F-A3A8D12D7C86}" srcOrd="5" destOrd="0" presId="urn:microsoft.com/office/officeart/2017/3/layout/DropPinTimeline"/>
    <dgm:cxn modelId="{EDFEBF37-8359-4AB1-843C-18143687AD0F}" type="presParOf" srcId="{6CAB0F3B-B70B-4340-A1E0-DAF94481676C}" destId="{28CFB724-546F-4A6E-8CAB-B3198A6E0C3F}" srcOrd="13" destOrd="0" presId="urn:microsoft.com/office/officeart/2017/3/layout/DropPinTimeline"/>
    <dgm:cxn modelId="{32D47235-26BC-4868-9566-FB789F120B82}" type="presParOf" srcId="{6CAB0F3B-B70B-4340-A1E0-DAF94481676C}" destId="{EED806DB-2180-4AA4-844C-50A2A57F0F3C}" srcOrd="14" destOrd="0" presId="urn:microsoft.com/office/officeart/2017/3/layout/DropPinTimeline"/>
    <dgm:cxn modelId="{46F5747B-7803-4F35-A8DD-D5672F1F99EB}" type="presParOf" srcId="{EED806DB-2180-4AA4-844C-50A2A57F0F3C}" destId="{36AF9061-38BE-47CF-9F4F-EF44CC2D9C50}" srcOrd="0" destOrd="0" presId="urn:microsoft.com/office/officeart/2017/3/layout/DropPinTimeline"/>
    <dgm:cxn modelId="{E311AAF2-C989-4157-9BFD-0F4BD5871AB0}" type="presParOf" srcId="{EED806DB-2180-4AA4-844C-50A2A57F0F3C}" destId="{516761B7-73D0-4105-8FE9-C6BBC95EC385}" srcOrd="1" destOrd="0" presId="urn:microsoft.com/office/officeart/2017/3/layout/DropPinTimeline"/>
    <dgm:cxn modelId="{B2DE7046-2FCB-4075-BE34-FC39C2191A8F}" type="presParOf" srcId="{516761B7-73D0-4105-8FE9-C6BBC95EC385}" destId="{9B2C8F47-7A36-44C0-92FE-D264B49A3627}" srcOrd="0" destOrd="0" presId="urn:microsoft.com/office/officeart/2017/3/layout/DropPinTimeline"/>
    <dgm:cxn modelId="{CAFA7BA5-78CA-4740-9DD4-FF96E477B422}" type="presParOf" srcId="{516761B7-73D0-4105-8FE9-C6BBC95EC385}" destId="{CD980E56-CC8F-4938-B6BE-19450CB87805}" srcOrd="1" destOrd="0" presId="urn:microsoft.com/office/officeart/2017/3/layout/DropPinTimeline"/>
    <dgm:cxn modelId="{CA25A5C8-B1E5-4B31-83CE-9BF6AE1406BD}" type="presParOf" srcId="{EED806DB-2180-4AA4-844C-50A2A57F0F3C}" destId="{68C2143E-FE83-4BEE-A2E3-2E843C8BCBC9}" srcOrd="2" destOrd="0" presId="urn:microsoft.com/office/officeart/2017/3/layout/DropPinTimeline"/>
    <dgm:cxn modelId="{5DDF7054-17D2-48AC-877E-99A32E919442}" type="presParOf" srcId="{EED806DB-2180-4AA4-844C-50A2A57F0F3C}" destId="{2EEADF1A-47B8-4506-BF67-3C35447EC518}" srcOrd="3" destOrd="0" presId="urn:microsoft.com/office/officeart/2017/3/layout/DropPinTimeline"/>
    <dgm:cxn modelId="{71FB0B7B-6D73-42B3-8177-2D2854975C46}" type="presParOf" srcId="{EED806DB-2180-4AA4-844C-50A2A57F0F3C}" destId="{07E00749-C4C6-4281-8EF7-A27AD4D0CF9A}" srcOrd="4" destOrd="0" presId="urn:microsoft.com/office/officeart/2017/3/layout/DropPinTimeline"/>
    <dgm:cxn modelId="{92AAD8A8-8B7F-4E68-8E46-D1577AF0F3E6}" type="presParOf" srcId="{EED806DB-2180-4AA4-844C-50A2A57F0F3C}" destId="{FD8E3386-5CB8-4A7C-B59C-F0EFD9D12D8B}" srcOrd="5" destOrd="0" presId="urn:microsoft.com/office/officeart/2017/3/layout/DropPin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AB8093-EA71-492A-8D07-5BFA9275E1A4}" type="doc">
      <dgm:prSet loTypeId="urn:microsoft.com/office/officeart/2005/8/layout/funnel1" loCatId="relationship" qsTypeId="urn:microsoft.com/office/officeart/2005/8/quickstyle/simple1" qsCatId="simple" csTypeId="urn:microsoft.com/office/officeart/2005/8/colors/colorful2" csCatId="colorful" phldr="1"/>
      <dgm:spPr/>
      <dgm:t>
        <a:bodyPr/>
        <a:lstStyle/>
        <a:p>
          <a:endParaRPr lang="en-US"/>
        </a:p>
      </dgm:t>
    </dgm:pt>
    <dgm:pt modelId="{971423CA-74F2-4758-B273-3A15CD266C4E}">
      <dgm:prSet phldrT="[Text]" custT="1"/>
      <dgm:spPr>
        <a:xfrm>
          <a:off x="2313141" y="941763"/>
          <a:ext cx="1084285" cy="1084285"/>
        </a:xfrm>
        <a:prstGeom prst="ellipse">
          <a:avLst/>
        </a:prstGeom>
        <a:solidFill>
          <a:srgbClr val="63A537">
            <a:hueOff val="3240090"/>
            <a:satOff val="451"/>
            <a:lumOff val="392"/>
            <a:alphaOff val="0"/>
          </a:srgbClr>
        </a:solidFill>
        <a:ln w="15875" cap="flat" cmpd="sng" algn="ctr">
          <a:solidFill>
            <a:sysClr val="window" lastClr="FFFFFF">
              <a:hueOff val="0"/>
              <a:satOff val="0"/>
              <a:lumOff val="0"/>
              <a:alphaOff val="0"/>
            </a:sysClr>
          </a:solidFill>
          <a:prstDash val="solid"/>
        </a:ln>
        <a:effectLst/>
      </dgm:spPr>
      <dgm:t>
        <a:bodyPr/>
        <a:lstStyle/>
        <a:p>
          <a:pPr>
            <a:buNone/>
          </a:pPr>
          <a:r>
            <a:rPr lang="en-US" sz="1200" dirty="0">
              <a:solidFill>
                <a:sysClr val="window" lastClr="FFFFFF"/>
              </a:solidFill>
              <a:latin typeface="Segoe UI "/>
              <a:ea typeface="+mn-ea"/>
              <a:cs typeface="Calibri" panose="020F0502020204030204" pitchFamily="34" charset="0"/>
            </a:rPr>
            <a:t>Collective Culture</a:t>
          </a:r>
        </a:p>
      </dgm:t>
    </dgm:pt>
    <dgm:pt modelId="{BBD1540D-A269-43B1-8AE0-440B3F76ECEF}" type="parTrans" cxnId="{AAE16AFC-A173-4255-9A12-36801B456485}">
      <dgm:prSet/>
      <dgm:spPr/>
      <dgm:t>
        <a:bodyPr/>
        <a:lstStyle/>
        <a:p>
          <a:endParaRPr lang="en-US" sz="1800">
            <a:latin typeface="Calibri" panose="020F0502020204030204" pitchFamily="34" charset="0"/>
            <a:cs typeface="Calibri" panose="020F0502020204030204" pitchFamily="34" charset="0"/>
          </a:endParaRPr>
        </a:p>
      </dgm:t>
    </dgm:pt>
    <dgm:pt modelId="{B051B9D7-B10E-4433-975D-02A1A787DB43}" type="sibTrans" cxnId="{AAE16AFC-A173-4255-9A12-36801B456485}">
      <dgm:prSet/>
      <dgm:spPr/>
      <dgm:t>
        <a:bodyPr/>
        <a:lstStyle/>
        <a:p>
          <a:endParaRPr lang="en-US" sz="1800">
            <a:latin typeface="Calibri" panose="020F0502020204030204" pitchFamily="34" charset="0"/>
            <a:cs typeface="Calibri" panose="020F0502020204030204" pitchFamily="34" charset="0"/>
          </a:endParaRPr>
        </a:p>
      </dgm:t>
    </dgm:pt>
    <dgm:pt modelId="{6829C3ED-62C6-48F8-8B62-4607EA5DB707}">
      <dgm:prSet phldrT="[Text]" custT="1"/>
      <dgm:spPr>
        <a:xfrm>
          <a:off x="954643" y="4274091"/>
          <a:ext cx="2891427" cy="732261"/>
        </a:xfrm>
        <a:prstGeom prst="rect">
          <a:avLst/>
        </a:prstGeom>
        <a:noFill/>
        <a:ln>
          <a:noFill/>
        </a:ln>
        <a:effectLst/>
      </dgm:spPr>
      <dgm:t>
        <a:bodyPr/>
        <a:lstStyle/>
        <a:p>
          <a:pPr>
            <a:buNone/>
          </a:pPr>
          <a:r>
            <a:rPr lang="en-US" sz="18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Money Culture and Financial Decisions</a:t>
          </a:r>
        </a:p>
      </dgm:t>
    </dgm:pt>
    <dgm:pt modelId="{1560A732-AAA9-497C-9BB8-1C48CD5EA976}" type="parTrans" cxnId="{2B45E764-CE8D-4A3F-9020-934E5E135A13}">
      <dgm:prSet/>
      <dgm:spPr/>
      <dgm:t>
        <a:bodyPr/>
        <a:lstStyle/>
        <a:p>
          <a:endParaRPr lang="en-US" sz="1800">
            <a:latin typeface="Calibri" panose="020F0502020204030204" pitchFamily="34" charset="0"/>
            <a:cs typeface="Calibri" panose="020F0502020204030204" pitchFamily="34" charset="0"/>
          </a:endParaRPr>
        </a:p>
      </dgm:t>
    </dgm:pt>
    <dgm:pt modelId="{497B27DC-79E1-4621-8D52-716266E6A738}" type="sibTrans" cxnId="{2B45E764-CE8D-4A3F-9020-934E5E135A13}">
      <dgm:prSet/>
      <dgm:spPr/>
      <dgm:t>
        <a:bodyPr/>
        <a:lstStyle/>
        <a:p>
          <a:endParaRPr lang="en-US" sz="1800">
            <a:latin typeface="Calibri" panose="020F0502020204030204" pitchFamily="34" charset="0"/>
            <a:cs typeface="Calibri" panose="020F0502020204030204" pitchFamily="34" charset="0"/>
          </a:endParaRPr>
        </a:p>
      </dgm:t>
    </dgm:pt>
    <dgm:pt modelId="{1B9CD6BF-F0C5-4473-9D49-39C0CF4C26FB}">
      <dgm:prSet phldrT="[Text]" custT="1"/>
      <dgm:spPr>
        <a:xfrm>
          <a:off x="1980627" y="2017374"/>
          <a:ext cx="1084285" cy="1084285"/>
        </a:xfrm>
        <a:prstGeom prst="ellipse">
          <a:avLst/>
        </a:prstGeom>
        <a:solidFill>
          <a:srgbClr val="63A537">
            <a:hueOff val="0"/>
            <a:satOff val="0"/>
            <a:lumOff val="0"/>
            <a:alphaOff val="0"/>
          </a:srgbClr>
        </a:solidFill>
        <a:ln w="15875" cap="flat" cmpd="sng" algn="ctr">
          <a:solidFill>
            <a:sysClr val="window" lastClr="FFFFFF">
              <a:hueOff val="0"/>
              <a:satOff val="0"/>
              <a:lumOff val="0"/>
              <a:alphaOff val="0"/>
            </a:sysClr>
          </a:solidFill>
          <a:prstDash val="solid"/>
        </a:ln>
        <a:effectLst/>
      </dgm:spPr>
      <dgm:t>
        <a:bodyPr/>
        <a:lstStyle/>
        <a:p>
          <a:pPr>
            <a:buNone/>
          </a:pPr>
          <a:r>
            <a:rPr lang="en-US" sz="1400" dirty="0">
              <a:solidFill>
                <a:sysClr val="window" lastClr="FFFFFF"/>
              </a:solidFill>
              <a:latin typeface="Segoe UI "/>
              <a:ea typeface="+mn-ea"/>
              <a:cs typeface="Calibri" panose="020F0502020204030204" pitchFamily="34" charset="0"/>
            </a:rPr>
            <a:t>Financial</a:t>
          </a:r>
          <a:r>
            <a:rPr lang="en-US" sz="1400" dirty="0">
              <a:solidFill>
                <a:sysClr val="window" lastClr="FFFFFF"/>
              </a:solidFill>
              <a:latin typeface="Calibri" panose="020F0502020204030204" pitchFamily="34" charset="0"/>
              <a:ea typeface="+mn-ea"/>
              <a:cs typeface="Calibri" panose="020F0502020204030204" pitchFamily="34" charset="0"/>
            </a:rPr>
            <a:t> Education</a:t>
          </a:r>
        </a:p>
      </dgm:t>
    </dgm:pt>
    <dgm:pt modelId="{B065D6C7-5CA3-4BE5-A756-123AAE620B7D}" type="parTrans" cxnId="{9FAED0B5-A85D-4CFD-AB66-09C68273B277}">
      <dgm:prSet/>
      <dgm:spPr/>
      <dgm:t>
        <a:bodyPr/>
        <a:lstStyle/>
        <a:p>
          <a:endParaRPr lang="en-US" sz="1800">
            <a:latin typeface="Calibri" panose="020F0502020204030204" pitchFamily="34" charset="0"/>
            <a:cs typeface="Calibri" panose="020F0502020204030204" pitchFamily="34" charset="0"/>
          </a:endParaRPr>
        </a:p>
      </dgm:t>
    </dgm:pt>
    <dgm:pt modelId="{81B3DA4B-239D-40AD-94D8-1B5EA836417C}" type="sibTrans" cxnId="{9FAED0B5-A85D-4CFD-AB66-09C68273B277}">
      <dgm:prSet/>
      <dgm:spPr/>
      <dgm:t>
        <a:bodyPr/>
        <a:lstStyle/>
        <a:p>
          <a:endParaRPr lang="en-US" sz="1800">
            <a:latin typeface="Calibri" panose="020F0502020204030204" pitchFamily="34" charset="0"/>
            <a:cs typeface="Calibri" panose="020F0502020204030204" pitchFamily="34" charset="0"/>
          </a:endParaRPr>
        </a:p>
      </dgm:t>
    </dgm:pt>
    <dgm:pt modelId="{3EB746A0-7E30-4A8E-B69B-CB7880A7A92C}">
      <dgm:prSet phldrT="[Text]" custT="1"/>
      <dgm:spPr>
        <a:xfrm>
          <a:off x="1204761" y="1203919"/>
          <a:ext cx="1084285" cy="1084285"/>
        </a:xfrm>
        <a:prstGeom prst="ellipse">
          <a:avLst/>
        </a:prstGeom>
        <a:solidFill>
          <a:srgbClr val="63A537">
            <a:hueOff val="1620045"/>
            <a:satOff val="225"/>
            <a:lumOff val="196"/>
            <a:alphaOff val="0"/>
          </a:srgbClr>
        </a:solidFill>
        <a:ln w="15875" cap="flat" cmpd="sng" algn="ctr">
          <a:solidFill>
            <a:srgbClr val="99CB38"/>
          </a:solidFill>
          <a:prstDash val="solid"/>
        </a:ln>
        <a:effectLst/>
      </dgm:spPr>
      <dgm:t>
        <a:bodyPr/>
        <a:lstStyle/>
        <a:p>
          <a:pPr>
            <a:buNone/>
          </a:pPr>
          <a:r>
            <a:rPr lang="en-US" sz="1400" dirty="0">
              <a:solidFill>
                <a:sysClr val="window" lastClr="FFFFFF"/>
              </a:solidFill>
              <a:latin typeface="Segoe UI "/>
              <a:ea typeface="+mn-ea"/>
              <a:cs typeface="Calibri" panose="020F0502020204030204" pitchFamily="34" charset="0"/>
            </a:rPr>
            <a:t>Personal Culture</a:t>
          </a:r>
        </a:p>
      </dgm:t>
    </dgm:pt>
    <dgm:pt modelId="{8227F830-C021-4532-8D03-3F36B341E5AD}" type="parTrans" cxnId="{E8152124-4361-46A3-A9D0-6F615949424F}">
      <dgm:prSet/>
      <dgm:spPr/>
      <dgm:t>
        <a:bodyPr/>
        <a:lstStyle/>
        <a:p>
          <a:endParaRPr lang="en-US" sz="1800">
            <a:latin typeface="Calibri" panose="020F0502020204030204" pitchFamily="34" charset="0"/>
            <a:cs typeface="Calibri" panose="020F0502020204030204" pitchFamily="34" charset="0"/>
          </a:endParaRPr>
        </a:p>
      </dgm:t>
    </dgm:pt>
    <dgm:pt modelId="{170AFD0B-E716-466E-9CF4-C00824B7DAC9}" type="sibTrans" cxnId="{E8152124-4361-46A3-A9D0-6F615949424F}">
      <dgm:prSet/>
      <dgm:spPr/>
      <dgm:t>
        <a:bodyPr/>
        <a:lstStyle/>
        <a:p>
          <a:endParaRPr lang="en-US" sz="1800">
            <a:latin typeface="Calibri" panose="020F0502020204030204" pitchFamily="34" charset="0"/>
            <a:cs typeface="Calibri" panose="020F0502020204030204" pitchFamily="34" charset="0"/>
          </a:endParaRPr>
        </a:p>
      </dgm:t>
    </dgm:pt>
    <dgm:pt modelId="{9E003749-7304-43CE-9BEE-38901B036A4E}">
      <dgm:prSet phldrT="[Text]"/>
      <dgm:spPr/>
      <dgm:t>
        <a:bodyPr/>
        <a:lstStyle/>
        <a:p>
          <a:endParaRPr lang="en-US"/>
        </a:p>
      </dgm:t>
    </dgm:pt>
    <dgm:pt modelId="{5A6CF6BA-4DDC-4CC4-B90A-7AFFE957F92A}" type="parTrans" cxnId="{4AAF0EA8-5F83-4A74-B24C-043F03B312CB}">
      <dgm:prSet/>
      <dgm:spPr/>
      <dgm:t>
        <a:bodyPr/>
        <a:lstStyle/>
        <a:p>
          <a:endParaRPr lang="en-US"/>
        </a:p>
      </dgm:t>
    </dgm:pt>
    <dgm:pt modelId="{6F857E39-C7A6-409B-9003-90798A1282F2}" type="sibTrans" cxnId="{4AAF0EA8-5F83-4A74-B24C-043F03B312CB}">
      <dgm:prSet/>
      <dgm:spPr/>
      <dgm:t>
        <a:bodyPr/>
        <a:lstStyle/>
        <a:p>
          <a:endParaRPr lang="en-US"/>
        </a:p>
      </dgm:t>
    </dgm:pt>
    <dgm:pt modelId="{11F31B4D-6885-42B6-AC2D-05E4601384C9}" type="pres">
      <dgm:prSet presAssocID="{8AAB8093-EA71-492A-8D07-5BFA9275E1A4}" presName="Name0" presStyleCnt="0">
        <dgm:presLayoutVars>
          <dgm:chMax val="4"/>
          <dgm:resizeHandles val="exact"/>
        </dgm:presLayoutVars>
      </dgm:prSet>
      <dgm:spPr/>
    </dgm:pt>
    <dgm:pt modelId="{E19E24CC-35BB-4C12-8740-D553C1582199}" type="pres">
      <dgm:prSet presAssocID="{8AAB8093-EA71-492A-8D07-5BFA9275E1A4}" presName="ellipse" presStyleLbl="trBgShp" presStyleIdx="0" presStyleCnt="1"/>
      <dgm:spPr>
        <a:xfrm>
          <a:off x="850561" y="854538"/>
          <a:ext cx="3108284" cy="1079466"/>
        </a:xfrm>
        <a:prstGeom prst="ellipse">
          <a:avLst/>
        </a:prstGeom>
        <a:solidFill>
          <a:srgbClr val="63A537">
            <a:tint val="50000"/>
            <a:alpha val="40000"/>
            <a:hueOff val="0"/>
            <a:satOff val="0"/>
            <a:lumOff val="0"/>
            <a:alphaOff val="0"/>
          </a:srgbClr>
        </a:solidFill>
        <a:ln>
          <a:noFill/>
        </a:ln>
        <a:effectLst/>
      </dgm:spPr>
    </dgm:pt>
    <dgm:pt modelId="{9A6AA9EE-2905-4E08-9FC9-E7D16F6B928B}" type="pres">
      <dgm:prSet presAssocID="{8AAB8093-EA71-492A-8D07-5BFA9275E1A4}" presName="arrow1" presStyleLbl="fgShp" presStyleIdx="0" presStyleCnt="1" custLinFactNeighborX="5838" custLinFactNeighborY="6082"/>
      <dgm:spPr>
        <a:xfrm>
          <a:off x="2108332" y="3497785"/>
          <a:ext cx="602380" cy="385523"/>
        </a:xfrm>
        <a:prstGeom prst="downArrow">
          <a:avLst/>
        </a:prstGeom>
        <a:solidFill>
          <a:srgbClr val="63A537">
            <a:tint val="40000"/>
            <a:hueOff val="0"/>
            <a:satOff val="0"/>
            <a:lumOff val="0"/>
            <a:alphaOff val="0"/>
          </a:srgbClr>
        </a:solidFill>
        <a:ln w="15875" cap="flat" cmpd="sng" algn="ctr">
          <a:solidFill>
            <a:sysClr val="window" lastClr="FFFFFF">
              <a:hueOff val="0"/>
              <a:satOff val="0"/>
              <a:lumOff val="0"/>
              <a:alphaOff val="0"/>
            </a:sysClr>
          </a:solidFill>
          <a:prstDash val="solid"/>
        </a:ln>
        <a:effectLst/>
      </dgm:spPr>
    </dgm:pt>
    <dgm:pt modelId="{D3C915A1-317F-4165-8DE3-56F1AEA9D02D}" type="pres">
      <dgm:prSet presAssocID="{8AAB8093-EA71-492A-8D07-5BFA9275E1A4}" presName="rectangle" presStyleLbl="revTx" presStyleIdx="0" presStyleCnt="1" custScaleY="101301" custLinFactNeighborX="1390" custLinFactNeighborY="48290">
        <dgm:presLayoutVars>
          <dgm:bulletEnabled val="1"/>
        </dgm:presLayoutVars>
      </dgm:prSet>
      <dgm:spPr/>
    </dgm:pt>
    <dgm:pt modelId="{E8D1933B-97A5-4E6C-9BAB-7763CC48A1C2}" type="pres">
      <dgm:prSet presAssocID="{3EB746A0-7E30-4A8E-B69B-CB7880A7A92C}" presName="item1" presStyleLbl="node1" presStyleIdx="0" presStyleCnt="3">
        <dgm:presLayoutVars>
          <dgm:bulletEnabled val="1"/>
        </dgm:presLayoutVars>
      </dgm:prSet>
      <dgm:spPr/>
    </dgm:pt>
    <dgm:pt modelId="{2C11695A-F5DE-48A0-BA4C-E47A37D6FB77}" type="pres">
      <dgm:prSet presAssocID="{1B9CD6BF-F0C5-4473-9D49-39C0CF4C26FB}" presName="item2" presStyleLbl="node1" presStyleIdx="1" presStyleCnt="3">
        <dgm:presLayoutVars>
          <dgm:bulletEnabled val="1"/>
        </dgm:presLayoutVars>
      </dgm:prSet>
      <dgm:spPr/>
    </dgm:pt>
    <dgm:pt modelId="{28314059-E59F-4494-8AF8-2A1EA262F27E}" type="pres">
      <dgm:prSet presAssocID="{6829C3ED-62C6-48F8-8B62-4607EA5DB707}" presName="item3" presStyleLbl="node1" presStyleIdx="2" presStyleCnt="3" custScaleX="107064" custScaleY="102267">
        <dgm:presLayoutVars>
          <dgm:bulletEnabled val="1"/>
        </dgm:presLayoutVars>
      </dgm:prSet>
      <dgm:spPr/>
    </dgm:pt>
    <dgm:pt modelId="{D592231C-8744-4608-BCF8-6BFBBC576A78}" type="pres">
      <dgm:prSet presAssocID="{8AAB8093-EA71-492A-8D07-5BFA9275E1A4}" presName="funnel" presStyleLbl="trAlignAcc1" presStyleIdx="0" presStyleCnt="1" custLinFactNeighborX="2087" custLinFactNeighborY="-1223"/>
      <dgm:spPr>
        <a:xfrm>
          <a:off x="758074" y="722015"/>
          <a:ext cx="3373331" cy="2698665"/>
        </a:xfrm>
        <a:prstGeom prst="funnel">
          <a:avLst/>
        </a:prstGeom>
        <a:solidFill>
          <a:sysClr val="window" lastClr="FFFFFF">
            <a:alpha val="40000"/>
            <a:hueOff val="0"/>
            <a:satOff val="0"/>
            <a:lumOff val="0"/>
            <a:alphaOff val="0"/>
          </a:sysClr>
        </a:solidFill>
        <a:ln w="12700" cap="flat" cmpd="sng" algn="ctr">
          <a:solidFill>
            <a:srgbClr val="63A537">
              <a:hueOff val="0"/>
              <a:satOff val="0"/>
              <a:lumOff val="0"/>
              <a:alphaOff val="0"/>
            </a:srgbClr>
          </a:solidFill>
          <a:prstDash val="solid"/>
        </a:ln>
        <a:effectLst/>
      </dgm:spPr>
    </dgm:pt>
  </dgm:ptLst>
  <dgm:cxnLst>
    <dgm:cxn modelId="{E8152124-4361-46A3-A9D0-6F615949424F}" srcId="{8AAB8093-EA71-492A-8D07-5BFA9275E1A4}" destId="{3EB746A0-7E30-4A8E-B69B-CB7880A7A92C}" srcOrd="1" destOrd="0" parTransId="{8227F830-C021-4532-8D03-3F36B341E5AD}" sibTransId="{170AFD0B-E716-466E-9CF4-C00824B7DAC9}"/>
    <dgm:cxn modelId="{7C591439-9936-42F8-B4A6-E599AD18F3BA}" type="presOf" srcId="{3EB746A0-7E30-4A8E-B69B-CB7880A7A92C}" destId="{2C11695A-F5DE-48A0-BA4C-E47A37D6FB77}" srcOrd="0" destOrd="0" presId="urn:microsoft.com/office/officeart/2005/8/layout/funnel1"/>
    <dgm:cxn modelId="{2B45E764-CE8D-4A3F-9020-934E5E135A13}" srcId="{8AAB8093-EA71-492A-8D07-5BFA9275E1A4}" destId="{6829C3ED-62C6-48F8-8B62-4607EA5DB707}" srcOrd="3" destOrd="0" parTransId="{1560A732-AAA9-497C-9BB8-1C48CD5EA976}" sibTransId="{497B27DC-79E1-4621-8D52-716266E6A738}"/>
    <dgm:cxn modelId="{0057774A-8C1F-4CD7-96A5-DD46ABBDC85B}" type="presOf" srcId="{971423CA-74F2-4758-B273-3A15CD266C4E}" destId="{28314059-E59F-4494-8AF8-2A1EA262F27E}" srcOrd="0" destOrd="0" presId="urn:microsoft.com/office/officeart/2005/8/layout/funnel1"/>
    <dgm:cxn modelId="{4AAF0EA8-5F83-4A74-B24C-043F03B312CB}" srcId="{8AAB8093-EA71-492A-8D07-5BFA9275E1A4}" destId="{9E003749-7304-43CE-9BEE-38901B036A4E}" srcOrd="4" destOrd="0" parTransId="{5A6CF6BA-4DDC-4CC4-B90A-7AFFE957F92A}" sibTransId="{6F857E39-C7A6-409B-9003-90798A1282F2}"/>
    <dgm:cxn modelId="{7DE633A8-D66F-428F-83D8-198ED24C2585}" type="presOf" srcId="{6829C3ED-62C6-48F8-8B62-4607EA5DB707}" destId="{D3C915A1-317F-4165-8DE3-56F1AEA9D02D}" srcOrd="0" destOrd="0" presId="urn:microsoft.com/office/officeart/2005/8/layout/funnel1"/>
    <dgm:cxn modelId="{9FAED0B5-A85D-4CFD-AB66-09C68273B277}" srcId="{8AAB8093-EA71-492A-8D07-5BFA9275E1A4}" destId="{1B9CD6BF-F0C5-4473-9D49-39C0CF4C26FB}" srcOrd="2" destOrd="0" parTransId="{B065D6C7-5CA3-4BE5-A756-123AAE620B7D}" sibTransId="{81B3DA4B-239D-40AD-94D8-1B5EA836417C}"/>
    <dgm:cxn modelId="{29BD6CD2-A730-4C6C-A880-8ACA7B20ECE9}" type="presOf" srcId="{8AAB8093-EA71-492A-8D07-5BFA9275E1A4}" destId="{11F31B4D-6885-42B6-AC2D-05E4601384C9}" srcOrd="0" destOrd="0" presId="urn:microsoft.com/office/officeart/2005/8/layout/funnel1"/>
    <dgm:cxn modelId="{AAE16AFC-A173-4255-9A12-36801B456485}" srcId="{8AAB8093-EA71-492A-8D07-5BFA9275E1A4}" destId="{971423CA-74F2-4758-B273-3A15CD266C4E}" srcOrd="0" destOrd="0" parTransId="{BBD1540D-A269-43B1-8AE0-440B3F76ECEF}" sibTransId="{B051B9D7-B10E-4433-975D-02A1A787DB43}"/>
    <dgm:cxn modelId="{2ADFD6FD-7DD2-4CF9-BC12-163CA9FB8E82}" type="presOf" srcId="{1B9CD6BF-F0C5-4473-9D49-39C0CF4C26FB}" destId="{E8D1933B-97A5-4E6C-9BAB-7763CC48A1C2}" srcOrd="0" destOrd="0" presId="urn:microsoft.com/office/officeart/2005/8/layout/funnel1"/>
    <dgm:cxn modelId="{C205FBE6-5F3E-4DD4-BB4E-4C72C1DD8FA3}" type="presParOf" srcId="{11F31B4D-6885-42B6-AC2D-05E4601384C9}" destId="{E19E24CC-35BB-4C12-8740-D553C1582199}" srcOrd="0" destOrd="0" presId="urn:microsoft.com/office/officeart/2005/8/layout/funnel1"/>
    <dgm:cxn modelId="{5161DAB8-4D78-462C-BDA5-EECFFED2F5B6}" type="presParOf" srcId="{11F31B4D-6885-42B6-AC2D-05E4601384C9}" destId="{9A6AA9EE-2905-4E08-9FC9-E7D16F6B928B}" srcOrd="1" destOrd="0" presId="urn:microsoft.com/office/officeart/2005/8/layout/funnel1"/>
    <dgm:cxn modelId="{2F2C81DA-32C9-422C-90AC-E3E4E18885F8}" type="presParOf" srcId="{11F31B4D-6885-42B6-AC2D-05E4601384C9}" destId="{D3C915A1-317F-4165-8DE3-56F1AEA9D02D}" srcOrd="2" destOrd="0" presId="urn:microsoft.com/office/officeart/2005/8/layout/funnel1"/>
    <dgm:cxn modelId="{A02A4BBA-BDB4-417A-8A63-B3A7BA5EC09B}" type="presParOf" srcId="{11F31B4D-6885-42B6-AC2D-05E4601384C9}" destId="{E8D1933B-97A5-4E6C-9BAB-7763CC48A1C2}" srcOrd="3" destOrd="0" presId="urn:microsoft.com/office/officeart/2005/8/layout/funnel1"/>
    <dgm:cxn modelId="{3C862FC3-1A09-467D-B323-600C6CACB8B3}" type="presParOf" srcId="{11F31B4D-6885-42B6-AC2D-05E4601384C9}" destId="{2C11695A-F5DE-48A0-BA4C-E47A37D6FB77}" srcOrd="4" destOrd="0" presId="urn:microsoft.com/office/officeart/2005/8/layout/funnel1"/>
    <dgm:cxn modelId="{730CB209-A022-4FCE-8C13-E1E92F9A41E4}" type="presParOf" srcId="{11F31B4D-6885-42B6-AC2D-05E4601384C9}" destId="{28314059-E59F-4494-8AF8-2A1EA262F27E}" srcOrd="5" destOrd="0" presId="urn:microsoft.com/office/officeart/2005/8/layout/funnel1"/>
    <dgm:cxn modelId="{C7118CB4-82FD-49CE-8DCA-48ECA40F633B}" type="presParOf" srcId="{11F31B4D-6885-42B6-AC2D-05E4601384C9}" destId="{D592231C-8744-4608-BCF8-6BFBBC576A78}" srcOrd="6" destOrd="0" presId="urn:microsoft.com/office/officeart/2005/8/layout/funnel1"/>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C24EEF-827C-438A-BB44-806FDE22D375}"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FB6AAD4D-AACE-46FE-A35F-E1374F9B8BE3}">
      <dgm:prSet custT="1"/>
      <dgm:spPr/>
      <dgm:t>
        <a:bodyPr/>
        <a:lstStyle/>
        <a:p>
          <a:pPr>
            <a:lnSpc>
              <a:spcPct val="100000"/>
            </a:lnSpc>
            <a:defRPr cap="all"/>
          </a:pPr>
          <a:r>
            <a:rPr lang="es-419" sz="1400" b="0" noProof="0" dirty="0">
              <a:solidFill>
                <a:schemeClr val="tx2"/>
              </a:solidFill>
              <a:latin typeface="Segoe UI "/>
              <a:ea typeface="Open Sans" panose="020B0606030504020204" pitchFamily="34" charset="0"/>
              <a:cs typeface="Open Sans" panose="020B0606030504020204" pitchFamily="34" charset="0"/>
            </a:rPr>
            <a:t>Rename</a:t>
          </a:r>
          <a:r>
            <a:rPr lang="es-419" sz="1400" b="1" noProof="0" dirty="0">
              <a:solidFill>
                <a:schemeClr val="tx2"/>
              </a:solidFill>
              <a:latin typeface="Segoe UI "/>
              <a:ea typeface="Open Sans" panose="020B0606030504020204" pitchFamily="34" charset="0"/>
              <a:cs typeface="Open Sans" panose="020B0606030504020204" pitchFamily="34" charset="0"/>
            </a:rPr>
            <a:t> Budget </a:t>
          </a:r>
          <a:r>
            <a:rPr lang="es-419" sz="1400" b="0" noProof="0" dirty="0">
              <a:solidFill>
                <a:schemeClr val="tx2"/>
              </a:solidFill>
              <a:latin typeface="Segoe UI "/>
              <a:ea typeface="Open Sans" panose="020B0606030504020204" pitchFamily="34" charset="0"/>
              <a:cs typeface="Open Sans" panose="020B0606030504020204" pitchFamily="34" charset="0"/>
            </a:rPr>
            <a:t>to reflect financial prioroties</a:t>
          </a:r>
        </a:p>
      </dgm:t>
    </dgm:pt>
    <dgm:pt modelId="{46A944DC-6BA7-471B-B9B2-71BC8CE4D0F0}" type="parTrans" cxnId="{5032527C-1DB8-4923-9B77-2C04CD0599C3}">
      <dgm:prSet/>
      <dgm:spPr/>
      <dgm:t>
        <a:bodyPr/>
        <a:lstStyle/>
        <a:p>
          <a:endParaRPr lang="en-US"/>
        </a:p>
      </dgm:t>
    </dgm:pt>
    <dgm:pt modelId="{C14C6458-0256-4E56-AFA7-A40A56A9B44A}" type="sibTrans" cxnId="{5032527C-1DB8-4923-9B77-2C04CD0599C3}">
      <dgm:prSet/>
      <dgm:spPr/>
      <dgm:t>
        <a:bodyPr/>
        <a:lstStyle/>
        <a:p>
          <a:endParaRPr lang="en-US"/>
        </a:p>
      </dgm:t>
    </dgm:pt>
    <dgm:pt modelId="{3013631F-7CEB-445F-9879-6935DE748C26}">
      <dgm:prSet custT="1"/>
      <dgm:spPr/>
      <dgm:t>
        <a:bodyPr/>
        <a:lstStyle/>
        <a:p>
          <a:pPr>
            <a:lnSpc>
              <a:spcPct val="100000"/>
            </a:lnSpc>
            <a:defRPr cap="all"/>
          </a:pPr>
          <a:r>
            <a:rPr lang="es-419" sz="1400" b="1" noProof="0" dirty="0">
              <a:solidFill>
                <a:schemeClr val="tx2"/>
              </a:solidFill>
              <a:latin typeface="Segoe UI "/>
              <a:ea typeface="Open Sans" panose="020B0606030504020204" pitchFamily="34" charset="0"/>
              <a:cs typeface="Open Sans" panose="020B0606030504020204" pitchFamily="34" charset="0"/>
            </a:rPr>
            <a:t>Credit</a:t>
          </a:r>
          <a:r>
            <a:rPr lang="es-419" sz="1400" noProof="0" dirty="0">
              <a:solidFill>
                <a:schemeClr val="tx2"/>
              </a:solidFill>
              <a:latin typeface="Segoe UI "/>
              <a:ea typeface="Open Sans" panose="020B0606030504020204" pitchFamily="34" charset="0"/>
              <a:cs typeface="Open Sans" panose="020B0606030504020204" pitchFamily="34" charset="0"/>
            </a:rPr>
            <a:t> is your financial reputation and ability to borrow</a:t>
          </a:r>
        </a:p>
      </dgm:t>
    </dgm:pt>
    <dgm:pt modelId="{87EC86DB-60ED-42AB-AB08-D193BBE32657}" type="parTrans" cxnId="{3D8651F8-2411-4353-8D4F-E160544D06B8}">
      <dgm:prSet/>
      <dgm:spPr/>
      <dgm:t>
        <a:bodyPr/>
        <a:lstStyle/>
        <a:p>
          <a:endParaRPr lang="en-US"/>
        </a:p>
      </dgm:t>
    </dgm:pt>
    <dgm:pt modelId="{3A18D8CD-0DCE-4D9B-B07C-1160D0027872}" type="sibTrans" cxnId="{3D8651F8-2411-4353-8D4F-E160544D06B8}">
      <dgm:prSet/>
      <dgm:spPr/>
      <dgm:t>
        <a:bodyPr/>
        <a:lstStyle/>
        <a:p>
          <a:endParaRPr lang="en-US"/>
        </a:p>
      </dgm:t>
    </dgm:pt>
    <dgm:pt modelId="{3B4F7F04-DCBB-45EB-BFD1-3324CD4F0DE3}">
      <dgm:prSet custT="1"/>
      <dgm:spPr/>
      <dgm:t>
        <a:bodyPr/>
        <a:lstStyle/>
        <a:p>
          <a:pPr>
            <a:lnSpc>
              <a:spcPct val="100000"/>
            </a:lnSpc>
            <a:defRPr cap="all"/>
          </a:pPr>
          <a:r>
            <a:rPr lang="es-419" sz="1400" noProof="0" dirty="0">
              <a:solidFill>
                <a:schemeClr val="tx2"/>
              </a:solidFill>
              <a:latin typeface="Segoe UI "/>
              <a:ea typeface="Open Sans" panose="020B0606030504020204" pitchFamily="34" charset="0"/>
              <a:cs typeface="Open Sans" panose="020B0606030504020204" pitchFamily="34" charset="0"/>
            </a:rPr>
            <a:t>Understand </a:t>
          </a:r>
          <a:r>
            <a:rPr lang="es-419" sz="1400" b="1" noProof="0" dirty="0">
              <a:solidFill>
                <a:schemeClr val="tx2"/>
              </a:solidFill>
              <a:latin typeface="Segoe UI "/>
              <a:ea typeface="Open Sans" panose="020B0606030504020204" pitchFamily="34" charset="0"/>
              <a:cs typeface="Open Sans" panose="020B0606030504020204" pitchFamily="34" charset="0"/>
            </a:rPr>
            <a:t>income</a:t>
          </a:r>
          <a:r>
            <a:rPr lang="es-419" sz="1400" noProof="0" dirty="0">
              <a:solidFill>
                <a:schemeClr val="tx2"/>
              </a:solidFill>
              <a:latin typeface="Segoe UI "/>
              <a:ea typeface="Open Sans" panose="020B0606030504020204" pitchFamily="34" charset="0"/>
              <a:cs typeface="Open Sans" panose="020B0606030504020204" pitchFamily="34" charset="0"/>
            </a:rPr>
            <a:t> and </a:t>
          </a:r>
          <a:r>
            <a:rPr lang="es-419" sz="1400" b="1" noProof="0" dirty="0">
              <a:solidFill>
                <a:schemeClr val="tx2"/>
              </a:solidFill>
              <a:latin typeface="Segoe UI "/>
              <a:ea typeface="Open Sans" panose="020B0606030504020204" pitchFamily="34" charset="0"/>
              <a:cs typeface="Open Sans" panose="020B0606030504020204" pitchFamily="34" charset="0"/>
            </a:rPr>
            <a:t>deductions</a:t>
          </a:r>
          <a:r>
            <a:rPr lang="es-419" sz="1400" noProof="0" dirty="0">
              <a:solidFill>
                <a:schemeClr val="tx2"/>
              </a:solidFill>
              <a:latin typeface="Segoe UI "/>
              <a:ea typeface="Open Sans" panose="020B0606030504020204" pitchFamily="34" charset="0"/>
              <a:cs typeface="Open Sans" panose="020B0606030504020204" pitchFamily="34" charset="0"/>
            </a:rPr>
            <a:t> from your paycheck</a:t>
          </a:r>
        </a:p>
      </dgm:t>
    </dgm:pt>
    <dgm:pt modelId="{14ADB708-2423-4D15-A0E0-0B6121133519}" type="parTrans" cxnId="{9FF7664B-F050-4489-BF01-B9521ABE2E4C}">
      <dgm:prSet/>
      <dgm:spPr/>
      <dgm:t>
        <a:bodyPr/>
        <a:lstStyle/>
        <a:p>
          <a:endParaRPr lang="en-US"/>
        </a:p>
      </dgm:t>
    </dgm:pt>
    <dgm:pt modelId="{C401AB7D-3AEF-4F94-B5EF-ECE2EB7DA920}" type="sibTrans" cxnId="{9FF7664B-F050-4489-BF01-B9521ABE2E4C}">
      <dgm:prSet/>
      <dgm:spPr/>
      <dgm:t>
        <a:bodyPr/>
        <a:lstStyle/>
        <a:p>
          <a:endParaRPr lang="en-US"/>
        </a:p>
      </dgm:t>
    </dgm:pt>
    <dgm:pt modelId="{C0DBFC28-0697-4215-9082-AE06985FDB0D}">
      <dgm:prSet custT="1"/>
      <dgm:spPr/>
      <dgm:t>
        <a:bodyPr/>
        <a:lstStyle/>
        <a:p>
          <a:pPr>
            <a:lnSpc>
              <a:spcPct val="100000"/>
            </a:lnSpc>
            <a:defRPr cap="all"/>
          </a:pPr>
          <a:r>
            <a:rPr lang="es-419" sz="1400" b="0" noProof="0" dirty="0">
              <a:solidFill>
                <a:schemeClr val="tx2"/>
              </a:solidFill>
              <a:latin typeface="Segoe UI "/>
              <a:ea typeface="Open Sans" panose="020B0606030504020204" pitchFamily="34" charset="0"/>
              <a:cs typeface="Open Sans" panose="020B0606030504020204" pitchFamily="34" charset="0"/>
            </a:rPr>
            <a:t>The right time to </a:t>
          </a:r>
          <a:r>
            <a:rPr lang="es-419" sz="1400" b="1" noProof="0" dirty="0">
              <a:solidFill>
                <a:schemeClr val="tx2"/>
              </a:solidFill>
              <a:latin typeface="Segoe UI "/>
              <a:ea typeface="Open Sans" panose="020B0606030504020204" pitchFamily="34" charset="0"/>
              <a:cs typeface="Open Sans" panose="020B0606030504020204" pitchFamily="34" charset="0"/>
            </a:rPr>
            <a:t>invest</a:t>
          </a:r>
        </a:p>
      </dgm:t>
    </dgm:pt>
    <dgm:pt modelId="{F782529D-B73F-4C40-8EE2-D080F326C557}" type="parTrans" cxnId="{04A983E0-78A7-4731-9A5A-B7691B5CD002}">
      <dgm:prSet/>
      <dgm:spPr/>
      <dgm:t>
        <a:bodyPr/>
        <a:lstStyle/>
        <a:p>
          <a:endParaRPr lang="en-US"/>
        </a:p>
      </dgm:t>
    </dgm:pt>
    <dgm:pt modelId="{F19262F5-988B-4E9F-A3AC-C9EBC5906D3B}" type="sibTrans" cxnId="{04A983E0-78A7-4731-9A5A-B7691B5CD002}">
      <dgm:prSet/>
      <dgm:spPr/>
      <dgm:t>
        <a:bodyPr/>
        <a:lstStyle/>
        <a:p>
          <a:endParaRPr lang="en-US"/>
        </a:p>
      </dgm:t>
    </dgm:pt>
    <dgm:pt modelId="{988EE1B7-4FE3-4B35-B186-3A67E5EEB436}" type="pres">
      <dgm:prSet presAssocID="{6BC24EEF-827C-438A-BB44-806FDE22D375}" presName="root" presStyleCnt="0">
        <dgm:presLayoutVars>
          <dgm:dir/>
          <dgm:resizeHandles val="exact"/>
        </dgm:presLayoutVars>
      </dgm:prSet>
      <dgm:spPr/>
    </dgm:pt>
    <dgm:pt modelId="{B7531B3D-DD1F-4D24-B3DA-CD48A86AC24C}" type="pres">
      <dgm:prSet presAssocID="{FB6AAD4D-AACE-46FE-A35F-E1374F9B8BE3}" presName="compNode" presStyleCnt="0"/>
      <dgm:spPr/>
    </dgm:pt>
    <dgm:pt modelId="{DFA35959-367F-4FF9-B773-CAFAEFDACFCF}" type="pres">
      <dgm:prSet presAssocID="{FB6AAD4D-AACE-46FE-A35F-E1374F9B8BE3}" presName="iconBgRect" presStyleLbl="bgShp" presStyleIdx="0" presStyleCnt="4"/>
      <dgm:spPr/>
    </dgm:pt>
    <dgm:pt modelId="{92F4E01E-3ED0-4442-8F63-2DBF05BF4C18}" type="pres">
      <dgm:prSet presAssocID="{FB6AAD4D-AACE-46FE-A35F-E1374F9B8BE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33A6C9C1-5827-4889-8B17-4FD45BCEC248}" type="pres">
      <dgm:prSet presAssocID="{FB6AAD4D-AACE-46FE-A35F-E1374F9B8BE3}" presName="spaceRect" presStyleCnt="0"/>
      <dgm:spPr/>
    </dgm:pt>
    <dgm:pt modelId="{3F77C5C2-989A-4C19-AA08-DFCBE44537E6}" type="pres">
      <dgm:prSet presAssocID="{FB6AAD4D-AACE-46FE-A35F-E1374F9B8BE3}" presName="textRect" presStyleLbl="revTx" presStyleIdx="0" presStyleCnt="4">
        <dgm:presLayoutVars>
          <dgm:chMax val="1"/>
          <dgm:chPref val="1"/>
        </dgm:presLayoutVars>
      </dgm:prSet>
      <dgm:spPr/>
    </dgm:pt>
    <dgm:pt modelId="{3D19C243-60DE-4A99-9543-B860420901A7}" type="pres">
      <dgm:prSet presAssocID="{C14C6458-0256-4E56-AFA7-A40A56A9B44A}" presName="sibTrans" presStyleCnt="0"/>
      <dgm:spPr/>
    </dgm:pt>
    <dgm:pt modelId="{15996B6C-1963-4931-B0CD-A81EB723AD07}" type="pres">
      <dgm:prSet presAssocID="{3013631F-7CEB-445F-9879-6935DE748C26}" presName="compNode" presStyleCnt="0"/>
      <dgm:spPr/>
    </dgm:pt>
    <dgm:pt modelId="{DC56F053-212E-446B-BD81-0AA0FA569271}" type="pres">
      <dgm:prSet presAssocID="{3013631F-7CEB-445F-9879-6935DE748C26}" presName="iconBgRect" presStyleLbl="bgShp" presStyleIdx="1" presStyleCnt="4"/>
      <dgm:spPr/>
    </dgm:pt>
    <dgm:pt modelId="{3E1176D1-AF41-40C9-9733-92D6FF8185C9}" type="pres">
      <dgm:prSet presAssocID="{3013631F-7CEB-445F-9879-6935DE748C2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redit card"/>
        </a:ext>
      </dgm:extLst>
    </dgm:pt>
    <dgm:pt modelId="{6EDEE823-4D78-4150-9BEE-01875227C1AB}" type="pres">
      <dgm:prSet presAssocID="{3013631F-7CEB-445F-9879-6935DE748C26}" presName="spaceRect" presStyleCnt="0"/>
      <dgm:spPr/>
    </dgm:pt>
    <dgm:pt modelId="{E34F78AC-D7E5-4153-B643-3B887A7E2EBD}" type="pres">
      <dgm:prSet presAssocID="{3013631F-7CEB-445F-9879-6935DE748C26}" presName="textRect" presStyleLbl="revTx" presStyleIdx="1" presStyleCnt="4">
        <dgm:presLayoutVars>
          <dgm:chMax val="1"/>
          <dgm:chPref val="1"/>
        </dgm:presLayoutVars>
      </dgm:prSet>
      <dgm:spPr/>
    </dgm:pt>
    <dgm:pt modelId="{E085ADB9-6E74-433E-AB22-49BBB4787575}" type="pres">
      <dgm:prSet presAssocID="{3A18D8CD-0DCE-4D9B-B07C-1160D0027872}" presName="sibTrans" presStyleCnt="0"/>
      <dgm:spPr/>
    </dgm:pt>
    <dgm:pt modelId="{885A0799-1A89-47AC-8A24-088F7BA2CDBA}" type="pres">
      <dgm:prSet presAssocID="{3B4F7F04-DCBB-45EB-BFD1-3324CD4F0DE3}" presName="compNode" presStyleCnt="0"/>
      <dgm:spPr/>
    </dgm:pt>
    <dgm:pt modelId="{AC968108-B6D7-493E-B741-F995937E455D}" type="pres">
      <dgm:prSet presAssocID="{3B4F7F04-DCBB-45EB-BFD1-3324CD4F0DE3}" presName="iconBgRect" presStyleLbl="bgShp" presStyleIdx="2" presStyleCnt="4"/>
      <dgm:spPr/>
    </dgm:pt>
    <dgm:pt modelId="{6D1F4FC0-84A4-4F4A-8A7B-DDA047C801BB}" type="pres">
      <dgm:prSet presAssocID="{3B4F7F04-DCBB-45EB-BFD1-3324CD4F0DE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9B19109D-80D7-49DC-B645-ED224E08D306}" type="pres">
      <dgm:prSet presAssocID="{3B4F7F04-DCBB-45EB-BFD1-3324CD4F0DE3}" presName="spaceRect" presStyleCnt="0"/>
      <dgm:spPr/>
    </dgm:pt>
    <dgm:pt modelId="{1E7DA15F-78E4-4F5B-B792-C296991BA852}" type="pres">
      <dgm:prSet presAssocID="{3B4F7F04-DCBB-45EB-BFD1-3324CD4F0DE3}" presName="textRect" presStyleLbl="revTx" presStyleIdx="2" presStyleCnt="4">
        <dgm:presLayoutVars>
          <dgm:chMax val="1"/>
          <dgm:chPref val="1"/>
        </dgm:presLayoutVars>
      </dgm:prSet>
      <dgm:spPr/>
    </dgm:pt>
    <dgm:pt modelId="{DD2F7E96-15CF-48C3-B6DB-E1AE42F7E0CA}" type="pres">
      <dgm:prSet presAssocID="{C401AB7D-3AEF-4F94-B5EF-ECE2EB7DA920}" presName="sibTrans" presStyleCnt="0"/>
      <dgm:spPr/>
    </dgm:pt>
    <dgm:pt modelId="{FB82D3F7-E442-446A-A5EC-38F6F03898E0}" type="pres">
      <dgm:prSet presAssocID="{C0DBFC28-0697-4215-9082-AE06985FDB0D}" presName="compNode" presStyleCnt="0"/>
      <dgm:spPr/>
    </dgm:pt>
    <dgm:pt modelId="{A5668469-A7EE-4446-A619-C59D6E777DFB}" type="pres">
      <dgm:prSet presAssocID="{C0DBFC28-0697-4215-9082-AE06985FDB0D}" presName="iconBgRect" presStyleLbl="bgShp" presStyleIdx="3" presStyleCnt="4"/>
      <dgm:spPr/>
    </dgm:pt>
    <dgm:pt modelId="{83346098-290F-4ABA-9758-6E1EFD175534}" type="pres">
      <dgm:prSet presAssocID="{C0DBFC28-0697-4215-9082-AE06985FDB0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opwatch"/>
        </a:ext>
      </dgm:extLst>
    </dgm:pt>
    <dgm:pt modelId="{5A9F05E3-3BB3-4B20-BD7A-B4674598CEA3}" type="pres">
      <dgm:prSet presAssocID="{C0DBFC28-0697-4215-9082-AE06985FDB0D}" presName="spaceRect" presStyleCnt="0"/>
      <dgm:spPr/>
    </dgm:pt>
    <dgm:pt modelId="{EBD1B69D-46C2-4CF3-89F8-AFA9B885E5E3}" type="pres">
      <dgm:prSet presAssocID="{C0DBFC28-0697-4215-9082-AE06985FDB0D}" presName="textRect" presStyleLbl="revTx" presStyleIdx="3" presStyleCnt="4">
        <dgm:presLayoutVars>
          <dgm:chMax val="1"/>
          <dgm:chPref val="1"/>
        </dgm:presLayoutVars>
      </dgm:prSet>
      <dgm:spPr/>
    </dgm:pt>
  </dgm:ptLst>
  <dgm:cxnLst>
    <dgm:cxn modelId="{3284AF05-3F17-490A-B6FA-934DC51BE87A}" type="presOf" srcId="{FB6AAD4D-AACE-46FE-A35F-E1374F9B8BE3}" destId="{3F77C5C2-989A-4C19-AA08-DFCBE44537E6}" srcOrd="0" destOrd="0" presId="urn:microsoft.com/office/officeart/2018/5/layout/IconCircleLabelList"/>
    <dgm:cxn modelId="{7040472B-3B39-4F2A-897D-A81F95FCE958}" type="presOf" srcId="{3013631F-7CEB-445F-9879-6935DE748C26}" destId="{E34F78AC-D7E5-4153-B643-3B887A7E2EBD}" srcOrd="0" destOrd="0" presId="urn:microsoft.com/office/officeart/2018/5/layout/IconCircleLabelList"/>
    <dgm:cxn modelId="{9FF7664B-F050-4489-BF01-B9521ABE2E4C}" srcId="{6BC24EEF-827C-438A-BB44-806FDE22D375}" destId="{3B4F7F04-DCBB-45EB-BFD1-3324CD4F0DE3}" srcOrd="2" destOrd="0" parTransId="{14ADB708-2423-4D15-A0E0-0B6121133519}" sibTransId="{C401AB7D-3AEF-4F94-B5EF-ECE2EB7DA920}"/>
    <dgm:cxn modelId="{5032527C-1DB8-4923-9B77-2C04CD0599C3}" srcId="{6BC24EEF-827C-438A-BB44-806FDE22D375}" destId="{FB6AAD4D-AACE-46FE-A35F-E1374F9B8BE3}" srcOrd="0" destOrd="0" parTransId="{46A944DC-6BA7-471B-B9B2-71BC8CE4D0F0}" sibTransId="{C14C6458-0256-4E56-AFA7-A40A56A9B44A}"/>
    <dgm:cxn modelId="{9BC88B80-141B-4077-8DFC-55DE98A60AE9}" type="presOf" srcId="{C0DBFC28-0697-4215-9082-AE06985FDB0D}" destId="{EBD1B69D-46C2-4CF3-89F8-AFA9B885E5E3}" srcOrd="0" destOrd="0" presId="urn:microsoft.com/office/officeart/2018/5/layout/IconCircleLabelList"/>
    <dgm:cxn modelId="{B28CE1AE-F856-48C1-AA59-DF9707417BE1}" type="presOf" srcId="{3B4F7F04-DCBB-45EB-BFD1-3324CD4F0DE3}" destId="{1E7DA15F-78E4-4F5B-B792-C296991BA852}" srcOrd="0" destOrd="0" presId="urn:microsoft.com/office/officeart/2018/5/layout/IconCircleLabelList"/>
    <dgm:cxn modelId="{0E07FED5-45B8-4C30-8E08-21C3D30ABB13}" type="presOf" srcId="{6BC24EEF-827C-438A-BB44-806FDE22D375}" destId="{988EE1B7-4FE3-4B35-B186-3A67E5EEB436}" srcOrd="0" destOrd="0" presId="urn:microsoft.com/office/officeart/2018/5/layout/IconCircleLabelList"/>
    <dgm:cxn modelId="{04A983E0-78A7-4731-9A5A-B7691B5CD002}" srcId="{6BC24EEF-827C-438A-BB44-806FDE22D375}" destId="{C0DBFC28-0697-4215-9082-AE06985FDB0D}" srcOrd="3" destOrd="0" parTransId="{F782529D-B73F-4C40-8EE2-D080F326C557}" sibTransId="{F19262F5-988B-4E9F-A3AC-C9EBC5906D3B}"/>
    <dgm:cxn modelId="{3D8651F8-2411-4353-8D4F-E160544D06B8}" srcId="{6BC24EEF-827C-438A-BB44-806FDE22D375}" destId="{3013631F-7CEB-445F-9879-6935DE748C26}" srcOrd="1" destOrd="0" parTransId="{87EC86DB-60ED-42AB-AB08-D193BBE32657}" sibTransId="{3A18D8CD-0DCE-4D9B-B07C-1160D0027872}"/>
    <dgm:cxn modelId="{D6B3109F-AB7F-44A0-90B9-5F292DE77F0B}" type="presParOf" srcId="{988EE1B7-4FE3-4B35-B186-3A67E5EEB436}" destId="{B7531B3D-DD1F-4D24-B3DA-CD48A86AC24C}" srcOrd="0" destOrd="0" presId="urn:microsoft.com/office/officeart/2018/5/layout/IconCircleLabelList"/>
    <dgm:cxn modelId="{680C4B3E-09E8-4BC1-B85C-77A999CB5955}" type="presParOf" srcId="{B7531B3D-DD1F-4D24-B3DA-CD48A86AC24C}" destId="{DFA35959-367F-4FF9-B773-CAFAEFDACFCF}" srcOrd="0" destOrd="0" presId="urn:microsoft.com/office/officeart/2018/5/layout/IconCircleLabelList"/>
    <dgm:cxn modelId="{DE274D9A-8C0F-4D85-A7BC-662344F9228A}" type="presParOf" srcId="{B7531B3D-DD1F-4D24-B3DA-CD48A86AC24C}" destId="{92F4E01E-3ED0-4442-8F63-2DBF05BF4C18}" srcOrd="1" destOrd="0" presId="urn:microsoft.com/office/officeart/2018/5/layout/IconCircleLabelList"/>
    <dgm:cxn modelId="{13240A32-076B-4FCB-A2EC-BEF75EB8C314}" type="presParOf" srcId="{B7531B3D-DD1F-4D24-B3DA-CD48A86AC24C}" destId="{33A6C9C1-5827-4889-8B17-4FD45BCEC248}" srcOrd="2" destOrd="0" presId="urn:microsoft.com/office/officeart/2018/5/layout/IconCircleLabelList"/>
    <dgm:cxn modelId="{13E7FBB9-BF38-463B-8F86-A6A2007B710D}" type="presParOf" srcId="{B7531B3D-DD1F-4D24-B3DA-CD48A86AC24C}" destId="{3F77C5C2-989A-4C19-AA08-DFCBE44537E6}" srcOrd="3" destOrd="0" presId="urn:microsoft.com/office/officeart/2018/5/layout/IconCircleLabelList"/>
    <dgm:cxn modelId="{2D6DA344-8D5F-4745-94BB-F5330DF9BD7C}" type="presParOf" srcId="{988EE1B7-4FE3-4B35-B186-3A67E5EEB436}" destId="{3D19C243-60DE-4A99-9543-B860420901A7}" srcOrd="1" destOrd="0" presId="urn:microsoft.com/office/officeart/2018/5/layout/IconCircleLabelList"/>
    <dgm:cxn modelId="{605125ED-E02E-4C21-8C6A-85DA05F7BBDF}" type="presParOf" srcId="{988EE1B7-4FE3-4B35-B186-3A67E5EEB436}" destId="{15996B6C-1963-4931-B0CD-A81EB723AD07}" srcOrd="2" destOrd="0" presId="urn:microsoft.com/office/officeart/2018/5/layout/IconCircleLabelList"/>
    <dgm:cxn modelId="{65690FC6-7DCA-4926-ABF1-07B9EEBBCB1F}" type="presParOf" srcId="{15996B6C-1963-4931-B0CD-A81EB723AD07}" destId="{DC56F053-212E-446B-BD81-0AA0FA569271}" srcOrd="0" destOrd="0" presId="urn:microsoft.com/office/officeart/2018/5/layout/IconCircleLabelList"/>
    <dgm:cxn modelId="{000C3B29-B66F-411E-9807-7EF1E15B8CF4}" type="presParOf" srcId="{15996B6C-1963-4931-B0CD-A81EB723AD07}" destId="{3E1176D1-AF41-40C9-9733-92D6FF8185C9}" srcOrd="1" destOrd="0" presId="urn:microsoft.com/office/officeart/2018/5/layout/IconCircleLabelList"/>
    <dgm:cxn modelId="{7FA78D71-7C52-4585-9906-E39035B897D9}" type="presParOf" srcId="{15996B6C-1963-4931-B0CD-A81EB723AD07}" destId="{6EDEE823-4D78-4150-9BEE-01875227C1AB}" srcOrd="2" destOrd="0" presId="urn:microsoft.com/office/officeart/2018/5/layout/IconCircleLabelList"/>
    <dgm:cxn modelId="{A82410EC-64D3-4117-B66D-7C83473212EE}" type="presParOf" srcId="{15996B6C-1963-4931-B0CD-A81EB723AD07}" destId="{E34F78AC-D7E5-4153-B643-3B887A7E2EBD}" srcOrd="3" destOrd="0" presId="urn:microsoft.com/office/officeart/2018/5/layout/IconCircleLabelList"/>
    <dgm:cxn modelId="{F651F7F6-50FD-42E5-A793-3C8F591473D6}" type="presParOf" srcId="{988EE1B7-4FE3-4B35-B186-3A67E5EEB436}" destId="{E085ADB9-6E74-433E-AB22-49BBB4787575}" srcOrd="3" destOrd="0" presId="urn:microsoft.com/office/officeart/2018/5/layout/IconCircleLabelList"/>
    <dgm:cxn modelId="{C59931AB-02B0-47EC-B237-D4986F1382D2}" type="presParOf" srcId="{988EE1B7-4FE3-4B35-B186-3A67E5EEB436}" destId="{885A0799-1A89-47AC-8A24-088F7BA2CDBA}" srcOrd="4" destOrd="0" presId="urn:microsoft.com/office/officeart/2018/5/layout/IconCircleLabelList"/>
    <dgm:cxn modelId="{13695D22-42B9-4DE6-9793-FA78E1B00EF2}" type="presParOf" srcId="{885A0799-1A89-47AC-8A24-088F7BA2CDBA}" destId="{AC968108-B6D7-493E-B741-F995937E455D}" srcOrd="0" destOrd="0" presId="urn:microsoft.com/office/officeart/2018/5/layout/IconCircleLabelList"/>
    <dgm:cxn modelId="{77572612-B421-47CC-8037-6D805B6084AA}" type="presParOf" srcId="{885A0799-1A89-47AC-8A24-088F7BA2CDBA}" destId="{6D1F4FC0-84A4-4F4A-8A7B-DDA047C801BB}" srcOrd="1" destOrd="0" presId="urn:microsoft.com/office/officeart/2018/5/layout/IconCircleLabelList"/>
    <dgm:cxn modelId="{558ADE00-26D4-4A88-BD91-D3DCDA378A92}" type="presParOf" srcId="{885A0799-1A89-47AC-8A24-088F7BA2CDBA}" destId="{9B19109D-80D7-49DC-B645-ED224E08D306}" srcOrd="2" destOrd="0" presId="urn:microsoft.com/office/officeart/2018/5/layout/IconCircleLabelList"/>
    <dgm:cxn modelId="{B13CD8CB-BFAA-420C-AAC4-01FFB3F04BFE}" type="presParOf" srcId="{885A0799-1A89-47AC-8A24-088F7BA2CDBA}" destId="{1E7DA15F-78E4-4F5B-B792-C296991BA852}" srcOrd="3" destOrd="0" presId="urn:microsoft.com/office/officeart/2018/5/layout/IconCircleLabelList"/>
    <dgm:cxn modelId="{10B5235E-8E7B-4D9A-B2BF-A1D08EA46005}" type="presParOf" srcId="{988EE1B7-4FE3-4B35-B186-3A67E5EEB436}" destId="{DD2F7E96-15CF-48C3-B6DB-E1AE42F7E0CA}" srcOrd="5" destOrd="0" presId="urn:microsoft.com/office/officeart/2018/5/layout/IconCircleLabelList"/>
    <dgm:cxn modelId="{B9C661FD-5C84-45F3-81D7-972993F583D6}" type="presParOf" srcId="{988EE1B7-4FE3-4B35-B186-3A67E5EEB436}" destId="{FB82D3F7-E442-446A-A5EC-38F6F03898E0}" srcOrd="6" destOrd="0" presId="urn:microsoft.com/office/officeart/2018/5/layout/IconCircleLabelList"/>
    <dgm:cxn modelId="{D9C1841B-1CA1-4D09-BA3C-F0B07A4E8753}" type="presParOf" srcId="{FB82D3F7-E442-446A-A5EC-38F6F03898E0}" destId="{A5668469-A7EE-4446-A619-C59D6E777DFB}" srcOrd="0" destOrd="0" presId="urn:microsoft.com/office/officeart/2018/5/layout/IconCircleLabelList"/>
    <dgm:cxn modelId="{60E279C2-D8AB-4FBB-B8BC-17806DA48607}" type="presParOf" srcId="{FB82D3F7-E442-446A-A5EC-38F6F03898E0}" destId="{83346098-290F-4ABA-9758-6E1EFD175534}" srcOrd="1" destOrd="0" presId="urn:microsoft.com/office/officeart/2018/5/layout/IconCircleLabelList"/>
    <dgm:cxn modelId="{73CB7134-B2A6-4862-BC37-3AEF0731234F}" type="presParOf" srcId="{FB82D3F7-E442-446A-A5EC-38F6F03898E0}" destId="{5A9F05E3-3BB3-4B20-BD7A-B4674598CEA3}" srcOrd="2" destOrd="0" presId="urn:microsoft.com/office/officeart/2018/5/layout/IconCircleLabelList"/>
    <dgm:cxn modelId="{62BD253C-316D-4186-8430-7799782A19C5}" type="presParOf" srcId="{FB82D3F7-E442-446A-A5EC-38F6F03898E0}" destId="{EBD1B69D-46C2-4CF3-89F8-AFA9B885E5E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0B99-D25F-4603-AEAF-4D5854C267DC}">
      <dsp:nvSpPr>
        <dsp:cNvPr id="0" name=""/>
        <dsp:cNvSpPr/>
      </dsp:nvSpPr>
      <dsp:spPr>
        <a:xfrm>
          <a:off x="0" y="462"/>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A457AE-A075-4D55-8FF7-9773C6B5BDA1}">
      <dsp:nvSpPr>
        <dsp:cNvPr id="0" name=""/>
        <dsp:cNvSpPr/>
      </dsp:nvSpPr>
      <dsp:spPr>
        <a:xfrm>
          <a:off x="327145" y="243793"/>
          <a:ext cx="594810" cy="59481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3550FA-8579-4F69-A046-7C92EA2EBAE2}">
      <dsp:nvSpPr>
        <dsp:cNvPr id="0" name=""/>
        <dsp:cNvSpPr/>
      </dsp:nvSpPr>
      <dsp:spPr>
        <a:xfrm>
          <a:off x="1249101" y="462"/>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711200">
            <a:lnSpc>
              <a:spcPct val="90000"/>
            </a:lnSpc>
            <a:spcBef>
              <a:spcPct val="0"/>
            </a:spcBef>
            <a:spcAft>
              <a:spcPct val="35000"/>
            </a:spcAft>
            <a:buNone/>
          </a:pPr>
          <a:r>
            <a:rPr lang="en-US" sz="1600" kern="1200" dirty="0">
              <a:latin typeface="Segoe UI "/>
              <a:ea typeface="Segoe UI Black" panose="020B0A02040204020203" pitchFamily="34" charset="0"/>
            </a:rPr>
            <a:t>Discover the different factors that influence an individual’s money culture.</a:t>
          </a:r>
        </a:p>
      </dsp:txBody>
      <dsp:txXfrm>
        <a:off x="1249101" y="462"/>
        <a:ext cx="8809298" cy="1081473"/>
      </dsp:txXfrm>
    </dsp:sp>
    <dsp:sp modelId="{1201B4C4-94C8-4F96-80B0-7E9C71A95E78}">
      <dsp:nvSpPr>
        <dsp:cNvPr id="0" name=""/>
        <dsp:cNvSpPr/>
      </dsp:nvSpPr>
      <dsp:spPr>
        <a:xfrm>
          <a:off x="0" y="1352303"/>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F609CE-CDE5-4A1E-AB61-014BA3BC83AE}">
      <dsp:nvSpPr>
        <dsp:cNvPr id="0" name=""/>
        <dsp:cNvSpPr/>
      </dsp:nvSpPr>
      <dsp:spPr>
        <a:xfrm>
          <a:off x="327145" y="1595634"/>
          <a:ext cx="594810" cy="59481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2D0166-6D5E-4FB5-95D6-85340E76CBDA}">
      <dsp:nvSpPr>
        <dsp:cNvPr id="0" name=""/>
        <dsp:cNvSpPr/>
      </dsp:nvSpPr>
      <dsp:spPr>
        <a:xfrm>
          <a:off x="1249101" y="1352303"/>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711200">
            <a:lnSpc>
              <a:spcPct val="90000"/>
            </a:lnSpc>
            <a:spcBef>
              <a:spcPct val="0"/>
            </a:spcBef>
            <a:spcAft>
              <a:spcPct val="35000"/>
            </a:spcAft>
            <a:buNone/>
          </a:pPr>
          <a:r>
            <a:rPr lang="en-US" sz="1600" kern="1200" dirty="0">
              <a:latin typeface="Segoe UI "/>
              <a:ea typeface="Segoe UI Black" panose="020B0A02040204020203" pitchFamily="34" charset="0"/>
            </a:rPr>
            <a:t>Learn about the diverse student population of Washington state </a:t>
          </a:r>
        </a:p>
      </dsp:txBody>
      <dsp:txXfrm>
        <a:off x="1249101" y="1352303"/>
        <a:ext cx="8809298" cy="1081473"/>
      </dsp:txXfrm>
    </dsp:sp>
    <dsp:sp modelId="{24FC1B97-5327-4D45-BCA1-937FC2B3FB7C}">
      <dsp:nvSpPr>
        <dsp:cNvPr id="0" name=""/>
        <dsp:cNvSpPr/>
      </dsp:nvSpPr>
      <dsp:spPr>
        <a:xfrm>
          <a:off x="0" y="2704144"/>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23FECA-D3AA-43A0-BAB8-6718160290FA}">
      <dsp:nvSpPr>
        <dsp:cNvPr id="0" name=""/>
        <dsp:cNvSpPr/>
      </dsp:nvSpPr>
      <dsp:spPr>
        <a:xfrm>
          <a:off x="327145" y="2947476"/>
          <a:ext cx="594810" cy="59481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B16251-144A-4B08-8AE3-BA1D5E7E5804}">
      <dsp:nvSpPr>
        <dsp:cNvPr id="0" name=""/>
        <dsp:cNvSpPr/>
      </dsp:nvSpPr>
      <dsp:spPr>
        <a:xfrm>
          <a:off x="1249101" y="2704144"/>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711200">
            <a:lnSpc>
              <a:spcPct val="90000"/>
            </a:lnSpc>
            <a:spcBef>
              <a:spcPct val="0"/>
            </a:spcBef>
            <a:spcAft>
              <a:spcPct val="35000"/>
            </a:spcAft>
            <a:buNone/>
          </a:pPr>
          <a:r>
            <a:rPr lang="en-US" sz="1600" kern="1200" dirty="0">
              <a:latin typeface="Segoe UI "/>
              <a:ea typeface="Segoe UI Black" panose="020B0A02040204020203" pitchFamily="34" charset="0"/>
            </a:rPr>
            <a:t>Explore financial education instructional materials to empower all students to reach financial goals regardless of race, socioeconomic status or ability.</a:t>
          </a:r>
        </a:p>
        <a:p>
          <a:pPr marL="0" lvl="0" indent="0" algn="l" defTabSz="711200">
            <a:lnSpc>
              <a:spcPct val="90000"/>
            </a:lnSpc>
            <a:spcBef>
              <a:spcPct val="0"/>
            </a:spcBef>
            <a:spcAft>
              <a:spcPct val="35000"/>
            </a:spcAft>
            <a:buNone/>
          </a:pPr>
          <a:endParaRPr lang="en-US" sz="1600" kern="1200" dirty="0">
            <a:latin typeface="Segoe UI "/>
            <a:ea typeface="Segoe UI Black" panose="020B0A02040204020203" pitchFamily="34" charset="0"/>
          </a:endParaRPr>
        </a:p>
      </dsp:txBody>
      <dsp:txXfrm>
        <a:off x="1249101" y="2704144"/>
        <a:ext cx="8809298" cy="1081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D2D5E-753F-487D-ACDF-2A020D9C5339}">
      <dsp:nvSpPr>
        <dsp:cNvPr id="0" name=""/>
        <dsp:cNvSpPr/>
      </dsp:nvSpPr>
      <dsp:spPr>
        <a:xfrm>
          <a:off x="0" y="3137984"/>
          <a:ext cx="7347883" cy="0"/>
        </a:xfrm>
        <a:prstGeom prst="line">
          <a:avLst/>
        </a:prstGeom>
        <a:solidFill>
          <a:schemeClr val="accent3">
            <a:alpha val="90000"/>
            <a:tint val="4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593FE1-952E-4666-8A13-2AC8EE4831BC}">
      <dsp:nvSpPr>
        <dsp:cNvPr id="0" name=""/>
        <dsp:cNvSpPr/>
      </dsp:nvSpPr>
      <dsp:spPr>
        <a:xfrm rot="8100000">
          <a:off x="76931" y="720202"/>
          <a:ext cx="361593" cy="361593"/>
        </a:xfrm>
        <a:prstGeom prst="teardrop">
          <a:avLst>
            <a:gd name="adj" fmla="val 115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31FF9-4DED-45AA-AF73-E99A36CC5151}">
      <dsp:nvSpPr>
        <dsp:cNvPr id="0" name=""/>
        <dsp:cNvSpPr/>
      </dsp:nvSpPr>
      <dsp:spPr>
        <a:xfrm>
          <a:off x="117101" y="760372"/>
          <a:ext cx="281253" cy="281253"/>
        </a:xfrm>
        <a:prstGeom prst="ellipse">
          <a:avLst/>
        </a:prstGeom>
        <a:solidFill>
          <a:schemeClr val="accent3">
            <a:alpha val="90000"/>
            <a:tint val="4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FE0769-2067-4A25-B690-E6B5A5B99F91}">
      <dsp:nvSpPr>
        <dsp:cNvPr id="0" name=""/>
        <dsp:cNvSpPr/>
      </dsp:nvSpPr>
      <dsp:spPr>
        <a:xfrm>
          <a:off x="513412" y="1209236"/>
          <a:ext cx="1130225" cy="1754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latin typeface="+mj-lt"/>
              <a:ea typeface="Open Sans" panose="020B0606030504020204" pitchFamily="34" charset="0"/>
              <a:cs typeface="Segoe UI" panose="020B0502040204020203" pitchFamily="34" charset="0"/>
            </a:rPr>
            <a:t>Legislation established </a:t>
          </a:r>
          <a:r>
            <a:rPr lang="en-US" sz="1100" kern="1200" dirty="0">
              <a:latin typeface="Segoe UI" panose="020B0502040204020203" pitchFamily="34" charset="0"/>
              <a:ea typeface="Open Sans" panose="020B0606030504020204" pitchFamily="34" charset="0"/>
              <a:cs typeface="Segoe UI" panose="020B0502040204020203" pitchFamily="34" charset="0"/>
            </a:rPr>
            <a:t>the Financial Literacy Public-Private Partnership (FLPPP)</a:t>
          </a:r>
        </a:p>
      </dsp:txBody>
      <dsp:txXfrm>
        <a:off x="513412" y="1209236"/>
        <a:ext cx="1130225" cy="1754577"/>
      </dsp:txXfrm>
    </dsp:sp>
    <dsp:sp modelId="{3EA7AAC1-E9D6-42A7-9245-7338A352E5AC}">
      <dsp:nvSpPr>
        <dsp:cNvPr id="0" name=""/>
        <dsp:cNvSpPr/>
      </dsp:nvSpPr>
      <dsp:spPr>
        <a:xfrm>
          <a:off x="513412" y="592762"/>
          <a:ext cx="1130225" cy="61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latin typeface="Segoe UI" panose="020B0502040204020203" pitchFamily="34" charset="0"/>
              <a:ea typeface="Open Sans" panose="020B0606030504020204" pitchFamily="34" charset="0"/>
              <a:cs typeface="Segoe UI" panose="020B0502040204020203" pitchFamily="34" charset="0"/>
            </a:rPr>
            <a:t>2004</a:t>
          </a:r>
        </a:p>
      </dsp:txBody>
      <dsp:txXfrm>
        <a:off x="513412" y="592762"/>
        <a:ext cx="1130225" cy="616473"/>
      </dsp:txXfrm>
    </dsp:sp>
    <dsp:sp modelId="{2DD27AA5-C0DA-4984-A1D4-07FCAF69A93C}">
      <dsp:nvSpPr>
        <dsp:cNvPr id="0" name=""/>
        <dsp:cNvSpPr/>
      </dsp:nvSpPr>
      <dsp:spPr>
        <a:xfrm>
          <a:off x="257727" y="1209236"/>
          <a:ext cx="0" cy="1754577"/>
        </a:xfrm>
        <a:prstGeom prst="line">
          <a:avLst/>
        </a:pr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83385CA-FD28-44DD-87E6-DFBCC97A7843}">
      <dsp:nvSpPr>
        <dsp:cNvPr id="0" name=""/>
        <dsp:cNvSpPr/>
      </dsp:nvSpPr>
      <dsp:spPr>
        <a:xfrm>
          <a:off x="264256" y="2908331"/>
          <a:ext cx="92046" cy="110965"/>
        </a:xfrm>
        <a:prstGeom prst="ellipse">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334B39-0B4E-43CA-9461-B84ACEE9F1E9}">
      <dsp:nvSpPr>
        <dsp:cNvPr id="0" name=""/>
        <dsp:cNvSpPr/>
      </dsp:nvSpPr>
      <dsp:spPr>
        <a:xfrm rot="18900000">
          <a:off x="891531" y="4845831"/>
          <a:ext cx="361593" cy="361593"/>
        </a:xfrm>
        <a:prstGeom prst="teardrop">
          <a:avLst>
            <a:gd name="adj" fmla="val 115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2FFC80-3C3E-4AD4-98EB-494C6DD1E748}">
      <dsp:nvSpPr>
        <dsp:cNvPr id="0" name=""/>
        <dsp:cNvSpPr/>
      </dsp:nvSpPr>
      <dsp:spPr>
        <a:xfrm>
          <a:off x="931701" y="4886001"/>
          <a:ext cx="281253" cy="281253"/>
        </a:xfrm>
        <a:prstGeom prst="ellipse">
          <a:avLst/>
        </a:prstGeom>
        <a:solidFill>
          <a:schemeClr val="accent3">
            <a:alpha val="90000"/>
            <a:tint val="4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348FF7-2AAD-4FEF-A838-FF9798E185AF}">
      <dsp:nvSpPr>
        <dsp:cNvPr id="0" name=""/>
        <dsp:cNvSpPr/>
      </dsp:nvSpPr>
      <dsp:spPr>
        <a:xfrm>
          <a:off x="1328012" y="2963813"/>
          <a:ext cx="1130225" cy="1754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ctr" anchorCtr="0">
          <a:noAutofit/>
        </a:bodyPr>
        <a:lstStyle/>
        <a:p>
          <a:pPr marL="0" lvl="0" indent="0" algn="l" defTabSz="488950">
            <a:lnSpc>
              <a:spcPct val="90000"/>
            </a:lnSpc>
            <a:spcBef>
              <a:spcPct val="0"/>
            </a:spcBef>
            <a:spcAft>
              <a:spcPct val="35000"/>
            </a:spcAft>
            <a:buNone/>
          </a:pPr>
          <a:r>
            <a:rPr lang="en-US" sz="1100" kern="1200" dirty="0">
              <a:latin typeface="Segoe UI" panose="020B0502040204020203" pitchFamily="34" charset="0"/>
              <a:ea typeface="Open Sans" panose="020B0606030504020204" pitchFamily="34" charset="0"/>
              <a:cs typeface="Segoe UI" panose="020B0502040204020203" pitchFamily="34" charset="0"/>
            </a:rPr>
            <a:t>Legislation renamed FLPPP to the </a:t>
          </a:r>
          <a:r>
            <a:rPr lang="en-US" sz="1100" kern="1200" dirty="0">
              <a:latin typeface="Segoe UI Semibold" panose="020B0702040204020203" pitchFamily="34" charset="0"/>
              <a:ea typeface="Open Sans" panose="020B0606030504020204" pitchFamily="34" charset="0"/>
              <a:cs typeface="Segoe UI Semibold" panose="020B0702040204020203" pitchFamily="34" charset="0"/>
            </a:rPr>
            <a:t>Financial Education Public-Private Partnership </a:t>
          </a:r>
          <a:r>
            <a:rPr lang="en-US" sz="1100" kern="1200" dirty="0">
              <a:latin typeface="Segoe UI" panose="020B0502040204020203" pitchFamily="34" charset="0"/>
              <a:ea typeface="Open Sans" panose="020B0606030504020204" pitchFamily="34" charset="0"/>
              <a:cs typeface="Segoe UI" panose="020B0502040204020203" pitchFamily="34" charset="0"/>
            </a:rPr>
            <a:t>(FEPPP)</a:t>
          </a:r>
        </a:p>
      </dsp:txBody>
      <dsp:txXfrm>
        <a:off x="1328012" y="2963813"/>
        <a:ext cx="1130225" cy="1754577"/>
      </dsp:txXfrm>
    </dsp:sp>
    <dsp:sp modelId="{B7023209-F60B-4179-8F53-599CCFC18AB3}">
      <dsp:nvSpPr>
        <dsp:cNvPr id="0" name=""/>
        <dsp:cNvSpPr/>
      </dsp:nvSpPr>
      <dsp:spPr>
        <a:xfrm>
          <a:off x="1328012" y="4718391"/>
          <a:ext cx="1130225" cy="61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latin typeface="Segoe UI" panose="020B0502040204020203" pitchFamily="34" charset="0"/>
              <a:ea typeface="Open Sans" panose="020B0606030504020204" pitchFamily="34" charset="0"/>
              <a:cs typeface="Segoe UI" panose="020B0502040204020203" pitchFamily="34" charset="0"/>
            </a:rPr>
            <a:t>2009</a:t>
          </a:r>
        </a:p>
      </dsp:txBody>
      <dsp:txXfrm>
        <a:off x="1328012" y="4718391"/>
        <a:ext cx="1130225" cy="616473"/>
      </dsp:txXfrm>
    </dsp:sp>
    <dsp:sp modelId="{E7C6D6E5-5013-4919-B268-A23079B21D96}">
      <dsp:nvSpPr>
        <dsp:cNvPr id="0" name=""/>
        <dsp:cNvSpPr/>
      </dsp:nvSpPr>
      <dsp:spPr>
        <a:xfrm>
          <a:off x="1072328" y="2963813"/>
          <a:ext cx="0" cy="1754577"/>
        </a:xfrm>
        <a:prstGeom prst="line">
          <a:avLst/>
        </a:pr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7655560-8A01-4834-BDDB-3F9CC42CA60E}">
      <dsp:nvSpPr>
        <dsp:cNvPr id="0" name=""/>
        <dsp:cNvSpPr/>
      </dsp:nvSpPr>
      <dsp:spPr>
        <a:xfrm>
          <a:off x="1078856" y="2908331"/>
          <a:ext cx="92046" cy="110965"/>
        </a:xfrm>
        <a:prstGeom prst="ellipse">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012AC-46D2-4C90-85A2-555C88155D29}">
      <dsp:nvSpPr>
        <dsp:cNvPr id="0" name=""/>
        <dsp:cNvSpPr/>
      </dsp:nvSpPr>
      <dsp:spPr>
        <a:xfrm rot="8100000">
          <a:off x="1706131" y="720202"/>
          <a:ext cx="361593" cy="361593"/>
        </a:xfrm>
        <a:prstGeom prst="teardrop">
          <a:avLst>
            <a:gd name="adj" fmla="val 115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4745A-A579-48EA-8CA0-4367403273B6}">
      <dsp:nvSpPr>
        <dsp:cNvPr id="0" name=""/>
        <dsp:cNvSpPr/>
      </dsp:nvSpPr>
      <dsp:spPr>
        <a:xfrm>
          <a:off x="1746301" y="760372"/>
          <a:ext cx="281253" cy="281253"/>
        </a:xfrm>
        <a:prstGeom prst="ellipse">
          <a:avLst/>
        </a:prstGeom>
        <a:solidFill>
          <a:schemeClr val="accent3">
            <a:alpha val="90000"/>
            <a:tint val="4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362617-F964-4B77-A4B3-67A49CDDA691}">
      <dsp:nvSpPr>
        <dsp:cNvPr id="0" name=""/>
        <dsp:cNvSpPr/>
      </dsp:nvSpPr>
      <dsp:spPr>
        <a:xfrm>
          <a:off x="2142613" y="1209236"/>
          <a:ext cx="1130225" cy="1754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latin typeface="Segoe UI" panose="020B0502040204020203" pitchFamily="34" charset="0"/>
              <a:ea typeface="Open Sans" panose="020B0606030504020204" pitchFamily="34" charset="0"/>
              <a:cs typeface="Segoe UI" panose="020B0502040204020203" pitchFamily="34" charset="0"/>
            </a:rPr>
            <a:t>Legislation encouraged school districts to adopt the National </a:t>
          </a:r>
          <a:r>
            <a:rPr lang="en-US" sz="1100" kern="1200" dirty="0">
              <a:latin typeface="Segoe UI Semibold" panose="020B0702040204020203" pitchFamily="34" charset="0"/>
              <a:ea typeface="Open Sans" panose="020B0606030504020204" pitchFamily="34" charset="0"/>
              <a:cs typeface="Segoe UI Semibold" panose="020B0702040204020203" pitchFamily="34" charset="0"/>
            </a:rPr>
            <a:t>Jump$tart </a:t>
          </a:r>
          <a:r>
            <a:rPr lang="en-US" sz="1100" kern="1200" dirty="0">
              <a:latin typeface="Segoe UI" panose="020B0502040204020203" pitchFamily="34" charset="0"/>
              <a:ea typeface="Open Sans" panose="020B0606030504020204" pitchFamily="34" charset="0"/>
              <a:cs typeface="Segoe UI" panose="020B0502040204020203" pitchFamily="34" charset="0"/>
            </a:rPr>
            <a:t>Standards in Personal Finance</a:t>
          </a:r>
        </a:p>
      </dsp:txBody>
      <dsp:txXfrm>
        <a:off x="2142613" y="1209236"/>
        <a:ext cx="1130225" cy="1754577"/>
      </dsp:txXfrm>
    </dsp:sp>
    <dsp:sp modelId="{BD20A017-E8C4-48C3-81D4-6D0DE1F2CCDD}">
      <dsp:nvSpPr>
        <dsp:cNvPr id="0" name=""/>
        <dsp:cNvSpPr/>
      </dsp:nvSpPr>
      <dsp:spPr>
        <a:xfrm>
          <a:off x="2142613" y="592762"/>
          <a:ext cx="1130225" cy="61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latin typeface="Segoe UI" panose="020B0502040204020203" pitchFamily="34" charset="0"/>
              <a:ea typeface="Open Sans" panose="020B0606030504020204" pitchFamily="34" charset="0"/>
              <a:cs typeface="Segoe UI" panose="020B0502040204020203" pitchFamily="34" charset="0"/>
            </a:rPr>
            <a:t>2011</a:t>
          </a:r>
        </a:p>
      </dsp:txBody>
      <dsp:txXfrm>
        <a:off x="2142613" y="592762"/>
        <a:ext cx="1130225" cy="616473"/>
      </dsp:txXfrm>
    </dsp:sp>
    <dsp:sp modelId="{C6B76EFE-7583-4192-A014-75A15A7DDE17}">
      <dsp:nvSpPr>
        <dsp:cNvPr id="0" name=""/>
        <dsp:cNvSpPr/>
      </dsp:nvSpPr>
      <dsp:spPr>
        <a:xfrm>
          <a:off x="1886928" y="1209236"/>
          <a:ext cx="0" cy="1754577"/>
        </a:xfrm>
        <a:prstGeom prst="line">
          <a:avLst/>
        </a:pr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4723CCE-525D-428A-A151-EB6A43299D3E}">
      <dsp:nvSpPr>
        <dsp:cNvPr id="0" name=""/>
        <dsp:cNvSpPr/>
      </dsp:nvSpPr>
      <dsp:spPr>
        <a:xfrm>
          <a:off x="1893456" y="2908331"/>
          <a:ext cx="92046" cy="110965"/>
        </a:xfrm>
        <a:prstGeom prst="ellipse">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59CA6C-C47D-4E37-9C09-BD65C5420915}">
      <dsp:nvSpPr>
        <dsp:cNvPr id="0" name=""/>
        <dsp:cNvSpPr/>
      </dsp:nvSpPr>
      <dsp:spPr>
        <a:xfrm rot="18900000">
          <a:off x="2520731" y="4845831"/>
          <a:ext cx="361593" cy="361593"/>
        </a:xfrm>
        <a:prstGeom prst="teardrop">
          <a:avLst>
            <a:gd name="adj" fmla="val 115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CCEFA1-CE3E-4751-B2DD-F6709FB5184D}">
      <dsp:nvSpPr>
        <dsp:cNvPr id="0" name=""/>
        <dsp:cNvSpPr/>
      </dsp:nvSpPr>
      <dsp:spPr>
        <a:xfrm>
          <a:off x="2560901" y="4886001"/>
          <a:ext cx="281253" cy="281253"/>
        </a:xfrm>
        <a:prstGeom prst="ellipse">
          <a:avLst/>
        </a:prstGeom>
        <a:solidFill>
          <a:schemeClr val="accent3">
            <a:alpha val="90000"/>
            <a:tint val="4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BAA441-8607-4651-9818-B1B568C02C5E}">
      <dsp:nvSpPr>
        <dsp:cNvPr id="0" name=""/>
        <dsp:cNvSpPr/>
      </dsp:nvSpPr>
      <dsp:spPr>
        <a:xfrm>
          <a:off x="2957213" y="2963813"/>
          <a:ext cx="1130225" cy="1754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ctr" anchorCtr="0">
          <a:noAutofit/>
        </a:bodyPr>
        <a:lstStyle/>
        <a:p>
          <a:pPr marL="0" lvl="0" indent="0" algn="l" defTabSz="488950">
            <a:lnSpc>
              <a:spcPct val="90000"/>
            </a:lnSpc>
            <a:spcBef>
              <a:spcPct val="0"/>
            </a:spcBef>
            <a:spcAft>
              <a:spcPct val="35000"/>
            </a:spcAft>
            <a:buNone/>
          </a:pPr>
          <a:r>
            <a:rPr lang="en-US" sz="1100" kern="1200" dirty="0">
              <a:latin typeface="Segoe UI" panose="020B0502040204020203" pitchFamily="34" charset="0"/>
              <a:ea typeface="Open Sans" panose="020B0606030504020204" pitchFamily="34" charset="0"/>
              <a:cs typeface="Segoe UI" panose="020B0502040204020203" pitchFamily="34" charset="0"/>
            </a:rPr>
            <a:t>The legislation directs </a:t>
          </a:r>
          <a:r>
            <a:rPr lang="en-US" sz="1100" kern="1200" dirty="0">
              <a:latin typeface="Segoe UI Semibold" panose="020B0702040204020203" pitchFamily="34" charset="0"/>
              <a:ea typeface="Open Sans" panose="020B0606030504020204" pitchFamily="34" charset="0"/>
              <a:cs typeface="Segoe UI Semibold" panose="020B0702040204020203" pitchFamily="34" charset="0"/>
            </a:rPr>
            <a:t>OSPI</a:t>
          </a:r>
          <a:r>
            <a:rPr lang="en-US" sz="1100" kern="1200" dirty="0">
              <a:latin typeface="Segoe UI" panose="020B0502040204020203" pitchFamily="34" charset="0"/>
              <a:ea typeface="Open Sans" panose="020B0606030504020204" pitchFamily="34" charset="0"/>
              <a:cs typeface="Segoe UI" panose="020B0502040204020203" pitchFamily="34" charset="0"/>
            </a:rPr>
            <a:t> to integrate National Jump$tart Standards</a:t>
          </a:r>
        </a:p>
      </dsp:txBody>
      <dsp:txXfrm>
        <a:off x="2957213" y="2963813"/>
        <a:ext cx="1130225" cy="1754577"/>
      </dsp:txXfrm>
    </dsp:sp>
    <dsp:sp modelId="{8EC0C091-505B-4B66-B060-F357E06B8875}">
      <dsp:nvSpPr>
        <dsp:cNvPr id="0" name=""/>
        <dsp:cNvSpPr/>
      </dsp:nvSpPr>
      <dsp:spPr>
        <a:xfrm>
          <a:off x="2957213" y="4718391"/>
          <a:ext cx="1130225" cy="61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latin typeface="Segoe UI" panose="020B0502040204020203" pitchFamily="34" charset="0"/>
              <a:ea typeface="Open Sans" panose="020B0606030504020204" pitchFamily="34" charset="0"/>
              <a:cs typeface="Segoe UI" panose="020B0502040204020203" pitchFamily="34" charset="0"/>
            </a:rPr>
            <a:t>2015</a:t>
          </a:r>
        </a:p>
      </dsp:txBody>
      <dsp:txXfrm>
        <a:off x="2957213" y="4718391"/>
        <a:ext cx="1130225" cy="616473"/>
      </dsp:txXfrm>
    </dsp:sp>
    <dsp:sp modelId="{47FE7FC9-CB88-43B1-93AD-6D6299847FB9}">
      <dsp:nvSpPr>
        <dsp:cNvPr id="0" name=""/>
        <dsp:cNvSpPr/>
      </dsp:nvSpPr>
      <dsp:spPr>
        <a:xfrm>
          <a:off x="2701528" y="2963813"/>
          <a:ext cx="0" cy="1754577"/>
        </a:xfrm>
        <a:prstGeom prst="line">
          <a:avLst/>
        </a:pr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837F61D-3779-49BA-9D7E-A241AE937A34}">
      <dsp:nvSpPr>
        <dsp:cNvPr id="0" name=""/>
        <dsp:cNvSpPr/>
      </dsp:nvSpPr>
      <dsp:spPr>
        <a:xfrm>
          <a:off x="2708056" y="2908331"/>
          <a:ext cx="92046" cy="110965"/>
        </a:xfrm>
        <a:prstGeom prst="ellipse">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9BF250-3806-411B-8765-57AE87349025}">
      <dsp:nvSpPr>
        <dsp:cNvPr id="0" name=""/>
        <dsp:cNvSpPr/>
      </dsp:nvSpPr>
      <dsp:spPr>
        <a:xfrm rot="8100000">
          <a:off x="3335332" y="720202"/>
          <a:ext cx="361593" cy="361593"/>
        </a:xfrm>
        <a:prstGeom prst="teardrop">
          <a:avLst>
            <a:gd name="adj" fmla="val 115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2F5D18-1450-479A-AE1D-8AA20F1C9BA4}">
      <dsp:nvSpPr>
        <dsp:cNvPr id="0" name=""/>
        <dsp:cNvSpPr/>
      </dsp:nvSpPr>
      <dsp:spPr>
        <a:xfrm>
          <a:off x="3375501" y="760372"/>
          <a:ext cx="281253" cy="281253"/>
        </a:xfrm>
        <a:prstGeom prst="ellipse">
          <a:avLst/>
        </a:prstGeom>
        <a:solidFill>
          <a:schemeClr val="accent3">
            <a:alpha val="90000"/>
            <a:tint val="4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6AA3AB-2C2D-4AB8-AD3A-C8663FFDF29E}">
      <dsp:nvSpPr>
        <dsp:cNvPr id="0" name=""/>
        <dsp:cNvSpPr/>
      </dsp:nvSpPr>
      <dsp:spPr>
        <a:xfrm>
          <a:off x="3771813" y="1209236"/>
          <a:ext cx="1130225" cy="1754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latin typeface="Segoe UI" panose="020B0502040204020203" pitchFamily="34" charset="0"/>
              <a:ea typeface="Open Sans" panose="020B0606030504020204" pitchFamily="34" charset="0"/>
              <a:cs typeface="Segoe UI" panose="020B0502040204020203" pitchFamily="34" charset="0"/>
            </a:rPr>
            <a:t>FEPPP facilitated in partnership with OSPI adoption of </a:t>
          </a:r>
          <a:r>
            <a:rPr lang="en-US" sz="1100" kern="1200" dirty="0">
              <a:latin typeface="Segoe UI Semibold" panose="020B0702040204020203" pitchFamily="34" charset="0"/>
              <a:ea typeface="Open Sans" panose="020B0606030504020204" pitchFamily="34" charset="0"/>
              <a:cs typeface="Segoe UI Semibold" panose="020B0702040204020203" pitchFamily="34" charset="0"/>
            </a:rPr>
            <a:t>Washington State Financial Education Learning Standards</a:t>
          </a:r>
        </a:p>
      </dsp:txBody>
      <dsp:txXfrm>
        <a:off x="3771813" y="1209236"/>
        <a:ext cx="1130225" cy="1754577"/>
      </dsp:txXfrm>
    </dsp:sp>
    <dsp:sp modelId="{376B6997-0C57-41EA-87F3-0A0DC8C43FDE}">
      <dsp:nvSpPr>
        <dsp:cNvPr id="0" name=""/>
        <dsp:cNvSpPr/>
      </dsp:nvSpPr>
      <dsp:spPr>
        <a:xfrm>
          <a:off x="3771813" y="592762"/>
          <a:ext cx="1130225" cy="61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latin typeface="Segoe UI" panose="020B0502040204020203" pitchFamily="34" charset="0"/>
              <a:ea typeface="Open Sans" panose="020B0606030504020204" pitchFamily="34" charset="0"/>
              <a:cs typeface="Segoe UI" panose="020B0502040204020203" pitchFamily="34" charset="0"/>
            </a:rPr>
            <a:t>2016</a:t>
          </a:r>
        </a:p>
      </dsp:txBody>
      <dsp:txXfrm>
        <a:off x="3771813" y="592762"/>
        <a:ext cx="1130225" cy="616473"/>
      </dsp:txXfrm>
    </dsp:sp>
    <dsp:sp modelId="{7A094EEF-AEDE-4157-890D-A6693B410E06}">
      <dsp:nvSpPr>
        <dsp:cNvPr id="0" name=""/>
        <dsp:cNvSpPr/>
      </dsp:nvSpPr>
      <dsp:spPr>
        <a:xfrm>
          <a:off x="3516128" y="1209236"/>
          <a:ext cx="0" cy="1754577"/>
        </a:xfrm>
        <a:prstGeom prst="line">
          <a:avLst/>
        </a:pr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DBF633-E709-4914-9C2B-264D2060F385}">
      <dsp:nvSpPr>
        <dsp:cNvPr id="0" name=""/>
        <dsp:cNvSpPr/>
      </dsp:nvSpPr>
      <dsp:spPr>
        <a:xfrm>
          <a:off x="3522657" y="2908331"/>
          <a:ext cx="92046" cy="110965"/>
        </a:xfrm>
        <a:prstGeom prst="ellipse">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F747D4-D6E7-4B76-9F21-24802263D017}">
      <dsp:nvSpPr>
        <dsp:cNvPr id="0" name=""/>
        <dsp:cNvSpPr/>
      </dsp:nvSpPr>
      <dsp:spPr>
        <a:xfrm rot="18900000">
          <a:off x="4149932" y="4845831"/>
          <a:ext cx="361593" cy="361593"/>
        </a:xfrm>
        <a:prstGeom prst="teardrop">
          <a:avLst>
            <a:gd name="adj" fmla="val 115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47A5FC-9D0C-4925-B18A-9149AEEE5CE8}">
      <dsp:nvSpPr>
        <dsp:cNvPr id="0" name=""/>
        <dsp:cNvSpPr/>
      </dsp:nvSpPr>
      <dsp:spPr>
        <a:xfrm>
          <a:off x="4190102" y="4886001"/>
          <a:ext cx="281253" cy="281253"/>
        </a:xfrm>
        <a:prstGeom prst="ellipse">
          <a:avLst/>
        </a:prstGeom>
        <a:solidFill>
          <a:schemeClr val="accent3">
            <a:alpha val="90000"/>
            <a:tint val="4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4E48C2-E4EB-43DF-8631-F07E8A33C283}">
      <dsp:nvSpPr>
        <dsp:cNvPr id="0" name=""/>
        <dsp:cNvSpPr/>
      </dsp:nvSpPr>
      <dsp:spPr>
        <a:xfrm>
          <a:off x="4586413" y="2963813"/>
          <a:ext cx="1130225" cy="1754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ctr" anchorCtr="0">
          <a:noAutofit/>
        </a:bodyPr>
        <a:lstStyle/>
        <a:p>
          <a:pPr marL="0" lvl="0" indent="0" algn="l" defTabSz="488950">
            <a:lnSpc>
              <a:spcPct val="90000"/>
            </a:lnSpc>
            <a:spcBef>
              <a:spcPct val="0"/>
            </a:spcBef>
            <a:spcAft>
              <a:spcPct val="35000"/>
            </a:spcAft>
            <a:buNone/>
          </a:pPr>
          <a:r>
            <a:rPr lang="en-US" sz="1100" kern="1200" dirty="0">
              <a:latin typeface="Segoe UI" panose="020B0502040204020203" pitchFamily="34" charset="0"/>
              <a:ea typeface="Open Sans" panose="020B0606030504020204" pitchFamily="34" charset="0"/>
              <a:cs typeface="Segoe UI" panose="020B0502040204020203" pitchFamily="34" charset="0"/>
            </a:rPr>
            <a:t>State legislature </a:t>
          </a:r>
          <a:r>
            <a:rPr lang="en-US" sz="1100" kern="1200" dirty="0">
              <a:latin typeface="Segoe UI Semibold" panose="020B0702040204020203" pitchFamily="34" charset="0"/>
              <a:ea typeface="Open Sans" panose="020B0606030504020204" pitchFamily="34" charset="0"/>
              <a:cs typeface="Segoe UI Semibold" panose="020B0702040204020203" pitchFamily="34" charset="0"/>
            </a:rPr>
            <a:t>unanimously passes </a:t>
          </a:r>
          <a:r>
            <a:rPr lang="en-US" sz="1100" kern="1200" dirty="0">
              <a:latin typeface="+mn-lt"/>
              <a:ea typeface="Open Sans" panose="020B0606030504020204" pitchFamily="34" charset="0"/>
              <a:cs typeface="Segoe UI Semibold" panose="020B0702040204020203" pitchFamily="34" charset="0"/>
            </a:rPr>
            <a:t>SB5720</a:t>
          </a:r>
        </a:p>
      </dsp:txBody>
      <dsp:txXfrm>
        <a:off x="4586413" y="2963813"/>
        <a:ext cx="1130225" cy="1754577"/>
      </dsp:txXfrm>
    </dsp:sp>
    <dsp:sp modelId="{4B43D41E-8A95-4532-91AF-525D73DA842D}">
      <dsp:nvSpPr>
        <dsp:cNvPr id="0" name=""/>
        <dsp:cNvSpPr/>
      </dsp:nvSpPr>
      <dsp:spPr>
        <a:xfrm>
          <a:off x="4586413" y="4718391"/>
          <a:ext cx="1130225" cy="61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latin typeface="Segoe UI" panose="020B0502040204020203" pitchFamily="34" charset="0"/>
              <a:ea typeface="Open Sans" panose="020B0606030504020204" pitchFamily="34" charset="0"/>
              <a:cs typeface="Segoe UI" panose="020B0502040204020203" pitchFamily="34" charset="0"/>
            </a:rPr>
            <a:t>2022</a:t>
          </a:r>
          <a:endParaRPr lang="en-US" sz="1200" b="1" kern="1200" dirty="0">
            <a:latin typeface="Segoe UI" panose="020B0502040204020203" pitchFamily="34" charset="0"/>
            <a:ea typeface="Open Sans" panose="020B0606030504020204" pitchFamily="34" charset="0"/>
            <a:cs typeface="Segoe UI" panose="020B0502040204020203" pitchFamily="34" charset="0"/>
          </a:endParaRPr>
        </a:p>
      </dsp:txBody>
      <dsp:txXfrm>
        <a:off x="4586413" y="4718391"/>
        <a:ext cx="1130225" cy="616473"/>
      </dsp:txXfrm>
    </dsp:sp>
    <dsp:sp modelId="{7AEF3107-90BA-48F8-8CD9-9CECCCC409A6}">
      <dsp:nvSpPr>
        <dsp:cNvPr id="0" name=""/>
        <dsp:cNvSpPr/>
      </dsp:nvSpPr>
      <dsp:spPr>
        <a:xfrm>
          <a:off x="4330728" y="2963813"/>
          <a:ext cx="0" cy="1754577"/>
        </a:xfrm>
        <a:prstGeom prst="line">
          <a:avLst/>
        </a:pr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B6A76C-68DE-473B-B927-10FCAD6341A2}">
      <dsp:nvSpPr>
        <dsp:cNvPr id="0" name=""/>
        <dsp:cNvSpPr/>
      </dsp:nvSpPr>
      <dsp:spPr>
        <a:xfrm>
          <a:off x="4337257" y="2908331"/>
          <a:ext cx="92046" cy="110965"/>
        </a:xfrm>
        <a:prstGeom prst="ellipse">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BA366-F78C-4361-B6CB-94BC56DDE812}">
      <dsp:nvSpPr>
        <dsp:cNvPr id="0" name=""/>
        <dsp:cNvSpPr/>
      </dsp:nvSpPr>
      <dsp:spPr>
        <a:xfrm rot="8100000">
          <a:off x="4964532" y="720202"/>
          <a:ext cx="361593" cy="361593"/>
        </a:xfrm>
        <a:prstGeom prst="teardrop">
          <a:avLst>
            <a:gd name="adj" fmla="val 115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3A78FD-2152-407B-863E-14A0BA42ACF4}">
      <dsp:nvSpPr>
        <dsp:cNvPr id="0" name=""/>
        <dsp:cNvSpPr/>
      </dsp:nvSpPr>
      <dsp:spPr>
        <a:xfrm>
          <a:off x="5004702" y="760372"/>
          <a:ext cx="281253" cy="281253"/>
        </a:xfrm>
        <a:prstGeom prst="ellipse">
          <a:avLst/>
        </a:prstGeom>
        <a:solidFill>
          <a:schemeClr val="accent3">
            <a:alpha val="90000"/>
            <a:tint val="4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FE0AA1-20E1-499E-8A06-F88AD3C2A483}">
      <dsp:nvSpPr>
        <dsp:cNvPr id="0" name=""/>
        <dsp:cNvSpPr/>
      </dsp:nvSpPr>
      <dsp:spPr>
        <a:xfrm>
          <a:off x="5401014" y="1209236"/>
          <a:ext cx="1130225" cy="1754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b="0" kern="1200" dirty="0">
              <a:latin typeface="+mn-lt"/>
              <a:ea typeface="Open Sans" panose="020B0606030504020204" pitchFamily="34" charset="0"/>
              <a:cs typeface="Segoe UI" panose="020B0502040204020203" pitchFamily="34" charset="0"/>
            </a:rPr>
            <a:t>FEPPP &amp; Exec. Director Tracy Godat receive </a:t>
          </a:r>
          <a:r>
            <a:rPr lang="en-US" sz="1100" b="0" i="0" kern="1200" dirty="0">
              <a:latin typeface="+mj-lt"/>
            </a:rPr>
            <a:t>NEFE Innovation Award </a:t>
          </a:r>
          <a:r>
            <a:rPr lang="en-US" sz="1100" b="0" i="0" kern="1200" dirty="0">
              <a:latin typeface="+mn-lt"/>
            </a:rPr>
            <a:t>at the National Endowment for Financial Education’s biennial summit. </a:t>
          </a:r>
          <a:endParaRPr lang="en-US" sz="1100" b="0" kern="1200" dirty="0">
            <a:latin typeface="+mn-lt"/>
            <a:ea typeface="Open Sans" panose="020B0606030504020204" pitchFamily="34" charset="0"/>
            <a:cs typeface="Segoe UI" panose="020B0502040204020203" pitchFamily="34" charset="0"/>
          </a:endParaRPr>
        </a:p>
      </dsp:txBody>
      <dsp:txXfrm>
        <a:off x="5401014" y="1209236"/>
        <a:ext cx="1130225" cy="1754577"/>
      </dsp:txXfrm>
    </dsp:sp>
    <dsp:sp modelId="{7EFBC566-D3CD-4D93-97CF-E2B9FECD7DBB}">
      <dsp:nvSpPr>
        <dsp:cNvPr id="0" name=""/>
        <dsp:cNvSpPr/>
      </dsp:nvSpPr>
      <dsp:spPr>
        <a:xfrm>
          <a:off x="5401014" y="592762"/>
          <a:ext cx="1130225" cy="61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latin typeface="Segoe UI" panose="020B0502040204020203" pitchFamily="34" charset="0"/>
              <a:ea typeface="Open Sans" panose="020B0606030504020204" pitchFamily="34" charset="0"/>
              <a:cs typeface="Segoe UI" panose="020B0502040204020203" pitchFamily="34" charset="0"/>
            </a:rPr>
            <a:t>2024</a:t>
          </a:r>
          <a:endParaRPr lang="en-US" sz="1200" b="1" kern="1200" dirty="0">
            <a:latin typeface="Segoe UI" panose="020B0502040204020203" pitchFamily="34" charset="0"/>
            <a:ea typeface="Open Sans" panose="020B0606030504020204" pitchFamily="34" charset="0"/>
            <a:cs typeface="Segoe UI" panose="020B0502040204020203" pitchFamily="34" charset="0"/>
          </a:endParaRPr>
        </a:p>
      </dsp:txBody>
      <dsp:txXfrm>
        <a:off x="5401014" y="592762"/>
        <a:ext cx="1130225" cy="616473"/>
      </dsp:txXfrm>
    </dsp:sp>
    <dsp:sp modelId="{52D004E2-7411-4707-9F29-CA0D4C3C2B1B}">
      <dsp:nvSpPr>
        <dsp:cNvPr id="0" name=""/>
        <dsp:cNvSpPr/>
      </dsp:nvSpPr>
      <dsp:spPr>
        <a:xfrm>
          <a:off x="5145329" y="1209236"/>
          <a:ext cx="0" cy="1754577"/>
        </a:xfrm>
        <a:prstGeom prst="line">
          <a:avLst/>
        </a:pr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1858C80-5A4E-461D-AD86-503F9831A0FB}">
      <dsp:nvSpPr>
        <dsp:cNvPr id="0" name=""/>
        <dsp:cNvSpPr/>
      </dsp:nvSpPr>
      <dsp:spPr>
        <a:xfrm>
          <a:off x="5151857" y="2908331"/>
          <a:ext cx="92046" cy="110965"/>
        </a:xfrm>
        <a:prstGeom prst="ellipse">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2C8F47-7A36-44C0-92FE-D264B49A3627}">
      <dsp:nvSpPr>
        <dsp:cNvPr id="0" name=""/>
        <dsp:cNvSpPr/>
      </dsp:nvSpPr>
      <dsp:spPr>
        <a:xfrm rot="18900000">
          <a:off x="5779132" y="4845831"/>
          <a:ext cx="361593" cy="361593"/>
        </a:xfrm>
        <a:prstGeom prst="teardrop">
          <a:avLst>
            <a:gd name="adj" fmla="val 115000"/>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980E56-CC8F-4938-B6BE-19450CB87805}">
      <dsp:nvSpPr>
        <dsp:cNvPr id="0" name=""/>
        <dsp:cNvSpPr/>
      </dsp:nvSpPr>
      <dsp:spPr>
        <a:xfrm>
          <a:off x="5819302" y="4886001"/>
          <a:ext cx="281253" cy="281253"/>
        </a:xfrm>
        <a:prstGeom prst="ellipse">
          <a:avLst/>
        </a:prstGeom>
        <a:solidFill>
          <a:schemeClr val="accent3">
            <a:alpha val="90000"/>
            <a:tint val="4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68C2143E-FE83-4BEE-A2E3-2E843C8BCBC9}">
      <dsp:nvSpPr>
        <dsp:cNvPr id="0" name=""/>
        <dsp:cNvSpPr/>
      </dsp:nvSpPr>
      <dsp:spPr>
        <a:xfrm>
          <a:off x="6215614" y="2963813"/>
          <a:ext cx="1130225" cy="1754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ctr" anchorCtr="0">
          <a:noAutofit/>
        </a:bodyPr>
        <a:lstStyle/>
        <a:p>
          <a:pPr marL="0" lvl="0" indent="0" algn="l" defTabSz="488950">
            <a:lnSpc>
              <a:spcPct val="90000"/>
            </a:lnSpc>
            <a:spcBef>
              <a:spcPct val="0"/>
            </a:spcBef>
            <a:spcAft>
              <a:spcPct val="35000"/>
            </a:spcAft>
            <a:buNone/>
          </a:pPr>
          <a:r>
            <a:rPr lang="en-US" sz="1100" kern="1200" dirty="0">
              <a:latin typeface="Segoe UI" panose="020B0502040204020203" pitchFamily="34" charset="0"/>
              <a:ea typeface="Open Sans" panose="020B0606030504020204" pitchFamily="34" charset="0"/>
              <a:cs typeface="Segoe UI" panose="020B0502040204020203" pitchFamily="34" charset="0"/>
            </a:rPr>
            <a:t>Year 3 of </a:t>
          </a:r>
          <a:r>
            <a:rPr lang="en-US" sz="1100" kern="1200" dirty="0">
              <a:latin typeface="Segoe UI Semibold" panose="020B0702040204020203" pitchFamily="34" charset="0"/>
              <a:ea typeface="Open Sans" panose="020B0606030504020204" pitchFamily="34" charset="0"/>
              <a:cs typeface="Segoe UI Semibold" panose="020B0702040204020203" pitchFamily="34" charset="0"/>
            </a:rPr>
            <a:t>Grant SB5720</a:t>
          </a:r>
        </a:p>
      </dsp:txBody>
      <dsp:txXfrm>
        <a:off x="6215614" y="2963813"/>
        <a:ext cx="1130225" cy="1754577"/>
      </dsp:txXfrm>
    </dsp:sp>
    <dsp:sp modelId="{2EEADF1A-47B8-4506-BF67-3C35447EC518}">
      <dsp:nvSpPr>
        <dsp:cNvPr id="0" name=""/>
        <dsp:cNvSpPr/>
      </dsp:nvSpPr>
      <dsp:spPr>
        <a:xfrm>
          <a:off x="6215614" y="4718391"/>
          <a:ext cx="1130225" cy="61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6200" bIns="0" numCol="1" spcCol="1270" anchor="ctr" anchorCtr="0">
          <a:noAutofit/>
        </a:bodyPr>
        <a:lstStyle/>
        <a:p>
          <a:pPr marL="0" lvl="0" indent="0" algn="l" defTabSz="533400">
            <a:lnSpc>
              <a:spcPct val="90000"/>
            </a:lnSpc>
            <a:spcBef>
              <a:spcPct val="0"/>
            </a:spcBef>
            <a:spcAft>
              <a:spcPct val="35000"/>
            </a:spcAft>
            <a:buNone/>
            <a:defRPr b="1"/>
          </a:pPr>
          <a:r>
            <a:rPr lang="en-US" sz="1200" b="1" kern="1200" dirty="0">
              <a:latin typeface="Segoe UI" panose="020B0502040204020203" pitchFamily="34" charset="0"/>
              <a:ea typeface="Open Sans" panose="020B0606030504020204" pitchFamily="34" charset="0"/>
              <a:cs typeface="Segoe UI" panose="020B0502040204020203" pitchFamily="34" charset="0"/>
            </a:rPr>
            <a:t>2025</a:t>
          </a:r>
        </a:p>
      </dsp:txBody>
      <dsp:txXfrm>
        <a:off x="6215614" y="4718391"/>
        <a:ext cx="1130225" cy="616473"/>
      </dsp:txXfrm>
    </dsp:sp>
    <dsp:sp modelId="{07E00749-C4C6-4281-8EF7-A27AD4D0CF9A}">
      <dsp:nvSpPr>
        <dsp:cNvPr id="0" name=""/>
        <dsp:cNvSpPr/>
      </dsp:nvSpPr>
      <dsp:spPr>
        <a:xfrm>
          <a:off x="5959929" y="2963813"/>
          <a:ext cx="0" cy="1754577"/>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6AF9061-38BE-47CF-9F4F-EF44CC2D9C50}">
      <dsp:nvSpPr>
        <dsp:cNvPr id="0" name=""/>
        <dsp:cNvSpPr/>
      </dsp:nvSpPr>
      <dsp:spPr>
        <a:xfrm>
          <a:off x="5966457" y="2908331"/>
          <a:ext cx="92046" cy="110965"/>
        </a:xfrm>
        <a:prstGeom prst="ellipse">
          <a:avLst/>
        </a:prstGeom>
        <a:solidFill>
          <a:schemeClr val="lt1">
            <a:hueOff val="0"/>
            <a:satOff val="0"/>
            <a:lumOff val="0"/>
            <a:alphaOff val="0"/>
          </a:schemeClr>
        </a:solidFill>
        <a:ln w="63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E24CC-35BB-4C12-8740-D553C1582199}">
      <dsp:nvSpPr>
        <dsp:cNvPr id="0" name=""/>
        <dsp:cNvSpPr/>
      </dsp:nvSpPr>
      <dsp:spPr>
        <a:xfrm>
          <a:off x="850561" y="854538"/>
          <a:ext cx="3108284" cy="1079466"/>
        </a:xfrm>
        <a:prstGeom prst="ellipse">
          <a:avLst/>
        </a:prstGeom>
        <a:solidFill>
          <a:srgbClr val="63A537">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A6AA9EE-2905-4E08-9FC9-E7D16F6B928B}">
      <dsp:nvSpPr>
        <dsp:cNvPr id="0" name=""/>
        <dsp:cNvSpPr/>
      </dsp:nvSpPr>
      <dsp:spPr>
        <a:xfrm>
          <a:off x="2143499" y="3521232"/>
          <a:ext cx="602380" cy="385523"/>
        </a:xfrm>
        <a:prstGeom prst="downArrow">
          <a:avLst/>
        </a:prstGeom>
        <a:solidFill>
          <a:srgbClr val="63A537">
            <a:tint val="40000"/>
            <a:hueOff val="0"/>
            <a:satOff val="0"/>
            <a:lumOff val="0"/>
            <a:alphaOff val="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3C915A1-317F-4165-8DE3-56F1AEA9D02D}">
      <dsp:nvSpPr>
        <dsp:cNvPr id="0" name=""/>
        <dsp:cNvSpPr/>
      </dsp:nvSpPr>
      <dsp:spPr>
        <a:xfrm>
          <a:off x="1003999" y="4150569"/>
          <a:ext cx="2891427" cy="732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Money Culture and Financial Decisions</a:t>
          </a:r>
        </a:p>
      </dsp:txBody>
      <dsp:txXfrm>
        <a:off x="1003999" y="4150569"/>
        <a:ext cx="2891427" cy="732261"/>
      </dsp:txXfrm>
    </dsp:sp>
    <dsp:sp modelId="{E8D1933B-97A5-4E6C-9BAB-7763CC48A1C2}">
      <dsp:nvSpPr>
        <dsp:cNvPr id="0" name=""/>
        <dsp:cNvSpPr/>
      </dsp:nvSpPr>
      <dsp:spPr>
        <a:xfrm>
          <a:off x="1980627" y="2017374"/>
          <a:ext cx="1084285" cy="1084285"/>
        </a:xfrm>
        <a:prstGeom prst="ellipse">
          <a:avLst/>
        </a:prstGeom>
        <a:solidFill>
          <a:srgbClr val="63A537">
            <a:hueOff val="0"/>
            <a:satOff val="0"/>
            <a:lumOff val="0"/>
            <a:alphaOff val="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 lastClr="FFFFFF"/>
              </a:solidFill>
              <a:latin typeface="Segoe UI "/>
              <a:ea typeface="+mn-ea"/>
              <a:cs typeface="Calibri" panose="020F0502020204030204" pitchFamily="34" charset="0"/>
            </a:rPr>
            <a:t>Financial</a:t>
          </a:r>
          <a:r>
            <a:rPr lang="en-US" sz="1400" kern="1200" dirty="0">
              <a:solidFill>
                <a:sysClr val="window" lastClr="FFFFFF"/>
              </a:solidFill>
              <a:latin typeface="Calibri" panose="020F0502020204030204" pitchFamily="34" charset="0"/>
              <a:ea typeface="+mn-ea"/>
              <a:cs typeface="Calibri" panose="020F0502020204030204" pitchFamily="34" charset="0"/>
            </a:rPr>
            <a:t> Education</a:t>
          </a:r>
        </a:p>
      </dsp:txBody>
      <dsp:txXfrm>
        <a:off x="2139417" y="2176164"/>
        <a:ext cx="766705" cy="766705"/>
      </dsp:txXfrm>
    </dsp:sp>
    <dsp:sp modelId="{2C11695A-F5DE-48A0-BA4C-E47A37D6FB77}">
      <dsp:nvSpPr>
        <dsp:cNvPr id="0" name=""/>
        <dsp:cNvSpPr/>
      </dsp:nvSpPr>
      <dsp:spPr>
        <a:xfrm>
          <a:off x="1204761" y="1203919"/>
          <a:ext cx="1084285" cy="1084285"/>
        </a:xfrm>
        <a:prstGeom prst="ellipse">
          <a:avLst/>
        </a:prstGeom>
        <a:solidFill>
          <a:srgbClr val="63A537">
            <a:hueOff val="1620045"/>
            <a:satOff val="225"/>
            <a:lumOff val="196"/>
            <a:alphaOff val="0"/>
          </a:srgbClr>
        </a:solidFill>
        <a:ln w="15875" cap="flat" cmpd="sng" algn="ctr">
          <a:solidFill>
            <a:srgbClr val="99CB3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 lastClr="FFFFFF"/>
              </a:solidFill>
              <a:latin typeface="Segoe UI "/>
              <a:ea typeface="+mn-ea"/>
              <a:cs typeface="Calibri" panose="020F0502020204030204" pitchFamily="34" charset="0"/>
            </a:rPr>
            <a:t>Personal Culture</a:t>
          </a:r>
        </a:p>
      </dsp:txBody>
      <dsp:txXfrm>
        <a:off x="1363551" y="1362709"/>
        <a:ext cx="766705" cy="766705"/>
      </dsp:txXfrm>
    </dsp:sp>
    <dsp:sp modelId="{28314059-E59F-4494-8AF8-2A1EA262F27E}">
      <dsp:nvSpPr>
        <dsp:cNvPr id="0" name=""/>
        <dsp:cNvSpPr/>
      </dsp:nvSpPr>
      <dsp:spPr>
        <a:xfrm>
          <a:off x="2274844" y="929473"/>
          <a:ext cx="1160879" cy="1108865"/>
        </a:xfrm>
        <a:prstGeom prst="ellipse">
          <a:avLst/>
        </a:prstGeom>
        <a:solidFill>
          <a:srgbClr val="63A537">
            <a:hueOff val="3240090"/>
            <a:satOff val="451"/>
            <a:lumOff val="392"/>
            <a:alphaOff val="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Segoe UI "/>
              <a:ea typeface="+mn-ea"/>
              <a:cs typeface="Calibri" panose="020F0502020204030204" pitchFamily="34" charset="0"/>
            </a:rPr>
            <a:t>Collective Culture</a:t>
          </a:r>
        </a:p>
      </dsp:txBody>
      <dsp:txXfrm>
        <a:off x="2444851" y="1091863"/>
        <a:ext cx="820865" cy="784085"/>
      </dsp:txXfrm>
    </dsp:sp>
    <dsp:sp modelId="{D592231C-8744-4608-BCF8-6BFBBC576A78}">
      <dsp:nvSpPr>
        <dsp:cNvPr id="0" name=""/>
        <dsp:cNvSpPr/>
      </dsp:nvSpPr>
      <dsp:spPr>
        <a:xfrm>
          <a:off x="793258" y="689010"/>
          <a:ext cx="3373331" cy="2698665"/>
        </a:xfrm>
        <a:prstGeom prst="funnel">
          <a:avLst/>
        </a:prstGeom>
        <a:solidFill>
          <a:sysClr val="window" lastClr="FFFFFF">
            <a:alpha val="40000"/>
            <a:hueOff val="0"/>
            <a:satOff val="0"/>
            <a:lumOff val="0"/>
            <a:alphaOff val="0"/>
          </a:sysClr>
        </a:solidFill>
        <a:ln w="12700" cap="flat" cmpd="sng" algn="ctr">
          <a:solidFill>
            <a:srgbClr val="63A537">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35959-367F-4FF9-B773-CAFAEFDACFCF}">
      <dsp:nvSpPr>
        <dsp:cNvPr id="0" name=""/>
        <dsp:cNvSpPr/>
      </dsp:nvSpPr>
      <dsp:spPr>
        <a:xfrm>
          <a:off x="973190" y="862974"/>
          <a:ext cx="1264141" cy="1264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F4E01E-3ED0-4442-8F63-2DBF05BF4C18}">
      <dsp:nvSpPr>
        <dsp:cNvPr id="0" name=""/>
        <dsp:cNvSpPr/>
      </dsp:nvSpPr>
      <dsp:spPr>
        <a:xfrm>
          <a:off x="1242597" y="113238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7C5C2-989A-4C19-AA08-DFCBE44537E6}">
      <dsp:nvSpPr>
        <dsp:cNvPr id="0" name=""/>
        <dsp:cNvSpPr/>
      </dsp:nvSpPr>
      <dsp:spPr>
        <a:xfrm>
          <a:off x="569079" y="2520864"/>
          <a:ext cx="2072362"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s-419" sz="1400" b="0" kern="1200" noProof="0" dirty="0">
              <a:solidFill>
                <a:schemeClr val="tx2"/>
              </a:solidFill>
              <a:latin typeface="Segoe UI "/>
              <a:ea typeface="Open Sans" panose="020B0606030504020204" pitchFamily="34" charset="0"/>
              <a:cs typeface="Open Sans" panose="020B0606030504020204" pitchFamily="34" charset="0"/>
            </a:rPr>
            <a:t>Rename</a:t>
          </a:r>
          <a:r>
            <a:rPr lang="es-419" sz="1400" b="1" kern="1200" noProof="0" dirty="0">
              <a:solidFill>
                <a:schemeClr val="tx2"/>
              </a:solidFill>
              <a:latin typeface="Segoe UI "/>
              <a:ea typeface="Open Sans" panose="020B0606030504020204" pitchFamily="34" charset="0"/>
              <a:cs typeface="Open Sans" panose="020B0606030504020204" pitchFamily="34" charset="0"/>
            </a:rPr>
            <a:t> Budget </a:t>
          </a:r>
          <a:r>
            <a:rPr lang="es-419" sz="1400" b="0" kern="1200" noProof="0" dirty="0">
              <a:solidFill>
                <a:schemeClr val="tx2"/>
              </a:solidFill>
              <a:latin typeface="Segoe UI "/>
              <a:ea typeface="Open Sans" panose="020B0606030504020204" pitchFamily="34" charset="0"/>
              <a:cs typeface="Open Sans" panose="020B0606030504020204" pitchFamily="34" charset="0"/>
            </a:rPr>
            <a:t>to reflect financial prioroties</a:t>
          </a:r>
        </a:p>
      </dsp:txBody>
      <dsp:txXfrm>
        <a:off x="569079" y="2520864"/>
        <a:ext cx="2072362" cy="967500"/>
      </dsp:txXfrm>
    </dsp:sp>
    <dsp:sp modelId="{DC56F053-212E-446B-BD81-0AA0FA569271}">
      <dsp:nvSpPr>
        <dsp:cNvPr id="0" name=""/>
        <dsp:cNvSpPr/>
      </dsp:nvSpPr>
      <dsp:spPr>
        <a:xfrm>
          <a:off x="3408216" y="862974"/>
          <a:ext cx="1264141" cy="1264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1176D1-AF41-40C9-9733-92D6FF8185C9}">
      <dsp:nvSpPr>
        <dsp:cNvPr id="0" name=""/>
        <dsp:cNvSpPr/>
      </dsp:nvSpPr>
      <dsp:spPr>
        <a:xfrm>
          <a:off x="3677623" y="113238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4F78AC-D7E5-4153-B643-3B887A7E2EBD}">
      <dsp:nvSpPr>
        <dsp:cNvPr id="0" name=""/>
        <dsp:cNvSpPr/>
      </dsp:nvSpPr>
      <dsp:spPr>
        <a:xfrm>
          <a:off x="3004105" y="2520864"/>
          <a:ext cx="2072362"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s-419" sz="1400" b="1" kern="1200" noProof="0" dirty="0">
              <a:solidFill>
                <a:schemeClr val="tx2"/>
              </a:solidFill>
              <a:latin typeface="Segoe UI "/>
              <a:ea typeface="Open Sans" panose="020B0606030504020204" pitchFamily="34" charset="0"/>
              <a:cs typeface="Open Sans" panose="020B0606030504020204" pitchFamily="34" charset="0"/>
            </a:rPr>
            <a:t>Credit</a:t>
          </a:r>
          <a:r>
            <a:rPr lang="es-419" sz="1400" kern="1200" noProof="0" dirty="0">
              <a:solidFill>
                <a:schemeClr val="tx2"/>
              </a:solidFill>
              <a:latin typeface="Segoe UI "/>
              <a:ea typeface="Open Sans" panose="020B0606030504020204" pitchFamily="34" charset="0"/>
              <a:cs typeface="Open Sans" panose="020B0606030504020204" pitchFamily="34" charset="0"/>
            </a:rPr>
            <a:t> is your financial reputation and ability to borrow</a:t>
          </a:r>
        </a:p>
      </dsp:txBody>
      <dsp:txXfrm>
        <a:off x="3004105" y="2520864"/>
        <a:ext cx="2072362" cy="967500"/>
      </dsp:txXfrm>
    </dsp:sp>
    <dsp:sp modelId="{AC968108-B6D7-493E-B741-F995937E455D}">
      <dsp:nvSpPr>
        <dsp:cNvPr id="0" name=""/>
        <dsp:cNvSpPr/>
      </dsp:nvSpPr>
      <dsp:spPr>
        <a:xfrm>
          <a:off x="5843242" y="862974"/>
          <a:ext cx="1264141" cy="1264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1F4FC0-84A4-4F4A-8A7B-DDA047C801BB}">
      <dsp:nvSpPr>
        <dsp:cNvPr id="0" name=""/>
        <dsp:cNvSpPr/>
      </dsp:nvSpPr>
      <dsp:spPr>
        <a:xfrm>
          <a:off x="6112649" y="113238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7DA15F-78E4-4F5B-B792-C296991BA852}">
      <dsp:nvSpPr>
        <dsp:cNvPr id="0" name=""/>
        <dsp:cNvSpPr/>
      </dsp:nvSpPr>
      <dsp:spPr>
        <a:xfrm>
          <a:off x="5439131" y="2520864"/>
          <a:ext cx="2072362"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s-419" sz="1400" kern="1200" noProof="0" dirty="0">
              <a:solidFill>
                <a:schemeClr val="tx2"/>
              </a:solidFill>
              <a:latin typeface="Segoe UI "/>
              <a:ea typeface="Open Sans" panose="020B0606030504020204" pitchFamily="34" charset="0"/>
              <a:cs typeface="Open Sans" panose="020B0606030504020204" pitchFamily="34" charset="0"/>
            </a:rPr>
            <a:t>Understand </a:t>
          </a:r>
          <a:r>
            <a:rPr lang="es-419" sz="1400" b="1" kern="1200" noProof="0" dirty="0">
              <a:solidFill>
                <a:schemeClr val="tx2"/>
              </a:solidFill>
              <a:latin typeface="Segoe UI "/>
              <a:ea typeface="Open Sans" panose="020B0606030504020204" pitchFamily="34" charset="0"/>
              <a:cs typeface="Open Sans" panose="020B0606030504020204" pitchFamily="34" charset="0"/>
            </a:rPr>
            <a:t>income</a:t>
          </a:r>
          <a:r>
            <a:rPr lang="es-419" sz="1400" kern="1200" noProof="0" dirty="0">
              <a:solidFill>
                <a:schemeClr val="tx2"/>
              </a:solidFill>
              <a:latin typeface="Segoe UI "/>
              <a:ea typeface="Open Sans" panose="020B0606030504020204" pitchFamily="34" charset="0"/>
              <a:cs typeface="Open Sans" panose="020B0606030504020204" pitchFamily="34" charset="0"/>
            </a:rPr>
            <a:t> and </a:t>
          </a:r>
          <a:r>
            <a:rPr lang="es-419" sz="1400" b="1" kern="1200" noProof="0" dirty="0">
              <a:solidFill>
                <a:schemeClr val="tx2"/>
              </a:solidFill>
              <a:latin typeface="Segoe UI "/>
              <a:ea typeface="Open Sans" panose="020B0606030504020204" pitchFamily="34" charset="0"/>
              <a:cs typeface="Open Sans" panose="020B0606030504020204" pitchFamily="34" charset="0"/>
            </a:rPr>
            <a:t>deductions</a:t>
          </a:r>
          <a:r>
            <a:rPr lang="es-419" sz="1400" kern="1200" noProof="0" dirty="0">
              <a:solidFill>
                <a:schemeClr val="tx2"/>
              </a:solidFill>
              <a:latin typeface="Segoe UI "/>
              <a:ea typeface="Open Sans" panose="020B0606030504020204" pitchFamily="34" charset="0"/>
              <a:cs typeface="Open Sans" panose="020B0606030504020204" pitchFamily="34" charset="0"/>
            </a:rPr>
            <a:t> from your paycheck</a:t>
          </a:r>
        </a:p>
      </dsp:txBody>
      <dsp:txXfrm>
        <a:off x="5439131" y="2520864"/>
        <a:ext cx="2072362" cy="967500"/>
      </dsp:txXfrm>
    </dsp:sp>
    <dsp:sp modelId="{A5668469-A7EE-4446-A619-C59D6E777DFB}">
      <dsp:nvSpPr>
        <dsp:cNvPr id="0" name=""/>
        <dsp:cNvSpPr/>
      </dsp:nvSpPr>
      <dsp:spPr>
        <a:xfrm>
          <a:off x="8278268" y="862974"/>
          <a:ext cx="1264141" cy="1264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346098-290F-4ABA-9758-6E1EFD175534}">
      <dsp:nvSpPr>
        <dsp:cNvPr id="0" name=""/>
        <dsp:cNvSpPr/>
      </dsp:nvSpPr>
      <dsp:spPr>
        <a:xfrm>
          <a:off x="8547675" y="113238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D1B69D-46C2-4CF3-89F8-AFA9B885E5E3}">
      <dsp:nvSpPr>
        <dsp:cNvPr id="0" name=""/>
        <dsp:cNvSpPr/>
      </dsp:nvSpPr>
      <dsp:spPr>
        <a:xfrm>
          <a:off x="7874157" y="2520864"/>
          <a:ext cx="2072362"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s-419" sz="1400" b="0" kern="1200" noProof="0" dirty="0">
              <a:solidFill>
                <a:schemeClr val="tx2"/>
              </a:solidFill>
              <a:latin typeface="Segoe UI "/>
              <a:ea typeface="Open Sans" panose="020B0606030504020204" pitchFamily="34" charset="0"/>
              <a:cs typeface="Open Sans" panose="020B0606030504020204" pitchFamily="34" charset="0"/>
            </a:rPr>
            <a:t>The right time to </a:t>
          </a:r>
          <a:r>
            <a:rPr lang="es-419" sz="1400" b="1" kern="1200" noProof="0" dirty="0">
              <a:solidFill>
                <a:schemeClr val="tx2"/>
              </a:solidFill>
              <a:latin typeface="Segoe UI "/>
              <a:ea typeface="Open Sans" panose="020B0606030504020204" pitchFamily="34" charset="0"/>
              <a:cs typeface="Open Sans" panose="020B0606030504020204" pitchFamily="34" charset="0"/>
            </a:rPr>
            <a:t>invest</a:t>
          </a:r>
        </a:p>
      </dsp:txBody>
      <dsp:txXfrm>
        <a:off x="7874157" y="2520864"/>
        <a:ext cx="2072362" cy="9675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5T20:32:23.9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 0,'1205'53'0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5T20:32:30.4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0,'812'26'0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D1B6F6-DAE1-4E1E-917E-3842E5933930}" type="datetimeFigureOut">
              <a:rPr lang="en-US" smtClean="0"/>
              <a:t>12/15/2025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4A36F-A0E4-4BF7-AD67-DBB973E6ED12}" type="slidenum">
              <a:rPr lang="en-US" smtClean="0"/>
              <a:t>‹#›</a:t>
            </a:fld>
            <a:endParaRPr lang="en-US" dirty="0"/>
          </a:p>
        </p:txBody>
      </p:sp>
    </p:spTree>
    <p:extLst>
      <p:ext uri="{BB962C8B-B14F-4D97-AF65-F5344CB8AC3E}">
        <p14:creationId xmlns:p14="http://schemas.microsoft.com/office/powerpoint/2010/main" val="319796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conomicscenter.org/smartpath/"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smartpathlearning.com/platfor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r>
              <a:rPr lang="en-US" dirty="0"/>
              <a:t>Good afternoon everyone.  Thank you so much for joining our webinar today.  This is the last webinar in our 3-part webinar series and today we will be talking about financial inclusion and we will be joined by two guest speakers from local credit unions that are doing amazing work to support financial education with in-classroom presentations.</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6412E03-C43F-4F46-9759-C0C4A99612CE}"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4012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r>
              <a:rPr lang="en-US" dirty="0"/>
              <a:t>According to Geert Hofstede, the U.S. is a very individualistic country.  He gave the U.S. a score of 91 on this scale.  I am wondering if you agree with this measure.</a:t>
            </a:r>
          </a:p>
          <a:p>
            <a:endParaRPr lang="en-US" dirty="0"/>
          </a:p>
          <a:p>
            <a:r>
              <a:rPr lang="en-US" dirty="0"/>
              <a:t>The cultural Dimensions Index was created by cultural psychologist, Geert Hofstede.  Countries are evaluated on a 100-point scale in seven dimensions.  At the high end of the scale are extremely individualist cultures (self-oriented, individual effort favored in business and learning, competition over cooperation) while a lower number signals a more collectivist culture (group orientation, relationships essential to business and learning, and cooperation over competition.)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4BBC6-F3EE-477B-AD9C-95A6FDE0F8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385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ECD25-AD50-A5AF-7EAB-6ABBF8F3A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E3BD0-9682-C74E-409C-D9FADAD4D457}"/>
              </a:ext>
            </a:extLst>
          </p:cNvPr>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a:extLst>
              <a:ext uri="{FF2B5EF4-FFF2-40B4-BE49-F238E27FC236}">
                <a16:creationId xmlns:a16="http://schemas.microsoft.com/office/drawing/2014/main" id="{D8D8C27F-48CD-E48E-907D-789E90CEF211}"/>
              </a:ext>
            </a:extLst>
          </p:cNvPr>
          <p:cNvSpPr>
            <a:spLocks noGrp="1"/>
          </p:cNvSpPr>
          <p:nvPr>
            <p:ph type="body" idx="1"/>
          </p:nvPr>
        </p:nvSpPr>
        <p:spPr/>
        <p:txBody>
          <a:bodyPr/>
          <a:lstStyle/>
          <a:p>
            <a:r>
              <a:rPr lang="en-US" dirty="0"/>
              <a:t>Since we have laid the foundation in understanding the different factors that influence money culture, we are going to look </a:t>
            </a:r>
          </a:p>
        </p:txBody>
      </p:sp>
      <p:sp>
        <p:nvSpPr>
          <p:cNvPr id="4" name="Slide Number Placeholder 3">
            <a:extLst>
              <a:ext uri="{FF2B5EF4-FFF2-40B4-BE49-F238E27FC236}">
                <a16:creationId xmlns:a16="http://schemas.microsoft.com/office/drawing/2014/main" id="{5CA758D9-E0E9-6E69-0FF5-D85E17CF08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E7CA1-76FF-4BE5-9D5C-BE9BFAE10A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2412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5769E-3EC7-F2ED-8F38-40B16900F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5067B-5165-251F-1DFB-FBA5C8F66BB6}"/>
              </a:ext>
            </a:extLst>
          </p:cNvPr>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a:extLst>
              <a:ext uri="{FF2B5EF4-FFF2-40B4-BE49-F238E27FC236}">
                <a16:creationId xmlns:a16="http://schemas.microsoft.com/office/drawing/2014/main" id="{1CB2AFB9-DDEA-3D55-9EFE-8AE4EEFDEC2C}"/>
              </a:ext>
            </a:extLst>
          </p:cNvPr>
          <p:cNvSpPr>
            <a:spLocks noGrp="1"/>
          </p:cNvSpPr>
          <p:nvPr>
            <p:ph type="body" idx="1"/>
          </p:nvPr>
        </p:nvSpPr>
        <p:spPr/>
        <p:txBody>
          <a:bodyPr/>
          <a:lstStyle/>
          <a:p>
            <a:r>
              <a:rPr lang="en-US" dirty="0"/>
              <a:t>Our students show up to our classrooms with formed money habits that have been shaped by many different factors, which is why culturally responsive teaching can be so impactful by making financial education relevant to all students.</a:t>
            </a:r>
          </a:p>
        </p:txBody>
      </p:sp>
      <p:sp>
        <p:nvSpPr>
          <p:cNvPr id="4" name="Slide Number Placeholder 3">
            <a:extLst>
              <a:ext uri="{FF2B5EF4-FFF2-40B4-BE49-F238E27FC236}">
                <a16:creationId xmlns:a16="http://schemas.microsoft.com/office/drawing/2014/main" id="{95059224-A77F-CBE8-8F11-3DD28ED3E0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80CDF-5D7C-4B65-9D1C-DDC2D6DE78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0226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Segoe UI" panose="020B0502040204020203" pitchFamily="34" charset="0"/>
                <a:cs typeface="Segoe UI" panose="020B0502040204020203" pitchFamily="34" charset="0"/>
              </a:rPr>
              <a:t>Washington has a very diverse student body in terms of ethnicity and socioeconomic background.</a:t>
            </a:r>
          </a:p>
          <a:p>
            <a:pPr marL="342900" indent="-342900">
              <a:buFont typeface="Arial" panose="020B0604020202020204" pitchFamily="34" charset="0"/>
              <a:buChar char="•"/>
            </a:pPr>
            <a:r>
              <a:rPr lang="en-US" sz="1200" dirty="0">
                <a:latin typeface="Segoe UI" panose="020B0502040204020203" pitchFamily="34" charset="0"/>
                <a:cs typeface="Segoe UI" panose="020B0502040204020203" pitchFamily="34" charset="0"/>
              </a:rPr>
              <a:t>52.4% ethnicity other than white</a:t>
            </a:r>
          </a:p>
          <a:p>
            <a:pPr marL="342900" indent="-342900">
              <a:buFont typeface="Arial" panose="020B0604020202020204" pitchFamily="34" charset="0"/>
              <a:buChar char="•"/>
            </a:pPr>
            <a:r>
              <a:rPr lang="en-US" sz="1200" dirty="0">
                <a:latin typeface="Segoe UI" panose="020B0502040204020203" pitchFamily="34" charset="0"/>
                <a:cs typeface="Segoe UI" panose="020B0502040204020203" pitchFamily="34" charset="0"/>
              </a:rPr>
              <a:t>49.8% low income</a:t>
            </a:r>
          </a:p>
          <a:p>
            <a:pPr marL="342900" indent="-342900">
              <a:buFont typeface="Arial" panose="020B0604020202020204" pitchFamily="34" charset="0"/>
              <a:buChar char="•"/>
            </a:pPr>
            <a:r>
              <a:rPr lang="en-US" sz="1200" dirty="0">
                <a:latin typeface="Segoe UI" panose="020B0502040204020203" pitchFamily="34" charset="0"/>
                <a:cs typeface="Segoe UI" panose="020B0502040204020203" pitchFamily="34" charset="0"/>
              </a:rPr>
              <a:t>15.1% English learners</a:t>
            </a:r>
          </a:p>
          <a:p>
            <a:pPr marL="342900" indent="-342900">
              <a:buFont typeface="Arial" panose="020B0604020202020204" pitchFamily="34" charset="0"/>
              <a:buChar char="•"/>
            </a:pPr>
            <a:r>
              <a:rPr lang="en-US" sz="1200" dirty="0">
                <a:latin typeface="Segoe UI" panose="020B0502040204020203" pitchFamily="34" charset="0"/>
                <a:cs typeface="Segoe UI" panose="020B0502040204020203" pitchFamily="34" charset="0"/>
              </a:rPr>
              <a:t>Over 25% special populations- Over 276,346 students</a:t>
            </a:r>
          </a:p>
          <a:p>
            <a:pPr marL="342900" indent="-342900">
              <a:buFont typeface="Arial" panose="020B0604020202020204" pitchFamily="34" charset="0"/>
              <a:buChar char="•"/>
            </a:pPr>
            <a:r>
              <a:rPr lang="en-US" sz="1200" dirty="0">
                <a:latin typeface="Segoe UI" panose="020B0502040204020203" pitchFamily="34" charset="0"/>
                <a:cs typeface="Segoe UI" panose="020B0502040204020203" pitchFamily="34" charset="0"/>
              </a:rPr>
              <a:t>California has about 17% of students as English learners and 80% identifying as non-white and New York has 12% of English learners and 61% non-white student population.</a:t>
            </a:r>
          </a:p>
          <a:p>
            <a:endParaRPr lang="en-US" dirty="0"/>
          </a:p>
        </p:txBody>
      </p:sp>
      <p:sp>
        <p:nvSpPr>
          <p:cNvPr id="4" name="Slide Number Placeholder 3"/>
          <p:cNvSpPr>
            <a:spLocks noGrp="1"/>
          </p:cNvSpPr>
          <p:nvPr>
            <p:ph type="sldNum" sz="quarter" idx="5"/>
          </p:nvPr>
        </p:nvSpPr>
        <p:spPr/>
        <p:txBody>
          <a:bodyPr/>
          <a:lstStyle/>
          <a:p>
            <a:fld id="{5424A36F-A0E4-4BF7-AD67-DBB973E6ED12}" type="slidenum">
              <a:rPr lang="en-US" smtClean="0"/>
              <a:t>14</a:t>
            </a:fld>
            <a:endParaRPr lang="en-US" dirty="0"/>
          </a:p>
        </p:txBody>
      </p:sp>
    </p:spTree>
    <p:extLst>
      <p:ext uri="{BB962C8B-B14F-4D97-AF65-F5344CB8AC3E}">
        <p14:creationId xmlns:p14="http://schemas.microsoft.com/office/powerpoint/2010/main" val="3776499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
        <p:cNvGrpSpPr/>
        <p:nvPr/>
      </p:nvGrpSpPr>
      <p:grpSpPr>
        <a:xfrm>
          <a:off x="0" y="0"/>
          <a:ext cx="0" cy="0"/>
          <a:chOff x="0" y="0"/>
          <a:chExt cx="0" cy="0"/>
        </a:xfrm>
      </p:grpSpPr>
      <p:sp>
        <p:nvSpPr>
          <p:cNvPr id="2645" name="Google Shape;2645;g25745c30fbe_6_123: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SzPts val="1400"/>
              <a:buNone/>
            </a:pPr>
            <a:r>
              <a:rPr lang="en-US" sz="1400" dirty="0"/>
              <a:t>In the previous slide there was a statistic showing that 25% of students in Washington fall under the category of special populations.  This term refers to students that face barriers to access education and resources other students access with ease.  Many of these students also contend with barriers that lead them to experience financial exclusion, as they often cannot meet the criteria needed to open a bank account or access credit, which is crucial to financial wellbeing in our financial system. </a:t>
            </a:r>
          </a:p>
          <a:p>
            <a:pPr marL="0" lvl="0" indent="0" algn="l" rtl="0">
              <a:lnSpc>
                <a:spcPct val="100000"/>
              </a:lnSpc>
              <a:spcBef>
                <a:spcPts val="0"/>
              </a:spcBef>
              <a:spcAft>
                <a:spcPts val="0"/>
              </a:spcAft>
              <a:buSzPts val="1400"/>
              <a:buNone/>
            </a:pPr>
            <a:r>
              <a:rPr lang="en-US" sz="1400" dirty="0"/>
              <a:t>Teaching financial education in a way that all students can benefit from, when you have a classroom with students from diverse backgrounds and experiences, can feel like a challenge.  I am going to share some strategies that can help make personal finance concepts relevant to all students.</a:t>
            </a:r>
          </a:p>
        </p:txBody>
      </p:sp>
      <p:sp>
        <p:nvSpPr>
          <p:cNvPr id="2646" name="Google Shape;2646;g25745c30fbe_6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extLst>
      <p:ext uri="{BB962C8B-B14F-4D97-AF65-F5344CB8AC3E}">
        <p14:creationId xmlns:p14="http://schemas.microsoft.com/office/powerpoint/2010/main" val="3424933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Framing financial education concepts is a powerful way to connect with all money cultures.  Renaming a budget, which a lot of people are calling a spending plan or a savings plan, since the term budget can be triggering for individuals that are experiencing financial hardship, can help students feel more compelled and invested in making a budget, or whatever they want to call it (maybe it’s ‘getting my own wheels plan, for students who want to save for their first car, or getting my degree plan, for students saving for higher education), the point is to encourage students to come up with a financial goal that is personal and naming their budget after this goal.</a:t>
            </a:r>
          </a:p>
        </p:txBody>
      </p:sp>
      <p:sp>
        <p:nvSpPr>
          <p:cNvPr id="4" name="Slide Number Placeholder 3"/>
          <p:cNvSpPr>
            <a:spLocks noGrp="1"/>
          </p:cNvSpPr>
          <p:nvPr>
            <p:ph type="sldNum" sz="quarter" idx="5"/>
          </p:nvPr>
        </p:nvSpPr>
        <p:spPr/>
        <p:txBody>
          <a:bodyPr/>
          <a:lstStyle/>
          <a:p>
            <a:fld id="{5424A36F-A0E4-4BF7-AD67-DBB973E6ED12}" type="slidenum">
              <a:rPr lang="en-US" smtClean="0"/>
              <a:t>17</a:t>
            </a:fld>
            <a:endParaRPr lang="en-US" dirty="0"/>
          </a:p>
        </p:txBody>
      </p:sp>
    </p:spTree>
    <p:extLst>
      <p:ext uri="{BB962C8B-B14F-4D97-AF65-F5344CB8AC3E}">
        <p14:creationId xmlns:p14="http://schemas.microsoft.com/office/powerpoint/2010/main" val="3578250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4A36F-A0E4-4BF7-AD67-DBB973E6ED12}" type="slidenum">
              <a:rPr lang="en-US" smtClean="0"/>
              <a:t>18</a:t>
            </a:fld>
            <a:endParaRPr lang="en-US" dirty="0"/>
          </a:p>
        </p:txBody>
      </p:sp>
    </p:spTree>
    <p:extLst>
      <p:ext uri="{BB962C8B-B14F-4D97-AF65-F5344CB8AC3E}">
        <p14:creationId xmlns:p14="http://schemas.microsoft.com/office/powerpoint/2010/main" val="3652295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6B535-FDFE-08C4-40CB-4EA05A6E4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BF515-D05B-E969-5BDA-A44967FC9AD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8C8522F-12F3-1449-92F7-B9F557FF798D}"/>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free, interactive curriculum</a:t>
            </a:r>
            <a:r>
              <a:rPr lang="en-US" sz="1200" b="0" i="0" kern="1200" dirty="0">
                <a:solidFill>
                  <a:schemeClr val="tx1"/>
                </a:solidFill>
                <a:effectLst/>
                <a:latin typeface="+mn-lt"/>
                <a:ea typeface="+mn-ea"/>
                <a:cs typeface="+mn-cs"/>
              </a:rPr>
              <a:t> created by the Alpaugh Family Economics Center at the University of Cincinnati, designed for elementary and middle school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Award-winning: recipient of </a:t>
            </a:r>
            <a:r>
              <a:rPr lang="en-US" sz="1200" b="1" i="0" kern="1200" dirty="0">
                <a:solidFill>
                  <a:schemeClr val="tx1"/>
                </a:solidFill>
                <a:effectLst/>
                <a:latin typeface="+mn-lt"/>
                <a:ea typeface="+mn-ea"/>
                <a:cs typeface="+mn-cs"/>
              </a:rPr>
              <a:t>multiple national financial literacy education awards</a:t>
            </a:r>
            <a:r>
              <a:rPr lang="en-US" sz="1200" b="0" i="0" kern="1200" dirty="0">
                <a:solidFill>
                  <a:schemeClr val="tx1"/>
                </a:solidFill>
                <a:effectLst/>
                <a:latin typeface="+mn-lt"/>
                <a:ea typeface="+mn-ea"/>
                <a:cs typeface="+mn-cs"/>
              </a:rPr>
              <a:t> and Emmy awards for its video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modified materials tailored for students with developmental disabilities, with lessons scaffolded by complexity levels and supporting tools like matching cards and visual supports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Registration is required for educators</a:t>
            </a:r>
          </a:p>
          <a:p>
            <a:pPr fontAlgn="t"/>
            <a:r>
              <a:rPr lang="en-US" sz="1200" b="0" i="0" kern="1200" dirty="0">
                <a:solidFill>
                  <a:schemeClr val="tx1"/>
                </a:solidFill>
                <a:effectLst/>
                <a:latin typeface="+mn-lt"/>
                <a:ea typeface="+mn-ea"/>
                <a:cs typeface="+mn-cs"/>
              </a:rPr>
              <a:t>Features </a:t>
            </a:r>
            <a:r>
              <a:rPr lang="en-US" sz="1200" b="1" i="0" kern="1200" dirty="0">
                <a:solidFill>
                  <a:schemeClr val="tx1"/>
                </a:solidFill>
                <a:effectLst/>
                <a:latin typeface="+mn-lt"/>
                <a:ea typeface="+mn-ea"/>
                <a:cs typeface="+mn-cs"/>
              </a:rPr>
              <a:t>grade-leveled units</a:t>
            </a:r>
            <a:r>
              <a:rPr lang="en-US" sz="1200" b="0" i="0" kern="1200" dirty="0">
                <a:solidFill>
                  <a:schemeClr val="tx1"/>
                </a:solidFill>
                <a:effectLst/>
                <a:latin typeface="+mn-lt"/>
                <a:ea typeface="+mn-ea"/>
                <a:cs typeface="+mn-cs"/>
              </a:rPr>
              <a:t> (K–8) with story-based scenarios to teach key concepts. </a:t>
            </a:r>
            <a:r>
              <a:rPr lang="en-US" sz="1200" b="0" i="0" u="none" strike="noStrike" kern="1200" dirty="0">
                <a:solidFill>
                  <a:schemeClr val="tx1"/>
                </a:solidFill>
                <a:effectLst/>
                <a:latin typeface="+mn-lt"/>
                <a:ea typeface="+mn-ea"/>
                <a:cs typeface="+mn-cs"/>
                <a:hlinkClick r:id="rId3"/>
              </a:rPr>
              <a:t>[economicscenter.org]</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[smartpathl...arning.com]</a:t>
            </a:r>
            <a:r>
              <a:rPr lang="en-US" sz="1200" b="0" i="0" kern="1200" dirty="0">
                <a:solidFill>
                  <a:schemeClr val="tx1"/>
                </a:solidFill>
                <a:effectLst/>
                <a:latin typeface="+mn-lt"/>
                <a:ea typeface="+mn-ea"/>
                <a:cs typeface="+mn-cs"/>
              </a:rPr>
              <a:t> Each lesson includes: </a:t>
            </a:r>
            <a:r>
              <a:rPr lang="en-US" sz="1200" b="1" i="0" kern="1200" dirty="0">
                <a:solidFill>
                  <a:schemeClr val="tx1"/>
                </a:solidFill>
                <a:effectLst/>
                <a:latin typeface="+mn-lt"/>
                <a:ea typeface="+mn-ea"/>
                <a:cs typeface="+mn-cs"/>
              </a:rPr>
              <a:t>Interactive games</a:t>
            </a:r>
            <a:r>
              <a:rPr lang="en-US" sz="1200" b="0" i="0" kern="1200" dirty="0">
                <a:solidFill>
                  <a:schemeClr val="tx1"/>
                </a:solidFill>
                <a:effectLst/>
                <a:latin typeface="+mn-lt"/>
                <a:ea typeface="+mn-ea"/>
                <a:cs typeface="+mn-cs"/>
              </a:rPr>
              <a:t> and quizzes;</a:t>
            </a:r>
          </a:p>
          <a:p>
            <a:pPr fontAlgn="t"/>
            <a:r>
              <a:rPr lang="en-US" sz="1200" b="1" i="0" kern="1200" dirty="0">
                <a:solidFill>
                  <a:schemeClr val="tx1"/>
                </a:solidFill>
                <a:effectLst/>
                <a:latin typeface="+mn-lt"/>
                <a:ea typeface="+mn-ea"/>
                <a:cs typeface="+mn-cs"/>
              </a:rPr>
              <a:t>Videos</a:t>
            </a:r>
            <a:r>
              <a:rPr lang="en-US" sz="1200" b="0" i="0" kern="1200" dirty="0">
                <a:solidFill>
                  <a:schemeClr val="tx1"/>
                </a:solidFill>
                <a:effectLst/>
                <a:latin typeface="+mn-lt"/>
                <a:ea typeface="+mn-ea"/>
                <a:cs typeface="+mn-cs"/>
              </a:rPr>
              <a:t> (e.g., puppet clips) to engage students;</a:t>
            </a:r>
          </a:p>
          <a:p>
            <a:pPr fontAlgn="t"/>
            <a:r>
              <a:rPr lang="en-US" sz="1200" b="1" i="0" kern="1200" dirty="0">
                <a:solidFill>
                  <a:schemeClr val="tx1"/>
                </a:solidFill>
                <a:effectLst/>
                <a:latin typeface="+mn-lt"/>
                <a:ea typeface="+mn-ea"/>
                <a:cs typeface="+mn-cs"/>
              </a:rPr>
              <a:t>Embedded assessments</a:t>
            </a:r>
            <a:r>
              <a:rPr lang="en-US" sz="1200" b="0" i="0" kern="1200" dirty="0">
                <a:solidFill>
                  <a:schemeClr val="tx1"/>
                </a:solidFill>
                <a:effectLst/>
                <a:latin typeface="+mn-lt"/>
                <a:ea typeface="+mn-ea"/>
                <a:cs typeface="+mn-cs"/>
              </a:rPr>
              <a:t> (pre‑ and post‑tests);</a:t>
            </a:r>
          </a:p>
          <a:p>
            <a:pPr fontAlgn="t"/>
            <a:r>
              <a:rPr lang="en-US" sz="1200" b="1" i="0" kern="1200" dirty="0">
                <a:solidFill>
                  <a:schemeClr val="tx1"/>
                </a:solidFill>
                <a:effectLst/>
                <a:latin typeface="+mn-lt"/>
                <a:ea typeface="+mn-ea"/>
                <a:cs typeface="+mn-cs"/>
              </a:rPr>
              <a:t>Teacher tools</a:t>
            </a:r>
            <a:r>
              <a:rPr lang="en-US" sz="1200" b="0" i="0" kern="1200" dirty="0">
                <a:solidFill>
                  <a:schemeClr val="tx1"/>
                </a:solidFill>
                <a:effectLst/>
                <a:latin typeface="+mn-lt"/>
                <a:ea typeface="+mn-ea"/>
                <a:cs typeface="+mn-cs"/>
              </a:rPr>
              <a:t> for grading, tracking progress, and homework extensions.</a:t>
            </a:r>
          </a:p>
          <a:p>
            <a:pPr fontAlgn="t"/>
            <a:r>
              <a:rPr lang="en-US" sz="1200" b="0" i="0" kern="1200" dirty="0">
                <a:solidFill>
                  <a:schemeClr val="tx1"/>
                </a:solidFill>
                <a:effectLst/>
                <a:latin typeface="+mn-lt"/>
                <a:ea typeface="+mn-ea"/>
                <a:cs typeface="+mn-cs"/>
              </a:rPr>
              <a:t>Additionally, this curriculum includes a DEI materials educators can integrate into core units.  The lessons in the DEI materials address racial and social justice as part of financial education, giving guidance to the educator on how to encourage students to discuss their backgrounds and cultures and how their families make financial decisions with appreciation and curiosity for how others make financial decisions.</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6CD5A9E-6111-7886-426D-63E5F1C3C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4A36F-A0E4-4BF7-AD67-DBB973E6ED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672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3FFAA-1746-D684-0E87-CBCC1385B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FA56C-71AC-DE47-3FCB-52D14D95C9A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300AA3F-CFC6-0BC9-ECD0-893EBBFBDC57}"/>
              </a:ext>
            </a:extLst>
          </p:cNvPr>
          <p:cNvSpPr>
            <a:spLocks noGrp="1"/>
          </p:cNvSpPr>
          <p:nvPr>
            <p:ph type="body" idx="1"/>
          </p:nvPr>
        </p:nvSpPr>
        <p:spPr/>
        <p:txBody>
          <a:bodyPr/>
          <a:lstStyle/>
          <a:p>
            <a:pPr marL="285750" indent="-285750">
              <a:buFont typeface="Arial" panose="020B0604020202020204" pitchFamily="34" charset="0"/>
              <a:buChar char="•"/>
            </a:pPr>
            <a:r>
              <a:rPr lang="en-US" dirty="0"/>
              <a:t>This material is structured in 8 modules (or keys) that cover essential financial topics applicable to all young adults, but with references that could benefit systems impacted youth, like youth transitioning out of foster care.  This resource was created by economists, social workers and former foster youth that shared what they wished they had known about finances as they transition into adulthood, so it has that element of youth co-design that makes the content very relevant to the experiences of youth entering adulthood.  Lessons include worksheets, activities, PPT slide deck and a facilitator guide.  The curriculum also has one of the most comprehensive modules on credit I have come across.  So if you are interest on teaching the topic of credit, consider looking into this curriculum, because it covers all the important details we want students to understand about credit.  It specifies the importance of checking your credit report if you experience involuntary mobility, as foster youth and other highly mobile student populations have greater chance of getting their identity stolen, which leads to incurring debt that is not actually theirs, making it extremely difficult to achieve financial wellness.  </a:t>
            </a:r>
          </a:p>
        </p:txBody>
      </p:sp>
      <p:sp>
        <p:nvSpPr>
          <p:cNvPr id="4" name="Slide Number Placeholder 3">
            <a:extLst>
              <a:ext uri="{FF2B5EF4-FFF2-40B4-BE49-F238E27FC236}">
                <a16:creationId xmlns:a16="http://schemas.microsoft.com/office/drawing/2014/main" id="{B32FCB52-701C-3A16-E4A7-49372384E9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4A36F-A0E4-4BF7-AD67-DBB973E6ED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7350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5B93E-614F-CD81-1828-DAD1D83F6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4783C-B220-29FA-927B-4FE264E6008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1610D15-0E49-3C2A-93D0-EA6F47E6C295}"/>
              </a:ext>
            </a:extLst>
          </p:cNvPr>
          <p:cNvSpPr>
            <a:spLocks noGrp="1"/>
          </p:cNvSpPr>
          <p:nvPr>
            <p:ph type="body" idx="1"/>
          </p:nvPr>
        </p:nvSpPr>
        <p:spPr/>
        <p:txBody>
          <a:bodyPr/>
          <a:lstStyle/>
          <a:p>
            <a:pPr marL="285750" indent="-285750">
              <a:buFont typeface="Arial" panose="020B0604020202020204" pitchFamily="34" charset="0"/>
              <a:buChar char="•"/>
            </a:pPr>
            <a:r>
              <a:rPr lang="en-US" dirty="0"/>
              <a:t>This curriculum was created by Oweesta, a national non-profit organization committed to supporting economic development in native communities.  </a:t>
            </a:r>
          </a:p>
          <a:p>
            <a:pPr marL="285750" indent="-285750">
              <a:buFont typeface="Arial" panose="020B0604020202020204" pitchFamily="34" charset="0"/>
              <a:buChar char="•"/>
            </a:pPr>
            <a:r>
              <a:rPr lang="en-US" dirty="0"/>
              <a:t>This material integrates the cultural values and community-based approaches into financial education to make the content relevant to tribal students.  The curriculum has 7 core lessons and two supplemental modules that cover student loans and per capita payments.</a:t>
            </a:r>
          </a:p>
          <a:p>
            <a:pPr marL="285750" indent="-285750">
              <a:buFont typeface="Arial" panose="020B0604020202020204" pitchFamily="34" charset="0"/>
              <a:buChar char="•"/>
            </a:pPr>
            <a:r>
              <a:rPr lang="en-US" dirty="0"/>
              <a:t>In addition to providing curriculum, Oweesta also leads professional development through which individuals can become certified trainers to deliver this content.  I am happy to share I am a certified trainer in this curriculum and it was one of the best professional development experiences I have ever had.</a:t>
            </a:r>
          </a:p>
        </p:txBody>
      </p:sp>
      <p:sp>
        <p:nvSpPr>
          <p:cNvPr id="4" name="Slide Number Placeholder 3">
            <a:extLst>
              <a:ext uri="{FF2B5EF4-FFF2-40B4-BE49-F238E27FC236}">
                <a16:creationId xmlns:a16="http://schemas.microsoft.com/office/drawing/2014/main" id="{C1E8EE6E-2E51-933E-166B-EBBC0A2FE0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4A36F-A0E4-4BF7-AD67-DBB973E6ED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6810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r>
              <a:rPr lang="en-US" dirty="0"/>
              <a:t>It is my absolute joy and honor to serve as the special populations program supervisor for the Financial Education Public-Private Partnership.   The two things that have influenced my money culture, how I think, feel about and use money have been my grandmother, who was very frugal and focused on saving and my life experiences.  </a:t>
            </a:r>
          </a:p>
        </p:txBody>
      </p:sp>
      <p:sp>
        <p:nvSpPr>
          <p:cNvPr id="4" name="Slide Number Placeholder 3"/>
          <p:cNvSpPr>
            <a:spLocks noGrp="1"/>
          </p:cNvSpPr>
          <p:nvPr>
            <p:ph type="sldNum" sz="quarter" idx="5"/>
          </p:nvPr>
        </p:nvSpPr>
        <p:spPr/>
        <p:txBody>
          <a:bodyPr/>
          <a:lstStyle/>
          <a:p>
            <a:pPr marL="0" marR="0" lvl="0" indent="0" algn="r" defTabSz="984978" rtl="0" eaLnBrk="1" fontAlgn="auto" latinLnBrk="0" hangingPunct="1">
              <a:lnSpc>
                <a:spcPct val="100000"/>
              </a:lnSpc>
              <a:spcBef>
                <a:spcPts val="0"/>
              </a:spcBef>
              <a:spcAft>
                <a:spcPts val="0"/>
              </a:spcAft>
              <a:buClrTx/>
              <a:buSzTx/>
              <a:buFontTx/>
              <a:buNone/>
              <a:tabLst/>
              <a:defRPr/>
            </a:pPr>
            <a:fld id="{E094BBC6-F3EE-477B-AD9C-95A6FDE0F8C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4978"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151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C1B58-54C1-5DE2-49C4-78D5DAA79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798E8-D5DA-18F2-16C6-043F7FA4215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BA5907A-D8D5-934F-FAB5-FDA710F5C1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B25C95-ED95-6D7A-8B6E-03C1A69541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4A36F-A0E4-4BF7-AD67-DBB973E6ED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4194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F4FD2-1EBB-91EC-33DC-436A87A09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09F2E-6379-8CCA-F420-C2F9BFB964B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B96F38A-2068-5E28-09B1-6AB0362C4BB9}"/>
              </a:ext>
            </a:extLst>
          </p:cNvPr>
          <p:cNvSpPr>
            <a:spLocks noGrp="1"/>
          </p:cNvSpPr>
          <p:nvPr>
            <p:ph type="body" idx="1"/>
          </p:nvPr>
        </p:nvSpPr>
        <p:spPr/>
        <p:txBody>
          <a:bodyPr/>
          <a:lstStyle/>
          <a:p>
            <a:r>
              <a:rPr lang="en-US" dirty="0"/>
              <a:t>This resources was created by the Federal Trade Commission specifically for English learners.  It can be used in classrooms, workforce development settings and community based program.  </a:t>
            </a:r>
          </a:p>
          <a:p>
            <a:r>
              <a:rPr lang="en-US" dirty="0"/>
              <a:t>Financial concepts are explained simply and in a very non-threating manner.  It includes articles, worksheets and short videos.</a:t>
            </a:r>
          </a:p>
        </p:txBody>
      </p:sp>
      <p:sp>
        <p:nvSpPr>
          <p:cNvPr id="4" name="Slide Number Placeholder 3">
            <a:extLst>
              <a:ext uri="{FF2B5EF4-FFF2-40B4-BE49-F238E27FC236}">
                <a16:creationId xmlns:a16="http://schemas.microsoft.com/office/drawing/2014/main" id="{FB1F3A43-5A63-9C8D-9A71-29B6B1CF3111}"/>
              </a:ext>
            </a:extLst>
          </p:cNvPr>
          <p:cNvSpPr>
            <a:spLocks noGrp="1"/>
          </p:cNvSpPr>
          <p:nvPr>
            <p:ph type="sldNum" sz="quarter" idx="5"/>
          </p:nvPr>
        </p:nvSpPr>
        <p:spPr/>
        <p:txBody>
          <a:bodyPr/>
          <a:lstStyle/>
          <a:p>
            <a:fld id="{5424A36F-A0E4-4BF7-AD67-DBB973E6ED12}" type="slidenum">
              <a:rPr lang="en-US" smtClean="0"/>
              <a:t>23</a:t>
            </a:fld>
            <a:endParaRPr lang="en-US" dirty="0"/>
          </a:p>
        </p:txBody>
      </p:sp>
    </p:spTree>
    <p:extLst>
      <p:ext uri="{BB962C8B-B14F-4D97-AF65-F5344CB8AC3E}">
        <p14:creationId xmlns:p14="http://schemas.microsoft.com/office/powerpoint/2010/main" val="3297280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D704F-6B5A-3D3C-63EB-78667CE58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C9D88-485C-71B4-16C2-1E139ECDC69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FCE0009-9703-DEEF-5861-098FED5FAE52}"/>
              </a:ext>
            </a:extLst>
          </p:cNvPr>
          <p:cNvSpPr>
            <a:spLocks noGrp="1"/>
          </p:cNvSpPr>
          <p:nvPr>
            <p:ph type="body" idx="1"/>
          </p:nvPr>
        </p:nvSpPr>
        <p:spPr/>
        <p:txBody>
          <a:bodyPr/>
          <a:lstStyle/>
          <a:p>
            <a:pPr marL="285750" indent="-285750">
              <a:buFont typeface="Arial" panose="020B0604020202020204" pitchFamily="34" charset="0"/>
              <a:buChar char="•"/>
            </a:pPr>
            <a:r>
              <a:rPr lang="en-US" dirty="0"/>
              <a:t>This resources is made up of 4 modules and emphasizes a trauma informed approach to financial education for recently arrived individuals learning how to navigate our financial system.</a:t>
            </a:r>
          </a:p>
          <a:p>
            <a:pPr marL="285750" indent="-285750">
              <a:buFont typeface="Arial" panose="020B0604020202020204" pitchFamily="34" charset="0"/>
              <a:buChar char="•"/>
            </a:pPr>
            <a:r>
              <a:rPr lang="en-US" dirty="0"/>
              <a:t>IT was developed in collaboration with immigrant and refugee communities and local providers.  The facilitator guide offers incredible insights and considerations on facilitating financial education instruction for individuals from different cultural backgrounds.  When I reviewed this material I was so pleased to see how much thought and sensitivity was put into the approaches utilized when discussing the different financial topics.  The modules cover managing your money, banking in the United States, understanding credit and consumer protection. </a:t>
            </a:r>
          </a:p>
        </p:txBody>
      </p:sp>
      <p:sp>
        <p:nvSpPr>
          <p:cNvPr id="4" name="Slide Number Placeholder 3">
            <a:extLst>
              <a:ext uri="{FF2B5EF4-FFF2-40B4-BE49-F238E27FC236}">
                <a16:creationId xmlns:a16="http://schemas.microsoft.com/office/drawing/2014/main" id="{771D17F6-D677-F946-4292-241FCF19B1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4A36F-A0E4-4BF7-AD67-DBB973E6ED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556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B5CDD-40F2-599B-DC0C-0E12397B8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AAB2F-539C-03A2-FC52-A8F71E2BABC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8D67F60-A963-4923-B6BF-04A04E0D7863}"/>
              </a:ext>
            </a:extLst>
          </p:cNvPr>
          <p:cNvSpPr>
            <a:spLocks noGrp="1"/>
          </p:cNvSpPr>
          <p:nvPr>
            <p:ph type="body" idx="1"/>
          </p:nvPr>
        </p:nvSpPr>
        <p:spPr/>
        <p:txBody>
          <a:bodyPr/>
          <a:lstStyle/>
          <a:p>
            <a:r>
              <a:rPr lang="en-US" dirty="0"/>
              <a:t>This is an activity from TherapistAid.com, that can very easily be adapted to help individuals reflect on how society, friends, family and their personal identity have influenced their financial values.  This is a free, downloadable resource and it is available in English and Spanish.  </a:t>
            </a:r>
          </a:p>
          <a:p>
            <a:r>
              <a:rPr lang="en-US" dirty="0"/>
              <a:t>Have them go through this activity if you have time.  Share the link in the chat.  Also, mention it is available in English and Spanish.</a:t>
            </a:r>
          </a:p>
        </p:txBody>
      </p:sp>
      <p:sp>
        <p:nvSpPr>
          <p:cNvPr id="4" name="Slide Number Placeholder 3">
            <a:extLst>
              <a:ext uri="{FF2B5EF4-FFF2-40B4-BE49-F238E27FC236}">
                <a16:creationId xmlns:a16="http://schemas.microsoft.com/office/drawing/2014/main" id="{052A0F7A-037F-16BF-24C1-B3F75275EB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E7CA1-76FF-4BE5-9D5C-BE9BFAE10A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3596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We are about to hear from one of our partners.  IT is my pleasure to introduce to you, Jon Maroni, financial engagement manager from Numerica credit union.  Jon, thank you so much for joining us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E7CA1-76FF-4BE5-9D5C-BE9BFAE10A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3771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4EB21860-4188-44FE-9119-8663248D801A}"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7563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3F8A23A-7796-4221-B8BE-2017132CEEB0}"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2036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4A36F-A0E4-4BF7-AD67-DBB973E6ED12}" type="slidenum">
              <a:rPr lang="en-US" smtClean="0"/>
              <a:t>29</a:t>
            </a:fld>
            <a:endParaRPr lang="en-US" dirty="0"/>
          </a:p>
        </p:txBody>
      </p:sp>
    </p:spTree>
    <p:extLst>
      <p:ext uri="{BB962C8B-B14F-4D97-AF65-F5344CB8AC3E}">
        <p14:creationId xmlns:p14="http://schemas.microsoft.com/office/powerpoint/2010/main" val="1772410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r>
              <a:rPr lang="en-US" dirty="0"/>
              <a:t>Thank so much for being part of this webinar.  It has been a pleasure to lead this series.  I look forward to Part two of the Everyone Has a Story Webinar Series. Please stay tuned and subscribe to our FEPPP newsletter if you haven’t done so already for more information on when we will be bringing you that series. I hope you all enjoy the rest of your day!</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E094BBC6-F3EE-477B-AD9C-95A6FDE0F8C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74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6412E03-C43F-4F46-9759-C0C4A99612CE}"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1884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83286-BD82-B619-A8D7-A97C29638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30051-E918-A2BF-1A7F-B1BFF6B56732}"/>
              </a:ext>
            </a:extLst>
          </p:cNvPr>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a:extLst>
              <a:ext uri="{FF2B5EF4-FFF2-40B4-BE49-F238E27FC236}">
                <a16:creationId xmlns:a16="http://schemas.microsoft.com/office/drawing/2014/main" id="{089F4797-B185-A8A0-FAB7-E6010252F416}"/>
              </a:ext>
            </a:extLst>
          </p:cNvPr>
          <p:cNvSpPr>
            <a:spLocks noGrp="1"/>
          </p:cNvSpPr>
          <p:nvPr>
            <p:ph type="body" idx="1"/>
          </p:nvPr>
        </p:nvSpPr>
        <p:spPr/>
        <p:txBody>
          <a:bodyPr/>
          <a:lstStyle/>
          <a:p>
            <a:pPr marL="171450" indent="-171450">
              <a:buFont typeface="Arial" panose="020B0604020202020204" pitchFamily="34" charset="0"/>
              <a:buChar char="•"/>
            </a:pPr>
            <a:r>
              <a:rPr lang="en-US" dirty="0"/>
              <a:t>I want us to approach cultural diversity with excitement and curiosity. Honoring the impact of culture on all students to create an environment in the classroom where everyone feels valued.  </a:t>
            </a:r>
          </a:p>
          <a:p>
            <a:pPr marL="171450" indent="-171450">
              <a:buFont typeface="Arial" panose="020B0604020202020204" pitchFamily="34" charset="0"/>
              <a:buChar char="•"/>
            </a:pPr>
            <a:r>
              <a:rPr lang="en-US" dirty="0"/>
              <a:t>My hope is that you leave this webinar with a greater understanding of the different factors that impact how individuals make financial decision, and today we are going to focus specifically on how culture can impact financial decision-making.</a:t>
            </a:r>
          </a:p>
          <a:p>
            <a:pPr marL="171450" indent="-171450">
              <a:buFont typeface="Arial" panose="020B0604020202020204" pitchFamily="34" charset="0"/>
              <a:buChar char="•"/>
            </a:pPr>
            <a:r>
              <a:rPr lang="en-US" dirty="0"/>
              <a:t>I will be sharing some amazing culturally relevant financial education resources to empower educators to practice culturally responsive teaching.</a:t>
            </a:r>
          </a:p>
          <a:p>
            <a:pPr marL="171450" indent="-171450">
              <a:buFont typeface="Arial" panose="020B0604020202020204" pitchFamily="34" charset="0"/>
              <a:buChar char="•"/>
            </a:pPr>
            <a:r>
              <a:rPr lang="en-US" dirty="0"/>
              <a:t>And the main goal today is to center the learner by sharing resources and approaches that can benefit all students regardless of race or socioeconomic background by making instruction relevant to their lived experiences.</a:t>
            </a:r>
          </a:p>
        </p:txBody>
      </p:sp>
      <p:sp>
        <p:nvSpPr>
          <p:cNvPr id="4" name="Slide Number Placeholder 3">
            <a:extLst>
              <a:ext uri="{FF2B5EF4-FFF2-40B4-BE49-F238E27FC236}">
                <a16:creationId xmlns:a16="http://schemas.microsoft.com/office/drawing/2014/main" id="{FEE6E8CC-78D4-0823-F944-63A720D598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E7CA1-76FF-4BE5-9D5C-BE9BFAE10A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325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person’s </a:t>
            </a:r>
            <a:r>
              <a:rPr lang="en-US" b="1" dirty="0"/>
              <a:t>money culture</a:t>
            </a:r>
            <a:r>
              <a:rPr lang="en-US" dirty="0"/>
              <a:t> is the unique set of beliefs, values, habits, and social influences that shape how they think about and use money. It’s essentially the “cultural lens” through which someone approaches financial decisions.</a:t>
            </a:r>
          </a:p>
          <a:p>
            <a:r>
              <a:rPr lang="en-US" dirty="0"/>
              <a:t>It is important to recognize that, while culture and socioeconomic background influence financial decisions and values, every individual also has experiences that make a person unique, that also impact financial decisions and how they feel, think about and use money.</a:t>
            </a:r>
          </a:p>
        </p:txBody>
      </p:sp>
      <p:sp>
        <p:nvSpPr>
          <p:cNvPr id="4" name="Slide Number Placeholder 3"/>
          <p:cNvSpPr>
            <a:spLocks noGrp="1"/>
          </p:cNvSpPr>
          <p:nvPr>
            <p:ph type="sldNum" sz="quarter" idx="5"/>
          </p:nvPr>
        </p:nvSpPr>
        <p:spPr/>
        <p:txBody>
          <a:bodyPr/>
          <a:lstStyle/>
          <a:p>
            <a:fld id="{5424A36F-A0E4-4BF7-AD67-DBB973E6ED12}" type="slidenum">
              <a:rPr lang="en-US" smtClean="0"/>
              <a:t>6</a:t>
            </a:fld>
            <a:endParaRPr lang="en-US" dirty="0"/>
          </a:p>
        </p:txBody>
      </p:sp>
    </p:spTree>
    <p:extLst>
      <p:ext uri="{BB962C8B-B14F-4D97-AF65-F5344CB8AC3E}">
        <p14:creationId xmlns:p14="http://schemas.microsoft.com/office/powerpoint/2010/main" val="1414739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visual was created by the National Endowment for Financial Education, and it covers many of the factors that impact financial decision-making and what I refer to as an individual’s money culture, which is a combination of how collective culture, meaning your ethnic background as well as family and community values, your personal experiences, as well as exposure to financial education, tools and resources influence how you feel, think about and use money.</a:t>
            </a:r>
          </a:p>
        </p:txBody>
      </p:sp>
      <p:sp>
        <p:nvSpPr>
          <p:cNvPr id="4" name="Slide Number Placeholder 3"/>
          <p:cNvSpPr>
            <a:spLocks noGrp="1"/>
          </p:cNvSpPr>
          <p:nvPr>
            <p:ph type="sldNum" sz="quarter" idx="5"/>
          </p:nvPr>
        </p:nvSpPr>
        <p:spPr/>
        <p:txBody>
          <a:bodyPr/>
          <a:lstStyle/>
          <a:p>
            <a:fld id="{5424A36F-A0E4-4BF7-AD67-DBB973E6ED12}" type="slidenum">
              <a:rPr lang="en-US" smtClean="0"/>
              <a:t>7</a:t>
            </a:fld>
            <a:endParaRPr lang="en-US" dirty="0"/>
          </a:p>
        </p:txBody>
      </p:sp>
    </p:spTree>
    <p:extLst>
      <p:ext uri="{BB962C8B-B14F-4D97-AF65-F5344CB8AC3E}">
        <p14:creationId xmlns:p14="http://schemas.microsoft.com/office/powerpoint/2010/main" val="149992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back to your first financial decision — maybe saving allowance, buying something small, or helping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 – I remember that when family would come over from the U.S. to the D.R, they would always give me a dollar and I would go to a store to exchange it for Dominican dollars and it would be more money.  I learned at an early age that the dollar was more valuable than the Dominican peso.  remark on similarities and differences of participant responses.  Ask participants to come off mute and share with the group if they feel comfortable.</a:t>
            </a:r>
          </a:p>
          <a:p>
            <a:endParaRPr lang="en-US" dirty="0"/>
          </a:p>
        </p:txBody>
      </p:sp>
      <p:sp>
        <p:nvSpPr>
          <p:cNvPr id="4" name="Slide Number Placeholder 3"/>
          <p:cNvSpPr>
            <a:spLocks noGrp="1"/>
          </p:cNvSpPr>
          <p:nvPr>
            <p:ph type="sldNum" sz="quarter" idx="5"/>
          </p:nvPr>
        </p:nvSpPr>
        <p:spPr/>
        <p:txBody>
          <a:bodyPr/>
          <a:lstStyle/>
          <a:p>
            <a:fld id="{5424A36F-A0E4-4BF7-AD67-DBB973E6ED12}" type="slidenum">
              <a:rPr lang="en-US" smtClean="0"/>
              <a:t>8</a:t>
            </a:fld>
            <a:endParaRPr lang="en-US" dirty="0"/>
          </a:p>
        </p:txBody>
      </p:sp>
    </p:spTree>
    <p:extLst>
      <p:ext uri="{BB962C8B-B14F-4D97-AF65-F5344CB8AC3E}">
        <p14:creationId xmlns:p14="http://schemas.microsoft.com/office/powerpoint/2010/main" val="485365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r>
              <a:rPr lang="en-US" dirty="0"/>
              <a:t>Our money culture is a combination of both ethnic culture and personal identity.</a:t>
            </a:r>
          </a:p>
        </p:txBody>
      </p:sp>
      <p:sp>
        <p:nvSpPr>
          <p:cNvPr id="4" name="Slide Number Placeholder 3"/>
          <p:cNvSpPr>
            <a:spLocks noGrp="1"/>
          </p:cNvSpPr>
          <p:nvPr>
            <p:ph type="sldNum" sz="quarter" idx="5"/>
          </p:nvPr>
        </p:nvSpPr>
        <p:spPr/>
        <p:txBody>
          <a:bodyPr/>
          <a:lstStyle/>
          <a:p>
            <a:fld id="{5424A36F-A0E4-4BF7-AD67-DBB973E6ED12}" type="slidenum">
              <a:rPr lang="en-US" smtClean="0"/>
              <a:t>9</a:t>
            </a:fld>
            <a:endParaRPr lang="en-US" dirty="0"/>
          </a:p>
        </p:txBody>
      </p:sp>
    </p:spTree>
    <p:extLst>
      <p:ext uri="{BB962C8B-B14F-4D97-AF65-F5344CB8AC3E}">
        <p14:creationId xmlns:p14="http://schemas.microsoft.com/office/powerpoint/2010/main" val="1812749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r>
              <a:rPr lang="en-US" dirty="0"/>
              <a:t>Geert Hofstede, a social psychologist created a cultural dimensions theory.  According to this theory, which he formulated using date from over 70 countries, he determined that about 20% of nations have an individualistic culture, while the other 80% have a collectivistic culture.  This impacts our social interactions as well as financial decisions.  Collectivistic cultures tend to make financial decisions considering the wellbeing of the community and the sharing of resources, while individualistic cultures consider nuclear family and financial independence.</a:t>
            </a:r>
          </a:p>
          <a:p>
            <a:r>
              <a:rPr lang="en-US" dirty="0"/>
              <a:t>However, it is important to remember that, while cultural beliefs, habits and values, impact financial decisions, there are other factors that are also impactful, like personality and having this understanding can help us practice culturally responsive teaching in the most effective way possible, where we are teaching the whole student.</a:t>
            </a:r>
          </a:p>
          <a:p>
            <a:endParaRPr lang="en-US" dirty="0"/>
          </a:p>
          <a:p>
            <a:r>
              <a:rPr lang="en-US" dirty="0"/>
              <a:t>Geer Hosftede created a cultural Dimension Index on a scale from 1 to 100 to determine how individualistic countries were.  So, if you all had to guess, on a scale of 1 to 100, 1 being the least individualistic and 100 being the most individualistic, what number do you think the U.S. is on this scale.  Again, from 1 to 100, 1 being the least individualistic and 100 being the most individualistic.  Please put your answers in the chat.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4BBC6-F3EE-477B-AD9C-95A6FDE0F8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05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522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37169683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619317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2191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172132542"/>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3342160402"/>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9303464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Date Placeholder 6"/>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1094901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088192F-7A7B-4460-8727-AFEB0E433D63}" type="slidenum">
              <a:rPr lang="en-US" smtClean="0"/>
              <a:t>‹#›</a:t>
            </a:fld>
            <a:endParaRPr lang="en-US" dirty="0"/>
          </a:p>
        </p:txBody>
      </p:sp>
    </p:spTree>
    <p:extLst>
      <p:ext uri="{BB962C8B-B14F-4D97-AF65-F5344CB8AC3E}">
        <p14:creationId xmlns:p14="http://schemas.microsoft.com/office/powerpoint/2010/main" val="1560065270"/>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10588486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1367091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821999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31239820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a:t>Click to add title </a:t>
            </a:r>
          </a:p>
        </p:txBody>
      </p:sp>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dirty="0"/>
              <a:t>Click icon to add picture</a:t>
            </a:r>
          </a:p>
        </p:txBody>
      </p:sp>
    </p:spTree>
    <p:extLst>
      <p:ext uri="{BB962C8B-B14F-4D97-AF65-F5344CB8AC3E}">
        <p14:creationId xmlns:p14="http://schemas.microsoft.com/office/powerpoint/2010/main" val="642453112"/>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Content and 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781153" cy="3759395"/>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759395"/>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100" b="1" i="0" u="none" strike="noStrike" kern="1200" cap="none" spc="0" normalizeH="0" baseline="0" noProof="0" smtClean="0">
                <a:ln>
                  <a:noFill/>
                </a:ln>
                <a:solidFill>
                  <a:prstClr val="black"/>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1" i="0" u="none" strike="noStrike" kern="1200" cap="none" spc="0" normalizeH="0" baseline="0" noProof="0" dirty="0">
              <a:ln>
                <a:noFill/>
              </a:ln>
              <a:solidFill>
                <a:prstClr val="black"/>
              </a:solidFill>
              <a:effectLst/>
              <a:uLnTx/>
              <a:uFillTx/>
              <a:latin typeface="Segoe UI"/>
              <a:ea typeface="+mn-ea"/>
              <a:cs typeface="+mn-cs"/>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7519114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02793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9"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sz="1800"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1" y="189573"/>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60" y="2281920"/>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92849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2"/>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dirty="0"/>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61"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090887508"/>
      </p:ext>
    </p:extLst>
  </p:cSld>
  <p:clrMapOvr>
    <a:masterClrMapping/>
  </p:clrMapOvr>
  <p:extLst>
    <p:ext uri="{DCECCB84-F9BA-43D5-87BE-67443E8EF086}">
      <p15:sldGuideLst xmlns:p15="http://schemas.microsoft.com/office/powerpoint/2012/main">
        <p15:guide id="2" pos="7104" userDrawn="1">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dirty="0"/>
              <a:t>Click icon to add picture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0682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7"/>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1" y="102877"/>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1"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26244488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userDrawn="1">
          <p15:clr>
            <a:srgbClr val="FBAE40"/>
          </p15:clr>
        </p15:guide>
        <p15:guide id="2" pos="7080" userDrawn="1">
          <p15:clr>
            <a:srgbClr val="FBAE40"/>
          </p15:clr>
        </p15:guide>
        <p15:guide id="3" pos="2304" userDrawn="1">
          <p15:clr>
            <a:srgbClr val="FBAE40"/>
          </p15:clr>
        </p15:guide>
        <p15:guide id="4" pos="5736" userDrawn="1">
          <p15:clr>
            <a:srgbClr val="FBAE40"/>
          </p15:clr>
        </p15:guide>
        <p15:guide id="5" pos="1944" userDrawn="1">
          <p15:clr>
            <a:srgbClr val="FBAE40"/>
          </p15:clr>
        </p15:guide>
        <p15:guide id="6" pos="4008" userDrawn="1">
          <p15:clr>
            <a:srgbClr val="FBAE40"/>
          </p15:clr>
        </p15:guide>
        <p15:guide id="7" orient="horz" pos="1224" userDrawn="1">
          <p15:clr>
            <a:srgbClr val="FBAE40"/>
          </p15:clr>
        </p15:guide>
        <p15:guide id="8" orient="horz" pos="1440" userDrawn="1">
          <p15:clr>
            <a:srgbClr val="FBAE40"/>
          </p15:clr>
        </p15:guide>
        <p15:guide id="9" orient="horz" pos="552" userDrawn="1">
          <p15:clr>
            <a:srgbClr val="FBAE40"/>
          </p15:clr>
        </p15:guide>
        <p15:guide id="10" pos="5352" userDrawn="1">
          <p15:clr>
            <a:srgbClr val="FBAE40"/>
          </p15:clr>
        </p15:guide>
        <p15:guide id="11" pos="364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377792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1"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9"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13630433"/>
      </p:ext>
    </p:extLst>
  </p:cSld>
  <p:clrMapOvr>
    <a:masterClrMapping/>
  </p:clrMapOvr>
  <p:extLst>
    <p:ext uri="{DCECCB84-F9BA-43D5-87BE-67443E8EF086}">
      <p15:sldGuideLst xmlns:p15="http://schemas.microsoft.com/office/powerpoint/2012/main">
        <p15:guide id="1" pos="600" userDrawn="1">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9"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sz="1800"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4" y="3499667"/>
            <a:ext cx="4939667"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7"/>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675356489"/>
      </p:ext>
    </p:extLst>
  </p:cSld>
  <p:clrMapOvr>
    <a:masterClrMapping/>
  </p:clrMapOvr>
  <p:extLst>
    <p:ext uri="{DCECCB84-F9BA-43D5-87BE-67443E8EF086}">
      <p15:sldGuideLst xmlns:p15="http://schemas.microsoft.com/office/powerpoint/2012/main">
        <p15:guide id="1" pos="600" userDrawn="1">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047032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09" y="278129"/>
            <a:ext cx="5063491"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81"/>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1" y="0"/>
            <a:ext cx="6118225" cy="6858000"/>
          </a:xfrm>
        </p:spPr>
        <p:txBody>
          <a:bodyPr>
            <a:normAutofit/>
          </a:bodyPr>
          <a:lstStyle>
            <a:lvl1pPr marL="0" indent="0" algn="ctr">
              <a:buNone/>
              <a:defRPr sz="2000">
                <a:solidFill>
                  <a:schemeClr val="bg1"/>
                </a:solidFill>
              </a:defRPr>
            </a:lvl1pPr>
          </a:lstStyle>
          <a:p>
            <a:r>
              <a:rPr lang="en-US" dirty="0"/>
              <a:t>Click icon to add picture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069021024"/>
      </p:ext>
    </p:extLst>
  </p:cSld>
  <p:clrMapOvr>
    <a:masterClrMapping/>
  </p:clrMapOvr>
  <p:extLst>
    <p:ext uri="{DCECCB84-F9BA-43D5-87BE-67443E8EF086}">
      <p15:sldGuideLst xmlns:p15="http://schemas.microsoft.com/office/powerpoint/2012/main">
        <p15:guide id="1" pos="600" userDrawn="1">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7"/>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10" y="4661717"/>
            <a:ext cx="7936231"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6"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3762209699"/>
      </p:ext>
    </p:extLst>
  </p:cSld>
  <p:clrMapOvr>
    <a:masterClrMapping/>
  </p:clrMapOvr>
  <p:extLst>
    <p:ext uri="{DCECCB84-F9BA-43D5-87BE-67443E8EF086}">
      <p15:sldGuideLst xmlns:p15="http://schemas.microsoft.com/office/powerpoint/2012/main">
        <p15:guide id="1" pos="600" userDrawn="1">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1"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531826083"/>
      </p:ext>
    </p:extLst>
  </p:cSld>
  <p:clrMapOvr>
    <a:masterClrMapping/>
  </p:clrMapOvr>
  <p:extLst>
    <p:ext uri="{DCECCB84-F9BA-43D5-87BE-67443E8EF086}">
      <p15:sldGuideLst xmlns:p15="http://schemas.microsoft.com/office/powerpoint/2012/main">
        <p15:guide id="1" pos="600" userDrawn="1">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2"/>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dirty="0"/>
              <a:t>Click icon to add table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4452140"/>
      </p:ext>
    </p:extLst>
  </p:cSld>
  <p:clrMapOvr>
    <a:masterClrMapping/>
  </p:clrMapOvr>
  <p:extLst>
    <p:ext uri="{DCECCB84-F9BA-43D5-87BE-67443E8EF086}">
      <p15:sldGuideLst xmlns:p15="http://schemas.microsoft.com/office/powerpoint/2012/main">
        <p15:guide id="1" pos="600" userDrawn="1">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800"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7431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146EF4-A559-4E74-B6B9-9D446CCE6F2E}"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F9A8B0-6BE5-4175-B617-65E36E524263}" type="slidenum">
              <a:rPr lang="en-US" smtClean="0"/>
              <a:t>‹#›</a:t>
            </a:fld>
            <a:endParaRPr lang="en-US" dirty="0"/>
          </a:p>
        </p:txBody>
      </p:sp>
    </p:spTree>
    <p:extLst>
      <p:ext uri="{BB962C8B-B14F-4D97-AF65-F5344CB8AC3E}">
        <p14:creationId xmlns:p14="http://schemas.microsoft.com/office/powerpoint/2010/main" val="3773958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46EF4-A559-4E74-B6B9-9D446CCE6F2E}"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F9A8B0-6BE5-4175-B617-65E36E524263}" type="slidenum">
              <a:rPr lang="en-US" smtClean="0"/>
              <a:t>‹#›</a:t>
            </a:fld>
            <a:endParaRPr lang="en-US" dirty="0"/>
          </a:p>
        </p:txBody>
      </p:sp>
    </p:spTree>
    <p:extLst>
      <p:ext uri="{BB962C8B-B14F-4D97-AF65-F5344CB8AC3E}">
        <p14:creationId xmlns:p14="http://schemas.microsoft.com/office/powerpoint/2010/main" val="1998352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146EF4-A559-4E74-B6B9-9D446CCE6F2E}"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F9A8B0-6BE5-4175-B617-65E36E524263}" type="slidenum">
              <a:rPr lang="en-US" smtClean="0"/>
              <a:t>‹#›</a:t>
            </a:fld>
            <a:endParaRPr lang="en-US" dirty="0"/>
          </a:p>
        </p:txBody>
      </p:sp>
    </p:spTree>
    <p:extLst>
      <p:ext uri="{BB962C8B-B14F-4D97-AF65-F5344CB8AC3E}">
        <p14:creationId xmlns:p14="http://schemas.microsoft.com/office/powerpoint/2010/main" val="2380183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146EF4-A559-4E74-B6B9-9D446CCE6F2E}"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F9A8B0-6BE5-4175-B617-65E36E524263}" type="slidenum">
              <a:rPr lang="en-US" smtClean="0"/>
              <a:t>‹#›</a:t>
            </a:fld>
            <a:endParaRPr lang="en-US" dirty="0"/>
          </a:p>
        </p:txBody>
      </p:sp>
    </p:spTree>
    <p:extLst>
      <p:ext uri="{BB962C8B-B14F-4D97-AF65-F5344CB8AC3E}">
        <p14:creationId xmlns:p14="http://schemas.microsoft.com/office/powerpoint/2010/main" val="2244442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46EF4-A559-4E74-B6B9-9D446CCE6F2E}" type="datetimeFigureOut">
              <a:rPr lang="en-US" smtClean="0"/>
              <a:t>12/15/2025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F9A8B0-6BE5-4175-B617-65E36E524263}" type="slidenum">
              <a:rPr lang="en-US" smtClean="0"/>
              <a:t>‹#›</a:t>
            </a:fld>
            <a:endParaRPr lang="en-US" dirty="0"/>
          </a:p>
        </p:txBody>
      </p:sp>
    </p:spTree>
    <p:extLst>
      <p:ext uri="{BB962C8B-B14F-4D97-AF65-F5344CB8AC3E}">
        <p14:creationId xmlns:p14="http://schemas.microsoft.com/office/powerpoint/2010/main" val="810116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656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46EF4-A559-4E74-B6B9-9D446CCE6F2E}" type="datetimeFigureOut">
              <a:rPr lang="en-US" smtClean="0"/>
              <a:t>12/15/2025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F9A8B0-6BE5-4175-B617-65E36E524263}" type="slidenum">
              <a:rPr lang="en-US" smtClean="0"/>
              <a:t>‹#›</a:t>
            </a:fld>
            <a:endParaRPr lang="en-US" dirty="0"/>
          </a:p>
        </p:txBody>
      </p:sp>
    </p:spTree>
    <p:extLst>
      <p:ext uri="{BB962C8B-B14F-4D97-AF65-F5344CB8AC3E}">
        <p14:creationId xmlns:p14="http://schemas.microsoft.com/office/powerpoint/2010/main" val="988140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146EF4-A559-4E74-B6B9-9D446CCE6F2E}" type="datetimeFigureOut">
              <a:rPr lang="en-US" smtClean="0"/>
              <a:t>12/15/2025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F9A8B0-6BE5-4175-B617-65E36E524263}" type="slidenum">
              <a:rPr lang="en-US" smtClean="0"/>
              <a:t>‹#›</a:t>
            </a:fld>
            <a:endParaRPr lang="en-US" dirty="0"/>
          </a:p>
        </p:txBody>
      </p:sp>
    </p:spTree>
    <p:extLst>
      <p:ext uri="{BB962C8B-B14F-4D97-AF65-F5344CB8AC3E}">
        <p14:creationId xmlns:p14="http://schemas.microsoft.com/office/powerpoint/2010/main" val="156137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146EF4-A559-4E74-B6B9-9D446CCE6F2E}"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F9A8B0-6BE5-4175-B617-65E36E524263}" type="slidenum">
              <a:rPr lang="en-US" smtClean="0"/>
              <a:t>‹#›</a:t>
            </a:fld>
            <a:endParaRPr lang="en-US" dirty="0"/>
          </a:p>
        </p:txBody>
      </p:sp>
    </p:spTree>
    <p:extLst>
      <p:ext uri="{BB962C8B-B14F-4D97-AF65-F5344CB8AC3E}">
        <p14:creationId xmlns:p14="http://schemas.microsoft.com/office/powerpoint/2010/main" val="740291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146EF4-A559-4E74-B6B9-9D446CCE6F2E}"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F9A8B0-6BE5-4175-B617-65E36E524263}" type="slidenum">
              <a:rPr lang="en-US" smtClean="0"/>
              <a:t>‹#›</a:t>
            </a:fld>
            <a:endParaRPr lang="en-US" dirty="0"/>
          </a:p>
        </p:txBody>
      </p:sp>
    </p:spTree>
    <p:extLst>
      <p:ext uri="{BB962C8B-B14F-4D97-AF65-F5344CB8AC3E}">
        <p14:creationId xmlns:p14="http://schemas.microsoft.com/office/powerpoint/2010/main" val="2219043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46EF4-A559-4E74-B6B9-9D446CCE6F2E}"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F9A8B0-6BE5-4175-B617-65E36E524263}" type="slidenum">
              <a:rPr lang="en-US" smtClean="0"/>
              <a:t>‹#›</a:t>
            </a:fld>
            <a:endParaRPr lang="en-US" dirty="0"/>
          </a:p>
        </p:txBody>
      </p:sp>
    </p:spTree>
    <p:extLst>
      <p:ext uri="{BB962C8B-B14F-4D97-AF65-F5344CB8AC3E}">
        <p14:creationId xmlns:p14="http://schemas.microsoft.com/office/powerpoint/2010/main" val="598386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46EF4-A559-4E74-B6B9-9D446CCE6F2E}"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F9A8B0-6BE5-4175-B617-65E36E524263}" type="slidenum">
              <a:rPr lang="en-US" smtClean="0"/>
              <a:t>‹#›</a:t>
            </a:fld>
            <a:endParaRPr lang="en-US" dirty="0"/>
          </a:p>
        </p:txBody>
      </p:sp>
    </p:spTree>
    <p:extLst>
      <p:ext uri="{BB962C8B-B14F-4D97-AF65-F5344CB8AC3E}">
        <p14:creationId xmlns:p14="http://schemas.microsoft.com/office/powerpoint/2010/main" val="3886307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651655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615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2576095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302034225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341070238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893052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7" name="Date Placeholder 6"/>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959013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088192F-7A7B-4460-8727-AFEB0E433D63}" type="slidenum">
              <a:rPr lang="en-US" smtClean="0"/>
              <a:t>‹#›</a:t>
            </a:fld>
            <a:endParaRPr lang="en-US" dirty="0"/>
          </a:p>
        </p:txBody>
      </p:sp>
    </p:spTree>
    <p:extLst>
      <p:ext uri="{BB962C8B-B14F-4D97-AF65-F5344CB8AC3E}">
        <p14:creationId xmlns:p14="http://schemas.microsoft.com/office/powerpoint/2010/main" val="389235733"/>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961226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615044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4122909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61"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a:t>Click to add title </a:t>
            </a:r>
          </a:p>
        </p:txBody>
      </p:sp>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2"/>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dirty="0"/>
              <a:t>Click icon to add picture</a:t>
            </a:r>
          </a:p>
        </p:txBody>
      </p:sp>
    </p:spTree>
    <p:extLst>
      <p:ext uri="{BB962C8B-B14F-4D97-AF65-F5344CB8AC3E}">
        <p14:creationId xmlns:p14="http://schemas.microsoft.com/office/powerpoint/2010/main" val="1947935916"/>
      </p:ext>
    </p:extLst>
  </p:cSld>
  <p:clrMapOvr>
    <a:masterClrMapping/>
  </p:clrMapOvr>
  <p:extLst>
    <p:ext uri="{DCECCB84-F9BA-43D5-87BE-67443E8EF086}">
      <p15:sldGuideLst xmlns:p15="http://schemas.microsoft.com/office/powerpoint/2012/main">
        <p15:guide id="2" pos="7104" userDrawn="1">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Content and 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10" y="4661717"/>
            <a:ext cx="7936231"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6" y="584007"/>
            <a:ext cx="2781153" cy="3759395"/>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6" y="584007"/>
            <a:ext cx="7926705" cy="3759395"/>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pPr algn="l">
              <a:defRPr/>
            </a:pPr>
            <a:fld id="{294A09A9-5501-47C1-A89A-A340965A2BE2}" type="slidenum">
              <a:rPr lang="en-US" sz="1100" b="1" smtClean="0">
                <a:solidFill>
                  <a:prstClr val="black"/>
                </a:solidFill>
              </a:rPr>
              <a:pPr algn="l">
                <a:defRPr/>
              </a:pPr>
              <a:t>‹#›</a:t>
            </a:fld>
            <a:endParaRPr lang="en-US" sz="1100" b="1" dirty="0">
              <a:solidFill>
                <a:prstClr val="black"/>
              </a:solidFill>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pPr>
              <a:defRPr/>
            </a:pPr>
            <a:endParaRPr lang="en-US" sz="1100" dirty="0">
              <a:solidFill>
                <a:prstClr val="black"/>
              </a:solidFill>
            </a:endParaRPr>
          </a:p>
        </p:txBody>
      </p:sp>
    </p:spTree>
    <p:extLst>
      <p:ext uri="{BB962C8B-B14F-4D97-AF65-F5344CB8AC3E}">
        <p14:creationId xmlns:p14="http://schemas.microsoft.com/office/powerpoint/2010/main" val="1996855916"/>
      </p:ext>
    </p:extLst>
  </p:cSld>
  <p:clrMapOvr>
    <a:masterClrMapping/>
  </p:clrMapOvr>
  <p:extLst>
    <p:ext uri="{DCECCB84-F9BA-43D5-87BE-67443E8EF086}">
      <p15:sldGuideLst xmlns:p15="http://schemas.microsoft.com/office/powerpoint/2012/main">
        <p15:guide id="1" pos="600" userDrawn="1">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5C50C9-5CB7-4938-BEDF-DD2FC7529FA9}"/>
              </a:ext>
            </a:extLst>
          </p:cNvPr>
          <p:cNvSpPr/>
          <p:nvPr userDrawn="1"/>
        </p:nvSpPr>
        <p:spPr>
          <a:xfrm>
            <a:off x="1528763" y="1473245"/>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1801368" y="1664208"/>
            <a:ext cx="8586216" cy="2176272"/>
          </a:xfrm>
        </p:spPr>
        <p:txBody>
          <a:bodyPr anchor="ctr">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2487168" y="4142232"/>
            <a:ext cx="7223760" cy="685800"/>
          </a:xfrm>
          <a:solidFill>
            <a:schemeClr val="accent1"/>
          </a:solidFill>
        </p:spPr>
        <p:txBody>
          <a:bodyPr anchor="ct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56186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65966804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800"/>
            </a:lvl1pPr>
          </a:lstStyle>
          <a:p>
            <a:pPr lvl="0"/>
            <a:r>
              <a:rPr lang="en-US"/>
              <a:t>Click to edit Master text styles</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2"/>
            <a:ext cx="4114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2"/>
            <a:ext cx="274320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userDrawn="1"/>
        </p:nvSpPr>
        <p:spPr>
          <a:xfrm>
            <a:off x="5099267"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anchor="ctr"/>
          <a:lstStyle>
            <a:lvl1pPr algn="ctr">
              <a:buNone/>
              <a:defRPr/>
            </a:lvl1pPr>
          </a:lstStyle>
          <a:p>
            <a:r>
              <a:rPr lang="en-US" dirty="0"/>
              <a:t>Click icon to add picture</a:t>
            </a:r>
          </a:p>
        </p:txBody>
      </p:sp>
    </p:spTree>
    <p:extLst>
      <p:ext uri="{BB962C8B-B14F-4D97-AF65-F5344CB8AC3E}">
        <p14:creationId xmlns:p14="http://schemas.microsoft.com/office/powerpoint/2010/main" val="16900423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612648"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612648" y="3355848"/>
            <a:ext cx="6272784" cy="2825496"/>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2"/>
            <a:ext cx="128016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850392" y="36576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anchor="ctr"/>
          <a:lstStyle>
            <a:lvl1pPr algn="ctr">
              <a:buNone/>
              <a:defRPr/>
            </a:lvl1pPr>
          </a:lstStyle>
          <a:p>
            <a:r>
              <a:rPr lang="en-US" dirty="0"/>
              <a:t>Click icon to add 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anchor="ctr"/>
          <a:lstStyle>
            <a:lvl1pPr algn="ctr">
              <a:buNone/>
              <a:defRPr/>
            </a:lvl1pPr>
          </a:lstStyle>
          <a:p>
            <a:r>
              <a:rPr lang="en-US" dirty="0"/>
              <a:t>Click icon to add picture</a:t>
            </a:r>
          </a:p>
        </p:txBody>
      </p:sp>
      <p:sp>
        <p:nvSpPr>
          <p:cNvPr id="8" name="Rectangle 7">
            <a:extLst>
              <a:ext uri="{FF2B5EF4-FFF2-40B4-BE49-F238E27FC236}">
                <a16:creationId xmlns:a16="http://schemas.microsoft.com/office/drawing/2014/main" id="{EEFA3CC7-31ED-4E5A-87A6-AA1D8F4251FC}"/>
              </a:ext>
            </a:extLst>
          </p:cNvPr>
          <p:cNvSpPr/>
          <p:nvPr userDrawn="1"/>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752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541A812-4D3F-4D65-BA64-BA64E37F2C1D}"/>
              </a:ext>
            </a:extLst>
          </p:cNvPr>
          <p:cNvSpPr/>
          <p:nvPr userDrawn="1"/>
        </p:nvSpPr>
        <p:spPr>
          <a:xfrm>
            <a:off x="665854"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1078992" y="1938528"/>
            <a:ext cx="7013448" cy="2990088"/>
          </a:xfrm>
        </p:spPr>
        <p:txBody>
          <a:bodyPr anchor="ctr">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613648" y="1938528"/>
            <a:ext cx="2688336" cy="2990088"/>
          </a:xfrm>
          <a:solidFill>
            <a:schemeClr val="accent1"/>
          </a:solidFill>
        </p:spPr>
        <p:txBody>
          <a:bodyPr anchor="ct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5716BBE9-8A9C-450B-A235-677945C7ED44}"/>
              </a:ext>
            </a:extLst>
          </p:cNvPr>
          <p:cNvSpPr/>
          <p:nvPr userDrawn="1"/>
        </p:nvSpPr>
        <p:spPr>
          <a:xfrm>
            <a:off x="609084" y="2965074"/>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855E7BF-3629-4C02-98DF-CFC1C93CE036}"/>
              </a:ext>
            </a:extLst>
          </p:cNvPr>
          <p:cNvSpPr/>
          <p:nvPr userDrawn="1"/>
        </p:nvSpPr>
        <p:spPr>
          <a:xfrm rot="5400000">
            <a:off x="7360539" y="3424428"/>
            <a:ext cx="21031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17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userDrawn="1"/>
        </p:nvSpPr>
        <p:spPr>
          <a:xfrm>
            <a:off x="558210"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5"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2"/>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467835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ctr">
            <a:normAutofit/>
          </a:bodyPr>
          <a:lstStyle>
            <a:lvl1pPr algn="ctr">
              <a:defRPr sz="4800"/>
            </a:lvl1pPr>
          </a:lstStyle>
          <a:p>
            <a:r>
              <a:rPr lang="en-US"/>
              <a:t>Click to edit Master title style</a:t>
            </a:r>
            <a:endParaRPr lang="en-US" dirty="0"/>
          </a:p>
        </p:txBody>
      </p:sp>
      <p:sp useBgFill="1">
        <p:nvSpPr>
          <p:cNvPr id="4" name="Rectangle 3">
            <a:extLst>
              <a:ext uri="{FF2B5EF4-FFF2-40B4-BE49-F238E27FC236}">
                <a16:creationId xmlns:a16="http://schemas.microsoft.com/office/drawing/2014/main" id="{673635DF-99E4-4A0C-A272-D9FF87695DE7}"/>
              </a:ext>
            </a:extLst>
          </p:cNvPr>
          <p:cNvSpPr/>
          <p:nvPr userDrawn="1"/>
        </p:nvSpPr>
        <p:spPr>
          <a:xfrm>
            <a:off x="558211"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590C76F-6331-4485-AA5B-D61483481F68}"/>
              </a:ext>
            </a:extLst>
          </p:cNvPr>
          <p:cNvSpPr/>
          <p:nvPr userDrawn="1"/>
        </p:nvSpPr>
        <p:spPr>
          <a:xfrm>
            <a:off x="498835"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a:solidFill>
            <a:schemeClr val="accent1"/>
          </a:solidFill>
        </p:spPr>
        <p:txBody>
          <a:bodyPr anchor="ct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Footer Placeholder 9">
            <a:extLst>
              <a:ext uri="{FF2B5EF4-FFF2-40B4-BE49-F238E27FC236}">
                <a16:creationId xmlns:a16="http://schemas.microsoft.com/office/drawing/2014/main" id="{20957ADB-410A-48BE-AA95-3A708314B02A}"/>
              </a:ext>
            </a:extLst>
          </p:cNvPr>
          <p:cNvSpPr>
            <a:spLocks noGrp="1"/>
          </p:cNvSpPr>
          <p:nvPr>
            <p:ph type="ftr" sz="quarter" idx="11"/>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5112591B-8032-4FDF-9B26-8F505642C5C2}"/>
              </a:ext>
            </a:extLst>
          </p:cNvPr>
          <p:cNvSpPr>
            <a:spLocks noGrp="1"/>
          </p:cNvSpPr>
          <p:nvPr>
            <p:ph type="sldNum" sz="quarter" idx="12"/>
          </p:nvPr>
        </p:nvSpPr>
        <p:spPr>
          <a:xfrm>
            <a:off x="8540496" y="6356352"/>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2907671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F4163-FF9F-453F-99BB-82B8FDB0A1F9}"/>
              </a:ext>
            </a:extLst>
          </p:cNvPr>
          <p:cNvSpPr/>
          <p:nvPr userDrawn="1"/>
        </p:nvSpPr>
        <p:spPr>
          <a:xfrm>
            <a:off x="558210"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hasCustomPrompt="1"/>
          </p:nvPr>
        </p:nvSpPr>
        <p:spPr>
          <a:xfrm>
            <a:off x="5422392" y="2798064"/>
            <a:ext cx="1463040" cy="1481328"/>
          </a:xfrm>
        </p:spPr>
        <p:txBody>
          <a:bodyPr anchor="ctr"/>
          <a:lstStyle>
            <a:lvl1pPr algn="ctr">
              <a:buNone/>
              <a:defRPr/>
            </a:lvl1pPr>
          </a:lstStyle>
          <a:p>
            <a:r>
              <a:rPr lang="en-US" dirty="0"/>
              <a:t>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hasCustomPrompt="1"/>
          </p:nvPr>
        </p:nvSpPr>
        <p:spPr>
          <a:xfrm>
            <a:off x="576072" y="2798064"/>
            <a:ext cx="1463040" cy="1481328"/>
          </a:xfrm>
        </p:spPr>
        <p:txBody>
          <a:bodyPr anchor="ctr"/>
          <a:lstStyle>
            <a:lvl1pPr algn="ctr">
              <a:buNone/>
              <a:defRPr/>
            </a:lvl1pPr>
          </a:lstStyle>
          <a:p>
            <a:r>
              <a:rPr lang="en-US" dirty="0"/>
              <a:t>Picture</a:t>
            </a: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hasCustomPrompt="1"/>
          </p:nvPr>
        </p:nvSpPr>
        <p:spPr>
          <a:xfrm>
            <a:off x="7845552" y="2798064"/>
            <a:ext cx="1463040" cy="1481328"/>
          </a:xfrm>
        </p:spPr>
        <p:txBody>
          <a:bodyPr anchor="ctr"/>
          <a:lstStyle>
            <a:lvl1pPr algn="ctr">
              <a:buNone/>
              <a:defRPr/>
            </a:lvl1pPr>
          </a:lstStyle>
          <a:p>
            <a:r>
              <a:rPr lang="en-US" dirty="0"/>
              <a:t>Picture</a:t>
            </a:r>
          </a:p>
        </p:txBody>
      </p:sp>
      <p:sp>
        <p:nvSpPr>
          <p:cNvPr id="27" name="Rectangle 26">
            <a:extLst>
              <a:ext uri="{FF2B5EF4-FFF2-40B4-BE49-F238E27FC236}">
                <a16:creationId xmlns:a16="http://schemas.microsoft.com/office/drawing/2014/main" id="{76763C05-47FB-4725-A20D-066889246220}"/>
              </a:ext>
            </a:extLst>
          </p:cNvPr>
          <p:cNvSpPr/>
          <p:nvPr userDrawn="1"/>
        </p:nvSpPr>
        <p:spPr>
          <a:xfrm>
            <a:off x="498835"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9EDC39EC-C00D-4DE8-8828-E0E5AD579F19}"/>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2" name="Picture Placeholder 14">
            <a:extLst>
              <a:ext uri="{FF2B5EF4-FFF2-40B4-BE49-F238E27FC236}">
                <a16:creationId xmlns:a16="http://schemas.microsoft.com/office/drawing/2014/main" id="{AC393A50-B0FA-44B0-850A-6E748DECA20A}"/>
              </a:ext>
            </a:extLst>
          </p:cNvPr>
          <p:cNvSpPr>
            <a:spLocks noGrp="1"/>
          </p:cNvSpPr>
          <p:nvPr>
            <p:ph type="pic" sz="quarter" idx="28" hasCustomPrompt="1"/>
          </p:nvPr>
        </p:nvSpPr>
        <p:spPr>
          <a:xfrm>
            <a:off x="2999232" y="2798064"/>
            <a:ext cx="1463040" cy="1481328"/>
          </a:xfrm>
        </p:spPr>
        <p:txBody>
          <a:bodyPr anchor="ctr"/>
          <a:lstStyle>
            <a:lvl1pPr algn="ctr">
              <a:buNone/>
              <a:defRPr/>
            </a:lvl1pPr>
          </a:lstStyle>
          <a:p>
            <a:r>
              <a:rPr lang="en-US" dirty="0"/>
              <a:t>Picture</a:t>
            </a:r>
          </a:p>
        </p:txBody>
      </p:sp>
      <p:sp>
        <p:nvSpPr>
          <p:cNvPr id="33" name="Picture Placeholder 14">
            <a:extLst>
              <a:ext uri="{FF2B5EF4-FFF2-40B4-BE49-F238E27FC236}">
                <a16:creationId xmlns:a16="http://schemas.microsoft.com/office/drawing/2014/main" id="{C19D18E3-AE27-4902-A5E1-1E388C8CA886}"/>
              </a:ext>
            </a:extLst>
          </p:cNvPr>
          <p:cNvSpPr>
            <a:spLocks noGrp="1"/>
          </p:cNvSpPr>
          <p:nvPr>
            <p:ph type="pic" sz="quarter" idx="29" hasCustomPrompt="1"/>
          </p:nvPr>
        </p:nvSpPr>
        <p:spPr>
          <a:xfrm>
            <a:off x="10268712" y="2798064"/>
            <a:ext cx="1463040" cy="1481328"/>
          </a:xfrm>
        </p:spPr>
        <p:txBody>
          <a:bodyPr anchor="ctr"/>
          <a:lstStyle>
            <a:lvl1pPr algn="ctr">
              <a:buNone/>
              <a:defRPr/>
            </a:lvl1pPr>
          </a:lstStyle>
          <a:p>
            <a:r>
              <a:rPr lang="en-US" dirty="0"/>
              <a:t>Picture</a:t>
            </a:r>
          </a:p>
        </p:txBody>
      </p:sp>
      <p:sp>
        <p:nvSpPr>
          <p:cNvPr id="12" name="Footer Placeholder 11">
            <a:extLst>
              <a:ext uri="{FF2B5EF4-FFF2-40B4-BE49-F238E27FC236}">
                <a16:creationId xmlns:a16="http://schemas.microsoft.com/office/drawing/2014/main" id="{D0281C10-EAAA-4F45-8CC9-87F9F9116C21}"/>
              </a:ext>
            </a:extLst>
          </p:cNvPr>
          <p:cNvSpPr>
            <a:spLocks noGrp="1"/>
          </p:cNvSpPr>
          <p:nvPr>
            <p:ph type="ftr" sz="quarter" idx="33"/>
          </p:nvPr>
        </p:nvSpPr>
        <p:spPr/>
        <p:txBody>
          <a:bodyPr/>
          <a:lstStyle/>
          <a:p>
            <a:r>
              <a:rPr lang="en-US" dirty="0"/>
              <a:t>Presentation Title</a:t>
            </a:r>
          </a:p>
        </p:txBody>
      </p:sp>
      <p:sp>
        <p:nvSpPr>
          <p:cNvPr id="13" name="Slide Number Placeholder 12">
            <a:extLst>
              <a:ext uri="{FF2B5EF4-FFF2-40B4-BE49-F238E27FC236}">
                <a16:creationId xmlns:a16="http://schemas.microsoft.com/office/drawing/2014/main" id="{389175D6-43FD-42A2-8595-893FC3BFCDF6}"/>
              </a:ext>
            </a:extLst>
          </p:cNvPr>
          <p:cNvSpPr>
            <a:spLocks noGrp="1"/>
          </p:cNvSpPr>
          <p:nvPr>
            <p:ph type="sldNum" sz="quarter" idx="34"/>
          </p:nvPr>
        </p:nvSpPr>
        <p:spPr/>
        <p:txBody>
          <a:bodyPr/>
          <a:lstStyle/>
          <a:p>
            <a:fld id="{A65A5C87-DF58-40C8-B092-1DE63DB4547E}" type="slidenum">
              <a:rPr lang="en-US" smtClean="0"/>
              <a:t>‹#›</a:t>
            </a:fld>
            <a:endParaRPr lang="en-US" dirty="0"/>
          </a:p>
        </p:txBody>
      </p:sp>
      <p:sp>
        <p:nvSpPr>
          <p:cNvPr id="37" name="Text Placeholder 35">
            <a:extLst>
              <a:ext uri="{FF2B5EF4-FFF2-40B4-BE49-F238E27FC236}">
                <a16:creationId xmlns:a16="http://schemas.microsoft.com/office/drawing/2014/main" id="{28F74B10-F76D-4BBB-A284-01D5A0DF8BCB}"/>
              </a:ext>
            </a:extLst>
          </p:cNvPr>
          <p:cNvSpPr>
            <a:spLocks noGrp="1"/>
          </p:cNvSpPr>
          <p:nvPr>
            <p:ph type="body" sz="quarter" idx="36" hasCustomPrompt="1"/>
          </p:nvPr>
        </p:nvSpPr>
        <p:spPr>
          <a:xfrm>
            <a:off x="543153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8" name="Text Placeholder 35">
            <a:extLst>
              <a:ext uri="{FF2B5EF4-FFF2-40B4-BE49-F238E27FC236}">
                <a16:creationId xmlns:a16="http://schemas.microsoft.com/office/drawing/2014/main" id="{BD245DC2-6D7B-4AEE-B8EE-0D0E473AFFF5}"/>
              </a:ext>
            </a:extLst>
          </p:cNvPr>
          <p:cNvSpPr>
            <a:spLocks noGrp="1"/>
          </p:cNvSpPr>
          <p:nvPr>
            <p:ph type="body" sz="quarter" idx="37" hasCustomPrompt="1"/>
          </p:nvPr>
        </p:nvSpPr>
        <p:spPr>
          <a:xfrm>
            <a:off x="784555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9" name="Text Placeholder 35">
            <a:extLst>
              <a:ext uri="{FF2B5EF4-FFF2-40B4-BE49-F238E27FC236}">
                <a16:creationId xmlns:a16="http://schemas.microsoft.com/office/drawing/2014/main" id="{28069EAF-8C82-49CC-8A38-2ACAD26F7DE9}"/>
              </a:ext>
            </a:extLst>
          </p:cNvPr>
          <p:cNvSpPr>
            <a:spLocks noGrp="1"/>
          </p:cNvSpPr>
          <p:nvPr>
            <p:ph type="body" sz="quarter" idx="38" hasCustomPrompt="1"/>
          </p:nvPr>
        </p:nvSpPr>
        <p:spPr>
          <a:xfrm>
            <a:off x="1026871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0" name="Text Placeholder 35">
            <a:extLst>
              <a:ext uri="{FF2B5EF4-FFF2-40B4-BE49-F238E27FC236}">
                <a16:creationId xmlns:a16="http://schemas.microsoft.com/office/drawing/2014/main" id="{DAA3B1CD-59B3-4B73-B91A-88CED1D8FDD6}"/>
              </a:ext>
            </a:extLst>
          </p:cNvPr>
          <p:cNvSpPr>
            <a:spLocks noGrp="1"/>
          </p:cNvSpPr>
          <p:nvPr>
            <p:ph type="body" sz="quarter" idx="39" hasCustomPrompt="1"/>
          </p:nvPr>
        </p:nvSpPr>
        <p:spPr>
          <a:xfrm>
            <a:off x="594360"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1" name="Text Placeholder 35">
            <a:extLst>
              <a:ext uri="{FF2B5EF4-FFF2-40B4-BE49-F238E27FC236}">
                <a16:creationId xmlns:a16="http://schemas.microsoft.com/office/drawing/2014/main" id="{C1FED6B0-DEB7-46E3-8038-FE6788AC24A9}"/>
              </a:ext>
            </a:extLst>
          </p:cNvPr>
          <p:cNvSpPr>
            <a:spLocks noGrp="1"/>
          </p:cNvSpPr>
          <p:nvPr>
            <p:ph type="body" sz="quarter" idx="35" hasCustomPrompt="1"/>
          </p:nvPr>
        </p:nvSpPr>
        <p:spPr>
          <a:xfrm>
            <a:off x="300837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Tree>
    <p:extLst>
      <p:ext uri="{BB962C8B-B14F-4D97-AF65-F5344CB8AC3E}">
        <p14:creationId xmlns:p14="http://schemas.microsoft.com/office/powerpoint/2010/main" val="4020990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10"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5"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9"/>
            <a:ext cx="493776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2"/>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46945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userDrawn="1"/>
        </p:nvSpPr>
        <p:spPr>
          <a:xfrm>
            <a:off x="558210"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5"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57607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576072" y="3203688"/>
            <a:ext cx="329184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450799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4507992" y="3203689"/>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2"/>
            <a:ext cx="2743200" cy="365125"/>
          </a:xfrm>
        </p:spPr>
        <p:txBody>
          <a:bodyPr/>
          <a:lstStyle/>
          <a:p>
            <a:fld id="{A65A5C87-DF58-40C8-B092-1DE63DB4547E}" type="slidenum">
              <a:rPr lang="en-US" smtClean="0"/>
              <a:t>‹#›</a:t>
            </a:fld>
            <a:endParaRPr lang="en-US" dirty="0"/>
          </a:p>
        </p:txBody>
      </p:sp>
      <p:sp>
        <p:nvSpPr>
          <p:cNvPr id="14" name="Text Placeholder 4">
            <a:extLst>
              <a:ext uri="{FF2B5EF4-FFF2-40B4-BE49-F238E27FC236}">
                <a16:creationId xmlns:a16="http://schemas.microsoft.com/office/drawing/2014/main" id="{CE04853A-B5A7-418B-B49F-E718136614E0}"/>
              </a:ext>
            </a:extLst>
          </p:cNvPr>
          <p:cNvSpPr>
            <a:spLocks noGrp="1"/>
          </p:cNvSpPr>
          <p:nvPr>
            <p:ph type="body" sz="quarter" idx="13"/>
          </p:nvPr>
        </p:nvSpPr>
        <p:spPr>
          <a:xfrm>
            <a:off x="843991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D08E5547-BBB9-4D87-A012-6BC6B1330861}"/>
              </a:ext>
            </a:extLst>
          </p:cNvPr>
          <p:cNvSpPr>
            <a:spLocks noGrp="1"/>
          </p:cNvSpPr>
          <p:nvPr>
            <p:ph sz="quarter" idx="14"/>
          </p:nvPr>
        </p:nvSpPr>
        <p:spPr>
          <a:xfrm>
            <a:off x="8439912" y="3203689"/>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88426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with 3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409576" y="633621"/>
            <a:ext cx="492741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841248" y="978408"/>
            <a:ext cx="4059936" cy="1106424"/>
          </a:xfrm>
        </p:spPr>
        <p:txBody>
          <a:bodyPr anchor="ctr">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841248" y="2359152"/>
            <a:ext cx="4059936" cy="3429000"/>
          </a:xfrm>
        </p:spPr>
        <p:txBody>
          <a:bodyPr/>
          <a:lstStyle>
            <a:lvl1pPr marL="0" indent="0">
              <a:buNone/>
              <a:defRPr sz="1800"/>
            </a:lvl1pPr>
          </a:lstStyle>
          <a:p>
            <a:pPr lvl="0"/>
            <a:r>
              <a:rPr lang="en-US"/>
              <a:t>Click to edit Master text styles</a:t>
            </a: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8961120" y="566928"/>
            <a:ext cx="2871216" cy="2340864"/>
          </a:xfrm>
        </p:spPr>
        <p:txBody>
          <a:bodyPr anchor="ctr"/>
          <a:lstStyle>
            <a:lvl1pPr algn="ctr">
              <a:buNone/>
              <a:defRPr/>
            </a:lvl1pPr>
          </a:lstStyle>
          <a:p>
            <a:r>
              <a:rPr lang="en-US" dirty="0"/>
              <a:t>Click icon to add 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5843016" y="566928"/>
            <a:ext cx="2871216" cy="2340864"/>
          </a:xfrm>
        </p:spPr>
        <p:txBody>
          <a:bodyPr anchor="ctr"/>
          <a:lstStyle>
            <a:lvl1pPr algn="ctr">
              <a:buNone/>
              <a:defRPr/>
            </a:lvl1pPr>
          </a:lstStyle>
          <a:p>
            <a:r>
              <a:rPr lang="en-US" dirty="0"/>
              <a:t>Click icon to add picture</a:t>
            </a:r>
          </a:p>
        </p:txBody>
      </p:sp>
      <p:sp>
        <p:nvSpPr>
          <p:cNvPr id="5" name="Rectangle 4">
            <a:extLst>
              <a:ext uri="{FF2B5EF4-FFF2-40B4-BE49-F238E27FC236}">
                <a16:creationId xmlns:a16="http://schemas.microsoft.com/office/drawing/2014/main" id="{B3ED68CE-A00C-4DD9-8065-B0E3D033BC20}"/>
              </a:ext>
            </a:extLst>
          </p:cNvPr>
          <p:cNvSpPr/>
          <p:nvPr userDrawn="1"/>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B3EDCB6-603C-4A22-80E6-232A6202452A}"/>
              </a:ext>
            </a:extLst>
          </p:cNvPr>
          <p:cNvSpPr/>
          <p:nvPr userDrawn="1"/>
        </p:nvSpPr>
        <p:spPr>
          <a:xfrm>
            <a:off x="877459" y="2121408"/>
            <a:ext cx="3958651"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5843016" y="3108960"/>
            <a:ext cx="5989320" cy="3054096"/>
          </a:xfrm>
        </p:spPr>
        <p:txBody>
          <a:bodyPr anchor="ctr"/>
          <a:lstStyle>
            <a:lvl1pPr algn="ctr">
              <a:buNone/>
              <a:defRPr/>
            </a:lvl1pPr>
          </a:lstStyle>
          <a:p>
            <a:r>
              <a:rPr lang="en-US" dirty="0"/>
              <a:t>Click icon to add picture</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dirty="0"/>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2"/>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21126649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7324344" y="630938"/>
            <a:ext cx="4517136"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7772400" y="978408"/>
            <a:ext cx="3721608" cy="1106424"/>
          </a:xfrm>
        </p:spPr>
        <p:txBody>
          <a:bodyPr anchor="ctr">
            <a:normAutofit/>
          </a:bodyPr>
          <a:lstStyle>
            <a:lvl1pPr>
              <a:defRPr sz="2800"/>
            </a:lvl1p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3767328" y="630936"/>
            <a:ext cx="3246120" cy="2688336"/>
          </a:xfrm>
        </p:spPr>
        <p:txBody>
          <a:bodyPr anchor="ctr"/>
          <a:lstStyle>
            <a:lvl1pPr algn="ctr">
              <a:buNone/>
              <a:defRPr/>
            </a:lvl1pPr>
          </a:lstStyle>
          <a:p>
            <a:r>
              <a:rPr lang="en-US" dirty="0"/>
              <a:t>Click icon to add 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411480" y="630936"/>
            <a:ext cx="3246120" cy="2688336"/>
          </a:xfrm>
        </p:spPr>
        <p:txBody>
          <a:bodyPr anchor="ctr"/>
          <a:lstStyle>
            <a:lvl1pPr algn="ctr">
              <a:buNone/>
              <a:defRPr/>
            </a:lvl1pPr>
          </a:lstStyle>
          <a:p>
            <a:r>
              <a:rPr lang="en-US" dirty="0"/>
              <a:t>Click icon to add picture</a:t>
            </a:r>
          </a:p>
        </p:txBody>
      </p:sp>
      <p:sp>
        <p:nvSpPr>
          <p:cNvPr id="5" name="Rectangle 4">
            <a:extLst>
              <a:ext uri="{FF2B5EF4-FFF2-40B4-BE49-F238E27FC236}">
                <a16:creationId xmlns:a16="http://schemas.microsoft.com/office/drawing/2014/main" id="{B3ED68CE-A00C-4DD9-8065-B0E3D033BC20}"/>
              </a:ext>
            </a:extLst>
          </p:cNvPr>
          <p:cNvSpPr/>
          <p:nvPr userDrawn="1"/>
        </p:nvSpPr>
        <p:spPr>
          <a:xfrm>
            <a:off x="7260336" y="117957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411480" y="3438144"/>
            <a:ext cx="3246120" cy="2688336"/>
          </a:xfrm>
        </p:spPr>
        <p:txBody>
          <a:bodyPr anchor="ctr"/>
          <a:lstStyle>
            <a:lvl1pPr algn="ctr">
              <a:buNone/>
              <a:defRPr/>
            </a:lvl1pPr>
          </a:lstStyle>
          <a:p>
            <a:r>
              <a:rPr lang="en-US" dirty="0"/>
              <a:t>Click icon to add picture</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dirty="0"/>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2"/>
            <a:ext cx="2743200" cy="365125"/>
          </a:xfrm>
        </p:spPr>
        <p:txBody>
          <a:bodyPr/>
          <a:lstStyle/>
          <a:p>
            <a:fld id="{A65A5C87-DF58-40C8-B092-1DE63DB4547E}" type="slidenum">
              <a:rPr lang="en-US" smtClean="0"/>
              <a:t>‹#›</a:t>
            </a:fld>
            <a:endParaRPr lang="en-US" dirty="0"/>
          </a:p>
        </p:txBody>
      </p:sp>
      <p:sp>
        <p:nvSpPr>
          <p:cNvPr id="6" name="Rectangle 5">
            <a:extLst>
              <a:ext uri="{FF2B5EF4-FFF2-40B4-BE49-F238E27FC236}">
                <a16:creationId xmlns:a16="http://schemas.microsoft.com/office/drawing/2014/main" id="{525280B1-DD77-4ADB-A6FC-71309BCB66E1}"/>
              </a:ext>
            </a:extLst>
          </p:cNvPr>
          <p:cNvSpPr/>
          <p:nvPr userDrawn="1"/>
        </p:nvSpPr>
        <p:spPr>
          <a:xfrm>
            <a:off x="7792217"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p:nvPr>
        </p:nvSpPr>
        <p:spPr>
          <a:xfrm>
            <a:off x="3767328" y="3438144"/>
            <a:ext cx="3246120" cy="2688336"/>
          </a:xfrm>
        </p:spPr>
        <p:txBody>
          <a:bodyPr anchor="ctr"/>
          <a:lstStyle>
            <a:lvl1pPr algn="ctr">
              <a:buNone/>
              <a:defRPr/>
            </a:lvl1pPr>
          </a:lstStyle>
          <a:p>
            <a:r>
              <a:rPr lang="en-US" dirty="0"/>
              <a:t>Click icon to add picture</a:t>
            </a:r>
          </a:p>
        </p:txBody>
      </p:sp>
      <p:sp>
        <p:nvSpPr>
          <p:cNvPr id="8" name="Text Placeholder 7">
            <a:extLst>
              <a:ext uri="{FF2B5EF4-FFF2-40B4-BE49-F238E27FC236}">
                <a16:creationId xmlns:a16="http://schemas.microsoft.com/office/drawing/2014/main" id="{A0D33A8D-B0BB-4920-AAC4-6EE9952AA556}"/>
              </a:ext>
            </a:extLst>
          </p:cNvPr>
          <p:cNvSpPr>
            <a:spLocks noGrp="1"/>
          </p:cNvSpPr>
          <p:nvPr>
            <p:ph type="body" sz="quarter" idx="22"/>
          </p:nvPr>
        </p:nvSpPr>
        <p:spPr>
          <a:xfrm>
            <a:off x="7772401" y="3099818"/>
            <a:ext cx="3721100" cy="447675"/>
          </a:xfrm>
        </p:spPr>
        <p:txBody>
          <a:bodyPr/>
          <a:lstStyle>
            <a:lvl1pPr marL="0" indent="0">
              <a:buNone/>
              <a:defRPr sz="1600"/>
            </a:lvl1pPr>
          </a:lstStyle>
          <a:p>
            <a:pPr lvl="0"/>
            <a:r>
              <a:rPr lang="en-US"/>
              <a:t>Click to edit Master text styles</a:t>
            </a:r>
          </a:p>
        </p:txBody>
      </p:sp>
      <p:sp>
        <p:nvSpPr>
          <p:cNvPr id="21" name="Text Placeholder 7">
            <a:extLst>
              <a:ext uri="{FF2B5EF4-FFF2-40B4-BE49-F238E27FC236}">
                <a16:creationId xmlns:a16="http://schemas.microsoft.com/office/drawing/2014/main" id="{FC2F80E1-DA5D-4EBA-BDBC-FFD24776ED07}"/>
              </a:ext>
            </a:extLst>
          </p:cNvPr>
          <p:cNvSpPr>
            <a:spLocks noGrp="1"/>
          </p:cNvSpPr>
          <p:nvPr>
            <p:ph type="body" sz="quarter" idx="23"/>
          </p:nvPr>
        </p:nvSpPr>
        <p:spPr>
          <a:xfrm>
            <a:off x="7772401" y="4215386"/>
            <a:ext cx="3721100" cy="447675"/>
          </a:xfrm>
        </p:spPr>
        <p:txBody>
          <a:bodyPr/>
          <a:lstStyle>
            <a:lvl1pPr marL="0" indent="0">
              <a:buNone/>
              <a:defRPr sz="1600"/>
            </a:lvl1pPr>
          </a:lstStyle>
          <a:p>
            <a:pPr lvl="0"/>
            <a:r>
              <a:rPr lang="en-US"/>
              <a:t>Click to edit Master text styles</a:t>
            </a:r>
          </a:p>
        </p:txBody>
      </p:sp>
      <p:sp>
        <p:nvSpPr>
          <p:cNvPr id="22" name="Text Placeholder 7">
            <a:extLst>
              <a:ext uri="{FF2B5EF4-FFF2-40B4-BE49-F238E27FC236}">
                <a16:creationId xmlns:a16="http://schemas.microsoft.com/office/drawing/2014/main" id="{536A3E74-5D94-4FE5-A5F8-7DA032AD48AF}"/>
              </a:ext>
            </a:extLst>
          </p:cNvPr>
          <p:cNvSpPr>
            <a:spLocks noGrp="1"/>
          </p:cNvSpPr>
          <p:nvPr>
            <p:ph type="body" sz="quarter" idx="24"/>
          </p:nvPr>
        </p:nvSpPr>
        <p:spPr>
          <a:xfrm>
            <a:off x="7772401" y="5321810"/>
            <a:ext cx="3721100" cy="447675"/>
          </a:xfrm>
        </p:spPr>
        <p:txBody>
          <a:bodyPr/>
          <a:lstStyle>
            <a:lvl1pPr marL="0" indent="0">
              <a:buNone/>
              <a:defRPr sz="1600"/>
            </a:lvl1pPr>
          </a:lstStyle>
          <a:p>
            <a:pPr lvl="0"/>
            <a:r>
              <a:rPr lang="en-US"/>
              <a:t>Click to edit Master text styles</a:t>
            </a:r>
          </a:p>
        </p:txBody>
      </p:sp>
      <p:sp>
        <p:nvSpPr>
          <p:cNvPr id="23" name="Picture Placeholder 14">
            <a:extLst>
              <a:ext uri="{FF2B5EF4-FFF2-40B4-BE49-F238E27FC236}">
                <a16:creationId xmlns:a16="http://schemas.microsoft.com/office/drawing/2014/main" id="{A36D2011-9E99-44AA-8612-4EEBAAA5D036}"/>
              </a:ext>
            </a:extLst>
          </p:cNvPr>
          <p:cNvSpPr>
            <a:spLocks noGrp="1"/>
          </p:cNvSpPr>
          <p:nvPr>
            <p:ph type="pic" sz="quarter" idx="25" hasCustomPrompt="1"/>
          </p:nvPr>
        </p:nvSpPr>
        <p:spPr>
          <a:xfrm>
            <a:off x="7772400" y="2532888"/>
            <a:ext cx="457200" cy="457200"/>
          </a:xfrm>
        </p:spPr>
        <p:txBody>
          <a:bodyPr anchor="ctr"/>
          <a:lstStyle>
            <a:lvl1pPr algn="ctr">
              <a:buNone/>
              <a:defRPr sz="900"/>
            </a:lvl1pPr>
          </a:lstStyle>
          <a:p>
            <a:r>
              <a:rPr lang="en-US" dirty="0"/>
              <a:t>Icon</a:t>
            </a:r>
          </a:p>
        </p:txBody>
      </p:sp>
      <p:sp>
        <p:nvSpPr>
          <p:cNvPr id="24" name="Picture Placeholder 14">
            <a:extLst>
              <a:ext uri="{FF2B5EF4-FFF2-40B4-BE49-F238E27FC236}">
                <a16:creationId xmlns:a16="http://schemas.microsoft.com/office/drawing/2014/main" id="{80B0958E-0709-4604-ADAF-A6137275F31B}"/>
              </a:ext>
            </a:extLst>
          </p:cNvPr>
          <p:cNvSpPr>
            <a:spLocks noGrp="1"/>
          </p:cNvSpPr>
          <p:nvPr>
            <p:ph type="pic" sz="quarter" idx="26" hasCustomPrompt="1"/>
          </p:nvPr>
        </p:nvSpPr>
        <p:spPr>
          <a:xfrm>
            <a:off x="7772400" y="3630168"/>
            <a:ext cx="457200" cy="457200"/>
          </a:xfrm>
        </p:spPr>
        <p:txBody>
          <a:bodyPr anchor="ctr"/>
          <a:lstStyle>
            <a:lvl1pPr algn="ctr">
              <a:buNone/>
              <a:defRPr sz="900"/>
            </a:lvl1pPr>
          </a:lstStyle>
          <a:p>
            <a:r>
              <a:rPr lang="en-US" dirty="0"/>
              <a:t>Icon</a:t>
            </a:r>
          </a:p>
        </p:txBody>
      </p:sp>
      <p:sp>
        <p:nvSpPr>
          <p:cNvPr id="25" name="Picture Placeholder 14">
            <a:extLst>
              <a:ext uri="{FF2B5EF4-FFF2-40B4-BE49-F238E27FC236}">
                <a16:creationId xmlns:a16="http://schemas.microsoft.com/office/drawing/2014/main" id="{F4A09204-1398-472F-B713-0AD49188773D}"/>
              </a:ext>
            </a:extLst>
          </p:cNvPr>
          <p:cNvSpPr>
            <a:spLocks noGrp="1"/>
          </p:cNvSpPr>
          <p:nvPr>
            <p:ph type="pic" sz="quarter" idx="27" hasCustomPrompt="1"/>
          </p:nvPr>
        </p:nvSpPr>
        <p:spPr>
          <a:xfrm>
            <a:off x="7772400" y="4754880"/>
            <a:ext cx="457200" cy="457200"/>
          </a:xfrm>
        </p:spPr>
        <p:txBody>
          <a:bodyPr anchor="ctr"/>
          <a:lstStyle>
            <a:lvl1pPr algn="ctr">
              <a:buNone/>
              <a:defRPr sz="900"/>
            </a:lvl1pPr>
          </a:lstStyle>
          <a:p>
            <a:r>
              <a:rPr lang="en-US" dirty="0"/>
              <a:t>Icon</a:t>
            </a:r>
          </a:p>
        </p:txBody>
      </p:sp>
    </p:spTree>
    <p:extLst>
      <p:ext uri="{BB962C8B-B14F-4D97-AF65-F5344CB8AC3E}">
        <p14:creationId xmlns:p14="http://schemas.microsoft.com/office/powerpoint/2010/main" val="497499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570815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userDrawn="1"/>
        </p:nvSpPr>
        <p:spPr>
          <a:xfrm>
            <a:off x="665854"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r>
              <a:rPr lang="en-US" dirty="0"/>
              <a:t>9/4/20XX</a:t>
            </a:r>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2704256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r>
              <a:rPr lang="en-US" dirty="0"/>
              <a:t>9/4/20XX</a:t>
            </a:r>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6909352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1"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5"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2"/>
            <a:ext cx="2743200" cy="365125"/>
          </a:xfrm>
        </p:spPr>
        <p:txBody>
          <a:bodyPr/>
          <a:lstStyle/>
          <a:p>
            <a:r>
              <a:rPr lang="en-US" dirty="0"/>
              <a:t>9/4/20XX</a:t>
            </a:r>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80573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1"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5"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2"/>
            <a:ext cx="2743200" cy="365125"/>
          </a:xfrm>
        </p:spPr>
        <p:txBody>
          <a:bodyPr/>
          <a:lstStyle/>
          <a:p>
            <a:r>
              <a:rPr lang="en-US" dirty="0"/>
              <a:t>9/4/20XX</a:t>
            </a:r>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7837898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with Sub-title and Source">
  <p:cSld name="Title and Content with Sub-title and Source">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4238925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4750097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23928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413705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4106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36084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7" name="Date Placeholder 6"/>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545115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897610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58292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525711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513161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606130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109700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868986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9893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15689981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925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088192F-7A7B-4460-8727-AFEB0E433D63}" type="slidenum">
              <a:rPr lang="en-US" smtClean="0"/>
              <a:t>‹#›</a:t>
            </a:fld>
            <a:endParaRPr lang="en-US" dirty="0"/>
          </a:p>
        </p:txBody>
      </p:sp>
    </p:spTree>
    <p:extLst>
      <p:ext uri="{BB962C8B-B14F-4D97-AF65-F5344CB8AC3E}">
        <p14:creationId xmlns:p14="http://schemas.microsoft.com/office/powerpoint/2010/main" val="643758150"/>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4174466747"/>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4273867813"/>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7734340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7" name="Date Placeholder 6"/>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34913837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088192F-7A7B-4460-8727-AFEB0E433D63}" type="slidenum">
              <a:rPr lang="en-US" smtClean="0"/>
              <a:t>‹#›</a:t>
            </a:fld>
            <a:endParaRPr lang="en-US" dirty="0"/>
          </a:p>
        </p:txBody>
      </p:sp>
    </p:spTree>
    <p:extLst>
      <p:ext uri="{BB962C8B-B14F-4D97-AF65-F5344CB8AC3E}">
        <p14:creationId xmlns:p14="http://schemas.microsoft.com/office/powerpoint/2010/main" val="4011527760"/>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2959434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6896869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3847830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496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1776448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35166950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244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334667414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186568451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13127682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Date Placeholder 6"/>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6062274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088192F-7A7B-4460-8727-AFEB0E433D63}" type="slidenum">
              <a:rPr lang="en-US" smtClean="0"/>
              <a:t>‹#›</a:t>
            </a:fld>
            <a:endParaRPr lang="en-US" dirty="0"/>
          </a:p>
        </p:txBody>
      </p:sp>
    </p:spTree>
    <p:extLst>
      <p:ext uri="{BB962C8B-B14F-4D97-AF65-F5344CB8AC3E}">
        <p14:creationId xmlns:p14="http://schemas.microsoft.com/office/powerpoint/2010/main" val="528315015"/>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1692949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9676196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spTree>
    <p:extLst>
      <p:ext uri="{BB962C8B-B14F-4D97-AF65-F5344CB8AC3E}">
        <p14:creationId xmlns:p14="http://schemas.microsoft.com/office/powerpoint/2010/main" val="2771891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5B4B14C-7ADB-4912-BAF8-B917F08B003C}" type="datetimeFigureOut">
              <a:rPr lang="en-US" smtClean="0"/>
              <a:t>12/15/2025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88192F-7A7B-4460-8727-AFEB0E433D63}"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757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45B4B14C-7ADB-4912-BAF8-B917F08B003C}" type="datetimeFigureOut">
              <a:rPr lang="en-US" smtClean="0"/>
              <a:t>12/15/2025</a:t>
            </a:fld>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7088192F-7A7B-4460-8727-AFEB0E433D63}"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434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1" y="365127"/>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9" y="6332222"/>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2"/>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82668248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60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guide id="17" pos="39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B4B14C-7ADB-4912-BAF8-B917F08B003C}" type="datetimeFigureOut">
              <a:rPr lang="en-US" smtClean="0"/>
              <a:t>12/15/2025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8192F-7A7B-4460-8727-AFEB0E433D63}" type="slidenum">
              <a:rPr lang="en-US" smtClean="0"/>
              <a:t>‹#›</a:t>
            </a:fld>
            <a:endParaRPr lang="en-US" dirty="0"/>
          </a:p>
        </p:txBody>
      </p:sp>
    </p:spTree>
    <p:extLst>
      <p:ext uri="{BB962C8B-B14F-4D97-AF65-F5344CB8AC3E}">
        <p14:creationId xmlns:p14="http://schemas.microsoft.com/office/powerpoint/2010/main" val="25468560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45B4B14C-7ADB-4912-BAF8-B917F08B003C}" type="datetimeFigureOut">
              <a:rPr lang="en-US" smtClean="0"/>
              <a:t>12/15/2025</a:t>
            </a:fld>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7088192F-7A7B-4460-8727-AFEB0E433D63}"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3612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9/4/20XX</a:t>
            </a:r>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5C87-DF58-40C8-B092-1DE63DB4547E}" type="slidenum">
              <a:rPr lang="en-US" smtClean="0"/>
              <a:t>‹#›</a:t>
            </a:fld>
            <a:endParaRPr lang="en-US" dirty="0"/>
          </a:p>
        </p:txBody>
      </p:sp>
    </p:spTree>
    <p:extLst>
      <p:ext uri="{BB962C8B-B14F-4D97-AF65-F5344CB8AC3E}">
        <p14:creationId xmlns:p14="http://schemas.microsoft.com/office/powerpoint/2010/main" val="43080874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12/15/2025</a:t>
            </a:fld>
            <a:endParaRPr lang="en-US" dirty="0"/>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6875603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45B4B14C-7ADB-4912-BAF8-B917F08B003C}" type="datetimeFigureOut">
              <a:rPr lang="en-US" smtClean="0"/>
              <a:t>12/15/2025</a:t>
            </a:fld>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7088192F-7A7B-4460-8727-AFEB0E433D63}"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02163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5B4B14C-7ADB-4912-BAF8-B917F08B003C}" type="datetimeFigureOut">
              <a:rPr lang="en-US" smtClean="0"/>
              <a:t>12/15/2025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088192F-7A7B-4460-8727-AFEB0E433D63}"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58215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5B4B14C-7ADB-4912-BAF8-B917F08B003C}" type="datetimeFigureOut">
              <a:rPr lang="en-US" smtClean="0"/>
              <a:t>12/15/2025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088192F-7A7B-4460-8727-AFEB0E433D63}"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13513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3.xml"/><Relationship Id="rId6" Type="http://schemas.openxmlformats.org/officeDocument/2006/relationships/customXml" Target="../ink/ink2.xml"/><Relationship Id="rId5" Type="http://schemas.openxmlformats.org/officeDocument/2006/relationships/image" Target="../media/image18.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hyperlink" Target="https://reportcard.ospi.k12.wa.us/ReportCard/ViewSchoolOrDistrict/103300"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hyperlink" Target="https://www.seattletimes.com/education-lab/wa-high-school-graduation-rates-are-up-who-saw-the-biggest-gains/" TargetMode="External"/><Relationship Id="rId4" Type="http://schemas.openxmlformats.org/officeDocument/2006/relationships/image" Target="../media/image23.png"/><Relationship Id="rId9" Type="http://schemas.openxmlformats.org/officeDocument/2006/relationships/hyperlink" Target="https://ospi.k12.wa.us/sites/default/files/2024-04/01-24-update-homeless-student-education-outcomes.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9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openxmlformats.org/officeDocument/2006/relationships/hyperlink" Target="https://smartpathlearning.com/all-access/?_gl=1*kravdc*_gcl_au*MTE5MTg1Mzg2MC4xNzYwNDgwOTc1*_ga*MTI3NzA1OTk2LjE3NjA0ODA5NzU.*_ga_3JKQ2E0LKJ*czE3NjUyMzc3NzAkbzIkZzEkdDE3NjUyMzc4MDQkajI2JGwwJGgw" TargetMode="External"/><Relationship Id="rId3" Type="http://schemas.openxmlformats.org/officeDocument/2006/relationships/image" Target="../media/image36.jpeg"/><Relationship Id="rId7" Type="http://schemas.openxmlformats.org/officeDocument/2006/relationships/hyperlink" Target="https://www.oweesta.org/building-native-communities-bnc/"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aecf.org/resources/keys-to-your-financial-future-facilitator-guides"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png"/><Relationship Id="rId7" Type="http://schemas.openxmlformats.org/officeDocument/2006/relationships/hyperlink" Target="https://www.hopelink.org/wp-content/uploads/2023/03/Financial-Foundations_Participant-Workbook-English.pdf"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consumer.gov/your-money/making-budget"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04.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sv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svg"/><Relationship Id="rId25" Type="http://schemas.openxmlformats.org/officeDocument/2006/relationships/image" Target="../media/image82.svg"/><Relationship Id="rId2" Type="http://schemas.openxmlformats.org/officeDocument/2006/relationships/notesSlide" Target="../notesSlides/notesSlide25.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72.xml"/><Relationship Id="rId6" Type="http://schemas.openxmlformats.org/officeDocument/2006/relationships/image" Target="../media/image63.png"/><Relationship Id="rId11" Type="http://schemas.openxmlformats.org/officeDocument/2006/relationships/image" Target="../media/image68.svg"/><Relationship Id="rId24" Type="http://schemas.openxmlformats.org/officeDocument/2006/relationships/image" Target="../media/image81.png"/><Relationship Id="rId5" Type="http://schemas.openxmlformats.org/officeDocument/2006/relationships/image" Target="../media/image62.svg"/><Relationship Id="rId15" Type="http://schemas.openxmlformats.org/officeDocument/2006/relationships/image" Target="../media/image72.svg"/><Relationship Id="rId23" Type="http://schemas.openxmlformats.org/officeDocument/2006/relationships/image" Target="../media/image80.svg"/><Relationship Id="rId10" Type="http://schemas.openxmlformats.org/officeDocument/2006/relationships/image" Target="../media/image67.png"/><Relationship Id="rId19" Type="http://schemas.openxmlformats.org/officeDocument/2006/relationships/image" Target="../media/image76.sv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 Id="rId22"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hyperlink" Target="https://ospi.k12.wa.us/student-success/resources-subject-area/financial-education/financial-education-resources" TargetMode="External"/><Relationship Id="rId13" Type="http://schemas.openxmlformats.org/officeDocument/2006/relationships/hyperlink" Target="https://smartpathlearning.com/all-access/?_gl=1*kravdc*_gcl_au*MTE5MTg1Mzg2MC4xNzYwNDgwOTc1*_ga*MTI3NzA1OTk2LjE3NjA0ODA5NzU.*_ga_3JKQ2E0LKJ*czE3NjUyMzc3NzAkbzIkZzEkdDE3NjUyMzc4MDQkajI2JGwwJGgw" TargetMode="External"/><Relationship Id="rId18" Type="http://schemas.openxmlformats.org/officeDocument/2006/relationships/image" Target="../media/image44.png"/><Relationship Id="rId3" Type="http://schemas.openxmlformats.org/officeDocument/2006/relationships/image" Target="../media/image87.png"/><Relationship Id="rId7" Type="http://schemas.openxmlformats.org/officeDocument/2006/relationships/image" Target="../media/image88.png"/><Relationship Id="rId12" Type="http://schemas.openxmlformats.org/officeDocument/2006/relationships/hyperlink" Target="https://www.aecf.org/resources/keys-to-your-financial-future-facilitator-guides" TargetMode="External"/><Relationship Id="rId17" Type="http://schemas.openxmlformats.org/officeDocument/2006/relationships/image" Target="../media/image48.png"/><Relationship Id="rId2" Type="http://schemas.openxmlformats.org/officeDocument/2006/relationships/notesSlide" Target="../notesSlides/notesSlide27.xml"/><Relationship Id="rId16" Type="http://schemas.openxmlformats.org/officeDocument/2006/relationships/hyperlink" Target="https://consumer.gov/your-money/making-budget" TargetMode="External"/><Relationship Id="rId20" Type="http://schemas.openxmlformats.org/officeDocument/2006/relationships/image" Target="../media/image92.png"/><Relationship Id="rId1" Type="http://schemas.openxmlformats.org/officeDocument/2006/relationships/slideLayout" Target="../slideLayouts/slideLayout21.xml"/><Relationship Id="rId6" Type="http://schemas.openxmlformats.org/officeDocument/2006/relationships/hyperlink" Target="https://www.seattletimes.com/education-lab/wa-high-school-graduation-rates-are-up-who-saw-the-biggest-gains/" TargetMode="External"/><Relationship Id="rId11" Type="http://schemas.openxmlformats.org/officeDocument/2006/relationships/image" Target="../media/image90.png"/><Relationship Id="rId5" Type="http://schemas.openxmlformats.org/officeDocument/2006/relationships/hyperlink" Target="https://ospi.k12.wa.us/sites/default/files/2024-04/01-24-update-homeless-student-education-outcomes.pdf" TargetMode="External"/><Relationship Id="rId15" Type="http://schemas.openxmlformats.org/officeDocument/2006/relationships/hyperlink" Target="https://www.hopelink.org/programs/financial-capabilities/financial-education/" TargetMode="External"/><Relationship Id="rId10" Type="http://schemas.openxmlformats.org/officeDocument/2006/relationships/hyperlink" Target="https://www.therapistaid.com/therapy-worksheet/personal-values-circles" TargetMode="External"/><Relationship Id="rId19" Type="http://schemas.openxmlformats.org/officeDocument/2006/relationships/image" Target="../media/image91.png"/><Relationship Id="rId4" Type="http://schemas.openxmlformats.org/officeDocument/2006/relationships/hyperlink" Target="https://reportcard.ospi.k12.wa.us/ReportCard/ViewSchoolOrDistrict/103300" TargetMode="External"/><Relationship Id="rId9" Type="http://schemas.openxmlformats.org/officeDocument/2006/relationships/image" Target="../media/image89.png"/><Relationship Id="rId14" Type="http://schemas.openxmlformats.org/officeDocument/2006/relationships/hyperlink" Target="https://www.oweesta.org/building-native-communities-bnc/"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mailto:Miladys.Garcia@k12.wa.us" TargetMode="External"/><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1.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hyperlink" Target="http://www.feppp.org/" TargetMode="Externa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hyperlink" Target="https://culture-justice.blogspot.com/2025/12/ga4-240202501-aa1-ev03-6-culture.html"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hyperlink" Target="https://www.nefe.org/initiatives/ecosystem/default.aspx"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1729C5-6B8E-416B-9E1B-4C79C34ED7B8}"/>
              </a:ext>
            </a:extLst>
          </p:cNvPr>
          <p:cNvSpPr>
            <a:spLocks noGrp="1"/>
          </p:cNvSpPr>
          <p:nvPr>
            <p:ph type="subTitle" idx="1"/>
          </p:nvPr>
        </p:nvSpPr>
        <p:spPr>
          <a:xfrm>
            <a:off x="1091810" y="4455620"/>
            <a:ext cx="10366599" cy="1643428"/>
          </a:xfrm>
        </p:spPr>
        <p:txBody>
          <a:bodyPr>
            <a:normAutofit lnSpcReduction="10000"/>
          </a:bodyPr>
          <a:lstStyle/>
          <a:p>
            <a:r>
              <a:rPr lang="en-US" b="1" dirty="0">
                <a:latin typeface="Segoe UI" panose="020B0502040204020203" pitchFamily="34" charset="0"/>
                <a:cs typeface="Segoe UI" panose="020B0502040204020203" pitchFamily="34" charset="0"/>
              </a:rPr>
              <a:t>Empowering Students Through culturally responsive teaching in personal finance education</a:t>
            </a:r>
          </a:p>
          <a:p>
            <a:r>
              <a:rPr lang="en-US" sz="2300" b="1" dirty="0">
                <a:latin typeface="Segoe UI" panose="020B0502040204020203" pitchFamily="34" charset="0"/>
                <a:cs typeface="Segoe UI" panose="020B0502040204020203" pitchFamily="34" charset="0"/>
              </a:rPr>
              <a:t>Miladys Garcia</a:t>
            </a:r>
          </a:p>
          <a:p>
            <a:r>
              <a:rPr lang="en-US" sz="2300" b="1" dirty="0">
                <a:latin typeface="Segoe UI" panose="020B0502040204020203" pitchFamily="34" charset="0"/>
                <a:cs typeface="Segoe UI" panose="020B0502040204020203" pitchFamily="34" charset="0"/>
              </a:rPr>
              <a:t>December 15, 2025</a:t>
            </a:r>
          </a:p>
          <a:p>
            <a:endParaRPr lang="en-US" b="1"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pic>
        <p:nvPicPr>
          <p:cNvPr id="6" name="Picture 5" descr="FEPPP_logo w pig">
            <a:extLst>
              <a:ext uri="{FF2B5EF4-FFF2-40B4-BE49-F238E27FC236}">
                <a16:creationId xmlns:a16="http://schemas.microsoft.com/office/drawing/2014/main" id="{7F632425-6429-4A02-98AF-54210F2B3240}"/>
              </a:ext>
            </a:extLst>
          </p:cNvPr>
          <p:cNvPicPr>
            <a:picLocks noChangeAspect="1"/>
          </p:cNvPicPr>
          <p:nvPr/>
        </p:nvPicPr>
        <p:blipFill rotWithShape="1">
          <a:blip r:embed="rId3">
            <a:extLst>
              <a:ext uri="{28A0092B-C50C-407E-A947-70E740481C1C}">
                <a14:useLocalDpi xmlns:a14="http://schemas.microsoft.com/office/drawing/2010/main" val="0"/>
              </a:ext>
            </a:extLst>
          </a:blip>
          <a:srcRect l="64147"/>
          <a:stretch/>
        </p:blipFill>
        <p:spPr bwMode="auto">
          <a:xfrm>
            <a:off x="7777654" y="758954"/>
            <a:ext cx="3252035" cy="3566159"/>
          </a:xfrm>
          <a:prstGeom prst="rect">
            <a:avLst/>
          </a:prstGeom>
          <a:noFill/>
          <a:ln>
            <a:noFill/>
          </a:ln>
        </p:spPr>
      </p:pic>
      <p:pic>
        <p:nvPicPr>
          <p:cNvPr id="4" name="Picture 3" descr="Text&#10;&#10;Description automatically generated">
            <a:extLst>
              <a:ext uri="{FF2B5EF4-FFF2-40B4-BE49-F238E27FC236}">
                <a16:creationId xmlns:a16="http://schemas.microsoft.com/office/drawing/2014/main" id="{DFA316DB-D275-4C04-BD4F-97B5BF254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313" y="1094216"/>
            <a:ext cx="6731621" cy="2829233"/>
          </a:xfrm>
          <a:prstGeom prst="rect">
            <a:avLst/>
          </a:prstGeom>
        </p:spPr>
      </p:pic>
    </p:spTree>
    <p:extLst>
      <p:ext uri="{BB962C8B-B14F-4D97-AF65-F5344CB8AC3E}">
        <p14:creationId xmlns:p14="http://schemas.microsoft.com/office/powerpoint/2010/main" val="93567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chart with black text&#10;&#10;AI-generated content may be incorrect.">
            <a:extLst>
              <a:ext uri="{FF2B5EF4-FFF2-40B4-BE49-F238E27FC236}">
                <a16:creationId xmlns:a16="http://schemas.microsoft.com/office/drawing/2014/main" id="{E7A317C9-0C0E-CA30-9744-DD3A1322638A}"/>
              </a:ext>
            </a:extLst>
          </p:cNvPr>
          <p:cNvPicPr>
            <a:picLocks noChangeAspect="1"/>
          </p:cNvPicPr>
          <p:nvPr/>
        </p:nvPicPr>
        <p:blipFill>
          <a:blip r:embed="rId3"/>
          <a:stretch>
            <a:fillRect/>
          </a:stretch>
        </p:blipFill>
        <p:spPr>
          <a:xfrm>
            <a:off x="995527" y="905933"/>
            <a:ext cx="10232950" cy="5039728"/>
          </a:xfrm>
          <a:prstGeom prst="rect">
            <a:avLst/>
          </a:prstGeom>
          <a:ln>
            <a:solidFill>
              <a:schemeClr val="tx1"/>
            </a:solidFill>
          </a:ln>
        </p:spPr>
      </p:pic>
    </p:spTree>
    <p:extLst>
      <p:ext uri="{BB962C8B-B14F-4D97-AF65-F5344CB8AC3E}">
        <p14:creationId xmlns:p14="http://schemas.microsoft.com/office/powerpoint/2010/main" val="1936923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Franklin Gothic Book" panose="020B0503020102020204"/>
            </a:endParaRPr>
          </a:p>
        </p:txBody>
      </p:sp>
      <p:sp>
        <p:nvSpPr>
          <p:cNvPr id="1033" name="Rectangle 1032">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Franklin Gothic Book" panose="020B0503020102020204"/>
            </a:endParaRPr>
          </a:p>
        </p:txBody>
      </p:sp>
      <p:sp>
        <p:nvSpPr>
          <p:cNvPr id="1035" name="Rectangle 103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Franklin Gothic Book" panose="020B0503020102020204"/>
            </a:endParaRPr>
          </a:p>
        </p:txBody>
      </p:sp>
      <p:pic>
        <p:nvPicPr>
          <p:cNvPr id="1026" name="Picture 2" descr="Values by Country: Hofstede's cultural dimensions and Human Development ...">
            <a:extLst>
              <a:ext uri="{FF2B5EF4-FFF2-40B4-BE49-F238E27FC236}">
                <a16:creationId xmlns:a16="http://schemas.microsoft.com/office/drawing/2014/main" id="{10802E2E-D769-87EA-0E31-8ECFD9C2D5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6447" y="905933"/>
            <a:ext cx="10151110" cy="50397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4633F8D-7A7A-E72E-7E05-6DD171E2378C}"/>
                  </a:ext>
                </a:extLst>
              </p14:cNvPr>
              <p14:cNvContentPartPr/>
              <p14:nvPr/>
            </p14:nvContentPartPr>
            <p14:xfrm>
              <a:off x="980091" y="4920291"/>
              <a:ext cx="434160" cy="19800"/>
            </p14:xfrm>
          </p:contentPart>
        </mc:Choice>
        <mc:Fallback xmlns="">
          <p:pic>
            <p:nvPicPr>
              <p:cNvPr id="5" name="Ink 4">
                <a:extLst>
                  <a:ext uri="{FF2B5EF4-FFF2-40B4-BE49-F238E27FC236}">
                    <a16:creationId xmlns:a16="http://schemas.microsoft.com/office/drawing/2014/main" id="{14633F8D-7A7A-E72E-7E05-6DD171E2378C}"/>
                  </a:ext>
                </a:extLst>
              </p:cNvPr>
              <p:cNvPicPr/>
              <p:nvPr/>
            </p:nvPicPr>
            <p:blipFill>
              <a:blip r:embed="rId5"/>
              <a:stretch>
                <a:fillRect/>
              </a:stretch>
            </p:blipFill>
            <p:spPr>
              <a:xfrm>
                <a:off x="926091" y="4810291"/>
                <a:ext cx="541800" cy="23943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AF7DC4A-46CD-DCFC-3FCE-8C099238B282}"/>
                  </a:ext>
                </a:extLst>
              </p14:cNvPr>
              <p14:cNvContentPartPr/>
              <p14:nvPr/>
            </p14:nvContentPartPr>
            <p14:xfrm>
              <a:off x="4543371" y="4939731"/>
              <a:ext cx="292320" cy="9720"/>
            </p14:xfrm>
          </p:contentPart>
        </mc:Choice>
        <mc:Fallback xmlns="">
          <p:pic>
            <p:nvPicPr>
              <p:cNvPr id="7" name="Ink 6">
                <a:extLst>
                  <a:ext uri="{FF2B5EF4-FFF2-40B4-BE49-F238E27FC236}">
                    <a16:creationId xmlns:a16="http://schemas.microsoft.com/office/drawing/2014/main" id="{8AF7DC4A-46CD-DCFC-3FCE-8C099238B282}"/>
                  </a:ext>
                </a:extLst>
              </p:cNvPr>
              <p:cNvPicPr/>
              <p:nvPr/>
            </p:nvPicPr>
            <p:blipFill>
              <a:blip r:embed="rId7"/>
              <a:stretch>
                <a:fillRect/>
              </a:stretch>
            </p:blipFill>
            <p:spPr>
              <a:xfrm>
                <a:off x="4489437" y="4831731"/>
                <a:ext cx="399828" cy="225360"/>
              </a:xfrm>
              <a:prstGeom prst="rect">
                <a:avLst/>
              </a:prstGeom>
            </p:spPr>
          </p:pic>
        </mc:Fallback>
      </mc:AlternateContent>
    </p:spTree>
    <p:extLst>
      <p:ext uri="{BB962C8B-B14F-4D97-AF65-F5344CB8AC3E}">
        <p14:creationId xmlns:p14="http://schemas.microsoft.com/office/powerpoint/2010/main" val="1425318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0999CA-B4BD-9121-1CB5-695701F19A3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E793BAB-BBF2-59E9-52D6-F51F05A2B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dirty="0">
              <a:solidFill>
                <a:prstClr val="white"/>
              </a:solidFill>
              <a:latin typeface="Segoe UI"/>
            </a:endParaRPr>
          </a:p>
        </p:txBody>
      </p:sp>
      <p:sp>
        <p:nvSpPr>
          <p:cNvPr id="11" name="Rectangle 10">
            <a:extLst>
              <a:ext uri="{FF2B5EF4-FFF2-40B4-BE49-F238E27FC236}">
                <a16:creationId xmlns:a16="http://schemas.microsoft.com/office/drawing/2014/main" id="{93BFD723-052B-307C-EDB7-0FFE4D32D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dirty="0">
              <a:solidFill>
                <a:prstClr val="white"/>
              </a:solidFill>
              <a:latin typeface="Segoe UI"/>
            </a:endParaRPr>
          </a:p>
        </p:txBody>
      </p:sp>
      <p:cxnSp>
        <p:nvCxnSpPr>
          <p:cNvPr id="13" name="Straight Connector 12">
            <a:extLst>
              <a:ext uri="{FF2B5EF4-FFF2-40B4-BE49-F238E27FC236}">
                <a16:creationId xmlns:a16="http://schemas.microsoft.com/office/drawing/2014/main" id="{F95A36C3-2380-8F6E-180A-CCF5A67107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95259637-6A35-83B1-94D1-5E28014FE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Segoe UI"/>
            </a:endParaRPr>
          </a:p>
        </p:txBody>
      </p:sp>
      <p:sp>
        <p:nvSpPr>
          <p:cNvPr id="2" name="Title 1">
            <a:extLst>
              <a:ext uri="{FF2B5EF4-FFF2-40B4-BE49-F238E27FC236}">
                <a16:creationId xmlns:a16="http://schemas.microsoft.com/office/drawing/2014/main" id="{B5D38573-6DD6-6286-34B1-0700C263C08B}"/>
              </a:ext>
            </a:extLst>
          </p:cNvPr>
          <p:cNvSpPr>
            <a:spLocks noGrp="1"/>
          </p:cNvSpPr>
          <p:nvPr>
            <p:ph type="title"/>
          </p:nvPr>
        </p:nvSpPr>
        <p:spPr>
          <a:xfrm>
            <a:off x="6730000" y="639099"/>
            <a:ext cx="4813072" cy="3686015"/>
          </a:xfrm>
        </p:spPr>
        <p:txBody>
          <a:bodyPr vert="horz" lIns="91440" tIns="45720" rIns="91440" bIns="45720" rtlCol="0" anchor="b">
            <a:normAutofit/>
          </a:bodyPr>
          <a:lstStyle/>
          <a:p>
            <a:r>
              <a:rPr lang="en-US" sz="6000" dirty="0">
                <a:solidFill>
                  <a:schemeClr val="tx1">
                    <a:lumMod val="85000"/>
                    <a:lumOff val="15000"/>
                  </a:schemeClr>
                </a:solidFill>
              </a:rPr>
              <a:t>Culturally Responsive Teaching</a:t>
            </a:r>
          </a:p>
        </p:txBody>
      </p:sp>
      <p:pic>
        <p:nvPicPr>
          <p:cNvPr id="4" name="Picture 3" descr="Piggy bank illustration">
            <a:extLst>
              <a:ext uri="{FF2B5EF4-FFF2-40B4-BE49-F238E27FC236}">
                <a16:creationId xmlns:a16="http://schemas.microsoft.com/office/drawing/2014/main" id="{2F72B5C4-179E-18C5-3541-AD4A722F513D}"/>
              </a:ext>
            </a:extLst>
          </p:cNvPr>
          <p:cNvPicPr>
            <a:picLocks noChangeAspect="1"/>
          </p:cNvPicPr>
          <p:nvPr/>
        </p:nvPicPr>
        <p:blipFill>
          <a:blip r:embed="rId3">
            <a:extLst>
              <a:ext uri="{28A0092B-C50C-407E-A947-70E740481C1C}">
                <a14:useLocalDpi xmlns:a14="http://schemas.microsoft.com/office/drawing/2010/main" val="0"/>
              </a:ext>
            </a:extLst>
          </a:blip>
          <a:srcRect t="15978" r="-2" b="8927"/>
          <a:stretch>
            <a:fillRect/>
          </a:stretch>
        </p:blipFill>
        <p:spPr>
          <a:xfrm>
            <a:off x="1" y="10"/>
            <a:ext cx="6096000" cy="6857990"/>
          </a:xfrm>
          <a:prstGeom prst="rect">
            <a:avLst/>
          </a:prstGeom>
        </p:spPr>
      </p:pic>
      <p:cxnSp>
        <p:nvCxnSpPr>
          <p:cNvPr id="17" name="Straight Connector 16">
            <a:extLst>
              <a:ext uri="{FF2B5EF4-FFF2-40B4-BE49-F238E27FC236}">
                <a16:creationId xmlns:a16="http://schemas.microsoft.com/office/drawing/2014/main" id="{C110BD14-2562-9B91-E112-D02EFDA025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2A4C9A4-A8C9-5833-3E4F-DDD885EC65F9}"/>
              </a:ext>
            </a:extLst>
          </p:cNvPr>
          <p:cNvSpPr txBox="1"/>
          <p:nvPr/>
        </p:nvSpPr>
        <p:spPr>
          <a:xfrm>
            <a:off x="6456394" y="4649243"/>
            <a:ext cx="5604611" cy="1384995"/>
          </a:xfrm>
          <a:prstGeom prst="rect">
            <a:avLst/>
          </a:prstGeom>
          <a:noFill/>
        </p:spPr>
        <p:txBody>
          <a:bodyPr wrap="none" rtlCol="0">
            <a:spAutoFit/>
          </a:bodyPr>
          <a:lstStyle/>
          <a:p>
            <a:pPr marL="342900" indent="-342900">
              <a:buFont typeface="Arial" panose="020B0604020202020204" pitchFamily="34" charset="0"/>
              <a:buChar char="•"/>
            </a:pPr>
            <a:r>
              <a:rPr lang="en-US" sz="2800" dirty="0"/>
              <a:t>A look at Washington’s students</a:t>
            </a:r>
          </a:p>
          <a:p>
            <a:pPr marL="342900" indent="-342900">
              <a:buFont typeface="Arial" panose="020B0604020202020204" pitchFamily="34" charset="0"/>
              <a:buChar char="•"/>
            </a:pPr>
            <a:r>
              <a:rPr lang="en-US" sz="2800" dirty="0"/>
              <a:t>Culturally relevant resources</a:t>
            </a:r>
          </a:p>
          <a:p>
            <a:endParaRPr lang="en-US" sz="2800" dirty="0"/>
          </a:p>
        </p:txBody>
      </p:sp>
    </p:spTree>
    <p:extLst>
      <p:ext uri="{BB962C8B-B14F-4D97-AF65-F5344CB8AC3E}">
        <p14:creationId xmlns:p14="http://schemas.microsoft.com/office/powerpoint/2010/main" val="649096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D4BD42-7AFE-1847-B772-B5DD61FCB75B}"/>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descr="A classroom with desks and signs&#10;&#10;AI-generated content may be incorrect.">
            <a:extLst>
              <a:ext uri="{FF2B5EF4-FFF2-40B4-BE49-F238E27FC236}">
                <a16:creationId xmlns:a16="http://schemas.microsoft.com/office/drawing/2014/main" id="{D285A8F6-6E87-7883-1826-8F96C4C6A261}"/>
              </a:ext>
            </a:extLst>
          </p:cNvPr>
          <p:cNvPicPr>
            <a:picLocks noChangeAspect="1"/>
          </p:cNvPicPr>
          <p:nvPr/>
        </p:nvPicPr>
        <p:blipFill>
          <a:blip r:embed="rId3">
            <a:extLst>
              <a:ext uri="{28A0092B-C50C-407E-A947-70E740481C1C}">
                <a14:useLocalDpi xmlns:a14="http://schemas.microsoft.com/office/drawing/2010/main" val="0"/>
              </a:ext>
            </a:extLst>
          </a:blip>
          <a:srcRect t="23960" b="8889"/>
          <a:stretch>
            <a:fillRect/>
          </a:stretch>
        </p:blipFill>
        <p:spPr>
          <a:xfrm>
            <a:off x="20" y="1282"/>
            <a:ext cx="12191980" cy="6856718"/>
          </a:xfrm>
          <a:prstGeom prst="rect">
            <a:avLst/>
          </a:prstGeom>
        </p:spPr>
      </p:pic>
    </p:spTree>
    <p:extLst>
      <p:ext uri="{BB962C8B-B14F-4D97-AF65-F5344CB8AC3E}">
        <p14:creationId xmlns:p14="http://schemas.microsoft.com/office/powerpoint/2010/main" val="3778971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graph&#10;&#10;AI-generated content may be incorrect.">
            <a:extLst>
              <a:ext uri="{FF2B5EF4-FFF2-40B4-BE49-F238E27FC236}">
                <a16:creationId xmlns:a16="http://schemas.microsoft.com/office/drawing/2014/main" id="{8B68367E-7B40-5BDD-014E-7924A8F498EB}"/>
              </a:ext>
            </a:extLst>
          </p:cNvPr>
          <p:cNvPicPr>
            <a:picLocks noChangeAspect="1"/>
          </p:cNvPicPr>
          <p:nvPr/>
        </p:nvPicPr>
        <p:blipFill>
          <a:blip r:embed="rId3"/>
          <a:stretch>
            <a:fillRect/>
          </a:stretch>
        </p:blipFill>
        <p:spPr>
          <a:xfrm>
            <a:off x="301791" y="208455"/>
            <a:ext cx="6312333" cy="6353907"/>
          </a:xfrm>
          <a:prstGeom prst="rect">
            <a:avLst/>
          </a:prstGeom>
          <a:ln>
            <a:solidFill>
              <a:schemeClr val="tx1"/>
            </a:solidFill>
          </a:ln>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C3A1C986-E17D-266F-7FFA-4976D6DF1E09}"/>
              </a:ext>
            </a:extLst>
          </p:cNvPr>
          <p:cNvSpPr txBox="1"/>
          <p:nvPr/>
        </p:nvSpPr>
        <p:spPr>
          <a:xfrm>
            <a:off x="7098632" y="1010655"/>
            <a:ext cx="4391526" cy="1200329"/>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Washington State’s Student Body </a:t>
            </a:r>
          </a:p>
        </p:txBody>
      </p:sp>
      <p:sp>
        <p:nvSpPr>
          <p:cNvPr id="8" name="TextBox 7">
            <a:extLst>
              <a:ext uri="{FF2B5EF4-FFF2-40B4-BE49-F238E27FC236}">
                <a16:creationId xmlns:a16="http://schemas.microsoft.com/office/drawing/2014/main" id="{7491D8E5-FF6A-F272-1926-B57377503372}"/>
              </a:ext>
            </a:extLst>
          </p:cNvPr>
          <p:cNvSpPr txBox="1"/>
          <p:nvPr/>
        </p:nvSpPr>
        <p:spPr>
          <a:xfrm>
            <a:off x="7098632" y="3200470"/>
            <a:ext cx="4923912" cy="1569660"/>
          </a:xfrm>
          <a:prstGeom prst="rect">
            <a:avLst/>
          </a:prstGeom>
          <a:noFill/>
        </p:spPr>
        <p:txBody>
          <a:bodyPr wrap="none" rtlCol="0">
            <a:spAutoFit/>
          </a:bodyPr>
          <a:lstStyle/>
          <a:p>
            <a:pPr marL="342900" indent="-342900">
              <a:buFont typeface="Arial" panose="020B0604020202020204" pitchFamily="34" charset="0"/>
              <a:buChar char="•"/>
            </a:pPr>
            <a:r>
              <a:rPr lang="en-US" sz="2400" dirty="0">
                <a:latin typeface="Segoe UI" panose="020B0502040204020203" pitchFamily="34" charset="0"/>
                <a:cs typeface="Segoe UI" panose="020B0502040204020203" pitchFamily="34" charset="0"/>
              </a:rPr>
              <a:t>52.4% ethnicity other than white</a:t>
            </a:r>
          </a:p>
          <a:p>
            <a:pPr marL="342900" indent="-342900">
              <a:buFont typeface="Arial" panose="020B0604020202020204" pitchFamily="34" charset="0"/>
              <a:buChar char="•"/>
            </a:pPr>
            <a:r>
              <a:rPr lang="en-US" sz="2400" dirty="0">
                <a:latin typeface="Segoe UI" panose="020B0502040204020203" pitchFamily="34" charset="0"/>
                <a:cs typeface="Segoe UI" panose="020B0502040204020203" pitchFamily="34" charset="0"/>
              </a:rPr>
              <a:t>49.8% low income</a:t>
            </a:r>
          </a:p>
          <a:p>
            <a:pPr marL="342900" indent="-342900">
              <a:buFont typeface="Arial" panose="020B0604020202020204" pitchFamily="34" charset="0"/>
              <a:buChar char="•"/>
            </a:pPr>
            <a:r>
              <a:rPr lang="en-US" sz="2400" dirty="0">
                <a:latin typeface="Segoe UI" panose="020B0502040204020203" pitchFamily="34" charset="0"/>
                <a:cs typeface="Segoe UI" panose="020B0502040204020203" pitchFamily="34" charset="0"/>
              </a:rPr>
              <a:t>15.1% English learners</a:t>
            </a:r>
          </a:p>
          <a:p>
            <a:pPr marL="342900" indent="-342900">
              <a:buFont typeface="Arial" panose="020B0604020202020204" pitchFamily="34" charset="0"/>
              <a:buChar char="•"/>
            </a:pPr>
            <a:r>
              <a:rPr lang="en-US" sz="2400" b="1" dirty="0">
                <a:latin typeface="Segoe UI" panose="020B0502040204020203" pitchFamily="34" charset="0"/>
                <a:cs typeface="Segoe UI" panose="020B0502040204020203" pitchFamily="34" charset="0"/>
              </a:rPr>
              <a:t>Over 25% special populations</a:t>
            </a:r>
          </a:p>
        </p:txBody>
      </p:sp>
      <p:sp>
        <p:nvSpPr>
          <p:cNvPr id="10" name="TextBox 9">
            <a:extLst>
              <a:ext uri="{FF2B5EF4-FFF2-40B4-BE49-F238E27FC236}">
                <a16:creationId xmlns:a16="http://schemas.microsoft.com/office/drawing/2014/main" id="{4B48855E-CA17-2329-38F5-AEA85C29510D}"/>
              </a:ext>
            </a:extLst>
          </p:cNvPr>
          <p:cNvSpPr txBox="1"/>
          <p:nvPr/>
        </p:nvSpPr>
        <p:spPr>
          <a:xfrm>
            <a:off x="6029862" y="6372546"/>
            <a:ext cx="6112042" cy="276999"/>
          </a:xfrm>
          <a:prstGeom prst="rect">
            <a:avLst/>
          </a:prstGeom>
          <a:noFill/>
        </p:spPr>
        <p:txBody>
          <a:bodyPr wrap="square">
            <a:spAutoFit/>
          </a:bodyPr>
          <a:lstStyle/>
          <a:p>
            <a:pPr algn="r"/>
            <a:r>
              <a:rPr lang="en-US" sz="1200" dirty="0">
                <a:solidFill>
                  <a:srgbClr val="0070C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Report Card - Washington State Report Card</a:t>
            </a:r>
            <a:endParaRPr lang="en-US" sz="1200" dirty="0">
              <a:solidFill>
                <a:srgbClr val="0070C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57795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7"/>
        <p:cNvGrpSpPr/>
        <p:nvPr/>
      </p:nvGrpSpPr>
      <p:grpSpPr>
        <a:xfrm>
          <a:off x="0" y="0"/>
          <a:ext cx="0" cy="0"/>
          <a:chOff x="0" y="0"/>
          <a:chExt cx="0" cy="0"/>
        </a:xfrm>
      </p:grpSpPr>
      <p:sp>
        <p:nvSpPr>
          <p:cNvPr id="2648" name="Google Shape;2648;p244"/>
          <p:cNvSpPr txBox="1">
            <a:spLocks noGrp="1"/>
          </p:cNvSpPr>
          <p:nvPr>
            <p:ph type="title"/>
          </p:nvPr>
        </p:nvSpPr>
        <p:spPr>
          <a:xfrm>
            <a:off x="1097631" y="286824"/>
            <a:ext cx="10057694" cy="1450698"/>
          </a:xfrm>
          <a:prstGeom prst="rect">
            <a:avLst/>
          </a:prstGeom>
          <a:solidFill>
            <a:schemeClr val="bg1"/>
          </a:solidFill>
          <a:ln>
            <a:solidFill>
              <a:schemeClr val="accent1"/>
            </a:solidFill>
          </a:ln>
        </p:spPr>
        <p:txBody>
          <a:bodyPr spcFirstLastPara="1" vert="horz" wrap="square" lIns="91427" tIns="45697" rIns="91427" bIns="45697" rtlCol="0" anchor="b" anchorCtr="0">
            <a:noAutofit/>
          </a:bodyPr>
          <a:lstStyle/>
          <a:p>
            <a:r>
              <a:rPr lang="en-US" sz="3200" b="1" dirty="0">
                <a:latin typeface="Segoe UI" panose="020B0502040204020203" pitchFamily="34" charset="0"/>
                <a:ea typeface="Open Sans" panose="020B0606030504020204" pitchFamily="34" charset="0"/>
                <a:cs typeface="Segoe UI" panose="020B0502040204020203" pitchFamily="34" charset="0"/>
              </a:rPr>
              <a:t>Special Populations </a:t>
            </a:r>
            <a:r>
              <a:rPr lang="en-US" sz="3200" dirty="0">
                <a:latin typeface="Segoe UI" panose="020B0502040204020203" pitchFamily="34" charset="0"/>
                <a:ea typeface="Open Sans" panose="020B0606030504020204" pitchFamily="34" charset="0"/>
                <a:cs typeface="Segoe UI" panose="020B0502040204020203" pitchFamily="34" charset="0"/>
              </a:rPr>
              <a:t>students face barriers to access education and resources other students access with ease.</a:t>
            </a:r>
            <a:endParaRPr sz="2800" dirty="0">
              <a:latin typeface="Segoe UI" panose="020B0502040204020203" pitchFamily="34" charset="0"/>
              <a:ea typeface="Open Sans" panose="020B0606030504020204" pitchFamily="34" charset="0"/>
              <a:cs typeface="Segoe UI" panose="020B0502040204020203" pitchFamily="34" charset="0"/>
            </a:endParaRPr>
          </a:p>
        </p:txBody>
      </p:sp>
      <p:sp>
        <p:nvSpPr>
          <p:cNvPr id="2650" name="Google Shape;2650;p244"/>
          <p:cNvSpPr txBox="1"/>
          <p:nvPr/>
        </p:nvSpPr>
        <p:spPr>
          <a:xfrm>
            <a:off x="10781297" y="6492825"/>
            <a:ext cx="1311908" cy="365175"/>
          </a:xfrm>
          <a:prstGeom prst="rect">
            <a:avLst/>
          </a:prstGeom>
          <a:noFill/>
          <a:ln>
            <a:noFill/>
          </a:ln>
        </p:spPr>
        <p:txBody>
          <a:bodyPr spcFirstLastPara="1" wrap="square" lIns="91427" tIns="45697" rIns="91427" bIns="45697" anchor="ctr" anchorCtr="0">
            <a:noAutofit/>
          </a:bodyPr>
          <a:lstStyle/>
          <a:p>
            <a:pPr algn="r" defTabSz="1219107">
              <a:buClr>
                <a:srgbClr val="000000"/>
              </a:buClr>
              <a:defRPr/>
            </a:pPr>
            <a:fld id="{00000000-1234-1234-1234-123412341234}" type="slidenum">
              <a:rPr lang="en-US" sz="1067">
                <a:solidFill>
                  <a:srgbClr val="FFFFFF"/>
                </a:solidFill>
                <a:latin typeface="Libre Franklin"/>
                <a:ea typeface="Libre Franklin"/>
                <a:cs typeface="Libre Franklin"/>
                <a:sym typeface="Libre Franklin"/>
              </a:rPr>
              <a:pPr algn="r" defTabSz="1219107">
                <a:buClr>
                  <a:srgbClr val="000000"/>
                </a:buClr>
                <a:defRPr/>
              </a:pPr>
              <a:t>15</a:t>
            </a:fld>
            <a:endParaRPr sz="1067" dirty="0">
              <a:solidFill>
                <a:srgbClr val="FFFFFF"/>
              </a:solidFill>
              <a:latin typeface="Libre Franklin"/>
              <a:ea typeface="Libre Franklin"/>
              <a:cs typeface="Libre Franklin"/>
              <a:sym typeface="Libre Franklin"/>
            </a:endParaRPr>
          </a:p>
        </p:txBody>
      </p:sp>
      <p:pic>
        <p:nvPicPr>
          <p:cNvPr id="4" name="Picture 3" descr="A picture containing text, clipart&#10;&#10;Description automatically generated">
            <a:extLst>
              <a:ext uri="{FF2B5EF4-FFF2-40B4-BE49-F238E27FC236}">
                <a16:creationId xmlns:a16="http://schemas.microsoft.com/office/drawing/2014/main" id="{013CBF0E-EFE8-B22E-1D1A-E4407EE26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21" y="2867948"/>
            <a:ext cx="1230579" cy="2350079"/>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3BD57EE9-716E-1239-4A85-41A3C543140F}"/>
              </a:ext>
            </a:extLst>
          </p:cNvPr>
          <p:cNvPicPr>
            <a:picLocks noChangeAspect="1"/>
          </p:cNvPicPr>
          <p:nvPr/>
        </p:nvPicPr>
        <p:blipFill rotWithShape="1">
          <a:blip r:embed="rId4">
            <a:extLst>
              <a:ext uri="{28A0092B-C50C-407E-A947-70E740481C1C}">
                <a14:useLocalDpi xmlns:a14="http://schemas.microsoft.com/office/drawing/2010/main" val="0"/>
              </a:ext>
            </a:extLst>
          </a:blip>
          <a:srcRect l="4598" r="1896"/>
          <a:stretch/>
        </p:blipFill>
        <p:spPr>
          <a:xfrm>
            <a:off x="2685156" y="3429002"/>
            <a:ext cx="1134718" cy="2562401"/>
          </a:xfrm>
          <a:prstGeom prst="rect">
            <a:avLst/>
          </a:prstGeom>
        </p:spPr>
      </p:pic>
      <p:pic>
        <p:nvPicPr>
          <p:cNvPr id="6" name="Picture 5" descr="Icon&#10;&#10;Description automatically generated">
            <a:extLst>
              <a:ext uri="{FF2B5EF4-FFF2-40B4-BE49-F238E27FC236}">
                <a16:creationId xmlns:a16="http://schemas.microsoft.com/office/drawing/2014/main" id="{0DB19B17-F100-C0A4-3CD4-DE8EE3134457}"/>
              </a:ext>
            </a:extLst>
          </p:cNvPr>
          <p:cNvPicPr>
            <a:picLocks noChangeAspect="1"/>
          </p:cNvPicPr>
          <p:nvPr/>
        </p:nvPicPr>
        <p:blipFill rotWithShape="1">
          <a:blip r:embed="rId5">
            <a:extLst>
              <a:ext uri="{28A0092B-C50C-407E-A947-70E740481C1C}">
                <a14:useLocalDpi xmlns:a14="http://schemas.microsoft.com/office/drawing/2010/main" val="0"/>
              </a:ext>
            </a:extLst>
          </a:blip>
          <a:srcRect l="6235" r="3979"/>
          <a:stretch/>
        </p:blipFill>
        <p:spPr>
          <a:xfrm>
            <a:off x="4582989" y="2755182"/>
            <a:ext cx="1108681" cy="2562401"/>
          </a:xfrm>
          <a:prstGeom prst="rect">
            <a:avLst/>
          </a:prstGeom>
        </p:spPr>
      </p:pic>
      <p:pic>
        <p:nvPicPr>
          <p:cNvPr id="8" name="Picture 7" descr="Text&#10;&#10;Description automatically generated">
            <a:extLst>
              <a:ext uri="{FF2B5EF4-FFF2-40B4-BE49-F238E27FC236}">
                <a16:creationId xmlns:a16="http://schemas.microsoft.com/office/drawing/2014/main" id="{7173DD5F-7B04-866F-72BC-D643693E2B85}"/>
              </a:ext>
            </a:extLst>
          </p:cNvPr>
          <p:cNvPicPr>
            <a:picLocks noChangeAspect="1"/>
          </p:cNvPicPr>
          <p:nvPr/>
        </p:nvPicPr>
        <p:blipFill rotWithShape="1">
          <a:blip r:embed="rId6">
            <a:extLst>
              <a:ext uri="{28A0092B-C50C-407E-A947-70E740481C1C}">
                <a14:useLocalDpi xmlns:a14="http://schemas.microsoft.com/office/drawing/2010/main" val="0"/>
              </a:ext>
            </a:extLst>
          </a:blip>
          <a:srcRect l="2874" t="1086" r="5035" b="2056"/>
          <a:stretch/>
        </p:blipFill>
        <p:spPr>
          <a:xfrm>
            <a:off x="6597077" y="3429002"/>
            <a:ext cx="1183927" cy="2545177"/>
          </a:xfrm>
          <a:prstGeom prst="rect">
            <a:avLst/>
          </a:prstGeom>
        </p:spPr>
      </p:pic>
      <p:pic>
        <p:nvPicPr>
          <p:cNvPr id="9" name="Picture 8" descr="Icon&#10;&#10;Description automatically generated">
            <a:extLst>
              <a:ext uri="{FF2B5EF4-FFF2-40B4-BE49-F238E27FC236}">
                <a16:creationId xmlns:a16="http://schemas.microsoft.com/office/drawing/2014/main" id="{D16950EC-A1D3-CD61-D841-7DFE62039D9E}"/>
              </a:ext>
            </a:extLst>
          </p:cNvPr>
          <p:cNvPicPr>
            <a:picLocks noChangeAspect="1"/>
          </p:cNvPicPr>
          <p:nvPr/>
        </p:nvPicPr>
        <p:blipFill rotWithShape="1">
          <a:blip r:embed="rId7">
            <a:extLst>
              <a:ext uri="{28A0092B-C50C-407E-A947-70E740481C1C}">
                <a14:useLocalDpi xmlns:a14="http://schemas.microsoft.com/office/drawing/2010/main" val="0"/>
              </a:ext>
            </a:extLst>
          </a:blip>
          <a:srcRect l="2940" r="3743"/>
          <a:stretch/>
        </p:blipFill>
        <p:spPr>
          <a:xfrm>
            <a:off x="8372813" y="2752540"/>
            <a:ext cx="1149305" cy="2580897"/>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531C5C67-152C-FFC1-8277-9F340BAB3D66}"/>
              </a:ext>
            </a:extLst>
          </p:cNvPr>
          <p:cNvPicPr>
            <a:picLocks noChangeAspect="1"/>
          </p:cNvPicPr>
          <p:nvPr/>
        </p:nvPicPr>
        <p:blipFill rotWithShape="1">
          <a:blip r:embed="rId8">
            <a:extLst>
              <a:ext uri="{28A0092B-C50C-407E-A947-70E740481C1C}">
                <a14:useLocalDpi xmlns:a14="http://schemas.microsoft.com/office/drawing/2010/main" val="0"/>
              </a:ext>
            </a:extLst>
          </a:blip>
          <a:srcRect l="3745" t="1921" r="2940"/>
          <a:stretch/>
        </p:blipFill>
        <p:spPr>
          <a:xfrm>
            <a:off x="10174568" y="3426975"/>
            <a:ext cx="1262685" cy="2481977"/>
          </a:xfrm>
          <a:prstGeom prst="rect">
            <a:avLst/>
          </a:prstGeom>
        </p:spPr>
      </p:pic>
      <p:sp>
        <p:nvSpPr>
          <p:cNvPr id="12" name="TextBox 11">
            <a:extLst>
              <a:ext uri="{FF2B5EF4-FFF2-40B4-BE49-F238E27FC236}">
                <a16:creationId xmlns:a16="http://schemas.microsoft.com/office/drawing/2014/main" id="{99C15915-8339-25A7-F8A1-3E574BA2D70F}"/>
              </a:ext>
            </a:extLst>
          </p:cNvPr>
          <p:cNvSpPr txBox="1"/>
          <p:nvPr/>
        </p:nvSpPr>
        <p:spPr>
          <a:xfrm>
            <a:off x="572658" y="5086748"/>
            <a:ext cx="1486561" cy="461665"/>
          </a:xfrm>
          <a:prstGeom prst="rect">
            <a:avLst/>
          </a:prstGeom>
          <a:noFill/>
        </p:spPr>
        <p:txBody>
          <a:bodyPr wrap="none" rtlCol="0">
            <a:spAutoFit/>
          </a:bodyPr>
          <a:lstStyle/>
          <a:p>
            <a:pPr algn="ctr">
              <a:defRPr/>
            </a:pPr>
            <a:r>
              <a:rPr lang="en-US" sz="1200" dirty="0">
                <a:solidFill>
                  <a:srgbClr val="000000"/>
                </a:solidFill>
                <a:latin typeface="Segoe UI" panose="020B0502040204020203" pitchFamily="34" charset="0"/>
                <a:ea typeface="Open Sans" panose="020B0606030504020204" pitchFamily="34" charset="0"/>
                <a:cs typeface="Segoe UI" panose="020B0502040204020203" pitchFamily="34" charset="0"/>
              </a:rPr>
              <a:t> </a:t>
            </a:r>
          </a:p>
          <a:p>
            <a:pPr algn="ctr">
              <a:defRPr/>
            </a:pPr>
            <a:r>
              <a:rPr lang="en-US" sz="1200" dirty="0">
                <a:solidFill>
                  <a:srgbClr val="000000"/>
                </a:solidFill>
                <a:latin typeface="Segoe UI" panose="020B0502040204020203" pitchFamily="34" charset="0"/>
                <a:ea typeface="Open Sans" panose="020B0606030504020204" pitchFamily="34" charset="0"/>
                <a:cs typeface="Segoe UI" panose="020B0502040204020203" pitchFamily="34" charset="0"/>
              </a:rPr>
              <a:t>25% drop-out rate</a:t>
            </a:r>
          </a:p>
        </p:txBody>
      </p:sp>
      <p:sp>
        <p:nvSpPr>
          <p:cNvPr id="13" name="TextBox 12">
            <a:extLst>
              <a:ext uri="{FF2B5EF4-FFF2-40B4-BE49-F238E27FC236}">
                <a16:creationId xmlns:a16="http://schemas.microsoft.com/office/drawing/2014/main" id="{9AA9DEDA-0E19-0D7E-1078-842DF6C26EEE}"/>
              </a:ext>
            </a:extLst>
          </p:cNvPr>
          <p:cNvSpPr txBox="1"/>
          <p:nvPr/>
        </p:nvSpPr>
        <p:spPr>
          <a:xfrm>
            <a:off x="2678439" y="6008552"/>
            <a:ext cx="1112356" cy="276999"/>
          </a:xfrm>
          <a:prstGeom prst="rect">
            <a:avLst/>
          </a:prstGeom>
          <a:noFill/>
        </p:spPr>
        <p:txBody>
          <a:bodyPr wrap="none" rtlCol="0">
            <a:spAutoFit/>
          </a:bodyPr>
          <a:lstStyle/>
          <a:p>
            <a:pPr algn="ctr">
              <a:defRPr/>
            </a:pPr>
            <a:r>
              <a:rPr lang="en-US" sz="1200" dirty="0">
                <a:solidFill>
                  <a:srgbClr val="000000"/>
                </a:solidFill>
                <a:latin typeface="Segoe UI" panose="020B0502040204020203" pitchFamily="34" charset="0"/>
                <a:ea typeface="Open Sans" panose="020B0606030504020204" pitchFamily="34" charset="0"/>
                <a:cs typeface="Segoe UI" panose="020B0502040204020203" pitchFamily="34" charset="0"/>
              </a:rPr>
              <a:t>21% drop out</a:t>
            </a:r>
          </a:p>
        </p:txBody>
      </p:sp>
      <p:sp>
        <p:nvSpPr>
          <p:cNvPr id="14" name="TextBox 13">
            <a:extLst>
              <a:ext uri="{FF2B5EF4-FFF2-40B4-BE49-F238E27FC236}">
                <a16:creationId xmlns:a16="http://schemas.microsoft.com/office/drawing/2014/main" id="{67592929-0EB2-86BA-2079-F21E38D39C68}"/>
              </a:ext>
            </a:extLst>
          </p:cNvPr>
          <p:cNvSpPr txBox="1"/>
          <p:nvPr/>
        </p:nvSpPr>
        <p:spPr>
          <a:xfrm>
            <a:off x="3890779" y="5271416"/>
            <a:ext cx="2635395" cy="276999"/>
          </a:xfrm>
          <a:prstGeom prst="rect">
            <a:avLst/>
          </a:prstGeom>
          <a:noFill/>
        </p:spPr>
        <p:txBody>
          <a:bodyPr wrap="square" rtlCol="0">
            <a:spAutoFit/>
          </a:bodyPr>
          <a:lstStyle/>
          <a:p>
            <a:pPr algn="ctr">
              <a:defRPr/>
            </a:pPr>
            <a:r>
              <a:rPr lang="en-US" sz="1200" dirty="0">
                <a:solidFill>
                  <a:srgbClr val="000000"/>
                </a:solidFill>
                <a:latin typeface="Segoe UI" panose="020B0502040204020203" pitchFamily="34" charset="0"/>
                <a:ea typeface="Open Sans" panose="020B0606030504020204" pitchFamily="34" charset="0"/>
                <a:cs typeface="Segoe UI" panose="020B0502040204020203" pitchFamily="34" charset="0"/>
              </a:rPr>
              <a:t>47% drop out rate</a:t>
            </a:r>
          </a:p>
        </p:txBody>
      </p:sp>
      <p:sp>
        <p:nvSpPr>
          <p:cNvPr id="15" name="TextBox 14">
            <a:extLst>
              <a:ext uri="{FF2B5EF4-FFF2-40B4-BE49-F238E27FC236}">
                <a16:creationId xmlns:a16="http://schemas.microsoft.com/office/drawing/2014/main" id="{7F70F4C0-93FF-CB97-930E-89392170553E}"/>
              </a:ext>
            </a:extLst>
          </p:cNvPr>
          <p:cNvSpPr txBox="1"/>
          <p:nvPr/>
        </p:nvSpPr>
        <p:spPr>
          <a:xfrm>
            <a:off x="6395393" y="6008553"/>
            <a:ext cx="1486561" cy="276999"/>
          </a:xfrm>
          <a:prstGeom prst="rect">
            <a:avLst/>
          </a:prstGeom>
          <a:noFill/>
        </p:spPr>
        <p:txBody>
          <a:bodyPr wrap="none" rtlCol="0">
            <a:spAutoFit/>
          </a:bodyPr>
          <a:lstStyle/>
          <a:p>
            <a:pPr>
              <a:defRPr/>
            </a:pPr>
            <a:r>
              <a:rPr lang="en-US" sz="1200" dirty="0">
                <a:solidFill>
                  <a:srgbClr val="000000"/>
                </a:solidFill>
                <a:latin typeface="Segoe UI" panose="020B0502040204020203" pitchFamily="34" charset="0"/>
                <a:ea typeface="Open Sans" panose="020B0606030504020204" pitchFamily="34" charset="0"/>
                <a:cs typeface="Segoe UI" panose="020B0502040204020203" pitchFamily="34" charset="0"/>
              </a:rPr>
              <a:t>20% drop-out rate</a:t>
            </a:r>
          </a:p>
        </p:txBody>
      </p:sp>
      <p:sp>
        <p:nvSpPr>
          <p:cNvPr id="17" name="TextBox 16">
            <a:extLst>
              <a:ext uri="{FF2B5EF4-FFF2-40B4-BE49-F238E27FC236}">
                <a16:creationId xmlns:a16="http://schemas.microsoft.com/office/drawing/2014/main" id="{AD5FBD8B-E24D-7913-93C4-5789430596A1}"/>
              </a:ext>
            </a:extLst>
          </p:cNvPr>
          <p:cNvSpPr txBox="1"/>
          <p:nvPr/>
        </p:nvSpPr>
        <p:spPr>
          <a:xfrm>
            <a:off x="8205273" y="5333437"/>
            <a:ext cx="1417311" cy="276999"/>
          </a:xfrm>
          <a:prstGeom prst="rect">
            <a:avLst/>
          </a:prstGeom>
          <a:noFill/>
        </p:spPr>
        <p:txBody>
          <a:bodyPr wrap="none" rtlCol="0">
            <a:spAutoFit/>
          </a:bodyPr>
          <a:lstStyle/>
          <a:p>
            <a:pPr>
              <a:defRPr/>
            </a:pPr>
            <a:r>
              <a:rPr lang="en-US" sz="1200" dirty="0">
                <a:solidFill>
                  <a:srgbClr val="000000"/>
                </a:solidFill>
                <a:latin typeface="Segoe UI" panose="020B0502040204020203" pitchFamily="34" charset="0"/>
                <a:ea typeface="Open Sans" panose="020B0606030504020204" pitchFamily="34" charset="0"/>
                <a:cs typeface="Segoe UI" panose="020B0502040204020203" pitchFamily="34" charset="0"/>
              </a:rPr>
              <a:t>26% drop out rate</a:t>
            </a:r>
          </a:p>
        </p:txBody>
      </p:sp>
      <p:sp>
        <p:nvSpPr>
          <p:cNvPr id="18" name="TextBox 17">
            <a:extLst>
              <a:ext uri="{FF2B5EF4-FFF2-40B4-BE49-F238E27FC236}">
                <a16:creationId xmlns:a16="http://schemas.microsoft.com/office/drawing/2014/main" id="{B4DBADAC-DD42-0D49-C0CC-C8B49C90B1F5}"/>
              </a:ext>
            </a:extLst>
          </p:cNvPr>
          <p:cNvSpPr txBox="1"/>
          <p:nvPr/>
        </p:nvSpPr>
        <p:spPr>
          <a:xfrm>
            <a:off x="10096973" y="5991403"/>
            <a:ext cx="1417311" cy="276999"/>
          </a:xfrm>
          <a:prstGeom prst="rect">
            <a:avLst/>
          </a:prstGeom>
          <a:noFill/>
        </p:spPr>
        <p:txBody>
          <a:bodyPr wrap="none" rtlCol="0">
            <a:spAutoFit/>
          </a:bodyPr>
          <a:lstStyle/>
          <a:p>
            <a:pPr>
              <a:defRPr/>
            </a:pPr>
            <a:r>
              <a:rPr lang="en-US" sz="1200" dirty="0">
                <a:solidFill>
                  <a:srgbClr val="000000"/>
                </a:solidFill>
                <a:latin typeface="Segoe UI" panose="020B0502040204020203" pitchFamily="34" charset="0"/>
                <a:ea typeface="Open Sans" panose="020B0606030504020204" pitchFamily="34" charset="0"/>
                <a:cs typeface="Segoe UI" panose="020B0502040204020203" pitchFamily="34" charset="0"/>
              </a:rPr>
              <a:t>95% drop out rate</a:t>
            </a:r>
          </a:p>
        </p:txBody>
      </p:sp>
      <p:sp>
        <p:nvSpPr>
          <p:cNvPr id="19" name="TextBox 18">
            <a:extLst>
              <a:ext uri="{FF2B5EF4-FFF2-40B4-BE49-F238E27FC236}">
                <a16:creationId xmlns:a16="http://schemas.microsoft.com/office/drawing/2014/main" id="{E8DA2678-029F-2F41-877F-19FF02800E00}"/>
              </a:ext>
            </a:extLst>
          </p:cNvPr>
          <p:cNvSpPr txBox="1"/>
          <p:nvPr/>
        </p:nvSpPr>
        <p:spPr>
          <a:xfrm>
            <a:off x="9201715" y="6386873"/>
            <a:ext cx="2476960" cy="577081"/>
          </a:xfrm>
          <a:prstGeom prst="rect">
            <a:avLst/>
          </a:prstGeom>
          <a:noFill/>
        </p:spPr>
        <p:txBody>
          <a:bodyPr wrap="none" rtlCol="0">
            <a:spAutoFit/>
          </a:bodyPr>
          <a:lstStyle/>
          <a:p>
            <a:pPr>
              <a:defRPr/>
            </a:pPr>
            <a:r>
              <a:rPr lang="en-US" sz="1050" u="sng" dirty="0">
                <a:solidFill>
                  <a:srgbClr val="0070C0"/>
                </a:solidFill>
                <a:latin typeface="Segoe UI" panose="020B05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Report to the Legislature</a:t>
            </a:r>
            <a:r>
              <a:rPr lang="en-US" sz="1050" u="sng" dirty="0">
                <a:solidFill>
                  <a:srgbClr val="0070C0"/>
                </a:solidFill>
                <a:latin typeface="Segoe UI" panose="020B0502040204020203" pitchFamily="34" charset="0"/>
                <a:cs typeface="Segoe UI" panose="020B0502040204020203" pitchFamily="34" charset="0"/>
              </a:rPr>
              <a:t>-2024</a:t>
            </a:r>
          </a:p>
          <a:p>
            <a:pPr>
              <a:defRPr/>
            </a:pPr>
            <a:r>
              <a:rPr lang="en-US" sz="1050" u="sng" dirty="0">
                <a:solidFill>
                  <a:srgbClr val="0070C0"/>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WA high school graduation rates</a:t>
            </a:r>
            <a:r>
              <a:rPr lang="en-US" sz="1050" u="sng" dirty="0">
                <a:solidFill>
                  <a:srgbClr val="0070C0"/>
                </a:solidFill>
                <a:latin typeface="Segoe UI" panose="020B0502040204020203" pitchFamily="34" charset="0"/>
                <a:cs typeface="Segoe UI" panose="020B0502040204020203" pitchFamily="34" charset="0"/>
              </a:rPr>
              <a:t>-2023</a:t>
            </a:r>
          </a:p>
          <a:p>
            <a:pPr>
              <a:defRPr/>
            </a:pPr>
            <a:endParaRPr lang="en-US" sz="1050" u="sng" dirty="0">
              <a:solidFill>
                <a:srgbClr val="0070C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8533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A18BE-6F58-A8C6-1DD9-A8DE0BB2CDED}"/>
              </a:ext>
            </a:extLst>
          </p:cNvPr>
          <p:cNvSpPr>
            <a:spLocks noGrp="1"/>
          </p:cNvSpPr>
          <p:nvPr>
            <p:ph type="title"/>
          </p:nvPr>
        </p:nvSpPr>
        <p:spPr>
          <a:xfrm>
            <a:off x="984737" y="204543"/>
            <a:ext cx="11453446" cy="1450757"/>
          </a:xfrm>
        </p:spPr>
        <p:txBody>
          <a:bodyPr>
            <a:normAutofit/>
          </a:bodyPr>
          <a:lstStyle/>
          <a:p>
            <a:r>
              <a:rPr lang="en-US" sz="4400" dirty="0">
                <a:solidFill>
                  <a:schemeClr val="tx1"/>
                </a:solidFill>
                <a:latin typeface="Segoe UI Black" panose="020B0A02040204020203" pitchFamily="34" charset="0"/>
                <a:ea typeface="Segoe UI Black" panose="020B0A02040204020203" pitchFamily="34" charset="0"/>
              </a:rPr>
              <a:t>Financial Foundations Made Relevant</a:t>
            </a:r>
          </a:p>
        </p:txBody>
      </p:sp>
      <p:sp>
        <p:nvSpPr>
          <p:cNvPr id="3" name="Content Placeholder 2">
            <a:extLst>
              <a:ext uri="{FF2B5EF4-FFF2-40B4-BE49-F238E27FC236}">
                <a16:creationId xmlns:a16="http://schemas.microsoft.com/office/drawing/2014/main" id="{EA7279CE-26C1-EB22-6DE3-114FD6F24F72}"/>
              </a:ext>
            </a:extLst>
          </p:cNvPr>
          <p:cNvSpPr>
            <a:spLocks noGrp="1"/>
          </p:cNvSpPr>
          <p:nvPr>
            <p:ph sz="half" idx="1"/>
          </p:nvPr>
        </p:nvSpPr>
        <p:spPr>
          <a:xfrm>
            <a:off x="1158240" y="2244320"/>
            <a:ext cx="4937760" cy="4023360"/>
          </a:xfrm>
        </p:spPr>
        <p:txBody>
          <a:bodyPr/>
          <a:lstStyle/>
          <a:p>
            <a:r>
              <a:rPr lang="en-US" sz="2800" b="1" dirty="0">
                <a:solidFill>
                  <a:schemeClr val="tx1"/>
                </a:solidFill>
                <a:latin typeface="Segoe UI "/>
                <a:ea typeface="Segoe UI Black" panose="020B0A02040204020203" pitchFamily="34" charset="0"/>
              </a:rPr>
              <a:t>Financial Education Competencies</a:t>
            </a:r>
          </a:p>
          <a:p>
            <a:r>
              <a:rPr lang="en-US" dirty="0">
                <a:latin typeface="Segoe UI "/>
              </a:rPr>
              <a:t>1. Spending and Saving</a:t>
            </a:r>
          </a:p>
          <a:p>
            <a:r>
              <a:rPr lang="en-US" dirty="0">
                <a:latin typeface="Segoe UI "/>
              </a:rPr>
              <a:t>2. Credit and Debt</a:t>
            </a:r>
          </a:p>
          <a:p>
            <a:r>
              <a:rPr lang="en-US" dirty="0">
                <a:latin typeface="Segoe UI "/>
              </a:rPr>
              <a:t>3. Employment and Income</a:t>
            </a:r>
          </a:p>
          <a:p>
            <a:r>
              <a:rPr lang="en-US" dirty="0">
                <a:latin typeface="Segoe UI "/>
              </a:rPr>
              <a:t>4. Investing</a:t>
            </a:r>
          </a:p>
          <a:p>
            <a:r>
              <a:rPr lang="en-US" dirty="0">
                <a:latin typeface="Segoe UI "/>
              </a:rPr>
              <a:t>5. Risk Management and Insurance</a:t>
            </a:r>
          </a:p>
          <a:p>
            <a:r>
              <a:rPr lang="en-US" dirty="0">
                <a:latin typeface="Segoe UI "/>
              </a:rPr>
              <a:t>6. Financial Decision-Making</a:t>
            </a:r>
          </a:p>
        </p:txBody>
      </p:sp>
      <p:sp>
        <p:nvSpPr>
          <p:cNvPr id="4" name="Content Placeholder 3">
            <a:extLst>
              <a:ext uri="{FF2B5EF4-FFF2-40B4-BE49-F238E27FC236}">
                <a16:creationId xmlns:a16="http://schemas.microsoft.com/office/drawing/2014/main" id="{CF2D9CB4-0974-4015-C9FE-33AA9F38784A}"/>
              </a:ext>
            </a:extLst>
          </p:cNvPr>
          <p:cNvSpPr>
            <a:spLocks noGrp="1"/>
          </p:cNvSpPr>
          <p:nvPr>
            <p:ph sz="half" idx="2"/>
          </p:nvPr>
        </p:nvSpPr>
        <p:spPr>
          <a:xfrm>
            <a:off x="6711460" y="2179194"/>
            <a:ext cx="4937760" cy="4023360"/>
          </a:xfrm>
        </p:spPr>
        <p:txBody>
          <a:bodyPr/>
          <a:lstStyle/>
          <a:p>
            <a:r>
              <a:rPr lang="en-US" sz="2800" b="1" dirty="0">
                <a:solidFill>
                  <a:schemeClr val="tx1"/>
                </a:solidFill>
                <a:latin typeface="Segoe UI "/>
                <a:ea typeface="Segoe UI Black" panose="020B0A02040204020203" pitchFamily="34" charset="0"/>
              </a:rPr>
              <a:t>Financial Concepts</a:t>
            </a:r>
          </a:p>
          <a:p>
            <a:pPr>
              <a:lnSpc>
                <a:spcPct val="100000"/>
              </a:lnSpc>
            </a:pPr>
            <a:endParaRPr lang="en-US" sz="1000" b="1" dirty="0">
              <a:solidFill>
                <a:schemeClr val="tx1"/>
              </a:solidFill>
              <a:latin typeface="Segoe UI "/>
              <a:ea typeface="Segoe UI Black" panose="020B0A02040204020203" pitchFamily="34" charset="0"/>
            </a:endParaRPr>
          </a:p>
          <a:p>
            <a:r>
              <a:rPr lang="en-US" dirty="0">
                <a:solidFill>
                  <a:schemeClr val="tx1"/>
                </a:solidFill>
                <a:latin typeface="Segoe UI "/>
                <a:ea typeface="Segoe UI Black" panose="020B0A02040204020203" pitchFamily="34" charset="0"/>
              </a:rPr>
              <a:t>1. Budgeting</a:t>
            </a:r>
          </a:p>
          <a:p>
            <a:r>
              <a:rPr lang="en-US" dirty="0">
                <a:solidFill>
                  <a:schemeClr val="tx1"/>
                </a:solidFill>
                <a:latin typeface="Segoe UI "/>
                <a:ea typeface="Segoe UI Black" panose="020B0A02040204020203" pitchFamily="34" charset="0"/>
              </a:rPr>
              <a:t>2. Credit scores and credit reports</a:t>
            </a:r>
          </a:p>
          <a:p>
            <a:r>
              <a:rPr lang="en-US" dirty="0">
                <a:solidFill>
                  <a:schemeClr val="tx1"/>
                </a:solidFill>
                <a:latin typeface="Segoe UI "/>
                <a:ea typeface="Segoe UI Black" panose="020B0A02040204020203" pitchFamily="34" charset="0"/>
              </a:rPr>
              <a:t>3. Paychecks and deductions</a:t>
            </a:r>
          </a:p>
          <a:p>
            <a:r>
              <a:rPr lang="en-US" dirty="0">
                <a:solidFill>
                  <a:schemeClr val="tx1"/>
                </a:solidFill>
                <a:latin typeface="Segoe UI "/>
                <a:ea typeface="Segoe UI Black" panose="020B0A02040204020203" pitchFamily="34" charset="0"/>
              </a:rPr>
              <a:t>4. Compound interest</a:t>
            </a:r>
          </a:p>
          <a:p>
            <a:r>
              <a:rPr lang="en-US" dirty="0">
                <a:solidFill>
                  <a:schemeClr val="tx1"/>
                </a:solidFill>
                <a:latin typeface="Segoe UI "/>
                <a:ea typeface="Segoe UI Black" panose="020B0A02040204020203" pitchFamily="34" charset="0"/>
              </a:rPr>
              <a:t>5. Identity theft protection</a:t>
            </a:r>
          </a:p>
          <a:p>
            <a:r>
              <a:rPr lang="en-US" dirty="0">
                <a:solidFill>
                  <a:schemeClr val="tx1"/>
                </a:solidFill>
                <a:latin typeface="Segoe UI "/>
                <a:ea typeface="Segoe UI Black" panose="020B0A02040204020203" pitchFamily="34" charset="0"/>
              </a:rPr>
              <a:t>6. Financial goal setting</a:t>
            </a:r>
          </a:p>
        </p:txBody>
      </p:sp>
    </p:spTree>
    <p:extLst>
      <p:ext uri="{BB962C8B-B14F-4D97-AF65-F5344CB8AC3E}">
        <p14:creationId xmlns:p14="http://schemas.microsoft.com/office/powerpoint/2010/main" val="2662957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39C25D7-D778-C18F-EAB8-B3DCE8BAFC65}"/>
              </a:ext>
            </a:extLst>
          </p:cNvPr>
          <p:cNvSpPr txBox="1">
            <a:spLocks/>
          </p:cNvSpPr>
          <p:nvPr/>
        </p:nvSpPr>
        <p:spPr>
          <a:xfrm>
            <a:off x="957072" y="500062"/>
            <a:ext cx="10515600" cy="1325563"/>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s-419" sz="4800" b="1" i="0" u="none" strike="noStrike" kern="1200" cap="none" spc="-50" normalizeH="0" baseline="0" noProof="0" dirty="0">
                <a:ln>
                  <a:noFill/>
                </a:ln>
                <a:solidFill>
                  <a:schemeClr val="accent3">
                    <a:lumMod val="50000"/>
                  </a:schemeClr>
                </a:solidFill>
                <a:effectLst/>
                <a:uLnTx/>
                <a:uFillTx/>
                <a:latin typeface="Segoe UI Black" panose="020B0A02040204020203" pitchFamily="34" charset="0"/>
                <a:ea typeface="Segoe UI Black" panose="020B0A02040204020203" pitchFamily="34" charset="0"/>
                <a:cs typeface="Open Sans" panose="020B0606030504020204" pitchFamily="34" charset="0"/>
              </a:rPr>
              <a:t>Connecting to all </a:t>
            </a:r>
            <a:r>
              <a:rPr lang="es-419" b="1" dirty="0">
                <a:solidFill>
                  <a:schemeClr val="accent3">
                    <a:lumMod val="50000"/>
                  </a:schemeClr>
                </a:solidFill>
                <a:latin typeface="Segoe UI Black" panose="020B0A02040204020203" pitchFamily="34" charset="0"/>
                <a:ea typeface="Segoe UI Black" panose="020B0A02040204020203" pitchFamily="34" charset="0"/>
                <a:cs typeface="Open Sans" panose="020B0606030504020204" pitchFamily="34" charset="0"/>
              </a:rPr>
              <a:t>M</a:t>
            </a:r>
            <a:r>
              <a:rPr kumimoji="0" lang="es-419" sz="4800" b="1" i="0" u="none" strike="noStrike" kern="1200" cap="none" spc="-50" normalizeH="0" baseline="0" noProof="0" dirty="0">
                <a:ln>
                  <a:noFill/>
                </a:ln>
                <a:solidFill>
                  <a:schemeClr val="accent3">
                    <a:lumMod val="50000"/>
                  </a:schemeClr>
                </a:solidFill>
                <a:effectLst/>
                <a:uLnTx/>
                <a:uFillTx/>
                <a:latin typeface="Segoe UI Black" panose="020B0A02040204020203" pitchFamily="34" charset="0"/>
                <a:ea typeface="Segoe UI Black" panose="020B0A02040204020203" pitchFamily="34" charset="0"/>
                <a:cs typeface="Open Sans" panose="020B0606030504020204" pitchFamily="34" charset="0"/>
              </a:rPr>
              <a:t>oney Cultures</a:t>
            </a:r>
          </a:p>
        </p:txBody>
      </p:sp>
      <p:graphicFrame>
        <p:nvGraphicFramePr>
          <p:cNvPr id="3" name="Content Placeholder 2">
            <a:extLst>
              <a:ext uri="{FF2B5EF4-FFF2-40B4-BE49-F238E27FC236}">
                <a16:creationId xmlns:a16="http://schemas.microsoft.com/office/drawing/2014/main" id="{6A14DDD6-E30D-6BD3-8A03-BD6524803497}"/>
              </a:ext>
            </a:extLst>
          </p:cNvPr>
          <p:cNvGraphicFramePr>
            <a:graphicFrameLocks/>
          </p:cNvGraphicFramePr>
          <p:nvPr>
            <p:extLst>
              <p:ext uri="{D42A27DB-BD31-4B8C-83A1-F6EECF244321}">
                <p14:modId xmlns:p14="http://schemas.microsoft.com/office/powerpoint/2010/main" val="1620450164"/>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2874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Facilitator Guide for Keys to Your Financial Future Curriculum">
            <a:extLst>
              <a:ext uri="{FF2B5EF4-FFF2-40B4-BE49-F238E27FC236}">
                <a16:creationId xmlns:a16="http://schemas.microsoft.com/office/drawing/2014/main" id="{0AB0396D-21FC-8F74-8309-CF6CA1A890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33" y="1338998"/>
            <a:ext cx="3294425" cy="42646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AD4C60A-12BB-04F4-33C5-D2781204725E}"/>
              </a:ext>
            </a:extLst>
          </p:cNvPr>
          <p:cNvPicPr>
            <a:picLocks noChangeAspect="1"/>
          </p:cNvPicPr>
          <p:nvPr/>
        </p:nvPicPr>
        <p:blipFill>
          <a:blip r:embed="rId4"/>
          <a:stretch>
            <a:fillRect/>
          </a:stretch>
        </p:blipFill>
        <p:spPr>
          <a:xfrm>
            <a:off x="4371000" y="1342071"/>
            <a:ext cx="3450000" cy="4173858"/>
          </a:xfrm>
          <a:prstGeom prst="rect">
            <a:avLst/>
          </a:prstGeom>
        </p:spPr>
      </p:pic>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lying down in a circle&#10;&#10;AI-generated content may be incorrect.">
            <a:extLst>
              <a:ext uri="{FF2B5EF4-FFF2-40B4-BE49-F238E27FC236}">
                <a16:creationId xmlns:a16="http://schemas.microsoft.com/office/drawing/2014/main" id="{BA0D2C50-434E-9410-1761-7D7CBCCC1378}"/>
              </a:ext>
            </a:extLst>
          </p:cNvPr>
          <p:cNvPicPr>
            <a:picLocks noChangeAspect="1"/>
          </p:cNvPicPr>
          <p:nvPr/>
        </p:nvPicPr>
        <p:blipFill>
          <a:blip r:embed="rId5"/>
          <a:stretch>
            <a:fillRect/>
          </a:stretch>
        </p:blipFill>
        <p:spPr>
          <a:xfrm>
            <a:off x="8418160" y="1338998"/>
            <a:ext cx="3289207" cy="4264627"/>
          </a:xfrm>
          <a:prstGeom prst="rect">
            <a:avLst/>
          </a:prstGeom>
        </p:spPr>
      </p:pic>
      <p:sp>
        <p:nvSpPr>
          <p:cNvPr id="8" name="TextBox 7">
            <a:extLst>
              <a:ext uri="{FF2B5EF4-FFF2-40B4-BE49-F238E27FC236}">
                <a16:creationId xmlns:a16="http://schemas.microsoft.com/office/drawing/2014/main" id="{46111D6B-0191-7C32-BB08-8BA09A52CE86}"/>
              </a:ext>
            </a:extLst>
          </p:cNvPr>
          <p:cNvSpPr txBox="1"/>
          <p:nvPr/>
        </p:nvSpPr>
        <p:spPr>
          <a:xfrm>
            <a:off x="5717625" y="5372072"/>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69BF18B2-1A7F-5446-102D-BD38C2EFF9A5}"/>
              </a:ext>
            </a:extLst>
          </p:cNvPr>
          <p:cNvSpPr txBox="1"/>
          <p:nvPr/>
        </p:nvSpPr>
        <p:spPr>
          <a:xfrm>
            <a:off x="643296" y="5741404"/>
            <a:ext cx="3093154" cy="369332"/>
          </a:xfrm>
          <a:prstGeom prst="rect">
            <a:avLst/>
          </a:prstGeom>
          <a:noFill/>
        </p:spPr>
        <p:txBody>
          <a:bodyPr wrap="none" rtlCol="0">
            <a:spAutoFit/>
          </a:bodyPr>
          <a:lstStyle/>
          <a:p>
            <a:r>
              <a:rPr lang="en-US" dirty="0">
                <a:solidFill>
                  <a:srgbClr val="0070C0"/>
                </a:solidFill>
                <a:latin typeface="Segoe UI "/>
                <a:hlinkClick r:id="rId6">
                  <a:extLst>
                    <a:ext uri="{A12FA001-AC4F-418D-AE19-62706E023703}">
                      <ahyp:hlinkClr xmlns:ahyp="http://schemas.microsoft.com/office/drawing/2018/hyperlinkcolor" val="tx"/>
                    </a:ext>
                  </a:extLst>
                </a:hlinkClick>
              </a:rPr>
              <a:t>Keys to your Financial Future</a:t>
            </a:r>
            <a:endParaRPr lang="en-US" dirty="0">
              <a:solidFill>
                <a:srgbClr val="0070C0"/>
              </a:solidFill>
              <a:latin typeface="Segoe UI "/>
            </a:endParaRPr>
          </a:p>
        </p:txBody>
      </p:sp>
      <p:sp>
        <p:nvSpPr>
          <p:cNvPr id="12" name="TextBox 11">
            <a:extLst>
              <a:ext uri="{FF2B5EF4-FFF2-40B4-BE49-F238E27FC236}">
                <a16:creationId xmlns:a16="http://schemas.microsoft.com/office/drawing/2014/main" id="{97EF39A2-FC36-FA8E-26A8-455BAB711468}"/>
              </a:ext>
            </a:extLst>
          </p:cNvPr>
          <p:cNvSpPr txBox="1"/>
          <p:nvPr/>
        </p:nvSpPr>
        <p:spPr>
          <a:xfrm>
            <a:off x="7890310" y="5741404"/>
            <a:ext cx="4301690" cy="369332"/>
          </a:xfrm>
          <a:prstGeom prst="rect">
            <a:avLst/>
          </a:prstGeom>
          <a:noFill/>
        </p:spPr>
        <p:txBody>
          <a:bodyPr wrap="none" rtlCol="0">
            <a:spAutoFit/>
          </a:bodyPr>
          <a:lstStyle/>
          <a:p>
            <a:r>
              <a:rPr lang="en-US" dirty="0">
                <a:solidFill>
                  <a:srgbClr val="0070C0"/>
                </a:solidFill>
                <a:latin typeface="Segoe UI "/>
                <a:hlinkClick r:id="rId7">
                  <a:extLst>
                    <a:ext uri="{A12FA001-AC4F-418D-AE19-62706E023703}">
                      <ahyp:hlinkClr xmlns:ahyp="http://schemas.microsoft.com/office/drawing/2018/hyperlinkcolor" val="tx"/>
                    </a:ext>
                  </a:extLst>
                </a:hlinkClick>
              </a:rPr>
              <a:t>Financial Empowerment for Native Teens</a:t>
            </a:r>
            <a:endParaRPr lang="en-US" dirty="0">
              <a:solidFill>
                <a:srgbClr val="0070C0"/>
              </a:solidFill>
              <a:latin typeface="Segoe UI "/>
            </a:endParaRPr>
          </a:p>
        </p:txBody>
      </p:sp>
      <p:sp>
        <p:nvSpPr>
          <p:cNvPr id="13" name="TextBox 12">
            <a:extLst>
              <a:ext uri="{FF2B5EF4-FFF2-40B4-BE49-F238E27FC236}">
                <a16:creationId xmlns:a16="http://schemas.microsoft.com/office/drawing/2014/main" id="{87276ABE-8DFA-DCF0-946E-7A13B5348933}"/>
              </a:ext>
            </a:extLst>
          </p:cNvPr>
          <p:cNvSpPr txBox="1"/>
          <p:nvPr/>
        </p:nvSpPr>
        <p:spPr>
          <a:xfrm>
            <a:off x="5472047" y="5741404"/>
            <a:ext cx="1237070" cy="369332"/>
          </a:xfrm>
          <a:prstGeom prst="rect">
            <a:avLst/>
          </a:prstGeom>
          <a:noFill/>
        </p:spPr>
        <p:txBody>
          <a:bodyPr wrap="none" rtlCol="0">
            <a:spAutoFit/>
          </a:bodyPr>
          <a:lstStyle/>
          <a:p>
            <a:r>
              <a:rPr lang="en-US" dirty="0">
                <a:solidFill>
                  <a:srgbClr val="0070C0"/>
                </a:solidFill>
                <a:latin typeface="Segoe UI "/>
                <a:hlinkClick r:id="rId8">
                  <a:extLst>
                    <a:ext uri="{A12FA001-AC4F-418D-AE19-62706E023703}">
                      <ahyp:hlinkClr xmlns:ahyp="http://schemas.microsoft.com/office/drawing/2018/hyperlinkcolor" val="tx"/>
                    </a:ext>
                  </a:extLst>
                </a:hlinkClick>
              </a:rPr>
              <a:t>SmartPath</a:t>
            </a:r>
            <a:endParaRPr lang="en-US" dirty="0">
              <a:solidFill>
                <a:srgbClr val="0070C0"/>
              </a:solidFill>
              <a:latin typeface="Segoe UI "/>
            </a:endParaRPr>
          </a:p>
        </p:txBody>
      </p:sp>
      <p:sp>
        <p:nvSpPr>
          <p:cNvPr id="14" name="TextBox 13">
            <a:extLst>
              <a:ext uri="{FF2B5EF4-FFF2-40B4-BE49-F238E27FC236}">
                <a16:creationId xmlns:a16="http://schemas.microsoft.com/office/drawing/2014/main" id="{8964B3B9-B2DE-D313-7086-F0E964C11219}"/>
              </a:ext>
            </a:extLst>
          </p:cNvPr>
          <p:cNvSpPr txBox="1"/>
          <p:nvPr/>
        </p:nvSpPr>
        <p:spPr>
          <a:xfrm>
            <a:off x="367403" y="375746"/>
            <a:ext cx="11532324" cy="646331"/>
          </a:xfrm>
          <a:prstGeom prst="rect">
            <a:avLst/>
          </a:prstGeom>
          <a:noFill/>
        </p:spPr>
        <p:txBody>
          <a:bodyPr wrap="none" rtlCol="0">
            <a:spAutoFit/>
          </a:bodyPr>
          <a:lstStyle/>
          <a:p>
            <a:r>
              <a:rPr lang="en-US" sz="3600" dirty="0">
                <a:latin typeface="Segoe UI Black" panose="020B0A02040204020203" pitchFamily="34" charset="0"/>
                <a:ea typeface="Segoe UI Black" panose="020B0A02040204020203" pitchFamily="34" charset="0"/>
              </a:rPr>
              <a:t>Culturally Relevant Resources for Students in k-12</a:t>
            </a:r>
          </a:p>
        </p:txBody>
      </p:sp>
    </p:spTree>
    <p:extLst>
      <p:ext uri="{BB962C8B-B14F-4D97-AF65-F5344CB8AC3E}">
        <p14:creationId xmlns:p14="http://schemas.microsoft.com/office/powerpoint/2010/main" val="2067104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F1AB1-9ED5-25EE-97AE-6BD33F7A219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1473D11-5C79-ACE0-49D8-3309ED8215E0}"/>
              </a:ext>
            </a:extLst>
          </p:cNvPr>
          <p:cNvSpPr txBox="1"/>
          <p:nvPr/>
        </p:nvSpPr>
        <p:spPr>
          <a:xfrm>
            <a:off x="7345974" y="2989385"/>
            <a:ext cx="4028446"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prstClr val="black"/>
                </a:solidFill>
                <a:latin typeface="Segoe UI "/>
              </a:rPr>
              <a:t>Free, K-8</a:t>
            </a:r>
          </a:p>
          <a:p>
            <a:pPr marL="285750" indent="-285750">
              <a:buFont typeface="Arial" panose="020B0604020202020204" pitchFamily="34" charset="0"/>
              <a:buChar char="•"/>
            </a:pPr>
            <a:r>
              <a:rPr kumimoji="0" lang="en-US" sz="2400" b="0" i="0" u="none" strike="noStrike" kern="1200" cap="none" spc="0" normalizeH="0" baseline="0" noProof="0">
                <a:ln>
                  <a:noFill/>
                </a:ln>
                <a:solidFill>
                  <a:prstClr val="black"/>
                </a:solidFill>
                <a:effectLst/>
                <a:uLnTx/>
                <a:uFillTx/>
                <a:latin typeface="Segoe UI "/>
              </a:rPr>
              <a:t>DEI materials</a:t>
            </a:r>
            <a:endParaRPr kumimoji="0" lang="en-US" sz="2400" b="0" i="0" u="none" strike="noStrike" kern="1200" cap="none" spc="0" normalizeH="0" baseline="0" noProof="0" dirty="0">
              <a:ln>
                <a:noFill/>
              </a:ln>
              <a:solidFill>
                <a:prstClr val="black"/>
              </a:solidFill>
              <a:effectLst/>
              <a:uLnTx/>
              <a:uFillTx/>
              <a:latin typeface="Segoe UI "/>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Segoe UI "/>
              </a:rPr>
              <a:t>Available in English and Spanish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
              </a:rPr>
              <a:t>Lessons </a:t>
            </a:r>
            <a:r>
              <a:rPr lang="en-US" sz="2400" dirty="0">
                <a:solidFill>
                  <a:prstClr val="black"/>
                </a:solidFill>
                <a:latin typeface="Segoe UI "/>
              </a:rPr>
              <a:t>modified</a:t>
            </a:r>
            <a:r>
              <a:rPr kumimoji="0" lang="en-US" sz="2400" b="0" i="0" u="none" strike="noStrike" kern="1200" cap="none" spc="0" normalizeH="0" baseline="0" noProof="0" dirty="0">
                <a:ln>
                  <a:noFill/>
                </a:ln>
                <a:solidFill>
                  <a:prstClr val="black"/>
                </a:solidFill>
                <a:effectLst/>
                <a:uLnTx/>
                <a:uFillTx/>
                <a:latin typeface="Segoe UI "/>
              </a:rPr>
              <a:t> for </a:t>
            </a:r>
            <a:r>
              <a:rPr lang="en-US" sz="2400" dirty="0">
                <a:solidFill>
                  <a:prstClr val="black"/>
                </a:solidFill>
                <a:latin typeface="Segoe UI "/>
              </a:rPr>
              <a:t>disabled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
              </a:rPr>
              <a:t>Award winning!</a:t>
            </a:r>
          </a:p>
        </p:txBody>
      </p:sp>
      <p:pic>
        <p:nvPicPr>
          <p:cNvPr id="4" name="Picture 3">
            <a:extLst>
              <a:ext uri="{FF2B5EF4-FFF2-40B4-BE49-F238E27FC236}">
                <a16:creationId xmlns:a16="http://schemas.microsoft.com/office/drawing/2014/main" id="{E6E64163-EBFE-2E96-EC7D-EE8CA9063D46}"/>
              </a:ext>
            </a:extLst>
          </p:cNvPr>
          <p:cNvPicPr>
            <a:picLocks noChangeAspect="1"/>
          </p:cNvPicPr>
          <p:nvPr/>
        </p:nvPicPr>
        <p:blipFill>
          <a:blip r:embed="rId3"/>
          <a:stretch>
            <a:fillRect/>
          </a:stretch>
        </p:blipFill>
        <p:spPr>
          <a:xfrm>
            <a:off x="7345974" y="1029119"/>
            <a:ext cx="3924300" cy="121920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3B13C857-F2BC-DD6B-33D8-249183BDE170}"/>
              </a:ext>
            </a:extLst>
          </p:cNvPr>
          <p:cNvPicPr>
            <a:picLocks noChangeAspect="1"/>
          </p:cNvPicPr>
          <p:nvPr/>
        </p:nvPicPr>
        <p:blipFill>
          <a:blip r:embed="rId4"/>
          <a:stretch>
            <a:fillRect/>
          </a:stretch>
        </p:blipFill>
        <p:spPr>
          <a:xfrm>
            <a:off x="817580" y="755596"/>
            <a:ext cx="5688722" cy="5135792"/>
          </a:xfrm>
          <a:prstGeom prst="rect">
            <a:avLst/>
          </a:prstGeom>
          <a:ln>
            <a:solidFill>
              <a:schemeClr val="tx1"/>
            </a:solidFill>
          </a:ln>
          <a:effectLst>
            <a:outerShdw blurRad="50800" dist="38100" dir="16200000" rotWithShape="0">
              <a:prstClr val="black">
                <a:alpha val="40000"/>
              </a:prstClr>
            </a:outerShdw>
          </a:effectLst>
        </p:spPr>
      </p:pic>
    </p:spTree>
    <p:extLst>
      <p:ext uri="{BB962C8B-B14F-4D97-AF65-F5344CB8AC3E}">
        <p14:creationId xmlns:p14="http://schemas.microsoft.com/office/powerpoint/2010/main" val="984148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5" name="Title 1">
            <a:extLst>
              <a:ext uri="{FF2B5EF4-FFF2-40B4-BE49-F238E27FC236}">
                <a16:creationId xmlns:a16="http://schemas.microsoft.com/office/drawing/2014/main" id="{1C19BA60-11C2-698E-C2CE-00B6A331525B}"/>
              </a:ext>
            </a:extLst>
          </p:cNvPr>
          <p:cNvSpPr txBox="1">
            <a:spLocks/>
          </p:cNvSpPr>
          <p:nvPr/>
        </p:nvSpPr>
        <p:spPr>
          <a:xfrm>
            <a:off x="348980" y="414606"/>
            <a:ext cx="6489810" cy="157585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90000"/>
              </a:lnSpc>
              <a:spcAft>
                <a:spcPts val="600"/>
              </a:spcAft>
              <a:defRPr/>
            </a:pPr>
            <a:r>
              <a:rPr lang="en-US" sz="2800" b="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Miladys Garcia</a:t>
            </a:r>
            <a:br>
              <a:rPr lang="en-US" sz="2800" b="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br>
            <a:r>
              <a:rPr lang="en-US" sz="2800" b="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Special Populations Program Supervisor</a:t>
            </a:r>
            <a:br>
              <a:rPr lang="en-US" sz="2800" b="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br>
            <a:r>
              <a:rPr lang="en-US" sz="2800" b="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miladys.garcia@k12.wa.us</a:t>
            </a:r>
          </a:p>
        </p:txBody>
      </p:sp>
      <p:sp>
        <p:nvSpPr>
          <p:cNvPr id="6" name="TextBox 5">
            <a:extLst>
              <a:ext uri="{FF2B5EF4-FFF2-40B4-BE49-F238E27FC236}">
                <a16:creationId xmlns:a16="http://schemas.microsoft.com/office/drawing/2014/main" id="{C43D9B3C-AF82-ABF4-18F3-4B75ACA25E1A}"/>
              </a:ext>
            </a:extLst>
          </p:cNvPr>
          <p:cNvSpPr txBox="1"/>
          <p:nvPr/>
        </p:nvSpPr>
        <p:spPr>
          <a:xfrm>
            <a:off x="348980" y="2405068"/>
            <a:ext cx="6002110" cy="3729034"/>
          </a:xfrm>
          <a:prstGeom prst="rect">
            <a:avLst/>
          </a:prstGeom>
        </p:spPr>
        <p:txBody>
          <a:bodyPr vert="horz" lIns="91440" tIns="45720" rIns="91440" bIns="45720" rtlCol="0">
            <a:normAutofit fontScale="77500" lnSpcReduction="20000"/>
          </a:bodyPr>
          <a:lstStyle/>
          <a:p>
            <a:pPr lvl="1" indent="-228600">
              <a:lnSpc>
                <a:spcPct val="90000"/>
              </a:lnSpc>
              <a:spcAft>
                <a:spcPts val="600"/>
              </a:spcAft>
              <a:buClr>
                <a:srgbClr val="99CB38"/>
              </a:buClr>
              <a:buFont typeface="Arial" panose="020B0604020202020204" pitchFamily="34" charset="0"/>
              <a:buChar char="•"/>
              <a:defRPr/>
            </a:pPr>
            <a:r>
              <a:rPr lang="en-US" sz="1600" b="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Born and raised in Santo Domingo, Dominican Republic</a:t>
            </a:r>
          </a:p>
          <a:p>
            <a:pPr lvl="1" indent="-228600">
              <a:lnSpc>
                <a:spcPct val="90000"/>
              </a:lnSpc>
              <a:spcAft>
                <a:spcPts val="600"/>
              </a:spcAft>
              <a:buClr>
                <a:srgbClr val="99CB38"/>
              </a:buClr>
              <a:buFont typeface="Arial" panose="020B0604020202020204" pitchFamily="34" charset="0"/>
              <a:buChar char="•"/>
              <a:defRPr/>
            </a:pPr>
            <a:r>
              <a:rPr lang="en-US" sz="1600"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Graduated with Honors, New York University</a:t>
            </a:r>
          </a:p>
          <a:p>
            <a:pPr marL="742950" lvl="1" indent="-228600">
              <a:lnSpc>
                <a:spcPct val="90000"/>
              </a:lnSpc>
              <a:spcAft>
                <a:spcPts val="600"/>
              </a:spcAft>
              <a:buClr>
                <a:srgbClr val="99CB38"/>
              </a:buClr>
              <a:buFont typeface="Arial" panose="020B0604020202020204" pitchFamily="34" charset="0"/>
              <a:buChar char="•"/>
              <a:defRPr/>
            </a:pPr>
            <a:r>
              <a:rPr lang="en-US" sz="1600" i="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Early Childhood Education</a:t>
            </a:r>
          </a:p>
          <a:p>
            <a:pPr marL="742950" lvl="1" indent="-228600">
              <a:lnSpc>
                <a:spcPct val="90000"/>
              </a:lnSpc>
              <a:spcAft>
                <a:spcPts val="600"/>
              </a:spcAft>
              <a:buClr>
                <a:srgbClr val="99CB38"/>
              </a:buClr>
              <a:buFont typeface="Arial" panose="020B0604020202020204" pitchFamily="34" charset="0"/>
              <a:buChar char="•"/>
              <a:defRPr/>
            </a:pPr>
            <a:r>
              <a:rPr lang="en-US" sz="1600" i="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Early Childhood Special Education</a:t>
            </a:r>
          </a:p>
          <a:p>
            <a:pPr marL="742950" lvl="1" indent="-228600">
              <a:lnSpc>
                <a:spcPct val="90000"/>
              </a:lnSpc>
              <a:spcAft>
                <a:spcPts val="600"/>
              </a:spcAft>
              <a:buClr>
                <a:srgbClr val="99CB38"/>
              </a:buClr>
              <a:buFont typeface="Arial" panose="020B0604020202020204" pitchFamily="34" charset="0"/>
              <a:buChar char="•"/>
              <a:defRPr/>
            </a:pPr>
            <a:r>
              <a:rPr lang="en-US" sz="1600" i="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Spanish Literature- Latin American Studies</a:t>
            </a:r>
          </a:p>
          <a:p>
            <a:pPr marL="742950" lvl="1" indent="-228600">
              <a:lnSpc>
                <a:spcPct val="90000"/>
              </a:lnSpc>
              <a:spcAft>
                <a:spcPts val="600"/>
              </a:spcAft>
              <a:buClr>
                <a:srgbClr val="99CB38"/>
              </a:buClr>
              <a:buFont typeface="Arial" panose="020B0604020202020204" pitchFamily="34" charset="0"/>
              <a:buChar char="•"/>
              <a:defRPr/>
            </a:pPr>
            <a:endParaRPr lang="en-US" sz="1600"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endParaRPr>
          </a:p>
          <a:p>
            <a:pPr lvl="1" indent="-228600">
              <a:lnSpc>
                <a:spcPct val="90000"/>
              </a:lnSpc>
              <a:spcAft>
                <a:spcPts val="600"/>
              </a:spcAft>
              <a:buClr>
                <a:srgbClr val="99CB38"/>
              </a:buClr>
              <a:buFont typeface="Arial" panose="020B0604020202020204" pitchFamily="34" charset="0"/>
              <a:buChar char="•"/>
              <a:defRPr/>
            </a:pPr>
            <a:r>
              <a:rPr lang="en-US" sz="1600"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Prior experience</a:t>
            </a:r>
          </a:p>
          <a:p>
            <a:pPr marL="742950" lvl="1" indent="-228600">
              <a:lnSpc>
                <a:spcPct val="90000"/>
              </a:lnSpc>
              <a:spcAft>
                <a:spcPts val="600"/>
              </a:spcAft>
              <a:buClr>
                <a:srgbClr val="99CB38"/>
              </a:buClr>
              <a:buFont typeface="Arial" panose="020B0604020202020204" pitchFamily="34" charset="0"/>
              <a:buChar char="•"/>
              <a:defRPr/>
            </a:pPr>
            <a:r>
              <a:rPr lang="en-US" sz="1600" i="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Interpreter</a:t>
            </a:r>
          </a:p>
          <a:p>
            <a:pPr marL="742950" lvl="1" indent="-228600">
              <a:lnSpc>
                <a:spcPct val="90000"/>
              </a:lnSpc>
              <a:spcAft>
                <a:spcPts val="600"/>
              </a:spcAft>
              <a:buClr>
                <a:srgbClr val="99CB38"/>
              </a:buClr>
              <a:buFont typeface="Arial" panose="020B0604020202020204" pitchFamily="34" charset="0"/>
              <a:buChar char="•"/>
              <a:defRPr/>
            </a:pPr>
            <a:r>
              <a:rPr lang="en-US" sz="1600" i="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Translator</a:t>
            </a:r>
          </a:p>
          <a:p>
            <a:pPr marL="742950" lvl="1" indent="-228600">
              <a:lnSpc>
                <a:spcPct val="90000"/>
              </a:lnSpc>
              <a:spcAft>
                <a:spcPts val="600"/>
              </a:spcAft>
              <a:buClr>
                <a:srgbClr val="99CB38"/>
              </a:buClr>
              <a:buFont typeface="Arial" panose="020B0604020202020204" pitchFamily="34" charset="0"/>
              <a:buChar char="•"/>
              <a:defRPr/>
            </a:pPr>
            <a:r>
              <a:rPr lang="en-US" sz="1600" i="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Early intervention Specialist</a:t>
            </a:r>
          </a:p>
          <a:p>
            <a:pPr marL="514350" lvl="1">
              <a:lnSpc>
                <a:spcPct val="90000"/>
              </a:lnSpc>
              <a:spcAft>
                <a:spcPts val="600"/>
              </a:spcAft>
              <a:buClr>
                <a:srgbClr val="99CB38"/>
              </a:buClr>
              <a:defRPr/>
            </a:pPr>
            <a:endParaRPr lang="en-US" sz="1600" i="1"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endParaRPr>
          </a:p>
          <a:p>
            <a:pPr lvl="1" indent="-228600">
              <a:lnSpc>
                <a:spcPct val="90000"/>
              </a:lnSpc>
              <a:spcAft>
                <a:spcPts val="600"/>
              </a:spcAft>
              <a:buClr>
                <a:srgbClr val="99CB38"/>
              </a:buClr>
              <a:buFont typeface="Arial" panose="020B0604020202020204" pitchFamily="34" charset="0"/>
              <a:buChar char="•"/>
              <a:defRPr/>
            </a:pPr>
            <a:r>
              <a:rPr lang="en-US" sz="1600"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Avid book reader, love the outdoors</a:t>
            </a:r>
          </a:p>
          <a:p>
            <a:pPr lvl="1" indent="-228600">
              <a:lnSpc>
                <a:spcPct val="90000"/>
              </a:lnSpc>
              <a:spcAft>
                <a:spcPts val="600"/>
              </a:spcAft>
              <a:buClr>
                <a:srgbClr val="99CB38"/>
              </a:buClr>
              <a:buFont typeface="Arial" panose="020B0604020202020204" pitchFamily="34" charset="0"/>
              <a:buChar char="•"/>
              <a:defRPr/>
            </a:pPr>
            <a:r>
              <a:rPr lang="en-US" sz="1600" i="1" u="sng"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Passionate about supporting financial education in underserved communities</a:t>
            </a:r>
          </a:p>
          <a:p>
            <a:pPr marL="228600" lvl="1">
              <a:lnSpc>
                <a:spcPct val="90000"/>
              </a:lnSpc>
              <a:spcAft>
                <a:spcPts val="600"/>
              </a:spcAft>
              <a:buClr>
                <a:srgbClr val="99CB38"/>
              </a:buClr>
              <a:defRPr/>
            </a:pPr>
            <a:endParaRPr lang="en-US" sz="1600" b="1" i="1" u="sng"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endParaRPr>
          </a:p>
          <a:p>
            <a:pPr marL="228600" lvl="1">
              <a:lnSpc>
                <a:spcPct val="90000"/>
              </a:lnSpc>
              <a:spcAft>
                <a:spcPts val="600"/>
              </a:spcAft>
              <a:buClr>
                <a:srgbClr val="99CB38"/>
              </a:buClr>
              <a:defRPr/>
            </a:pPr>
            <a:r>
              <a:rPr lang="en-US" sz="2100" dirty="0">
                <a:solidFill>
                  <a:prstClr val="black"/>
                </a:solidFill>
                <a:latin typeface="Segoe UI Semibold" panose="020B0702040204020203" pitchFamily="34" charset="0"/>
                <a:ea typeface="Open Sans" panose="020B0606030504020204" pitchFamily="34" charset="0"/>
                <a:cs typeface="Segoe UI Semibold" panose="020B0702040204020203" pitchFamily="34" charset="0"/>
              </a:rPr>
              <a:t>Family values and life experiences have shaped my Money Culture 😊</a:t>
            </a:r>
          </a:p>
        </p:txBody>
      </p:sp>
      <p:pic>
        <p:nvPicPr>
          <p:cNvPr id="4" name="Picture 3" descr="A person with long hair smiling&#10;&#10;Description automatically generated">
            <a:extLst>
              <a:ext uri="{FF2B5EF4-FFF2-40B4-BE49-F238E27FC236}">
                <a16:creationId xmlns:a16="http://schemas.microsoft.com/office/drawing/2014/main" id="{FC49C58E-8331-6D87-DB9D-BF3697C1F70A}"/>
              </a:ext>
            </a:extLst>
          </p:cNvPr>
          <p:cNvPicPr>
            <a:picLocks noChangeAspect="1"/>
          </p:cNvPicPr>
          <p:nvPr/>
        </p:nvPicPr>
        <p:blipFill rotWithShape="1">
          <a:blip r:embed="rId3">
            <a:extLst>
              <a:ext uri="{28A0092B-C50C-407E-A947-70E740481C1C}">
                <a14:useLocalDpi xmlns:a14="http://schemas.microsoft.com/office/drawing/2010/main" val="0"/>
              </a:ext>
            </a:extLst>
          </a:blip>
          <a:srcRect r="1" b="8311"/>
          <a:stretch/>
        </p:blipFill>
        <p:spPr>
          <a:xfrm>
            <a:off x="7199440" y="10"/>
            <a:ext cx="4992560" cy="6857990"/>
          </a:xfrm>
          <a:prstGeom prst="rect">
            <a:avLst/>
          </a:prstGeom>
          <a:effectLst/>
        </p:spPr>
      </p:pic>
    </p:spTree>
    <p:extLst>
      <p:ext uri="{BB962C8B-B14F-4D97-AF65-F5344CB8AC3E}">
        <p14:creationId xmlns:p14="http://schemas.microsoft.com/office/powerpoint/2010/main" val="288362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B1E72-5043-E7A2-907F-37164845A89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51852FE-CB6C-0870-01C5-8B372F34D782}"/>
              </a:ext>
            </a:extLst>
          </p:cNvPr>
          <p:cNvSpPr txBox="1"/>
          <p:nvPr/>
        </p:nvSpPr>
        <p:spPr>
          <a:xfrm>
            <a:off x="7330779" y="3136166"/>
            <a:ext cx="4274760" cy="193899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Segoe UI "/>
              </a:rPr>
              <a:t>Free, 9-12</a:t>
            </a:r>
            <a:endParaRPr kumimoji="0" lang="en-US" sz="2400" b="0" i="0" u="none" strike="noStrike" kern="1200" cap="none" spc="0" normalizeH="0" baseline="0" noProof="0" dirty="0">
              <a:ln>
                <a:noFill/>
              </a:ln>
              <a:solidFill>
                <a:prstClr val="black"/>
              </a:solidFill>
              <a:effectLst/>
              <a:uLnTx/>
              <a:uFillTx/>
              <a:latin typeface="Segoe UI "/>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Segoe UI "/>
              </a:rPr>
              <a:t>For systems impacted youth</a:t>
            </a:r>
            <a:endParaRPr kumimoji="0" lang="en-US" sz="2400" b="0" i="0" u="none" strike="noStrike" kern="1200" cap="none" spc="0" normalizeH="0" baseline="0" noProof="0" dirty="0">
              <a:ln>
                <a:noFill/>
              </a:ln>
              <a:solidFill>
                <a:prstClr val="black"/>
              </a:solidFill>
              <a:effectLst/>
              <a:uLnTx/>
              <a:uFillTx/>
              <a:latin typeface="Segoe UI "/>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Segoe UI "/>
              </a:rPr>
              <a:t>Facilitator guide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Segoe UI "/>
              </a:rPr>
              <a:t>Participant guide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
              </a:rPr>
              <a:t>No reg</a:t>
            </a:r>
            <a:r>
              <a:rPr lang="en-US" sz="2400" dirty="0">
                <a:solidFill>
                  <a:prstClr val="black"/>
                </a:solidFill>
                <a:latin typeface="Segoe UI "/>
              </a:rPr>
              <a:t>istration</a:t>
            </a:r>
            <a:r>
              <a:rPr kumimoji="0" lang="en-US" sz="2400" b="0" i="0" u="none" strike="noStrike" kern="1200" cap="none" spc="0" normalizeH="0" baseline="0" noProof="0" dirty="0">
                <a:ln>
                  <a:noFill/>
                </a:ln>
                <a:solidFill>
                  <a:prstClr val="black"/>
                </a:solidFill>
                <a:effectLst/>
                <a:uLnTx/>
                <a:uFillTx/>
                <a:latin typeface="Segoe UI "/>
              </a:rPr>
              <a:t> required</a:t>
            </a:r>
          </a:p>
        </p:txBody>
      </p:sp>
      <p:pic>
        <p:nvPicPr>
          <p:cNvPr id="5" name="Picture 4" descr="A document with text and images&#10;&#10;AI-generated content may be incorrect.">
            <a:extLst>
              <a:ext uri="{FF2B5EF4-FFF2-40B4-BE49-F238E27FC236}">
                <a16:creationId xmlns:a16="http://schemas.microsoft.com/office/drawing/2014/main" id="{8C54D1AD-A8C8-B573-DF02-1E7FC9DADBFA}"/>
              </a:ext>
            </a:extLst>
          </p:cNvPr>
          <p:cNvPicPr>
            <a:picLocks noChangeAspect="1"/>
          </p:cNvPicPr>
          <p:nvPr/>
        </p:nvPicPr>
        <p:blipFill>
          <a:blip r:embed="rId3"/>
          <a:stretch>
            <a:fillRect/>
          </a:stretch>
        </p:blipFill>
        <p:spPr>
          <a:xfrm>
            <a:off x="350494" y="524226"/>
            <a:ext cx="3536675" cy="4224362"/>
          </a:xfrm>
          <a:prstGeom prst="rect">
            <a:avLst/>
          </a:prstGeom>
          <a:effectLst>
            <a:outerShdw blurRad="63500" sx="102000" sy="102000" algn="ctr" rotWithShape="0">
              <a:prstClr val="black">
                <a:alpha val="40000"/>
              </a:prstClr>
            </a:outerShdw>
          </a:effectLst>
        </p:spPr>
      </p:pic>
      <p:pic>
        <p:nvPicPr>
          <p:cNvPr id="6" name="Picture 5" descr="A white paper with blue and orange text&#10;&#10;AI-generated content may be incorrect.">
            <a:extLst>
              <a:ext uri="{FF2B5EF4-FFF2-40B4-BE49-F238E27FC236}">
                <a16:creationId xmlns:a16="http://schemas.microsoft.com/office/drawing/2014/main" id="{AAF914C3-1118-8008-FEDA-F10080A5A113}"/>
              </a:ext>
            </a:extLst>
          </p:cNvPr>
          <p:cNvPicPr>
            <a:picLocks noChangeAspect="1"/>
          </p:cNvPicPr>
          <p:nvPr/>
        </p:nvPicPr>
        <p:blipFill>
          <a:blip r:embed="rId4"/>
          <a:stretch>
            <a:fillRect/>
          </a:stretch>
        </p:blipFill>
        <p:spPr>
          <a:xfrm>
            <a:off x="2552961" y="1688123"/>
            <a:ext cx="3543039" cy="4047774"/>
          </a:xfrm>
          <a:prstGeom prst="rect">
            <a:avLst/>
          </a:prstGeom>
          <a:effectLst>
            <a:outerShdw blurRad="63500" sx="102000" sy="102000" algn="ctr" rotWithShape="0">
              <a:prstClr val="black">
                <a:alpha val="40000"/>
              </a:prstClr>
            </a:outerShdw>
          </a:effectLst>
        </p:spPr>
      </p:pic>
      <p:pic>
        <p:nvPicPr>
          <p:cNvPr id="7" name="Picture 6" descr="A yellow sign with white text&#10;&#10;AI-generated content may be incorrect.">
            <a:extLst>
              <a:ext uri="{FF2B5EF4-FFF2-40B4-BE49-F238E27FC236}">
                <a16:creationId xmlns:a16="http://schemas.microsoft.com/office/drawing/2014/main" id="{4A82C695-16F1-99EA-6DBB-77FAED97A54E}"/>
              </a:ext>
            </a:extLst>
          </p:cNvPr>
          <p:cNvPicPr>
            <a:picLocks noChangeAspect="1"/>
          </p:cNvPicPr>
          <p:nvPr/>
        </p:nvPicPr>
        <p:blipFill>
          <a:blip r:embed="rId5"/>
          <a:stretch>
            <a:fillRect/>
          </a:stretch>
        </p:blipFill>
        <p:spPr>
          <a:xfrm>
            <a:off x="7330779" y="1526581"/>
            <a:ext cx="3749365" cy="127265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3A642E24-863D-041F-856E-97B9CD421FA3}"/>
              </a:ext>
            </a:extLst>
          </p:cNvPr>
          <p:cNvPicPr>
            <a:picLocks noChangeAspect="1"/>
          </p:cNvPicPr>
          <p:nvPr/>
        </p:nvPicPr>
        <p:blipFill>
          <a:blip r:embed="rId6"/>
          <a:stretch>
            <a:fillRect/>
          </a:stretch>
        </p:blipFill>
        <p:spPr>
          <a:xfrm>
            <a:off x="7330779" y="232260"/>
            <a:ext cx="1154721" cy="1125853"/>
          </a:xfrm>
          <a:prstGeom prst="rect">
            <a:avLst/>
          </a:prstGeom>
        </p:spPr>
      </p:pic>
    </p:spTree>
    <p:extLst>
      <p:ext uri="{BB962C8B-B14F-4D97-AF65-F5344CB8AC3E}">
        <p14:creationId xmlns:p14="http://schemas.microsoft.com/office/powerpoint/2010/main" val="2276503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6210A-7716-5B9A-DD40-CCA09396B45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6DE57A9-858B-D6C9-8E16-696611F9868A}"/>
              </a:ext>
            </a:extLst>
          </p:cNvPr>
          <p:cNvSpPr txBox="1"/>
          <p:nvPr/>
        </p:nvSpPr>
        <p:spPr>
          <a:xfrm>
            <a:off x="7416389" y="3429000"/>
            <a:ext cx="4310795" cy="1569660"/>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Segoe UI "/>
              </a:rPr>
              <a:t>9-12 grade band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Segoe UI "/>
              </a:rPr>
              <a:t>Costs $30.00 per curriculum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Segoe UI "/>
              </a:rPr>
              <a:t>$25 for instructor guide</a:t>
            </a:r>
            <a:endParaRPr kumimoji="0" lang="en-US" sz="2400" b="0" i="0" u="none" strike="noStrike" kern="1200" cap="none" spc="0" normalizeH="0" baseline="0" noProof="0" dirty="0">
              <a:ln>
                <a:noFill/>
              </a:ln>
              <a:solidFill>
                <a:prstClr val="black"/>
              </a:solidFill>
              <a:effectLst/>
              <a:uLnTx/>
              <a:uFillTx/>
              <a:latin typeface="Segoe UI "/>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
              </a:rPr>
              <a:t>Integrates cultural values</a:t>
            </a:r>
          </a:p>
        </p:txBody>
      </p:sp>
      <p:pic>
        <p:nvPicPr>
          <p:cNvPr id="4" name="Picture 3" descr="A screenshot of a questionnaire&#10;&#10;AI-generated content may be incorrect.">
            <a:extLst>
              <a:ext uri="{FF2B5EF4-FFF2-40B4-BE49-F238E27FC236}">
                <a16:creationId xmlns:a16="http://schemas.microsoft.com/office/drawing/2014/main" id="{408E3074-07EE-4A27-B147-E452E40380EA}"/>
              </a:ext>
            </a:extLst>
          </p:cNvPr>
          <p:cNvPicPr>
            <a:picLocks noChangeAspect="1"/>
          </p:cNvPicPr>
          <p:nvPr/>
        </p:nvPicPr>
        <p:blipFill>
          <a:blip r:embed="rId3"/>
          <a:stretch>
            <a:fillRect/>
          </a:stretch>
        </p:blipFill>
        <p:spPr>
          <a:xfrm>
            <a:off x="722628" y="562028"/>
            <a:ext cx="3212392" cy="4360992"/>
          </a:xfrm>
          <a:prstGeom prst="rect">
            <a:avLst/>
          </a:prstGeom>
          <a:effectLst>
            <a:outerShdw blurRad="63500" sx="102000" sy="102000" algn="ctr" rotWithShape="0">
              <a:prstClr val="black">
                <a:alpha val="40000"/>
              </a:prstClr>
            </a:outerShdw>
          </a:effectLst>
        </p:spPr>
      </p:pic>
      <p:pic>
        <p:nvPicPr>
          <p:cNvPr id="5" name="Picture 4" descr="A screen shot of a document&#10;&#10;AI-generated content may be incorrect.">
            <a:extLst>
              <a:ext uri="{FF2B5EF4-FFF2-40B4-BE49-F238E27FC236}">
                <a16:creationId xmlns:a16="http://schemas.microsoft.com/office/drawing/2014/main" id="{7FCACB6E-4D6E-D902-7879-4FED6EFFD292}"/>
              </a:ext>
            </a:extLst>
          </p:cNvPr>
          <p:cNvPicPr>
            <a:picLocks noChangeAspect="1"/>
          </p:cNvPicPr>
          <p:nvPr/>
        </p:nvPicPr>
        <p:blipFill>
          <a:blip r:embed="rId4"/>
          <a:stretch>
            <a:fillRect/>
          </a:stretch>
        </p:blipFill>
        <p:spPr>
          <a:xfrm>
            <a:off x="3139548" y="1957754"/>
            <a:ext cx="3193891" cy="3950676"/>
          </a:xfrm>
          <a:prstGeom prst="rect">
            <a:avLst/>
          </a:prstGeom>
          <a:effectLst>
            <a:outerShdw blurRad="63500" sx="102000" sy="102000" algn="ctr" rotWithShape="0">
              <a:prstClr val="black">
                <a:alpha val="40000"/>
              </a:prstClr>
            </a:outerShdw>
          </a:effectLst>
        </p:spPr>
      </p:pic>
      <p:pic>
        <p:nvPicPr>
          <p:cNvPr id="6" name="Picture 5" descr="A close up of a sign&#10;&#10;AI-generated content may be incorrect.">
            <a:extLst>
              <a:ext uri="{FF2B5EF4-FFF2-40B4-BE49-F238E27FC236}">
                <a16:creationId xmlns:a16="http://schemas.microsoft.com/office/drawing/2014/main" id="{EBDC556B-2FDA-EBCE-CFC2-7E3372FD3AF4}"/>
              </a:ext>
            </a:extLst>
          </p:cNvPr>
          <p:cNvPicPr>
            <a:picLocks noChangeAspect="1"/>
          </p:cNvPicPr>
          <p:nvPr/>
        </p:nvPicPr>
        <p:blipFill>
          <a:blip r:embed="rId5"/>
          <a:stretch>
            <a:fillRect/>
          </a:stretch>
        </p:blipFill>
        <p:spPr>
          <a:xfrm>
            <a:off x="7416389" y="1744225"/>
            <a:ext cx="3825572" cy="1219306"/>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3C1C4354-215A-0808-DD58-E7D1539E6DC8}"/>
              </a:ext>
            </a:extLst>
          </p:cNvPr>
          <p:cNvPicPr>
            <a:picLocks noChangeAspect="1"/>
          </p:cNvPicPr>
          <p:nvPr/>
        </p:nvPicPr>
        <p:blipFill>
          <a:blip r:embed="rId6"/>
          <a:stretch>
            <a:fillRect/>
          </a:stretch>
        </p:blipFill>
        <p:spPr>
          <a:xfrm>
            <a:off x="7416389" y="718039"/>
            <a:ext cx="922404" cy="922404"/>
          </a:xfrm>
          <a:prstGeom prst="rect">
            <a:avLst/>
          </a:prstGeom>
        </p:spPr>
      </p:pic>
    </p:spTree>
    <p:extLst>
      <p:ext uri="{BB962C8B-B14F-4D97-AF65-F5344CB8AC3E}">
        <p14:creationId xmlns:p14="http://schemas.microsoft.com/office/powerpoint/2010/main" val="2350018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7E615C-0FFB-5EAB-A135-7C0F0365147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547F062-8E67-E817-7669-734CB79C1526}"/>
              </a:ext>
            </a:extLst>
          </p:cNvPr>
          <p:cNvPicPr>
            <a:picLocks noChangeAspect="1"/>
          </p:cNvPicPr>
          <p:nvPr/>
        </p:nvPicPr>
        <p:blipFill>
          <a:blip r:embed="rId3"/>
          <a:stretch>
            <a:fillRect/>
          </a:stretch>
        </p:blipFill>
        <p:spPr>
          <a:xfrm>
            <a:off x="650029" y="1110800"/>
            <a:ext cx="3077910" cy="4467635"/>
          </a:xfrm>
          <a:prstGeom prst="rect">
            <a:avLst/>
          </a:prstGeom>
          <a:solidFill>
            <a:schemeClr val="tx1"/>
          </a:solidFill>
          <a:ln>
            <a:solidFill>
              <a:schemeClr val="tx1"/>
            </a:solidFill>
          </a:ln>
        </p:spPr>
      </p:pic>
      <p:cxnSp>
        <p:nvCxnSpPr>
          <p:cNvPr id="33" name="Straight Connector 32">
            <a:extLst>
              <a:ext uri="{FF2B5EF4-FFF2-40B4-BE49-F238E27FC236}">
                <a16:creationId xmlns:a16="http://schemas.microsoft.com/office/drawing/2014/main" id="{57988D49-D198-6587-1529-41BF5F1BD0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group of money and a shield&#10;&#10;AI-generated content may be incorrect.">
            <a:extLst>
              <a:ext uri="{FF2B5EF4-FFF2-40B4-BE49-F238E27FC236}">
                <a16:creationId xmlns:a16="http://schemas.microsoft.com/office/drawing/2014/main" id="{B505C896-BBB4-9A77-B564-A4D7B7FDEE85}"/>
              </a:ext>
            </a:extLst>
          </p:cNvPr>
          <p:cNvPicPr>
            <a:picLocks noChangeAspect="1"/>
          </p:cNvPicPr>
          <p:nvPr/>
        </p:nvPicPr>
        <p:blipFill>
          <a:blip r:embed="rId4"/>
          <a:stretch>
            <a:fillRect/>
          </a:stretch>
        </p:blipFill>
        <p:spPr>
          <a:xfrm>
            <a:off x="8324949" y="1951787"/>
            <a:ext cx="3537345" cy="2785659"/>
          </a:xfrm>
          <a:prstGeom prst="rect">
            <a:avLst/>
          </a:prstGeom>
          <a:ln>
            <a:solidFill>
              <a:schemeClr val="tx1"/>
            </a:solidFill>
          </a:ln>
        </p:spPr>
      </p:pic>
      <p:cxnSp>
        <p:nvCxnSpPr>
          <p:cNvPr id="35" name="Straight Connector 34">
            <a:extLst>
              <a:ext uri="{FF2B5EF4-FFF2-40B4-BE49-F238E27FC236}">
                <a16:creationId xmlns:a16="http://schemas.microsoft.com/office/drawing/2014/main" id="{262D1783-767B-95DB-2E63-6AFBDCFBAB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F668603-685A-2251-7EB8-1C3E39F885EA}"/>
              </a:ext>
            </a:extLst>
          </p:cNvPr>
          <p:cNvPicPr>
            <a:picLocks noChangeAspect="1"/>
          </p:cNvPicPr>
          <p:nvPr/>
        </p:nvPicPr>
        <p:blipFill>
          <a:blip r:embed="rId5"/>
          <a:stretch>
            <a:fillRect/>
          </a:stretch>
        </p:blipFill>
        <p:spPr>
          <a:xfrm>
            <a:off x="650029" y="1110800"/>
            <a:ext cx="3077911" cy="1897813"/>
          </a:xfrm>
          <a:prstGeom prst="rect">
            <a:avLst/>
          </a:prstGeom>
        </p:spPr>
      </p:pic>
      <p:sp>
        <p:nvSpPr>
          <p:cNvPr id="14" name="TextBox 13">
            <a:extLst>
              <a:ext uri="{FF2B5EF4-FFF2-40B4-BE49-F238E27FC236}">
                <a16:creationId xmlns:a16="http://schemas.microsoft.com/office/drawing/2014/main" id="{74B69CA2-B033-EE89-3D04-72EEA1412C5D}"/>
              </a:ext>
            </a:extLst>
          </p:cNvPr>
          <p:cNvSpPr txBox="1"/>
          <p:nvPr/>
        </p:nvSpPr>
        <p:spPr>
          <a:xfrm>
            <a:off x="1081168" y="5728328"/>
            <a:ext cx="22374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Segoe UI "/>
                <a:ea typeface="+mn-ea"/>
                <a:cs typeface="+mn-cs"/>
                <a:hlinkClick r:id="rId6">
                  <a:extLst>
                    <a:ext uri="{A12FA001-AC4F-418D-AE19-62706E023703}">
                      <ahyp:hlinkClr xmlns:ahyp="http://schemas.microsoft.com/office/drawing/2018/hyperlinkcolor" val="tx"/>
                    </a:ext>
                  </a:extLst>
                </a:hlinkClick>
              </a:rPr>
              <a:t>FTC – Consumer.gov</a:t>
            </a:r>
            <a:endParaRPr kumimoji="0" lang="en-US" sz="1800" b="0" i="0" u="none" strike="noStrike" kern="1200" cap="none" spc="0" normalizeH="0" baseline="0" noProof="0" dirty="0">
              <a:ln>
                <a:noFill/>
              </a:ln>
              <a:solidFill>
                <a:srgbClr val="0070C0"/>
              </a:solidFill>
              <a:effectLst/>
              <a:uLnTx/>
              <a:uFillTx/>
              <a:latin typeface="Segoe UI "/>
              <a:ea typeface="+mn-ea"/>
              <a:cs typeface="+mn-cs"/>
            </a:endParaRPr>
          </a:p>
        </p:txBody>
      </p:sp>
      <p:sp>
        <p:nvSpPr>
          <p:cNvPr id="17" name="TextBox 16">
            <a:extLst>
              <a:ext uri="{FF2B5EF4-FFF2-40B4-BE49-F238E27FC236}">
                <a16:creationId xmlns:a16="http://schemas.microsoft.com/office/drawing/2014/main" id="{E3CF3C9C-A1CA-9D42-420A-48851652E41A}"/>
              </a:ext>
            </a:extLst>
          </p:cNvPr>
          <p:cNvSpPr txBox="1"/>
          <p:nvPr/>
        </p:nvSpPr>
        <p:spPr>
          <a:xfrm>
            <a:off x="8837242" y="5081997"/>
            <a:ext cx="277511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hlinkClick r:id="rId7">
                  <a:extLst>
                    <a:ext uri="{A12FA001-AC4F-418D-AE19-62706E023703}">
                      <ahyp:hlinkClr xmlns:ahyp="http://schemas.microsoft.com/office/drawing/2018/hyperlinkcolor" val="tx"/>
                    </a:ext>
                  </a:extLst>
                </a:hlinkClick>
              </a:rPr>
              <a:t>Hopelink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hlinkClick r:id="rId7">
                  <a:extLst>
                    <a:ext uri="{A12FA001-AC4F-418D-AE19-62706E023703}">
                      <ahyp:hlinkClr xmlns:ahyp="http://schemas.microsoft.com/office/drawing/2018/hyperlinkcolor" val="tx"/>
                    </a:ext>
                  </a:extLst>
                </a:hlinkClick>
              </a:rPr>
              <a:t>Immigrants and Refugees</a:t>
            </a:r>
            <a:endParaRPr kumimoji="0" lang="en-US" sz="1800" b="0" i="0" u="none"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p:txBody>
      </p:sp>
      <p:sp>
        <p:nvSpPr>
          <p:cNvPr id="25" name="TextBox 24">
            <a:extLst>
              <a:ext uri="{FF2B5EF4-FFF2-40B4-BE49-F238E27FC236}">
                <a16:creationId xmlns:a16="http://schemas.microsoft.com/office/drawing/2014/main" id="{331C8887-AA21-F5EE-71AC-099E3D3960EF}"/>
              </a:ext>
            </a:extLst>
          </p:cNvPr>
          <p:cNvSpPr txBox="1"/>
          <p:nvPr/>
        </p:nvSpPr>
        <p:spPr>
          <a:xfrm>
            <a:off x="1400756" y="387939"/>
            <a:ext cx="9004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Culturally Relevant Resources for Students in k-12</a:t>
            </a:r>
          </a:p>
        </p:txBody>
      </p:sp>
      <p:pic>
        <p:nvPicPr>
          <p:cNvPr id="3" name="Picture 2" descr="A piggy bank wearing a graduation cap and glasses on top of books&#10;&#10;AI-generated content may be incorrect.">
            <a:extLst>
              <a:ext uri="{FF2B5EF4-FFF2-40B4-BE49-F238E27FC236}">
                <a16:creationId xmlns:a16="http://schemas.microsoft.com/office/drawing/2014/main" id="{A38A6864-8C61-B73E-6AA9-A8453478D3F4}"/>
              </a:ext>
            </a:extLst>
          </p:cNvPr>
          <p:cNvPicPr>
            <a:picLocks noChangeAspect="1"/>
          </p:cNvPicPr>
          <p:nvPr/>
        </p:nvPicPr>
        <p:blipFill>
          <a:blip r:embed="rId8">
            <a:extLst>
              <a:ext uri="{28A0092B-C50C-407E-A947-70E740481C1C}">
                <a14:useLocalDpi xmlns:a14="http://schemas.microsoft.com/office/drawing/2010/main" val="0"/>
              </a:ext>
            </a:extLst>
          </a:blip>
          <a:srcRect l="11606" r="7874"/>
          <a:stretch>
            <a:fillRect/>
          </a:stretch>
        </p:blipFill>
        <p:spPr>
          <a:xfrm>
            <a:off x="4302372" y="2059706"/>
            <a:ext cx="3364520" cy="2785659"/>
          </a:xfrm>
          <a:prstGeom prst="rect">
            <a:avLst/>
          </a:prstGeom>
        </p:spPr>
      </p:pic>
    </p:spTree>
    <p:extLst>
      <p:ext uri="{BB962C8B-B14F-4D97-AF65-F5344CB8AC3E}">
        <p14:creationId xmlns:p14="http://schemas.microsoft.com/office/powerpoint/2010/main" val="2893492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BDB70-CD5D-9592-3C61-F9167E5E4D9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C6687D-925E-2AF3-0A60-214683B426D9}"/>
              </a:ext>
            </a:extLst>
          </p:cNvPr>
          <p:cNvPicPr>
            <a:picLocks noChangeAspect="1"/>
          </p:cNvPicPr>
          <p:nvPr/>
        </p:nvPicPr>
        <p:blipFill>
          <a:blip r:embed="rId3"/>
          <a:stretch>
            <a:fillRect/>
          </a:stretch>
        </p:blipFill>
        <p:spPr>
          <a:xfrm>
            <a:off x="597517" y="783629"/>
            <a:ext cx="2908044" cy="4048095"/>
          </a:xfrm>
          <a:prstGeom prst="rect">
            <a:avLst/>
          </a:prstGeom>
        </p:spPr>
      </p:pic>
      <p:pic>
        <p:nvPicPr>
          <p:cNvPr id="3" name="Picture 2">
            <a:extLst>
              <a:ext uri="{FF2B5EF4-FFF2-40B4-BE49-F238E27FC236}">
                <a16:creationId xmlns:a16="http://schemas.microsoft.com/office/drawing/2014/main" id="{2BBBF2B7-B3E2-F203-5293-F9C65E82C526}"/>
              </a:ext>
            </a:extLst>
          </p:cNvPr>
          <p:cNvPicPr>
            <a:picLocks noChangeAspect="1"/>
          </p:cNvPicPr>
          <p:nvPr/>
        </p:nvPicPr>
        <p:blipFill>
          <a:blip r:embed="rId4"/>
          <a:stretch>
            <a:fillRect/>
          </a:stretch>
        </p:blipFill>
        <p:spPr>
          <a:xfrm>
            <a:off x="3144699" y="2120059"/>
            <a:ext cx="3042168" cy="4048095"/>
          </a:xfrm>
          <a:prstGeom prst="rect">
            <a:avLst/>
          </a:prstGeom>
        </p:spPr>
      </p:pic>
      <p:pic>
        <p:nvPicPr>
          <p:cNvPr id="7" name="Picture 6" descr="A close-up of a logo&#10;&#10;AI-generated content may be incorrect.">
            <a:extLst>
              <a:ext uri="{FF2B5EF4-FFF2-40B4-BE49-F238E27FC236}">
                <a16:creationId xmlns:a16="http://schemas.microsoft.com/office/drawing/2014/main" id="{C24D9355-DF1E-A5D4-ADB6-7FD019731C1F}"/>
              </a:ext>
            </a:extLst>
          </p:cNvPr>
          <p:cNvPicPr>
            <a:picLocks noChangeAspect="1"/>
          </p:cNvPicPr>
          <p:nvPr/>
        </p:nvPicPr>
        <p:blipFill>
          <a:blip r:embed="rId5"/>
          <a:stretch>
            <a:fillRect/>
          </a:stretch>
        </p:blipFill>
        <p:spPr>
          <a:xfrm>
            <a:off x="7120416" y="783629"/>
            <a:ext cx="4616044" cy="1500502"/>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C2D7A297-2564-4EFC-B3EA-58076034DF24}"/>
              </a:ext>
            </a:extLst>
          </p:cNvPr>
          <p:cNvSpPr txBox="1"/>
          <p:nvPr/>
        </p:nvSpPr>
        <p:spPr>
          <a:xfrm>
            <a:off x="7120416" y="2807676"/>
            <a:ext cx="3809826" cy="1938992"/>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egoe UI "/>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
              </a:rPr>
              <a:t>Free, 9-12 and adults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Segoe UI "/>
              </a:rPr>
              <a:t>English Learners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Segoe UI "/>
              </a:rPr>
              <a:t>Available in 5 languages</a:t>
            </a:r>
            <a:endParaRPr kumimoji="0" lang="en-US" sz="2400" b="0" i="0" u="none" strike="noStrike" kern="1200" cap="none" spc="0" normalizeH="0" baseline="0" noProof="0" dirty="0">
              <a:ln>
                <a:noFill/>
              </a:ln>
              <a:solidFill>
                <a:prstClr val="black"/>
              </a:solidFill>
              <a:effectLst/>
              <a:uLnTx/>
              <a:uFillTx/>
              <a:latin typeface="Segoe UI "/>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Segoe UI "/>
              </a:rPr>
              <a:t>No registration required</a:t>
            </a:r>
            <a:endParaRPr kumimoji="0" lang="en-US" sz="2400" b="0" i="0" u="none" strike="noStrike" kern="1200" cap="none" spc="0" normalizeH="0" baseline="0" noProof="0" dirty="0">
              <a:ln>
                <a:noFill/>
              </a:ln>
              <a:solidFill>
                <a:prstClr val="black"/>
              </a:solidFill>
              <a:effectLst/>
              <a:uLnTx/>
              <a:uFillTx/>
              <a:latin typeface="Segoe UI "/>
            </a:endParaRPr>
          </a:p>
        </p:txBody>
      </p:sp>
    </p:spTree>
    <p:extLst>
      <p:ext uri="{BB962C8B-B14F-4D97-AF65-F5344CB8AC3E}">
        <p14:creationId xmlns:p14="http://schemas.microsoft.com/office/powerpoint/2010/main" val="1170981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AAD28-FAAF-77F0-CCEE-CB153F3FE94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AECA291-D9B4-DBAA-893F-45A6275C7317}"/>
              </a:ext>
            </a:extLst>
          </p:cNvPr>
          <p:cNvSpPr txBox="1"/>
          <p:nvPr/>
        </p:nvSpPr>
        <p:spPr>
          <a:xfrm>
            <a:off x="7363785" y="3012831"/>
            <a:ext cx="3824803"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
              </a:rPr>
              <a:t>Free, 9-12 and adults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Segoe UI "/>
              </a:rPr>
              <a:t>For immigrants and refugees</a:t>
            </a:r>
            <a:endParaRPr kumimoji="0" lang="en-US" sz="2000" b="0" i="0" u="none" strike="noStrike" kern="1200" cap="none" spc="0" normalizeH="0" baseline="0" noProof="0" dirty="0">
              <a:ln>
                <a:noFill/>
              </a:ln>
              <a:solidFill>
                <a:prstClr val="black"/>
              </a:solidFill>
              <a:effectLst/>
              <a:uLnTx/>
              <a:uFillTx/>
              <a:latin typeface="Segoe UI "/>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
              </a:rPr>
              <a:t>Registration required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Segoe UI "/>
              </a:rPr>
              <a:t>Participant workbook in </a:t>
            </a:r>
            <a:r>
              <a:rPr lang="en-US" sz="2000" b="1" dirty="0">
                <a:solidFill>
                  <a:prstClr val="black"/>
                </a:solidFill>
                <a:latin typeface="Segoe UI "/>
              </a:rPr>
              <a:t>12 languages!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
              </a:rPr>
              <a:t>Facili</a:t>
            </a:r>
            <a:r>
              <a:rPr lang="en-US" sz="2000" dirty="0">
                <a:solidFill>
                  <a:prstClr val="black"/>
                </a:solidFill>
                <a:latin typeface="Segoe UI "/>
              </a:rPr>
              <a:t>tator guide in  English and Spanish</a:t>
            </a:r>
            <a:endParaRPr kumimoji="0" lang="en-US" sz="2000" b="0" i="0" u="none" strike="noStrike" kern="1200" cap="none" spc="0" normalizeH="0" baseline="0" noProof="0" dirty="0">
              <a:ln>
                <a:noFill/>
              </a:ln>
              <a:solidFill>
                <a:prstClr val="black"/>
              </a:solidFill>
              <a:effectLst/>
              <a:uLnTx/>
              <a:uFillTx/>
              <a:latin typeface="Segoe UI "/>
            </a:endParaRPr>
          </a:p>
        </p:txBody>
      </p:sp>
      <p:pic>
        <p:nvPicPr>
          <p:cNvPr id="2" name="Picture 1">
            <a:extLst>
              <a:ext uri="{FF2B5EF4-FFF2-40B4-BE49-F238E27FC236}">
                <a16:creationId xmlns:a16="http://schemas.microsoft.com/office/drawing/2014/main" id="{2ECAAC65-A28F-D842-86CC-AD4434D25B6E}"/>
              </a:ext>
            </a:extLst>
          </p:cNvPr>
          <p:cNvPicPr>
            <a:picLocks noChangeAspect="1"/>
          </p:cNvPicPr>
          <p:nvPr/>
        </p:nvPicPr>
        <p:blipFill>
          <a:blip r:embed="rId3"/>
          <a:stretch>
            <a:fillRect/>
          </a:stretch>
        </p:blipFill>
        <p:spPr>
          <a:xfrm>
            <a:off x="388517" y="186214"/>
            <a:ext cx="3533105" cy="4578403"/>
          </a:xfrm>
          <a:prstGeom prst="rect">
            <a:avLst/>
          </a:prstGeom>
        </p:spPr>
      </p:pic>
      <p:pic>
        <p:nvPicPr>
          <p:cNvPr id="3" name="Picture 2" descr="A blue and white questionnaire&#10;&#10;AI-generated content may be incorrect.">
            <a:extLst>
              <a:ext uri="{FF2B5EF4-FFF2-40B4-BE49-F238E27FC236}">
                <a16:creationId xmlns:a16="http://schemas.microsoft.com/office/drawing/2014/main" id="{589778CF-C9D4-5F0F-4E33-C708AC3CD00E}"/>
              </a:ext>
            </a:extLst>
          </p:cNvPr>
          <p:cNvPicPr>
            <a:picLocks noChangeAspect="1"/>
          </p:cNvPicPr>
          <p:nvPr/>
        </p:nvPicPr>
        <p:blipFill>
          <a:blip r:embed="rId4"/>
          <a:stretch>
            <a:fillRect/>
          </a:stretch>
        </p:blipFill>
        <p:spPr>
          <a:xfrm>
            <a:off x="3210138" y="1670438"/>
            <a:ext cx="3127245" cy="4174770"/>
          </a:xfrm>
          <a:prstGeom prst="rect">
            <a:avLst/>
          </a:prstGeom>
          <a:effectLst>
            <a:outerShdw blurRad="63500" sx="102000" sy="102000" algn="ctr" rotWithShape="0">
              <a:prstClr val="black">
                <a:alpha val="40000"/>
              </a:prstClr>
            </a:outerShdw>
          </a:effectLst>
        </p:spPr>
      </p:pic>
      <p:pic>
        <p:nvPicPr>
          <p:cNvPr id="9" name="Picture 8" descr="A close-up of a logo&#10;&#10;AI-generated content may be incorrect.">
            <a:extLst>
              <a:ext uri="{FF2B5EF4-FFF2-40B4-BE49-F238E27FC236}">
                <a16:creationId xmlns:a16="http://schemas.microsoft.com/office/drawing/2014/main" id="{51D688B5-C231-D2E1-B5B3-1D3593A58A3F}"/>
              </a:ext>
            </a:extLst>
          </p:cNvPr>
          <p:cNvPicPr>
            <a:picLocks noChangeAspect="1"/>
          </p:cNvPicPr>
          <p:nvPr/>
        </p:nvPicPr>
        <p:blipFill>
          <a:blip r:embed="rId5"/>
          <a:srcRect b="40271"/>
          <a:stretch>
            <a:fillRect/>
          </a:stretch>
        </p:blipFill>
        <p:spPr>
          <a:xfrm>
            <a:off x="7125089" y="1911404"/>
            <a:ext cx="4067830" cy="78490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7352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910CEA-868E-4231-0FFC-89159DF0678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C444DD7-1940-5B70-0D1C-329113658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16E40B1B-32CB-2DB1-062B-767A73CEC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13" name="Straight Connector 12">
            <a:extLst>
              <a:ext uri="{FF2B5EF4-FFF2-40B4-BE49-F238E27FC236}">
                <a16:creationId xmlns:a16="http://schemas.microsoft.com/office/drawing/2014/main" id="{8E711934-51E7-3C60-DF6A-C18B1BF6CC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25385106-8205-E989-00E7-E9619CC3A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390846DE-14CB-E646-DF79-4AA8A4FB7DDD}"/>
              </a:ext>
            </a:extLst>
          </p:cNvPr>
          <p:cNvSpPr>
            <a:spLocks noGrp="1"/>
          </p:cNvSpPr>
          <p:nvPr>
            <p:ph type="title"/>
          </p:nvPr>
        </p:nvSpPr>
        <p:spPr>
          <a:xfrm>
            <a:off x="6505236" y="935502"/>
            <a:ext cx="4988751" cy="3407898"/>
          </a:xfrm>
        </p:spPr>
        <p:txBody>
          <a:bodyPr vert="horz" lIns="91440" tIns="45720" rIns="91440" bIns="45720" rtlCol="0" anchor="b">
            <a:normAutofit fontScale="90000"/>
          </a:bodyPr>
          <a:lstStyle/>
          <a:p>
            <a:r>
              <a:rPr lang="en-US" sz="6600" dirty="0">
                <a:solidFill>
                  <a:schemeClr val="tx1">
                    <a:lumMod val="85000"/>
                    <a:lumOff val="15000"/>
                  </a:schemeClr>
                </a:solidFill>
              </a:rPr>
              <a:t>Financial Values: Circles of Influence</a:t>
            </a:r>
          </a:p>
        </p:txBody>
      </p:sp>
      <p:cxnSp>
        <p:nvCxnSpPr>
          <p:cNvPr id="17" name="Straight Connector 16">
            <a:extLst>
              <a:ext uri="{FF2B5EF4-FFF2-40B4-BE49-F238E27FC236}">
                <a16:creationId xmlns:a16="http://schemas.microsoft.com/office/drawing/2014/main" id="{2A8CBCE8-030A-0C70-A7BC-1298357E5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diagram of a family&#10;&#10;AI-generated content may be incorrect.">
            <a:extLst>
              <a:ext uri="{FF2B5EF4-FFF2-40B4-BE49-F238E27FC236}">
                <a16:creationId xmlns:a16="http://schemas.microsoft.com/office/drawing/2014/main" id="{8A24A6B4-7291-8618-12D7-A5D185B9C79D}"/>
              </a:ext>
            </a:extLst>
          </p:cNvPr>
          <p:cNvPicPr>
            <a:picLocks noChangeAspect="1"/>
          </p:cNvPicPr>
          <p:nvPr/>
        </p:nvPicPr>
        <p:blipFill>
          <a:blip r:embed="rId3"/>
          <a:stretch>
            <a:fillRect/>
          </a:stretch>
        </p:blipFill>
        <p:spPr>
          <a:xfrm>
            <a:off x="0" y="16645"/>
            <a:ext cx="5967045" cy="6834978"/>
          </a:xfrm>
          <a:prstGeom prst="rect">
            <a:avLst/>
          </a:prstGeom>
        </p:spPr>
      </p:pic>
      <p:sp>
        <p:nvSpPr>
          <p:cNvPr id="8" name="TextBox 7">
            <a:extLst>
              <a:ext uri="{FF2B5EF4-FFF2-40B4-BE49-F238E27FC236}">
                <a16:creationId xmlns:a16="http://schemas.microsoft.com/office/drawing/2014/main" id="{9EACB97C-0A68-3324-D7E3-C2C70C6646C2}"/>
              </a:ext>
            </a:extLst>
          </p:cNvPr>
          <p:cNvSpPr txBox="1"/>
          <p:nvPr/>
        </p:nvSpPr>
        <p:spPr>
          <a:xfrm>
            <a:off x="5936179" y="4566139"/>
            <a:ext cx="6126867" cy="1938992"/>
          </a:xfrm>
          <a:prstGeom prst="rect">
            <a:avLst/>
          </a:prstGeom>
          <a:noFill/>
        </p:spPr>
        <p:txBody>
          <a:bodyPr wrap="square" rtlCol="0">
            <a:spAutoFit/>
          </a:bodyPr>
          <a:lstStyle/>
          <a:p>
            <a:r>
              <a:rPr lang="en-US" sz="2000" b="1" i="1" dirty="0">
                <a:solidFill>
                  <a:schemeClr val="bg2">
                    <a:lumMod val="75000"/>
                  </a:schemeClr>
                </a:solidFill>
              </a:rPr>
              <a:t>“Values are the things you cherish most in life. They play a role in shaping your goals, priorities, and identity. Values are influenced by your own beliefs, as well as by your family, friends, and society. Staying true to your values can help you express your most authentic self.”</a:t>
            </a:r>
          </a:p>
        </p:txBody>
      </p:sp>
    </p:spTree>
    <p:extLst>
      <p:ext uri="{BB962C8B-B14F-4D97-AF65-F5344CB8AC3E}">
        <p14:creationId xmlns:p14="http://schemas.microsoft.com/office/powerpoint/2010/main" val="2447210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D35088AB-DE76-FA0E-DB87-73D2634A7FF1}"/>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6800" dirty="0">
                <a:solidFill>
                  <a:schemeClr val="tx1">
                    <a:lumMod val="85000"/>
                    <a:lumOff val="15000"/>
                  </a:schemeClr>
                </a:solidFill>
              </a:rPr>
              <a:t>Questions?</a:t>
            </a:r>
          </a:p>
        </p:txBody>
      </p:sp>
      <p:pic>
        <p:nvPicPr>
          <p:cNvPr id="4" name="Picture 3" descr="Piggy bank illustration">
            <a:extLst>
              <a:ext uri="{FF2B5EF4-FFF2-40B4-BE49-F238E27FC236}">
                <a16:creationId xmlns:a16="http://schemas.microsoft.com/office/drawing/2014/main" id="{7621885C-6880-DBD1-C8B2-230C5258FBE1}"/>
              </a:ext>
            </a:extLst>
          </p:cNvPr>
          <p:cNvPicPr>
            <a:picLocks noChangeAspect="1"/>
          </p:cNvPicPr>
          <p:nvPr/>
        </p:nvPicPr>
        <p:blipFill>
          <a:blip r:embed="rId3">
            <a:extLst>
              <a:ext uri="{28A0092B-C50C-407E-A947-70E740481C1C}">
                <a14:useLocalDpi xmlns:a14="http://schemas.microsoft.com/office/drawing/2010/main" val="0"/>
              </a:ext>
            </a:extLst>
          </a:blip>
          <a:srcRect t="15978" r="-2" b="8927"/>
          <a:stretch>
            <a:fillRect/>
          </a:stretch>
        </p:blipFill>
        <p:spPr>
          <a:xfrm>
            <a:off x="1" y="10"/>
            <a:ext cx="6096000" cy="6857990"/>
          </a:xfrm>
          <a:prstGeom prst="rect">
            <a:avLst/>
          </a:prstGeom>
        </p:spPr>
      </p:pic>
      <p:cxnSp>
        <p:nvCxnSpPr>
          <p:cNvPr id="17" name="Straight Connector 16">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847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515" r="-3407" b="-73319"/>
            </a:stretch>
          </a:blipFill>
        </p:spPr>
        <p:txBody>
          <a:bodyPr/>
          <a:lstStyle/>
          <a:p>
            <a:pPr>
              <a:defRPr/>
            </a:pPr>
            <a:endParaRPr lang="en-US" dirty="0">
              <a:solidFill>
                <a:prstClr val="black"/>
              </a:solidFill>
              <a:latin typeface="Calibri"/>
            </a:endParaRPr>
          </a:p>
        </p:txBody>
      </p:sp>
      <p:sp>
        <p:nvSpPr>
          <p:cNvPr id="3" name="Freeform 3"/>
          <p:cNvSpPr/>
          <p:nvPr/>
        </p:nvSpPr>
        <p:spPr>
          <a:xfrm>
            <a:off x="0" y="2124416"/>
            <a:ext cx="12192000" cy="5394960"/>
          </a:xfrm>
          <a:custGeom>
            <a:avLst/>
            <a:gdLst/>
            <a:ahLst/>
            <a:cxnLst/>
            <a:rect l="l" t="t" r="r" b="b"/>
            <a:pathLst>
              <a:path w="18288000" h="8092440">
                <a:moveTo>
                  <a:pt x="0" y="0"/>
                </a:moveTo>
                <a:lnTo>
                  <a:pt x="18288000" y="0"/>
                </a:lnTo>
                <a:lnTo>
                  <a:pt x="18288000" y="8092440"/>
                </a:lnTo>
                <a:lnTo>
                  <a:pt x="0" y="8092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defRPr/>
            </a:pPr>
            <a:endParaRPr lang="en-US" dirty="0">
              <a:solidFill>
                <a:prstClr val="black"/>
              </a:solidFill>
              <a:latin typeface="Calibri"/>
            </a:endParaRPr>
          </a:p>
        </p:txBody>
      </p:sp>
      <p:sp>
        <p:nvSpPr>
          <p:cNvPr id="4" name="Freeform 4"/>
          <p:cNvSpPr/>
          <p:nvPr/>
        </p:nvSpPr>
        <p:spPr>
          <a:xfrm>
            <a:off x="0" y="5532120"/>
            <a:ext cx="12192000" cy="128016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a:defRPr/>
            </a:pPr>
            <a:endParaRPr lang="en-US" dirty="0">
              <a:solidFill>
                <a:prstClr val="black"/>
              </a:solidFill>
              <a:latin typeface="Segoe UI" panose="020B0502040204020203" pitchFamily="34" charset="0"/>
              <a:ea typeface="Open Sans" panose="020B0606030504020204" pitchFamily="34" charset="0"/>
              <a:cs typeface="Segoe UI" panose="020B0502040204020203" pitchFamily="34" charset="0"/>
            </a:endParaRPr>
          </a:p>
        </p:txBody>
      </p:sp>
      <p:sp>
        <p:nvSpPr>
          <p:cNvPr id="5" name="Freeform 5"/>
          <p:cNvSpPr/>
          <p:nvPr/>
        </p:nvSpPr>
        <p:spPr>
          <a:xfrm>
            <a:off x="-714727" y="609707"/>
            <a:ext cx="2268869" cy="5501579"/>
          </a:xfrm>
          <a:custGeom>
            <a:avLst/>
            <a:gdLst/>
            <a:ahLst/>
            <a:cxnLst/>
            <a:rect l="l" t="t" r="r" b="b"/>
            <a:pathLst>
              <a:path w="3403303" h="8252369">
                <a:moveTo>
                  <a:pt x="0" y="0"/>
                </a:moveTo>
                <a:lnTo>
                  <a:pt x="3403302" y="0"/>
                </a:lnTo>
                <a:lnTo>
                  <a:pt x="3403302" y="8252369"/>
                </a:lnTo>
                <a:lnTo>
                  <a:pt x="0" y="8252369"/>
                </a:lnTo>
                <a:lnTo>
                  <a:pt x="0" y="0"/>
                </a:lnTo>
                <a:close/>
              </a:path>
            </a:pathLst>
          </a:custGeom>
          <a:blipFill>
            <a:blip r:embed="rId8">
              <a:alphaModFix amt="79000"/>
              <a:extLst>
                <a:ext uri="{96DAC541-7B7A-43D3-8B79-37D633B846F1}">
                  <asvg:svgBlip xmlns:asvg="http://schemas.microsoft.com/office/drawing/2016/SVG/main" r:embed="rId9"/>
                </a:ext>
              </a:extLst>
            </a:blip>
            <a:stretch>
              <a:fillRect/>
            </a:stretch>
          </a:blipFill>
        </p:spPr>
        <p:txBody>
          <a:bodyPr/>
          <a:lstStyle/>
          <a:p>
            <a:pPr>
              <a:defRPr/>
            </a:pPr>
            <a:endParaRPr lang="en-US" dirty="0">
              <a:solidFill>
                <a:prstClr val="black"/>
              </a:solidFill>
              <a:latin typeface="Calibri"/>
            </a:endParaRPr>
          </a:p>
        </p:txBody>
      </p:sp>
      <p:sp>
        <p:nvSpPr>
          <p:cNvPr id="6" name="Freeform 6"/>
          <p:cNvSpPr/>
          <p:nvPr/>
        </p:nvSpPr>
        <p:spPr>
          <a:xfrm>
            <a:off x="406572" y="3365221"/>
            <a:ext cx="3114829" cy="2538586"/>
          </a:xfrm>
          <a:custGeom>
            <a:avLst/>
            <a:gdLst/>
            <a:ahLst/>
            <a:cxnLst/>
            <a:rect l="l" t="t" r="r" b="b"/>
            <a:pathLst>
              <a:path w="4672244" h="3807879">
                <a:moveTo>
                  <a:pt x="0" y="0"/>
                </a:moveTo>
                <a:lnTo>
                  <a:pt x="4672244" y="0"/>
                </a:lnTo>
                <a:lnTo>
                  <a:pt x="4672244" y="3807879"/>
                </a:lnTo>
                <a:lnTo>
                  <a:pt x="0" y="38078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defRPr/>
            </a:pPr>
            <a:endParaRPr lang="en-US" dirty="0">
              <a:solidFill>
                <a:prstClr val="black"/>
              </a:solidFill>
              <a:latin typeface="Calibri"/>
            </a:endParaRPr>
          </a:p>
        </p:txBody>
      </p:sp>
      <p:sp>
        <p:nvSpPr>
          <p:cNvPr id="7" name="Freeform 7"/>
          <p:cNvSpPr/>
          <p:nvPr/>
        </p:nvSpPr>
        <p:spPr>
          <a:xfrm>
            <a:off x="9630782" y="4507230"/>
            <a:ext cx="1374559" cy="1742705"/>
          </a:xfrm>
          <a:custGeom>
            <a:avLst/>
            <a:gdLst/>
            <a:ahLst/>
            <a:cxnLst/>
            <a:rect l="l" t="t" r="r" b="b"/>
            <a:pathLst>
              <a:path w="2061838" h="2614057">
                <a:moveTo>
                  <a:pt x="0" y="0"/>
                </a:moveTo>
                <a:lnTo>
                  <a:pt x="2061838" y="0"/>
                </a:lnTo>
                <a:lnTo>
                  <a:pt x="2061838" y="2614058"/>
                </a:lnTo>
                <a:lnTo>
                  <a:pt x="0" y="2614058"/>
                </a:lnTo>
                <a:lnTo>
                  <a:pt x="0" y="0"/>
                </a:lnTo>
                <a:close/>
              </a:path>
            </a:pathLst>
          </a:custGeom>
          <a:blipFill>
            <a:blip r:embed="rId12"/>
            <a:stretch>
              <a:fillRect/>
            </a:stretch>
          </a:blipFill>
        </p:spPr>
        <p:txBody>
          <a:bodyPr/>
          <a:lstStyle/>
          <a:p>
            <a:pPr>
              <a:defRPr/>
            </a:pPr>
            <a:endParaRPr lang="en-US" dirty="0">
              <a:solidFill>
                <a:prstClr val="black"/>
              </a:solidFill>
              <a:latin typeface="Calibri"/>
            </a:endParaRPr>
          </a:p>
        </p:txBody>
      </p:sp>
      <p:sp>
        <p:nvSpPr>
          <p:cNvPr id="8" name="Freeform 8"/>
          <p:cNvSpPr/>
          <p:nvPr/>
        </p:nvSpPr>
        <p:spPr>
          <a:xfrm>
            <a:off x="10739486" y="609707"/>
            <a:ext cx="2268869" cy="5501579"/>
          </a:xfrm>
          <a:custGeom>
            <a:avLst/>
            <a:gdLst/>
            <a:ahLst/>
            <a:cxnLst/>
            <a:rect l="l" t="t" r="r" b="b"/>
            <a:pathLst>
              <a:path w="3403303" h="8252369">
                <a:moveTo>
                  <a:pt x="0" y="0"/>
                </a:moveTo>
                <a:lnTo>
                  <a:pt x="3403303" y="0"/>
                </a:lnTo>
                <a:lnTo>
                  <a:pt x="3403303" y="8252369"/>
                </a:lnTo>
                <a:lnTo>
                  <a:pt x="0" y="8252369"/>
                </a:lnTo>
                <a:lnTo>
                  <a:pt x="0" y="0"/>
                </a:lnTo>
                <a:close/>
              </a:path>
            </a:pathLst>
          </a:custGeom>
          <a:blipFill>
            <a:blip r:embed="rId8">
              <a:alphaModFix amt="79000"/>
              <a:extLst>
                <a:ext uri="{96DAC541-7B7A-43D3-8B79-37D633B846F1}">
                  <asvg:svgBlip xmlns:asvg="http://schemas.microsoft.com/office/drawing/2016/SVG/main" r:embed="rId9"/>
                </a:ext>
              </a:extLst>
            </a:blip>
            <a:stretch>
              <a:fillRect/>
            </a:stretch>
          </a:blipFill>
        </p:spPr>
        <p:txBody>
          <a:bodyPr/>
          <a:lstStyle/>
          <a:p>
            <a:pPr>
              <a:defRPr/>
            </a:pPr>
            <a:endParaRPr lang="en-US" dirty="0">
              <a:solidFill>
                <a:prstClr val="black"/>
              </a:solidFill>
              <a:latin typeface="Calibri"/>
            </a:endParaRPr>
          </a:p>
        </p:txBody>
      </p:sp>
      <p:sp>
        <p:nvSpPr>
          <p:cNvPr id="9" name="Freeform 9"/>
          <p:cNvSpPr/>
          <p:nvPr/>
        </p:nvSpPr>
        <p:spPr>
          <a:xfrm>
            <a:off x="6212409" y="4753151"/>
            <a:ext cx="1280909" cy="1658135"/>
          </a:xfrm>
          <a:custGeom>
            <a:avLst/>
            <a:gdLst/>
            <a:ahLst/>
            <a:cxnLst/>
            <a:rect l="l" t="t" r="r" b="b"/>
            <a:pathLst>
              <a:path w="1921364" h="2487202">
                <a:moveTo>
                  <a:pt x="0" y="0"/>
                </a:moveTo>
                <a:lnTo>
                  <a:pt x="1921363" y="0"/>
                </a:lnTo>
                <a:lnTo>
                  <a:pt x="1921363" y="2487202"/>
                </a:lnTo>
                <a:lnTo>
                  <a:pt x="0" y="2487202"/>
                </a:lnTo>
                <a:lnTo>
                  <a:pt x="0" y="0"/>
                </a:lnTo>
                <a:close/>
              </a:path>
            </a:pathLst>
          </a:custGeom>
          <a:blipFill>
            <a:blip r:embed="rId13"/>
            <a:stretch>
              <a:fillRect/>
            </a:stretch>
          </a:blipFill>
        </p:spPr>
        <p:txBody>
          <a:bodyPr/>
          <a:lstStyle/>
          <a:p>
            <a:pPr>
              <a:defRPr/>
            </a:pPr>
            <a:endParaRPr lang="en-US" dirty="0">
              <a:solidFill>
                <a:prstClr val="black"/>
              </a:solidFill>
              <a:latin typeface="Calibri"/>
            </a:endParaRPr>
          </a:p>
        </p:txBody>
      </p:sp>
      <p:sp>
        <p:nvSpPr>
          <p:cNvPr id="10" name="Freeform 10"/>
          <p:cNvSpPr/>
          <p:nvPr/>
        </p:nvSpPr>
        <p:spPr>
          <a:xfrm>
            <a:off x="2712450" y="4117941"/>
            <a:ext cx="2158982" cy="2131995"/>
          </a:xfrm>
          <a:custGeom>
            <a:avLst/>
            <a:gdLst/>
            <a:ahLst/>
            <a:cxnLst/>
            <a:rect l="l" t="t" r="r" b="b"/>
            <a:pathLst>
              <a:path w="3238473" h="3197992">
                <a:moveTo>
                  <a:pt x="0" y="0"/>
                </a:moveTo>
                <a:lnTo>
                  <a:pt x="3238473" y="0"/>
                </a:lnTo>
                <a:lnTo>
                  <a:pt x="3238473" y="3197992"/>
                </a:lnTo>
                <a:lnTo>
                  <a:pt x="0" y="31979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a:defRPr/>
            </a:pPr>
            <a:endParaRPr lang="en-US" dirty="0">
              <a:solidFill>
                <a:prstClr val="black"/>
              </a:solidFill>
              <a:latin typeface="Calibri"/>
            </a:endParaRPr>
          </a:p>
        </p:txBody>
      </p:sp>
      <p:sp>
        <p:nvSpPr>
          <p:cNvPr id="11" name="Freeform 11"/>
          <p:cNvSpPr/>
          <p:nvPr/>
        </p:nvSpPr>
        <p:spPr>
          <a:xfrm>
            <a:off x="10382102" y="5622983"/>
            <a:ext cx="2295138" cy="1189299"/>
          </a:xfrm>
          <a:custGeom>
            <a:avLst/>
            <a:gdLst/>
            <a:ahLst/>
            <a:cxnLst/>
            <a:rect l="l" t="t" r="r" b="b"/>
            <a:pathLst>
              <a:path w="3442707" h="1783948">
                <a:moveTo>
                  <a:pt x="0" y="0"/>
                </a:moveTo>
                <a:lnTo>
                  <a:pt x="3442707" y="0"/>
                </a:lnTo>
                <a:lnTo>
                  <a:pt x="3442707" y="1783948"/>
                </a:lnTo>
                <a:lnTo>
                  <a:pt x="0" y="17839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a:defRPr/>
            </a:pPr>
            <a:endParaRPr lang="en-US" dirty="0">
              <a:solidFill>
                <a:prstClr val="black"/>
              </a:solidFill>
              <a:latin typeface="Calibri"/>
            </a:endParaRPr>
          </a:p>
        </p:txBody>
      </p:sp>
      <p:sp>
        <p:nvSpPr>
          <p:cNvPr id="12" name="Freeform 12"/>
          <p:cNvSpPr/>
          <p:nvPr/>
        </p:nvSpPr>
        <p:spPr>
          <a:xfrm>
            <a:off x="-740997" y="5282218"/>
            <a:ext cx="2295138" cy="1189299"/>
          </a:xfrm>
          <a:custGeom>
            <a:avLst/>
            <a:gdLst/>
            <a:ahLst/>
            <a:cxnLst/>
            <a:rect l="l" t="t" r="r" b="b"/>
            <a:pathLst>
              <a:path w="3442707" h="1783948">
                <a:moveTo>
                  <a:pt x="0" y="0"/>
                </a:moveTo>
                <a:lnTo>
                  <a:pt x="3442707" y="0"/>
                </a:lnTo>
                <a:lnTo>
                  <a:pt x="3442707" y="1783949"/>
                </a:lnTo>
                <a:lnTo>
                  <a:pt x="0" y="17839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a:defRPr/>
            </a:pPr>
            <a:endParaRPr lang="en-US" dirty="0">
              <a:solidFill>
                <a:prstClr val="black"/>
              </a:solidFill>
              <a:latin typeface="Calibri"/>
            </a:endParaRPr>
          </a:p>
        </p:txBody>
      </p:sp>
      <p:sp>
        <p:nvSpPr>
          <p:cNvPr id="13" name="Freeform 13"/>
          <p:cNvSpPr/>
          <p:nvPr/>
        </p:nvSpPr>
        <p:spPr>
          <a:xfrm>
            <a:off x="-1323054" y="5876868"/>
            <a:ext cx="2646108" cy="1135421"/>
          </a:xfrm>
          <a:custGeom>
            <a:avLst/>
            <a:gdLst/>
            <a:ahLst/>
            <a:cxnLst/>
            <a:rect l="l" t="t" r="r" b="b"/>
            <a:pathLst>
              <a:path w="3969162" h="1703131">
                <a:moveTo>
                  <a:pt x="0" y="0"/>
                </a:moveTo>
                <a:lnTo>
                  <a:pt x="3969162" y="0"/>
                </a:lnTo>
                <a:lnTo>
                  <a:pt x="3969162" y="1703132"/>
                </a:lnTo>
                <a:lnTo>
                  <a:pt x="0" y="17031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a:defRPr/>
            </a:pPr>
            <a:endParaRPr lang="en-US" dirty="0">
              <a:solidFill>
                <a:prstClr val="black"/>
              </a:solidFill>
              <a:latin typeface="Calibri"/>
            </a:endParaRPr>
          </a:p>
        </p:txBody>
      </p:sp>
      <p:sp>
        <p:nvSpPr>
          <p:cNvPr id="14" name="Freeform 14"/>
          <p:cNvSpPr/>
          <p:nvPr/>
        </p:nvSpPr>
        <p:spPr>
          <a:xfrm>
            <a:off x="11067752" y="5903807"/>
            <a:ext cx="3218977" cy="1135421"/>
          </a:xfrm>
          <a:custGeom>
            <a:avLst/>
            <a:gdLst/>
            <a:ahLst/>
            <a:cxnLst/>
            <a:rect l="l" t="t" r="r" b="b"/>
            <a:pathLst>
              <a:path w="4828465" h="1703131">
                <a:moveTo>
                  <a:pt x="0" y="0"/>
                </a:moveTo>
                <a:lnTo>
                  <a:pt x="4828465" y="0"/>
                </a:lnTo>
                <a:lnTo>
                  <a:pt x="4828465" y="1703131"/>
                </a:lnTo>
                <a:lnTo>
                  <a:pt x="0" y="17031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a:defRPr/>
            </a:pPr>
            <a:endParaRPr lang="en-US" dirty="0">
              <a:solidFill>
                <a:prstClr val="black"/>
              </a:solidFill>
              <a:latin typeface="Calibri"/>
            </a:endParaRPr>
          </a:p>
        </p:txBody>
      </p:sp>
      <p:sp>
        <p:nvSpPr>
          <p:cNvPr id="15" name="Freeform 15"/>
          <p:cNvSpPr/>
          <p:nvPr/>
        </p:nvSpPr>
        <p:spPr>
          <a:xfrm rot="-147436">
            <a:off x="4781010" y="3707125"/>
            <a:ext cx="1047403" cy="2743200"/>
          </a:xfrm>
          <a:custGeom>
            <a:avLst/>
            <a:gdLst/>
            <a:ahLst/>
            <a:cxnLst/>
            <a:rect l="l" t="t" r="r" b="b"/>
            <a:pathLst>
              <a:path w="1571105" h="4114800">
                <a:moveTo>
                  <a:pt x="0" y="0"/>
                </a:moveTo>
                <a:lnTo>
                  <a:pt x="1571106" y="0"/>
                </a:lnTo>
                <a:lnTo>
                  <a:pt x="1571106"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a:defRPr/>
            </a:pP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Freeform 16"/>
          <p:cNvSpPr/>
          <p:nvPr/>
        </p:nvSpPr>
        <p:spPr>
          <a:xfrm>
            <a:off x="8414068" y="3668084"/>
            <a:ext cx="1045845" cy="2743200"/>
          </a:xfrm>
          <a:custGeom>
            <a:avLst/>
            <a:gdLst/>
            <a:ahLst/>
            <a:cxnLst/>
            <a:rect l="l" t="t" r="r" b="b"/>
            <a:pathLst>
              <a:path w="1568767" h="4114800">
                <a:moveTo>
                  <a:pt x="0" y="0"/>
                </a:moveTo>
                <a:lnTo>
                  <a:pt x="1568768" y="0"/>
                </a:lnTo>
                <a:lnTo>
                  <a:pt x="1568768"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a:defRPr/>
            </a:pPr>
            <a:endParaRPr lang="en-US" dirty="0">
              <a:solidFill>
                <a:prstClr val="black"/>
              </a:solidFill>
              <a:latin typeface="Calibri"/>
            </a:endParaRPr>
          </a:p>
        </p:txBody>
      </p:sp>
      <p:sp>
        <p:nvSpPr>
          <p:cNvPr id="17" name="TextBox 17"/>
          <p:cNvSpPr txBox="1"/>
          <p:nvPr/>
        </p:nvSpPr>
        <p:spPr>
          <a:xfrm>
            <a:off x="2063838" y="299851"/>
            <a:ext cx="7716683" cy="1268681"/>
          </a:xfrm>
          <a:prstGeom prst="rect">
            <a:avLst/>
          </a:prstGeom>
        </p:spPr>
        <p:txBody>
          <a:bodyPr lIns="0" tIns="0" rIns="0" bIns="0" rtlCol="0" anchor="t">
            <a:spAutoFit/>
          </a:bodyPr>
          <a:lstStyle/>
          <a:p>
            <a:pPr algn="ctr" defTabSz="609630">
              <a:lnSpc>
                <a:spcPts val="5133"/>
              </a:lnSpc>
              <a:defRPr/>
            </a:pPr>
            <a:r>
              <a:rPr lang="en-US" sz="3666" dirty="0">
                <a:solidFill>
                  <a:srgbClr val="31445D"/>
                </a:solidFill>
                <a:latin typeface="Segoe UI" panose="020B0502040204020203" pitchFamily="34" charset="0"/>
                <a:ea typeface="Open Sans" panose="020B0606030504020204" pitchFamily="34" charset="0"/>
                <a:cs typeface="Segoe UI" panose="020B0502040204020203" pitchFamily="34" charset="0"/>
                <a:sym typeface="Ample Display"/>
              </a:rPr>
              <a:t>It Takes a Village.</a:t>
            </a:r>
          </a:p>
          <a:p>
            <a:pPr algn="ctr" defTabSz="609630">
              <a:lnSpc>
                <a:spcPts val="5133"/>
              </a:lnSpc>
              <a:spcBef>
                <a:spcPct val="0"/>
              </a:spcBef>
              <a:defRPr/>
            </a:pPr>
            <a:r>
              <a:rPr lang="en-US" sz="3666" dirty="0">
                <a:solidFill>
                  <a:srgbClr val="31445D"/>
                </a:solidFill>
                <a:latin typeface="Segoe UI" panose="020B0502040204020203" pitchFamily="34" charset="0"/>
                <a:ea typeface="Open Sans" panose="020B0606030504020204" pitchFamily="34" charset="0"/>
                <a:cs typeface="Segoe UI" panose="020B0502040204020203" pitchFamily="34" charset="0"/>
                <a:sym typeface="Ample Display"/>
              </a:rPr>
              <a:t>Who’s Part of YOUR Village?</a:t>
            </a:r>
          </a:p>
        </p:txBody>
      </p:sp>
      <p:sp>
        <p:nvSpPr>
          <p:cNvPr id="18" name="TextBox 18"/>
          <p:cNvSpPr txBox="1"/>
          <p:nvPr/>
        </p:nvSpPr>
        <p:spPr>
          <a:xfrm>
            <a:off x="685800" y="5813368"/>
            <a:ext cx="2175173" cy="265329"/>
          </a:xfrm>
          <a:prstGeom prst="rect">
            <a:avLst/>
          </a:prstGeom>
        </p:spPr>
        <p:txBody>
          <a:bodyPr lIns="0" tIns="0" rIns="0" bIns="0" rtlCol="0" anchor="t">
            <a:spAutoFit/>
          </a:bodyPr>
          <a:lstStyle/>
          <a:p>
            <a:pPr algn="ctr" defTabSz="609630">
              <a:lnSpc>
                <a:spcPts val="2222"/>
              </a:lnSpc>
              <a:spcBef>
                <a:spcPct val="0"/>
              </a:spcBef>
              <a:defRPr/>
            </a:pPr>
            <a:r>
              <a:rPr lang="en-US" sz="158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mple Display"/>
              </a:rPr>
              <a:t>Financial Institutions</a:t>
            </a:r>
          </a:p>
        </p:txBody>
      </p:sp>
      <p:sp>
        <p:nvSpPr>
          <p:cNvPr id="19" name="TextBox 19"/>
          <p:cNvSpPr txBox="1"/>
          <p:nvPr/>
        </p:nvSpPr>
        <p:spPr>
          <a:xfrm>
            <a:off x="6446957" y="6381080"/>
            <a:ext cx="1217811" cy="265329"/>
          </a:xfrm>
          <a:prstGeom prst="rect">
            <a:avLst/>
          </a:prstGeom>
        </p:spPr>
        <p:txBody>
          <a:bodyPr lIns="0" tIns="0" rIns="0" bIns="0" rtlCol="0" anchor="t">
            <a:spAutoFit/>
          </a:bodyPr>
          <a:lstStyle/>
          <a:p>
            <a:pPr algn="ctr" defTabSz="609630">
              <a:lnSpc>
                <a:spcPts val="2222"/>
              </a:lnSpc>
              <a:spcBef>
                <a:spcPct val="0"/>
              </a:spcBef>
              <a:defRPr/>
            </a:pPr>
            <a:r>
              <a:rPr lang="en-US" sz="158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mple Display"/>
              </a:rPr>
              <a:t>Non-Profits</a:t>
            </a:r>
          </a:p>
        </p:txBody>
      </p:sp>
      <p:sp>
        <p:nvSpPr>
          <p:cNvPr id="20" name="TextBox 20"/>
          <p:cNvSpPr txBox="1"/>
          <p:nvPr/>
        </p:nvSpPr>
        <p:spPr>
          <a:xfrm>
            <a:off x="4920190" y="6347786"/>
            <a:ext cx="1038027" cy="265329"/>
          </a:xfrm>
          <a:prstGeom prst="rect">
            <a:avLst/>
          </a:prstGeom>
        </p:spPr>
        <p:txBody>
          <a:bodyPr lIns="0" tIns="0" rIns="0" bIns="0" rtlCol="0" anchor="t">
            <a:spAutoFit/>
          </a:bodyPr>
          <a:lstStyle/>
          <a:p>
            <a:pPr algn="ctr" defTabSz="609630">
              <a:lnSpc>
                <a:spcPts val="2222"/>
              </a:lnSpc>
              <a:spcBef>
                <a:spcPct val="0"/>
              </a:spcBef>
              <a:defRPr/>
            </a:pPr>
            <a:r>
              <a:rPr lang="en-US" sz="158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mple Display"/>
              </a:rPr>
              <a:t>Educators</a:t>
            </a:r>
          </a:p>
        </p:txBody>
      </p:sp>
      <p:sp>
        <p:nvSpPr>
          <p:cNvPr id="21" name="TextBox 21"/>
          <p:cNvSpPr txBox="1"/>
          <p:nvPr/>
        </p:nvSpPr>
        <p:spPr>
          <a:xfrm>
            <a:off x="2383956" y="6057907"/>
            <a:ext cx="2613833" cy="265329"/>
          </a:xfrm>
          <a:prstGeom prst="rect">
            <a:avLst/>
          </a:prstGeom>
        </p:spPr>
        <p:txBody>
          <a:bodyPr lIns="0" tIns="0" rIns="0" bIns="0" rtlCol="0" anchor="t">
            <a:spAutoFit/>
          </a:bodyPr>
          <a:lstStyle/>
          <a:p>
            <a:pPr algn="ctr" defTabSz="609630">
              <a:lnSpc>
                <a:spcPts val="2222"/>
              </a:lnSpc>
              <a:spcBef>
                <a:spcPct val="0"/>
              </a:spcBef>
              <a:defRPr/>
            </a:pPr>
            <a:r>
              <a:rPr lang="en-US" sz="158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mple Display"/>
              </a:rPr>
              <a:t>Government Agencies</a:t>
            </a:r>
          </a:p>
        </p:txBody>
      </p:sp>
      <p:sp>
        <p:nvSpPr>
          <p:cNvPr id="22" name="TextBox 22"/>
          <p:cNvSpPr txBox="1"/>
          <p:nvPr/>
        </p:nvSpPr>
        <p:spPr>
          <a:xfrm>
            <a:off x="9459913" y="6154133"/>
            <a:ext cx="1127125" cy="265329"/>
          </a:xfrm>
          <a:prstGeom prst="rect">
            <a:avLst/>
          </a:prstGeom>
        </p:spPr>
        <p:txBody>
          <a:bodyPr lIns="0" tIns="0" rIns="0" bIns="0" rtlCol="0" anchor="t">
            <a:spAutoFit/>
          </a:bodyPr>
          <a:lstStyle/>
          <a:p>
            <a:pPr algn="ctr" defTabSz="609630">
              <a:lnSpc>
                <a:spcPts val="2222"/>
              </a:lnSpc>
              <a:spcBef>
                <a:spcPct val="0"/>
              </a:spcBef>
              <a:defRPr/>
            </a:pPr>
            <a:r>
              <a:rPr lang="en-US" sz="158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mple Display"/>
              </a:rPr>
              <a:t>Legislators</a:t>
            </a:r>
          </a:p>
        </p:txBody>
      </p:sp>
      <p:sp>
        <p:nvSpPr>
          <p:cNvPr id="23" name="TextBox 23"/>
          <p:cNvSpPr txBox="1"/>
          <p:nvPr/>
        </p:nvSpPr>
        <p:spPr>
          <a:xfrm>
            <a:off x="8083484" y="6408020"/>
            <a:ext cx="1459706" cy="265329"/>
          </a:xfrm>
          <a:prstGeom prst="rect">
            <a:avLst/>
          </a:prstGeom>
        </p:spPr>
        <p:txBody>
          <a:bodyPr lIns="0" tIns="0" rIns="0" bIns="0" rtlCol="0" anchor="t">
            <a:spAutoFit/>
          </a:bodyPr>
          <a:lstStyle/>
          <a:p>
            <a:pPr algn="ctr" defTabSz="609630">
              <a:lnSpc>
                <a:spcPts val="2222"/>
              </a:lnSpc>
              <a:spcBef>
                <a:spcPct val="0"/>
              </a:spcBef>
              <a:defRPr/>
            </a:pPr>
            <a:r>
              <a:rPr lang="en-US" sz="158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mple Display"/>
              </a:rPr>
              <a:t>K-12 Programs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975ED190-8BDD-42F8-9028-40ED6B960219}"/>
              </a:ext>
            </a:extLst>
          </p:cNvPr>
          <p:cNvSpPr>
            <a:spLocks noGrp="1"/>
          </p:cNvSpPr>
          <p:nvPr>
            <p:ph type="title"/>
          </p:nvPr>
        </p:nvSpPr>
        <p:spPr>
          <a:xfrm>
            <a:off x="1700568" y="681268"/>
            <a:ext cx="3739341" cy="1330839"/>
          </a:xfrm>
        </p:spPr>
        <p:txBody>
          <a:bodyPr>
            <a:normAutofit/>
          </a:bodyPr>
          <a:lstStyle/>
          <a:p>
            <a:r>
              <a:rPr lang="en-US" dirty="0">
                <a:latin typeface="Segoe UI Semibold" panose="020B0702040204020203" pitchFamily="34" charset="0"/>
                <a:ea typeface="Open Sans" panose="020B0606030504020204" pitchFamily="34" charset="0"/>
                <a:cs typeface="Segoe UI Semibold" panose="020B0702040204020203" pitchFamily="34" charset="0"/>
              </a:rPr>
              <a:t>Feppp.org</a:t>
            </a:r>
          </a:p>
        </p:txBody>
      </p:sp>
      <p:sp>
        <p:nvSpPr>
          <p:cNvPr id="3" name="Content Placeholder 2">
            <a:extLst>
              <a:ext uri="{FF2B5EF4-FFF2-40B4-BE49-F238E27FC236}">
                <a16:creationId xmlns:a16="http://schemas.microsoft.com/office/drawing/2014/main" id="{32B89FD0-B715-CA2A-16E8-ED599F11EA3B}"/>
              </a:ext>
            </a:extLst>
          </p:cNvPr>
          <p:cNvSpPr>
            <a:spLocks noGrp="1"/>
          </p:cNvSpPr>
          <p:nvPr>
            <p:ph idx="1"/>
          </p:nvPr>
        </p:nvSpPr>
        <p:spPr>
          <a:xfrm>
            <a:off x="1" y="3038271"/>
            <a:ext cx="4751589" cy="4350547"/>
          </a:xfrm>
        </p:spPr>
        <p:txBody>
          <a:bodyPr>
            <a:normAutofit/>
          </a:bodyPr>
          <a:lstStyle/>
          <a:p>
            <a:pPr marL="0" indent="0">
              <a:buNone/>
            </a:pPr>
            <a:r>
              <a:rPr lang="en-US" sz="1800" dirty="0">
                <a:latin typeface="Segoe UI" panose="020B0502040204020203" pitchFamily="34" charset="0"/>
                <a:ea typeface="Open Sans" panose="020B0606030504020204" pitchFamily="34" charset="0"/>
                <a:cs typeface="Segoe UI" panose="020B0502040204020203" pitchFamily="34" charset="0"/>
              </a:rPr>
              <a:t>Financial Education resources for k-12 </a:t>
            </a:r>
          </a:p>
          <a:p>
            <a:pPr marL="0" indent="0">
              <a:buNone/>
            </a:pPr>
            <a:endParaRPr lang="en-US" sz="1800" dirty="0">
              <a:latin typeface="Segoe UI" panose="020B0502040204020203" pitchFamily="34" charset="0"/>
              <a:ea typeface="Open Sans" panose="020B0606030504020204" pitchFamily="34" charset="0"/>
              <a:cs typeface="Segoe UI" panose="020B0502040204020203" pitchFamily="34" charset="0"/>
            </a:endParaRPr>
          </a:p>
          <a:p>
            <a:pPr marL="0" indent="0">
              <a:buNone/>
            </a:pPr>
            <a:r>
              <a:rPr lang="en-US" sz="1800" dirty="0">
                <a:latin typeface="Segoe UI" panose="020B0502040204020203" pitchFamily="34" charset="0"/>
                <a:ea typeface="Open Sans" panose="020B0606030504020204" pitchFamily="34" charset="0"/>
                <a:cs typeface="Segoe UI" panose="020B0502040204020203" pitchFamily="34" charset="0"/>
              </a:rPr>
              <a:t>Visit our website to learn about </a:t>
            </a:r>
            <a:r>
              <a:rPr lang="en-US" sz="1800" b="1" dirty="0">
                <a:latin typeface="Segoe UI" panose="020B0502040204020203" pitchFamily="34" charset="0"/>
                <a:ea typeface="Open Sans" panose="020B0606030504020204" pitchFamily="34" charset="0"/>
                <a:cs typeface="Segoe UI" panose="020B0502040204020203" pitchFamily="34" charset="0"/>
              </a:rPr>
              <a:t>resources for teaching financial education and webinar recordings</a:t>
            </a:r>
          </a:p>
          <a:p>
            <a:pPr marL="0" indent="0">
              <a:buNone/>
            </a:pPr>
            <a:endParaRPr lang="en-US" sz="1800" dirty="0">
              <a:latin typeface="Segoe UI" panose="020B0502040204020203" pitchFamily="34" charset="0"/>
              <a:ea typeface="Open Sans" panose="020B0606030504020204" pitchFamily="34" charset="0"/>
              <a:cs typeface="Segoe UI" panose="020B0502040204020203" pitchFamily="34" charset="0"/>
            </a:endParaRPr>
          </a:p>
          <a:p>
            <a:pPr marL="0" indent="0">
              <a:buNone/>
            </a:pPr>
            <a:r>
              <a:rPr lang="en-US" sz="1800" b="1" dirty="0">
                <a:latin typeface="Segoe UI" panose="020B0502040204020203" pitchFamily="34" charset="0"/>
                <a:ea typeface="Open Sans" panose="020B0606030504020204" pitchFamily="34" charset="0"/>
                <a:cs typeface="Segoe UI" panose="020B0502040204020203" pitchFamily="34" charset="0"/>
              </a:rPr>
              <a:t>Spanish!! </a:t>
            </a:r>
            <a:r>
              <a:rPr lang="en-US" sz="1800" dirty="0">
                <a:latin typeface="Segoe UI" panose="020B0502040204020203" pitchFamily="34" charset="0"/>
                <a:ea typeface="Open Sans" panose="020B0606030504020204" pitchFamily="34" charset="0"/>
                <a:cs typeface="Segoe UI" panose="020B0502040204020203" pitchFamily="34" charset="0"/>
              </a:rPr>
              <a:t>Some webinars are available in </a:t>
            </a:r>
            <a:endParaRPr lang="en-US" sz="1800" b="1" dirty="0">
              <a:latin typeface="Segoe UI" panose="020B0502040204020203" pitchFamily="34" charset="0"/>
              <a:ea typeface="Open Sans" panose="020B0606030504020204" pitchFamily="34" charset="0"/>
              <a:cs typeface="Segoe UI" panose="020B0502040204020203" pitchFamily="34" charset="0"/>
            </a:endParaRPr>
          </a:p>
          <a:p>
            <a:endParaRPr lang="en-US" sz="1800" dirty="0">
              <a:latin typeface="Segoe UI" panose="020B0502040204020203" pitchFamily="34" charset="0"/>
              <a:ea typeface="Open Sans" panose="020B0606030504020204" pitchFamily="34" charset="0"/>
              <a:cs typeface="Segoe UI" panose="020B0502040204020203" pitchFamily="34" charset="0"/>
            </a:endParaRPr>
          </a:p>
          <a:p>
            <a:pPr marL="0" indent="0">
              <a:buNone/>
            </a:pPr>
            <a:r>
              <a:rPr lang="en-US" sz="1800" dirty="0">
                <a:latin typeface="Segoe UI" panose="020B0502040204020203" pitchFamily="34" charset="0"/>
                <a:ea typeface="Open Sans" panose="020B0606030504020204" pitchFamily="34" charset="0"/>
                <a:cs typeface="Segoe UI" panose="020B0502040204020203" pitchFamily="34" charset="0"/>
              </a:rPr>
              <a:t>Resources for </a:t>
            </a:r>
            <a:r>
              <a:rPr lang="en-US" sz="1800" b="1" dirty="0">
                <a:latin typeface="Segoe UI" panose="020B0502040204020203" pitchFamily="34" charset="0"/>
                <a:ea typeface="Open Sans" panose="020B0606030504020204" pitchFamily="34" charset="0"/>
                <a:cs typeface="Segoe UI" panose="020B0502040204020203" pitchFamily="34" charset="0"/>
              </a:rPr>
              <a:t>Special Populations!</a:t>
            </a:r>
          </a:p>
          <a:p>
            <a:pPr marL="0" indent="0">
              <a:buNone/>
            </a:pPr>
            <a:endParaRPr lang="en-US" sz="1800" dirty="0">
              <a:latin typeface="Segoe UI" panose="020B0502040204020203" pitchFamily="34" charset="0"/>
              <a:ea typeface="Open Sans" panose="020B0606030504020204" pitchFamily="34" charset="0"/>
              <a:cs typeface="Segoe UI" panose="020B0502040204020203" pitchFamily="34" charset="0"/>
            </a:endParaRPr>
          </a:p>
        </p:txBody>
      </p:sp>
      <p:pic>
        <p:nvPicPr>
          <p:cNvPr id="13" name="Picture 12" descr="A piggy bank wearing glasses on a stack of books&#10;&#10;Description automatically generated">
            <a:extLst>
              <a:ext uri="{FF2B5EF4-FFF2-40B4-BE49-F238E27FC236}">
                <a16:creationId xmlns:a16="http://schemas.microsoft.com/office/drawing/2014/main" id="{8F8D42D2-36E3-1567-FD47-5A7A57CB0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09" y="371190"/>
            <a:ext cx="1482647" cy="1826187"/>
          </a:xfrm>
          <a:prstGeom prst="rect">
            <a:avLst/>
          </a:prstGeom>
        </p:spPr>
      </p:pic>
      <p:pic>
        <p:nvPicPr>
          <p:cNvPr id="5" name="Picture 4">
            <a:extLst>
              <a:ext uri="{FF2B5EF4-FFF2-40B4-BE49-F238E27FC236}">
                <a16:creationId xmlns:a16="http://schemas.microsoft.com/office/drawing/2014/main" id="{ACD95D87-7700-FCD8-D384-41D6A87ABA96}"/>
              </a:ext>
            </a:extLst>
          </p:cNvPr>
          <p:cNvPicPr>
            <a:picLocks noChangeAspect="1"/>
          </p:cNvPicPr>
          <p:nvPr/>
        </p:nvPicPr>
        <p:blipFill>
          <a:blip r:embed="rId4"/>
          <a:stretch>
            <a:fillRect/>
          </a:stretch>
        </p:blipFill>
        <p:spPr>
          <a:xfrm>
            <a:off x="5226965" y="150448"/>
            <a:ext cx="6489660" cy="409385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7B5A78E-E20C-18F7-7E18-C268B56D2FA8}"/>
              </a:ext>
            </a:extLst>
          </p:cNvPr>
          <p:cNvPicPr>
            <a:picLocks noChangeAspect="1"/>
          </p:cNvPicPr>
          <p:nvPr/>
        </p:nvPicPr>
        <p:blipFill>
          <a:blip r:embed="rId5"/>
          <a:stretch>
            <a:fillRect/>
          </a:stretch>
        </p:blipFill>
        <p:spPr>
          <a:xfrm>
            <a:off x="6746636" y="4027077"/>
            <a:ext cx="5280068" cy="2125105"/>
          </a:xfrm>
          <a:prstGeom prst="rect">
            <a:avLst/>
          </a:prstGeom>
          <a:ln>
            <a:solidFill>
              <a:schemeClr val="tx1"/>
            </a:solidFill>
          </a:ln>
        </p:spPr>
      </p:pic>
      <p:pic>
        <p:nvPicPr>
          <p:cNvPr id="8" name="Picture 7">
            <a:extLst>
              <a:ext uri="{FF2B5EF4-FFF2-40B4-BE49-F238E27FC236}">
                <a16:creationId xmlns:a16="http://schemas.microsoft.com/office/drawing/2014/main" id="{8B6179E8-E7E1-05C0-BDAD-0BCDDD06D85D}"/>
              </a:ext>
            </a:extLst>
          </p:cNvPr>
          <p:cNvPicPr>
            <a:picLocks noChangeAspect="1"/>
          </p:cNvPicPr>
          <p:nvPr/>
        </p:nvPicPr>
        <p:blipFill>
          <a:blip r:embed="rId6"/>
          <a:stretch>
            <a:fillRect/>
          </a:stretch>
        </p:blipFill>
        <p:spPr>
          <a:xfrm>
            <a:off x="5226965" y="6178633"/>
            <a:ext cx="5944430" cy="609685"/>
          </a:xfrm>
          <a:prstGeom prst="rect">
            <a:avLst/>
          </a:prstGeom>
          <a:ln>
            <a:solidFill>
              <a:schemeClr val="tx1"/>
            </a:solidFill>
          </a:ln>
        </p:spPr>
      </p:pic>
    </p:spTree>
    <p:extLst>
      <p:ext uri="{BB962C8B-B14F-4D97-AF65-F5344CB8AC3E}">
        <p14:creationId xmlns:p14="http://schemas.microsoft.com/office/powerpoint/2010/main" val="195371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56D2D-7567-9D38-1CF7-7E6E65AD2EDE}"/>
              </a:ext>
            </a:extLst>
          </p:cNvPr>
          <p:cNvSpPr>
            <a:spLocks noGrp="1"/>
          </p:cNvSpPr>
          <p:nvPr>
            <p:ph type="title"/>
          </p:nvPr>
        </p:nvSpPr>
        <p:spPr>
          <a:xfrm>
            <a:off x="3708302" y="4895614"/>
            <a:ext cx="7936231" cy="1380760"/>
          </a:xfrm>
        </p:spPr>
        <p:txBody>
          <a:bodyPr/>
          <a:lstStyle/>
          <a:p>
            <a:r>
              <a:rPr lang="en-US" sz="4000" dirty="0">
                <a:latin typeface="Segoe UI" panose="020B0502040204020203" pitchFamily="34" charset="0"/>
                <a:cs typeface="Segoe UI" panose="020B0502040204020203" pitchFamily="34" charset="0"/>
              </a:rPr>
              <a:t>Webinar Resources and Links</a:t>
            </a:r>
          </a:p>
        </p:txBody>
      </p:sp>
      <p:pic>
        <p:nvPicPr>
          <p:cNvPr id="2050" name="Picture 2" descr="Home">
            <a:extLst>
              <a:ext uri="{FF2B5EF4-FFF2-40B4-BE49-F238E27FC236}">
                <a16:creationId xmlns:a16="http://schemas.microsoft.com/office/drawing/2014/main" id="{FD6AE595-AA0F-CA24-1396-E045D4F26CB7}"/>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784180" y="749875"/>
            <a:ext cx="2825750" cy="4736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B638EE-89AE-61A8-59B9-5E99CE736DB7}"/>
              </a:ext>
            </a:extLst>
          </p:cNvPr>
          <p:cNvSpPr txBox="1"/>
          <p:nvPr/>
        </p:nvSpPr>
        <p:spPr>
          <a:xfrm>
            <a:off x="801281" y="1382635"/>
            <a:ext cx="3060628" cy="523220"/>
          </a:xfrm>
          <a:prstGeom prst="rect">
            <a:avLst/>
          </a:prstGeom>
          <a:noFill/>
        </p:spPr>
        <p:txBody>
          <a:bodyPr wrap="square">
            <a:spAutoFit/>
          </a:bodyPr>
          <a:lstStyle/>
          <a:p>
            <a:r>
              <a:rPr lang="en-US" sz="1400" dirty="0">
                <a:solidFill>
                  <a:srgbClr val="0070C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Report Card - Washington State Report Card</a:t>
            </a:r>
            <a:endParaRPr lang="en-US" sz="1400" dirty="0">
              <a:solidFill>
                <a:srgbClr val="0070C0"/>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BD037696-EAEE-0AC7-2828-51ABEA90B978}"/>
              </a:ext>
            </a:extLst>
          </p:cNvPr>
          <p:cNvSpPr txBox="1"/>
          <p:nvPr/>
        </p:nvSpPr>
        <p:spPr>
          <a:xfrm>
            <a:off x="791846" y="2004956"/>
            <a:ext cx="3238515" cy="738664"/>
          </a:xfrm>
          <a:prstGeom prst="rect">
            <a:avLst/>
          </a:prstGeom>
          <a:noFill/>
        </p:spPr>
        <p:txBody>
          <a:bodyPr wrap="none" rtlCol="0">
            <a:spAutoFit/>
          </a:bodyPr>
          <a:lstStyle/>
          <a:p>
            <a:pPr>
              <a:defRPr/>
            </a:pPr>
            <a:r>
              <a:rPr lang="en-US" sz="1400" u="sng" dirty="0">
                <a:solidFill>
                  <a:srgbClr val="0070C0"/>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Report to the Legislature</a:t>
            </a:r>
            <a:r>
              <a:rPr lang="en-US" sz="1400" u="sng" dirty="0">
                <a:solidFill>
                  <a:srgbClr val="0070C0"/>
                </a:solidFill>
                <a:latin typeface="Segoe UI" panose="020B0502040204020203" pitchFamily="34" charset="0"/>
                <a:cs typeface="Segoe UI" panose="020B0502040204020203" pitchFamily="34" charset="0"/>
              </a:rPr>
              <a:t>-2024</a:t>
            </a:r>
          </a:p>
          <a:p>
            <a:pPr>
              <a:defRPr/>
            </a:pPr>
            <a:r>
              <a:rPr lang="en-US" sz="1400" u="sng" dirty="0">
                <a:solidFill>
                  <a:srgbClr val="0070C0"/>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WA high school graduation rates</a:t>
            </a:r>
            <a:r>
              <a:rPr lang="en-US" sz="1400" u="sng" dirty="0">
                <a:solidFill>
                  <a:srgbClr val="0070C0"/>
                </a:solidFill>
                <a:latin typeface="Segoe UI" panose="020B0502040204020203" pitchFamily="34" charset="0"/>
                <a:cs typeface="Segoe UI" panose="020B0502040204020203" pitchFamily="34" charset="0"/>
              </a:rPr>
              <a:t>-2023</a:t>
            </a:r>
          </a:p>
          <a:p>
            <a:pPr>
              <a:defRPr/>
            </a:pPr>
            <a:endParaRPr lang="en-US" sz="1400" u="sng" dirty="0">
              <a:solidFill>
                <a:srgbClr val="0070C0"/>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4FF7A0DA-C2A8-D0D0-FFC6-E8E8BD19C6DD}"/>
              </a:ext>
            </a:extLst>
          </p:cNvPr>
          <p:cNvPicPr>
            <a:picLocks noChangeAspect="1"/>
          </p:cNvPicPr>
          <p:nvPr/>
        </p:nvPicPr>
        <p:blipFill>
          <a:blip r:embed="rId7"/>
          <a:stretch>
            <a:fillRect/>
          </a:stretch>
        </p:blipFill>
        <p:spPr>
          <a:xfrm>
            <a:off x="924284" y="2692399"/>
            <a:ext cx="2020765" cy="849307"/>
          </a:xfrm>
          <a:prstGeom prst="rect">
            <a:avLst/>
          </a:prstGeom>
        </p:spPr>
      </p:pic>
      <p:sp>
        <p:nvSpPr>
          <p:cNvPr id="11" name="TextBox 10">
            <a:extLst>
              <a:ext uri="{FF2B5EF4-FFF2-40B4-BE49-F238E27FC236}">
                <a16:creationId xmlns:a16="http://schemas.microsoft.com/office/drawing/2014/main" id="{0E159B0D-71EA-1A9A-2BBE-6D11964982E1}"/>
              </a:ext>
            </a:extLst>
          </p:cNvPr>
          <p:cNvSpPr txBox="1"/>
          <p:nvPr/>
        </p:nvSpPr>
        <p:spPr>
          <a:xfrm>
            <a:off x="841397" y="3559336"/>
            <a:ext cx="2309446" cy="584775"/>
          </a:xfrm>
          <a:prstGeom prst="rect">
            <a:avLst/>
          </a:prstGeom>
          <a:noFill/>
        </p:spPr>
        <p:txBody>
          <a:bodyPr wrap="square">
            <a:spAutoFit/>
          </a:bodyPr>
          <a:lstStyle/>
          <a:p>
            <a:r>
              <a:rPr lang="en-US" sz="1600" dirty="0">
                <a:solidFill>
                  <a:srgbClr val="0070C0"/>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Financial Education Resources</a:t>
            </a:r>
            <a:endParaRPr lang="en-US" sz="1600" dirty="0">
              <a:solidFill>
                <a:srgbClr val="0070C0"/>
              </a:solidFill>
              <a:latin typeface="Segoe UI" panose="020B0502040204020203" pitchFamily="34" charset="0"/>
              <a:cs typeface="Segoe UI" panose="020B0502040204020203" pitchFamily="34" charset="0"/>
            </a:endParaRPr>
          </a:p>
        </p:txBody>
      </p:sp>
      <p:pic>
        <p:nvPicPr>
          <p:cNvPr id="13" name="Picture 12" descr="A close-up of a word&#10;&#10;AI-generated content may be incorrect.">
            <a:extLst>
              <a:ext uri="{FF2B5EF4-FFF2-40B4-BE49-F238E27FC236}">
                <a16:creationId xmlns:a16="http://schemas.microsoft.com/office/drawing/2014/main" id="{69F72805-42B1-436D-0E07-1DF13B5BCAE2}"/>
              </a:ext>
            </a:extLst>
          </p:cNvPr>
          <p:cNvPicPr>
            <a:picLocks noChangeAspect="1"/>
          </p:cNvPicPr>
          <p:nvPr/>
        </p:nvPicPr>
        <p:blipFill>
          <a:blip r:embed="rId9"/>
          <a:stretch>
            <a:fillRect/>
          </a:stretch>
        </p:blipFill>
        <p:spPr>
          <a:xfrm>
            <a:off x="901196" y="4229827"/>
            <a:ext cx="1379340" cy="396274"/>
          </a:xfrm>
          <a:prstGeom prst="rect">
            <a:avLst/>
          </a:prstGeom>
        </p:spPr>
      </p:pic>
      <p:sp>
        <p:nvSpPr>
          <p:cNvPr id="15" name="TextBox 14">
            <a:extLst>
              <a:ext uri="{FF2B5EF4-FFF2-40B4-BE49-F238E27FC236}">
                <a16:creationId xmlns:a16="http://schemas.microsoft.com/office/drawing/2014/main" id="{6B0E196E-0C58-A450-52AC-0AF8B67C6B58}"/>
              </a:ext>
            </a:extLst>
          </p:cNvPr>
          <p:cNvSpPr txBox="1"/>
          <p:nvPr/>
        </p:nvSpPr>
        <p:spPr>
          <a:xfrm rot="10800000" flipV="1">
            <a:off x="894730" y="4679347"/>
            <a:ext cx="2309446" cy="738664"/>
          </a:xfrm>
          <a:prstGeom prst="rect">
            <a:avLst/>
          </a:prstGeom>
          <a:noFill/>
        </p:spPr>
        <p:txBody>
          <a:bodyPr wrap="square">
            <a:spAutoFit/>
          </a:bodyPr>
          <a:lstStyle/>
          <a:p>
            <a:r>
              <a:rPr lang="en-US" sz="1400" dirty="0">
                <a:solidFill>
                  <a:srgbClr val="0070C0"/>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Personal Values: Circles of influence | Worksheet | Therapist Aid</a:t>
            </a:r>
            <a:endParaRPr lang="en-US" sz="1400" dirty="0">
              <a:solidFill>
                <a:srgbClr val="0070C0"/>
              </a:solidFill>
              <a:latin typeface="Segoe UI" panose="020B0502040204020203" pitchFamily="34" charset="0"/>
              <a:cs typeface="Segoe UI" panose="020B0502040204020203" pitchFamily="34" charset="0"/>
            </a:endParaRPr>
          </a:p>
        </p:txBody>
      </p:sp>
      <p:pic>
        <p:nvPicPr>
          <p:cNvPr id="19" name="Picture 18" descr="A red sign with white letters&#10;&#10;AI-generated content may be incorrect.">
            <a:extLst>
              <a:ext uri="{FF2B5EF4-FFF2-40B4-BE49-F238E27FC236}">
                <a16:creationId xmlns:a16="http://schemas.microsoft.com/office/drawing/2014/main" id="{3B03ABC6-27FD-91C6-83D7-38AFDBC7B862}"/>
              </a:ext>
            </a:extLst>
          </p:cNvPr>
          <p:cNvPicPr>
            <a:picLocks noChangeAspect="1"/>
          </p:cNvPicPr>
          <p:nvPr/>
        </p:nvPicPr>
        <p:blipFill>
          <a:blip r:embed="rId11"/>
          <a:stretch>
            <a:fillRect/>
          </a:stretch>
        </p:blipFill>
        <p:spPr>
          <a:xfrm>
            <a:off x="4616867" y="649323"/>
            <a:ext cx="1779400" cy="527561"/>
          </a:xfrm>
          <a:prstGeom prst="rect">
            <a:avLst/>
          </a:prstGeom>
          <a:effectLst/>
        </p:spPr>
      </p:pic>
      <p:sp>
        <p:nvSpPr>
          <p:cNvPr id="24" name="TextBox 23">
            <a:extLst>
              <a:ext uri="{FF2B5EF4-FFF2-40B4-BE49-F238E27FC236}">
                <a16:creationId xmlns:a16="http://schemas.microsoft.com/office/drawing/2014/main" id="{5F9246A9-5A06-B5A2-DCCE-2E76A150B8B8}"/>
              </a:ext>
            </a:extLst>
          </p:cNvPr>
          <p:cNvSpPr txBox="1"/>
          <p:nvPr/>
        </p:nvSpPr>
        <p:spPr>
          <a:xfrm>
            <a:off x="6220189" y="5114148"/>
            <a:ext cx="3430298" cy="400110"/>
          </a:xfrm>
          <a:prstGeom prst="rect">
            <a:avLst/>
          </a:prstGeom>
          <a:noFill/>
        </p:spPr>
        <p:txBody>
          <a:bodyPr wrap="none" rtlCol="0">
            <a:spAutoFit/>
          </a:bodyPr>
          <a:lstStyle/>
          <a:p>
            <a:r>
              <a:rPr lang="en-US" sz="2000" dirty="0">
                <a:solidFill>
                  <a:srgbClr val="0070C0"/>
                </a:solidFill>
                <a:latin typeface="Segoe UI "/>
                <a:hlinkClick r:id="rId12">
                  <a:extLst>
                    <a:ext uri="{A12FA001-AC4F-418D-AE19-62706E023703}">
                      <ahyp:hlinkClr xmlns:ahyp="http://schemas.microsoft.com/office/drawing/2018/hyperlinkcolor" val="tx"/>
                    </a:ext>
                  </a:extLst>
                </a:hlinkClick>
              </a:rPr>
              <a:t>Keys to your Financial Future</a:t>
            </a:r>
            <a:endParaRPr lang="en-US" sz="2000" dirty="0">
              <a:solidFill>
                <a:srgbClr val="0070C0"/>
              </a:solidFill>
              <a:latin typeface="Segoe UI "/>
            </a:endParaRPr>
          </a:p>
        </p:txBody>
      </p:sp>
      <p:sp>
        <p:nvSpPr>
          <p:cNvPr id="26" name="TextBox 25">
            <a:extLst>
              <a:ext uri="{FF2B5EF4-FFF2-40B4-BE49-F238E27FC236}">
                <a16:creationId xmlns:a16="http://schemas.microsoft.com/office/drawing/2014/main" id="{1BAE761B-BF4A-8B19-F4FF-37AFCC7D4D47}"/>
              </a:ext>
            </a:extLst>
          </p:cNvPr>
          <p:cNvSpPr txBox="1"/>
          <p:nvPr/>
        </p:nvSpPr>
        <p:spPr>
          <a:xfrm>
            <a:off x="6475871" y="757780"/>
            <a:ext cx="1353960" cy="400110"/>
          </a:xfrm>
          <a:prstGeom prst="rect">
            <a:avLst/>
          </a:prstGeom>
          <a:noFill/>
        </p:spPr>
        <p:txBody>
          <a:bodyPr wrap="none" rtlCol="0">
            <a:spAutoFit/>
          </a:bodyPr>
          <a:lstStyle/>
          <a:p>
            <a:r>
              <a:rPr lang="en-US" sz="2000" dirty="0">
                <a:solidFill>
                  <a:srgbClr val="0070C0"/>
                </a:solidFill>
                <a:latin typeface="Segoe UI "/>
                <a:hlinkClick r:id="rId13">
                  <a:extLst>
                    <a:ext uri="{A12FA001-AC4F-418D-AE19-62706E023703}">
                      <ahyp:hlinkClr xmlns:ahyp="http://schemas.microsoft.com/office/drawing/2018/hyperlinkcolor" val="tx"/>
                    </a:ext>
                  </a:extLst>
                </a:hlinkClick>
              </a:rPr>
              <a:t>SmartPath</a:t>
            </a:r>
            <a:endParaRPr lang="en-US" sz="2000" dirty="0">
              <a:solidFill>
                <a:srgbClr val="0070C0"/>
              </a:solidFill>
              <a:latin typeface="Segoe UI "/>
            </a:endParaRPr>
          </a:p>
        </p:txBody>
      </p:sp>
      <p:sp>
        <p:nvSpPr>
          <p:cNvPr id="27" name="TextBox 26">
            <a:extLst>
              <a:ext uri="{FF2B5EF4-FFF2-40B4-BE49-F238E27FC236}">
                <a16:creationId xmlns:a16="http://schemas.microsoft.com/office/drawing/2014/main" id="{D1F937A9-6B68-1164-0FAB-9EE7B3F41CAC}"/>
              </a:ext>
            </a:extLst>
          </p:cNvPr>
          <p:cNvSpPr txBox="1"/>
          <p:nvPr/>
        </p:nvSpPr>
        <p:spPr>
          <a:xfrm>
            <a:off x="6391435" y="1774742"/>
            <a:ext cx="4103789" cy="707886"/>
          </a:xfrm>
          <a:prstGeom prst="rect">
            <a:avLst/>
          </a:prstGeom>
          <a:noFill/>
        </p:spPr>
        <p:txBody>
          <a:bodyPr wrap="square" rtlCol="0">
            <a:spAutoFit/>
          </a:bodyPr>
          <a:lstStyle/>
          <a:p>
            <a:r>
              <a:rPr lang="en-US" sz="2000" dirty="0">
                <a:solidFill>
                  <a:srgbClr val="0070C0"/>
                </a:solidFill>
                <a:latin typeface="Segoe UI "/>
                <a:hlinkClick r:id="rId14">
                  <a:extLst>
                    <a:ext uri="{A12FA001-AC4F-418D-AE19-62706E023703}">
                      <ahyp:hlinkClr xmlns:ahyp="http://schemas.microsoft.com/office/drawing/2018/hyperlinkcolor" val="tx"/>
                    </a:ext>
                  </a:extLst>
                </a:hlinkClick>
              </a:rPr>
              <a:t>Financial Empowerment for Native Teens</a:t>
            </a:r>
            <a:endParaRPr lang="en-US" sz="2000" dirty="0">
              <a:solidFill>
                <a:srgbClr val="0070C0"/>
              </a:solidFill>
              <a:latin typeface="Segoe UI "/>
            </a:endParaRPr>
          </a:p>
        </p:txBody>
      </p:sp>
      <p:sp>
        <p:nvSpPr>
          <p:cNvPr id="29" name="TextBox 28">
            <a:extLst>
              <a:ext uri="{FF2B5EF4-FFF2-40B4-BE49-F238E27FC236}">
                <a16:creationId xmlns:a16="http://schemas.microsoft.com/office/drawing/2014/main" id="{39E17700-E37E-01F5-0ABE-0CD220656F34}"/>
              </a:ext>
            </a:extLst>
          </p:cNvPr>
          <p:cNvSpPr txBox="1"/>
          <p:nvPr/>
        </p:nvSpPr>
        <p:spPr>
          <a:xfrm>
            <a:off x="6340694" y="2958284"/>
            <a:ext cx="467899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hlinkClick r:id="rId15">
                  <a:extLst>
                    <a:ext uri="{A12FA001-AC4F-418D-AE19-62706E023703}">
                      <ahyp:hlinkClr xmlns:ahyp="http://schemas.microsoft.com/office/drawing/2018/hyperlinkcolor" val="tx"/>
                    </a:ext>
                  </a:extLst>
                </a:hlinkClick>
              </a:rPr>
              <a:t>Hope link-Immigrants and Refugees</a:t>
            </a:r>
            <a:endParaRPr kumimoji="0" lang="en-US" sz="2000" b="0" i="0" u="none" strike="noStrike" kern="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endParaRPr>
          </a:p>
        </p:txBody>
      </p:sp>
      <p:sp>
        <p:nvSpPr>
          <p:cNvPr id="30" name="TextBox 29">
            <a:extLst>
              <a:ext uri="{FF2B5EF4-FFF2-40B4-BE49-F238E27FC236}">
                <a16:creationId xmlns:a16="http://schemas.microsoft.com/office/drawing/2014/main" id="{89380540-2D9E-AFC5-DB8E-CADEBE3A6830}"/>
              </a:ext>
            </a:extLst>
          </p:cNvPr>
          <p:cNvSpPr txBox="1"/>
          <p:nvPr/>
        </p:nvSpPr>
        <p:spPr>
          <a:xfrm>
            <a:off x="6340695" y="4242466"/>
            <a:ext cx="2477922" cy="400110"/>
          </a:xfrm>
          <a:prstGeom prst="rect">
            <a:avLst/>
          </a:prstGeom>
          <a:noFill/>
        </p:spPr>
        <p:txBody>
          <a:bodyPr wrap="none" rtlCol="0">
            <a:spAutoFit/>
          </a:bodyPr>
          <a:lstStyle/>
          <a:p>
            <a:r>
              <a:rPr lang="en-US" sz="2000" dirty="0">
                <a:solidFill>
                  <a:srgbClr val="0070C0"/>
                </a:solidFill>
                <a:latin typeface="Segoe UI "/>
                <a:hlinkClick r:id="rId16">
                  <a:extLst>
                    <a:ext uri="{A12FA001-AC4F-418D-AE19-62706E023703}">
                      <ahyp:hlinkClr xmlns:ahyp="http://schemas.microsoft.com/office/drawing/2018/hyperlinkcolor" val="tx"/>
                    </a:ext>
                  </a:extLst>
                </a:hlinkClick>
              </a:rPr>
              <a:t>FTC – Consumer.gov</a:t>
            </a:r>
            <a:endParaRPr lang="en-US" sz="2000" dirty="0">
              <a:solidFill>
                <a:srgbClr val="0070C0"/>
              </a:solidFill>
              <a:latin typeface="Segoe UI "/>
            </a:endParaRPr>
          </a:p>
        </p:txBody>
      </p:sp>
      <p:pic>
        <p:nvPicPr>
          <p:cNvPr id="3" name="Picture 2">
            <a:extLst>
              <a:ext uri="{FF2B5EF4-FFF2-40B4-BE49-F238E27FC236}">
                <a16:creationId xmlns:a16="http://schemas.microsoft.com/office/drawing/2014/main" id="{25E528A6-BA46-7C8F-5C8C-D24A6EB889B7}"/>
              </a:ext>
            </a:extLst>
          </p:cNvPr>
          <p:cNvPicPr>
            <a:picLocks noChangeAspect="1"/>
          </p:cNvPicPr>
          <p:nvPr/>
        </p:nvPicPr>
        <p:blipFill>
          <a:blip r:embed="rId17"/>
          <a:srcRect t="19580" b="23361"/>
          <a:stretch>
            <a:fillRect/>
          </a:stretch>
        </p:blipFill>
        <p:spPr>
          <a:xfrm>
            <a:off x="4491837" y="1586746"/>
            <a:ext cx="1899598" cy="1083879"/>
          </a:xfrm>
          <a:prstGeom prst="rect">
            <a:avLst/>
          </a:prstGeom>
        </p:spPr>
      </p:pic>
      <p:pic>
        <p:nvPicPr>
          <p:cNvPr id="10" name="Picture 9">
            <a:extLst>
              <a:ext uri="{FF2B5EF4-FFF2-40B4-BE49-F238E27FC236}">
                <a16:creationId xmlns:a16="http://schemas.microsoft.com/office/drawing/2014/main" id="{B782FEC0-AD4E-6F76-0254-70E95876CA0E}"/>
              </a:ext>
            </a:extLst>
          </p:cNvPr>
          <p:cNvPicPr>
            <a:picLocks noChangeAspect="1"/>
          </p:cNvPicPr>
          <p:nvPr/>
        </p:nvPicPr>
        <p:blipFill>
          <a:blip r:embed="rId18"/>
          <a:stretch>
            <a:fillRect/>
          </a:stretch>
        </p:blipFill>
        <p:spPr>
          <a:xfrm>
            <a:off x="5012436" y="4789648"/>
            <a:ext cx="966434" cy="942272"/>
          </a:xfrm>
          <a:prstGeom prst="rect">
            <a:avLst/>
          </a:prstGeom>
        </p:spPr>
      </p:pic>
      <p:pic>
        <p:nvPicPr>
          <p:cNvPr id="22" name="Picture 21">
            <a:extLst>
              <a:ext uri="{FF2B5EF4-FFF2-40B4-BE49-F238E27FC236}">
                <a16:creationId xmlns:a16="http://schemas.microsoft.com/office/drawing/2014/main" id="{CFA0DD7C-8975-7B1E-C325-3CF4201CCF59}"/>
              </a:ext>
            </a:extLst>
          </p:cNvPr>
          <p:cNvPicPr>
            <a:picLocks noChangeAspect="1"/>
          </p:cNvPicPr>
          <p:nvPr/>
        </p:nvPicPr>
        <p:blipFill>
          <a:blip r:embed="rId19"/>
          <a:stretch>
            <a:fillRect/>
          </a:stretch>
        </p:blipFill>
        <p:spPr>
          <a:xfrm>
            <a:off x="4986822" y="3731679"/>
            <a:ext cx="992048" cy="992460"/>
          </a:xfrm>
          <a:prstGeom prst="rect">
            <a:avLst/>
          </a:prstGeom>
        </p:spPr>
      </p:pic>
      <p:pic>
        <p:nvPicPr>
          <p:cNvPr id="25" name="Picture 24">
            <a:extLst>
              <a:ext uri="{FF2B5EF4-FFF2-40B4-BE49-F238E27FC236}">
                <a16:creationId xmlns:a16="http://schemas.microsoft.com/office/drawing/2014/main" id="{A801A094-85F1-0288-7C01-649975850F8F}"/>
              </a:ext>
            </a:extLst>
          </p:cNvPr>
          <p:cNvPicPr>
            <a:picLocks noChangeAspect="1"/>
          </p:cNvPicPr>
          <p:nvPr/>
        </p:nvPicPr>
        <p:blipFill>
          <a:blip r:embed="rId20"/>
          <a:stretch>
            <a:fillRect/>
          </a:stretch>
        </p:blipFill>
        <p:spPr>
          <a:xfrm>
            <a:off x="4604198" y="2767679"/>
            <a:ext cx="1615991" cy="898491"/>
          </a:xfrm>
          <a:prstGeom prst="rect">
            <a:avLst/>
          </a:prstGeom>
        </p:spPr>
      </p:pic>
    </p:spTree>
    <p:extLst>
      <p:ext uri="{BB962C8B-B14F-4D97-AF65-F5344CB8AC3E}">
        <p14:creationId xmlns:p14="http://schemas.microsoft.com/office/powerpoint/2010/main" val="4237362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2" name="Straight Connector 11">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C29F427-4391-E145-8089-BD96BF1AC98B}"/>
              </a:ext>
            </a:extLst>
          </p:cNvPr>
          <p:cNvSpPr txBox="1"/>
          <p:nvPr/>
        </p:nvSpPr>
        <p:spPr>
          <a:xfrm>
            <a:off x="1097280" y="286605"/>
            <a:ext cx="10058400" cy="1450757"/>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4800" spc="-50" dirty="0">
                <a:solidFill>
                  <a:schemeClr val="accent3">
                    <a:lumMod val="50000"/>
                  </a:schemeClr>
                </a:solidFill>
                <a:latin typeface="Segoe UI Black" panose="020B0A02040204020203" pitchFamily="34" charset="0"/>
                <a:ea typeface="Segoe UI Black" panose="020B0A02040204020203" pitchFamily="34" charset="0"/>
                <a:cs typeface="+mj-cs"/>
              </a:rPr>
              <a:t>Learning Objectives</a:t>
            </a:r>
          </a:p>
        </p:txBody>
      </p:sp>
      <p:graphicFrame>
        <p:nvGraphicFramePr>
          <p:cNvPr id="2" name="TextBox 10">
            <a:extLst>
              <a:ext uri="{FF2B5EF4-FFF2-40B4-BE49-F238E27FC236}">
                <a16:creationId xmlns:a16="http://schemas.microsoft.com/office/drawing/2014/main" id="{7934356C-C6E1-44B8-87FA-F44E7157FC66}"/>
              </a:ext>
            </a:extLst>
          </p:cNvPr>
          <p:cNvGraphicFramePr/>
          <p:nvPr>
            <p:extLst>
              <p:ext uri="{D42A27DB-BD31-4B8C-83A1-F6EECF244321}">
                <p14:modId xmlns:p14="http://schemas.microsoft.com/office/powerpoint/2010/main" val="237641387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8894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4" name="Title 3">
            <a:extLst>
              <a:ext uri="{FF2B5EF4-FFF2-40B4-BE49-F238E27FC236}">
                <a16:creationId xmlns:a16="http://schemas.microsoft.com/office/drawing/2014/main" id="{A5CF930E-307E-2E15-D6BD-3432832BDD7C}"/>
              </a:ext>
            </a:extLst>
          </p:cNvPr>
          <p:cNvSpPr>
            <a:spLocks noGrp="1"/>
          </p:cNvSpPr>
          <p:nvPr>
            <p:ph type="ctrTitle"/>
          </p:nvPr>
        </p:nvSpPr>
        <p:spPr>
          <a:xfrm>
            <a:off x="838200" y="557189"/>
            <a:ext cx="4760934" cy="5571900"/>
          </a:xfrm>
        </p:spPr>
        <p:txBody>
          <a:bodyPr vert="horz" lIns="91440" tIns="45720" rIns="91440" bIns="45720" rtlCol="0" anchor="ctr">
            <a:normAutofit/>
          </a:bodyPr>
          <a:lstStyle/>
          <a:p>
            <a:pPr algn="l"/>
            <a:r>
              <a:rPr lang="en-US" sz="2900" dirty="0">
                <a:latin typeface="Segoe UI" panose="020B0502040204020203" pitchFamily="34" charset="0"/>
                <a:ea typeface="Open Sans" panose="020B0606030504020204" pitchFamily="34" charset="0"/>
                <a:cs typeface="Segoe UI" panose="020B0502040204020203" pitchFamily="34" charset="0"/>
              </a:rPr>
              <a:t>Thank You!! </a:t>
            </a:r>
            <a:br>
              <a:rPr lang="en-US" sz="2900" dirty="0">
                <a:latin typeface="Segoe UI" panose="020B0502040204020203" pitchFamily="34" charset="0"/>
                <a:ea typeface="Open Sans" panose="020B0606030504020204" pitchFamily="34" charset="0"/>
                <a:cs typeface="Segoe UI" panose="020B0502040204020203" pitchFamily="34" charset="0"/>
              </a:rPr>
            </a:br>
            <a:br>
              <a:rPr lang="en-US" sz="2900" dirty="0">
                <a:latin typeface="Segoe UI" panose="020B0502040204020203" pitchFamily="34" charset="0"/>
                <a:ea typeface="Open Sans" panose="020B0606030504020204" pitchFamily="34" charset="0"/>
                <a:cs typeface="Segoe UI" panose="020B0502040204020203" pitchFamily="34" charset="0"/>
              </a:rPr>
            </a:br>
            <a:br>
              <a:rPr lang="en-US" sz="2900" dirty="0">
                <a:latin typeface="Segoe UI" panose="020B0502040204020203" pitchFamily="34" charset="0"/>
                <a:ea typeface="Open Sans" panose="020B0606030504020204" pitchFamily="34" charset="0"/>
                <a:cs typeface="Segoe UI" panose="020B0502040204020203" pitchFamily="34" charset="0"/>
              </a:rPr>
            </a:br>
            <a:r>
              <a:rPr lang="en-US" sz="2900" dirty="0">
                <a:latin typeface="Segoe UI" panose="020B0502040204020203" pitchFamily="34" charset="0"/>
                <a:ea typeface="Open Sans" panose="020B0606030504020204" pitchFamily="34" charset="0"/>
                <a:cs typeface="Segoe UI" panose="020B0502040204020203" pitchFamily="34" charset="0"/>
              </a:rPr>
              <a:t>Questions?</a:t>
            </a:r>
            <a:br>
              <a:rPr lang="en-US" sz="2900" dirty="0">
                <a:latin typeface="Segoe UI" panose="020B0502040204020203" pitchFamily="34" charset="0"/>
                <a:ea typeface="Open Sans" panose="020B0606030504020204" pitchFamily="34" charset="0"/>
                <a:cs typeface="Segoe UI" panose="020B0502040204020203" pitchFamily="34" charset="0"/>
              </a:rPr>
            </a:br>
            <a:br>
              <a:rPr lang="en-US" sz="2900" dirty="0">
                <a:latin typeface="Segoe UI" panose="020B0502040204020203" pitchFamily="34" charset="0"/>
                <a:ea typeface="Open Sans" panose="020B0606030504020204" pitchFamily="34" charset="0"/>
                <a:cs typeface="Segoe UI" panose="020B0502040204020203" pitchFamily="34" charset="0"/>
              </a:rPr>
            </a:br>
            <a:r>
              <a:rPr lang="en-US" sz="2900" dirty="0">
                <a:latin typeface="Segoe UI" panose="020B0502040204020203" pitchFamily="34" charset="0"/>
                <a:ea typeface="Open Sans" panose="020B0606030504020204" pitchFamily="34" charset="0"/>
                <a:cs typeface="Segoe UI" panose="020B0502040204020203" pitchFamily="34" charset="0"/>
                <a:hlinkClick r:id="rId3"/>
              </a:rPr>
              <a:t>Miladys.Garcia@k12.wa.us</a:t>
            </a:r>
            <a:br>
              <a:rPr lang="en-US" sz="2900" dirty="0">
                <a:latin typeface="Segoe UI" panose="020B0502040204020203" pitchFamily="34" charset="0"/>
                <a:ea typeface="Open Sans" panose="020B0606030504020204" pitchFamily="34" charset="0"/>
                <a:cs typeface="Segoe UI" panose="020B0502040204020203" pitchFamily="34" charset="0"/>
              </a:rPr>
            </a:br>
            <a:r>
              <a:rPr lang="en-US" sz="2900" dirty="0">
                <a:latin typeface="Segoe UI" panose="020B0502040204020203" pitchFamily="34" charset="0"/>
                <a:ea typeface="Open Sans" panose="020B0606030504020204" pitchFamily="34" charset="0"/>
                <a:cs typeface="Segoe UI" panose="020B0502040204020203" pitchFamily="34" charset="0"/>
              </a:rPr>
              <a:t>feppp.org</a:t>
            </a:r>
            <a:br>
              <a:rPr lang="en-US" sz="2900" dirty="0">
                <a:latin typeface="Segoe UI" panose="020B0502040204020203" pitchFamily="34" charset="0"/>
                <a:ea typeface="Open Sans" panose="020B0606030504020204" pitchFamily="34" charset="0"/>
                <a:cs typeface="Segoe UI" panose="020B0502040204020203" pitchFamily="34" charset="0"/>
              </a:rPr>
            </a:br>
            <a:endParaRPr lang="en-US" sz="2900" dirty="0">
              <a:latin typeface="Segoe UI" panose="020B0502040204020203" pitchFamily="34" charset="0"/>
              <a:ea typeface="Open Sans" panose="020B0606030504020204" pitchFamily="34" charset="0"/>
              <a:cs typeface="Segoe UI" panose="020B0502040204020203" pitchFamily="34" charset="0"/>
            </a:endParaRPr>
          </a:p>
        </p:txBody>
      </p:sp>
      <p:pic>
        <p:nvPicPr>
          <p:cNvPr id="3" name="Picture 2" descr="A piggy bank wearing glasses on top of books&#10;&#10;Description automatically generated">
            <a:extLst>
              <a:ext uri="{FF2B5EF4-FFF2-40B4-BE49-F238E27FC236}">
                <a16:creationId xmlns:a16="http://schemas.microsoft.com/office/drawing/2014/main" id="{BA1984C6-CEB1-D2F4-4783-7ECB753B0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1660" y="720192"/>
            <a:ext cx="5584353" cy="5584353"/>
          </a:xfrm>
          <a:prstGeom prst="rect">
            <a:avLst/>
          </a:prstGeom>
        </p:spPr>
      </p:pic>
    </p:spTree>
    <p:extLst>
      <p:ext uri="{BB962C8B-B14F-4D97-AF65-F5344CB8AC3E}">
        <p14:creationId xmlns:p14="http://schemas.microsoft.com/office/powerpoint/2010/main" val="1316398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124019-5DCF-BD32-266D-D1AD3778578C}"/>
              </a:ext>
            </a:extLst>
          </p:cNvPr>
          <p:cNvPicPr>
            <a:picLocks noChangeAspect="1"/>
          </p:cNvPicPr>
          <p:nvPr/>
        </p:nvPicPr>
        <p:blipFill>
          <a:blip r:embed="rId3">
            <a:alphaModFix amt="20000"/>
          </a:blip>
          <a:stretch>
            <a:fillRect/>
          </a:stretch>
        </p:blipFill>
        <p:spPr>
          <a:xfrm>
            <a:off x="5260181" y="0"/>
            <a:ext cx="5573078" cy="6860424"/>
          </a:xfrm>
          <a:prstGeom prst="rect">
            <a:avLst/>
          </a:prstGeom>
        </p:spPr>
      </p:pic>
      <p:sp>
        <p:nvSpPr>
          <p:cNvPr id="2" name="Title 1">
            <a:extLst>
              <a:ext uri="{FF2B5EF4-FFF2-40B4-BE49-F238E27FC236}">
                <a16:creationId xmlns:a16="http://schemas.microsoft.com/office/drawing/2014/main" id="{E2338DAC-CA5B-B6C8-B5EB-A3A867B17B42}"/>
              </a:ext>
            </a:extLst>
          </p:cNvPr>
          <p:cNvSpPr>
            <a:spLocks noGrp="1"/>
          </p:cNvSpPr>
          <p:nvPr>
            <p:ph type="title"/>
          </p:nvPr>
        </p:nvSpPr>
        <p:spPr>
          <a:xfrm>
            <a:off x="457200" y="594359"/>
            <a:ext cx="3200400" cy="2930076"/>
          </a:xfrm>
        </p:spPr>
        <p:txBody>
          <a:bodyPr anchor="t">
            <a:normAutofit/>
          </a:bodyPr>
          <a:lstStyle/>
          <a:p>
            <a:r>
              <a:rPr lang="en-US" sz="4000" dirty="0"/>
              <a:t>Financial Education Public-Private Partnership</a:t>
            </a:r>
          </a:p>
        </p:txBody>
      </p:sp>
      <p:sp>
        <p:nvSpPr>
          <p:cNvPr id="4" name="Text Placeholder 3">
            <a:extLst>
              <a:ext uri="{FF2B5EF4-FFF2-40B4-BE49-F238E27FC236}">
                <a16:creationId xmlns:a16="http://schemas.microsoft.com/office/drawing/2014/main" id="{939E1941-307E-709A-641C-CF7075A2C736}"/>
              </a:ext>
            </a:extLst>
          </p:cNvPr>
          <p:cNvSpPr>
            <a:spLocks noGrp="1"/>
          </p:cNvSpPr>
          <p:nvPr>
            <p:ph type="body" sz="half" idx="2"/>
          </p:nvPr>
        </p:nvSpPr>
        <p:spPr>
          <a:xfrm>
            <a:off x="457200" y="3666478"/>
            <a:ext cx="3434316" cy="3074564"/>
          </a:xfrm>
        </p:spPr>
        <p:txBody>
          <a:bodyPr>
            <a:normAutofit/>
          </a:bodyPr>
          <a:lstStyle/>
          <a:p>
            <a:r>
              <a:rPr lang="en-US" sz="1600" u="sng" dirty="0">
                <a:latin typeface="+mj-lt"/>
                <a:cs typeface="Segoe UI Semibold" panose="020B0702040204020203" pitchFamily="34" charset="0"/>
              </a:rPr>
              <a:t>Responsibilities:</a:t>
            </a:r>
          </a:p>
          <a:p>
            <a:pPr marL="285750" indent="-285750">
              <a:buClrTx/>
              <a:buFont typeface="Arial" panose="020B0604020202020204" pitchFamily="34" charset="0"/>
              <a:buChar char="•"/>
            </a:pPr>
            <a:r>
              <a:rPr lang="en-US" sz="1600" dirty="0">
                <a:latin typeface="+mj-lt"/>
                <a:cs typeface="Segoe UI" panose="020B0502040204020203" pitchFamily="34" charset="0"/>
              </a:rPr>
              <a:t>Review financial education instructional materials</a:t>
            </a:r>
          </a:p>
          <a:p>
            <a:pPr marL="285750" indent="-285750">
              <a:buClrTx/>
              <a:buFont typeface="Arial" panose="020B0604020202020204" pitchFamily="34" charset="0"/>
              <a:buChar char="•"/>
            </a:pPr>
            <a:r>
              <a:rPr lang="en-US" sz="1600" dirty="0">
                <a:latin typeface="+mj-lt"/>
                <a:cs typeface="Segoe UI" panose="020B0502040204020203" pitchFamily="34" charset="0"/>
              </a:rPr>
              <a:t>Develop a clearinghouse of financial education resources on </a:t>
            </a:r>
            <a:r>
              <a:rPr lang="en-US" sz="1600" dirty="0">
                <a:solidFill>
                  <a:schemeClr val="accent5">
                    <a:lumMod val="50000"/>
                  </a:schemeClr>
                </a:solidFill>
                <a:latin typeface="+mj-lt"/>
                <a:cs typeface="Segoe UI Semibold" panose="020B0702040204020203" pitchFamily="34" charset="0"/>
                <a:hlinkClick r:id="rId4">
                  <a:extLst>
                    <a:ext uri="{A12FA001-AC4F-418D-AE19-62706E023703}">
                      <ahyp:hlinkClr xmlns:ahyp="http://schemas.microsoft.com/office/drawing/2018/hyperlinkcolor" val="tx"/>
                    </a:ext>
                  </a:extLst>
                </a:hlinkClick>
              </a:rPr>
              <a:t>www.feppp.org</a:t>
            </a:r>
            <a:r>
              <a:rPr lang="en-US" sz="1600" dirty="0">
                <a:solidFill>
                  <a:schemeClr val="accent5">
                    <a:lumMod val="50000"/>
                  </a:schemeClr>
                </a:solidFill>
                <a:latin typeface="+mj-lt"/>
                <a:cs typeface="Segoe UI Semibold" panose="020B0702040204020203" pitchFamily="34" charset="0"/>
              </a:rPr>
              <a:t>  </a:t>
            </a:r>
          </a:p>
          <a:p>
            <a:pPr marL="285750" indent="-285750">
              <a:buClrTx/>
              <a:buFont typeface="Arial" panose="020B0604020202020204" pitchFamily="34" charset="0"/>
              <a:buChar char="•"/>
            </a:pPr>
            <a:r>
              <a:rPr lang="en-US" sz="1600" dirty="0">
                <a:latin typeface="+mj-lt"/>
                <a:cs typeface="Segoe UI" panose="020B0502040204020203" pitchFamily="34" charset="0"/>
              </a:rPr>
              <a:t>Provide professional development and training opportunities at no cost</a:t>
            </a:r>
          </a:p>
          <a:p>
            <a:pPr marL="285750" indent="-285750">
              <a:buClrTx/>
              <a:buFont typeface="Arial" panose="020B0604020202020204" pitchFamily="34" charset="0"/>
              <a:buChar char="•"/>
            </a:pPr>
            <a:r>
              <a:rPr lang="en-US" sz="1600" dirty="0">
                <a:latin typeface="+mj-lt"/>
                <a:cs typeface="Segoe UI" panose="020B0502040204020203" pitchFamily="34" charset="0"/>
              </a:rPr>
              <a:t>Facilitate SB5720 grants</a:t>
            </a:r>
          </a:p>
        </p:txBody>
      </p:sp>
      <p:graphicFrame>
        <p:nvGraphicFramePr>
          <p:cNvPr id="6" name="Content Placeholder 2">
            <a:extLst>
              <a:ext uri="{FF2B5EF4-FFF2-40B4-BE49-F238E27FC236}">
                <a16:creationId xmlns:a16="http://schemas.microsoft.com/office/drawing/2014/main" id="{CD7278F5-0E7F-A994-5C58-3DCF17EA9277}"/>
              </a:ext>
            </a:extLst>
          </p:cNvPr>
          <p:cNvGraphicFramePr>
            <a:graphicFrameLocks/>
          </p:cNvGraphicFramePr>
          <p:nvPr/>
        </p:nvGraphicFramePr>
        <p:xfrm>
          <a:off x="4484235" y="465186"/>
          <a:ext cx="7347883" cy="59276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a:extLst>
              <a:ext uri="{FF2B5EF4-FFF2-40B4-BE49-F238E27FC236}">
                <a16:creationId xmlns:a16="http://schemas.microsoft.com/office/drawing/2014/main" id="{F306AC42-0B9F-1D1C-E602-F004EB3387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675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0FDADA-BD6C-D0C2-3D0D-35502C7A31F6}"/>
            </a:ext>
          </a:extLst>
        </p:cNvPr>
        <p:cNvGrpSpPr/>
        <p:nvPr/>
      </p:nvGrpSpPr>
      <p:grpSpPr>
        <a:xfrm>
          <a:off x="0" y="0"/>
          <a:ext cx="0" cy="0"/>
          <a:chOff x="0" y="0"/>
          <a:chExt cx="0" cy="0"/>
        </a:xfrm>
      </p:grpSpPr>
      <p:sp>
        <p:nvSpPr>
          <p:cNvPr id="73" name="Rectangle 7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5" name="Rectangle 7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77" name="Straight Connector 7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1" name="Rectangle 8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2B868D-9D97-EF83-CF53-6FC115EC0D31}"/>
              </a:ext>
            </a:extLst>
          </p:cNvPr>
          <p:cNvSpPr>
            <a:spLocks noGrp="1"/>
          </p:cNvSpPr>
          <p:nvPr>
            <p:ph type="title"/>
          </p:nvPr>
        </p:nvSpPr>
        <p:spPr>
          <a:xfrm>
            <a:off x="5181601" y="634948"/>
            <a:ext cx="6368142" cy="1450757"/>
          </a:xfrm>
        </p:spPr>
        <p:txBody>
          <a:bodyPr vert="horz" lIns="91440" tIns="45720" rIns="91440" bIns="45720" rtlCol="0" anchor="b">
            <a:normAutofit/>
          </a:bodyPr>
          <a:lstStyle/>
          <a:p>
            <a:r>
              <a:rPr lang="en-US" i="1" dirty="0">
                <a:latin typeface="Segoe UI Black" panose="020B0A02040204020203" pitchFamily="34" charset="0"/>
                <a:ea typeface="Segoe UI Black" panose="020B0A02040204020203" pitchFamily="34" charset="0"/>
              </a:rPr>
              <a:t>Today’s Big Why</a:t>
            </a:r>
          </a:p>
        </p:txBody>
      </p:sp>
      <p:pic>
        <p:nvPicPr>
          <p:cNvPr id="16" name="Picture 15" descr="A hand holding a small globe&#10;&#10;AI-generated content may be incorrect.">
            <a:extLst>
              <a:ext uri="{FF2B5EF4-FFF2-40B4-BE49-F238E27FC236}">
                <a16:creationId xmlns:a16="http://schemas.microsoft.com/office/drawing/2014/main" id="{1C23D2F2-6EA5-08BE-C099-E2E0DFC74A3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509" r="29271" b="1"/>
          <a:stretch>
            <a:fillRect/>
          </a:stretch>
        </p:blipFill>
        <p:spPr>
          <a:xfrm>
            <a:off x="20" y="-12128"/>
            <a:ext cx="4654276" cy="6870127"/>
          </a:xfrm>
          <a:prstGeom prst="rect">
            <a:avLst/>
          </a:prstGeom>
        </p:spPr>
      </p:pic>
      <p:cxnSp>
        <p:nvCxnSpPr>
          <p:cNvPr id="83" name="Straight Connector 8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CF62AF4-7EFE-4369-E716-84814D88C3E9}"/>
              </a:ext>
            </a:extLst>
          </p:cNvPr>
          <p:cNvSpPr txBox="1"/>
          <p:nvPr/>
        </p:nvSpPr>
        <p:spPr>
          <a:xfrm>
            <a:off x="5287617" y="2514978"/>
            <a:ext cx="6368142" cy="3670180"/>
          </a:xfrm>
          <a:prstGeom prst="rect">
            <a:avLst/>
          </a:prstGeom>
        </p:spPr>
        <p:txBody>
          <a:bodyPr vert="horz" lIns="0" tIns="45720" rIns="0" bIns="45720" rtlCol="0">
            <a:normAutofit/>
          </a:bodyPr>
          <a:lstStyle/>
          <a:p>
            <a:pPr fontAlgn="base">
              <a:lnSpc>
                <a:spcPct val="150000"/>
              </a:lnSpc>
              <a:spcBef>
                <a:spcPct val="0"/>
              </a:spcBef>
              <a:spcAft>
                <a:spcPts val="600"/>
              </a:spcAft>
              <a:buClr>
                <a:schemeClr val="accent1"/>
              </a:buClr>
              <a:buFont typeface="Calibri" panose="020F0502020204030204" pitchFamily="34" charset="0"/>
              <a:buChar char="•"/>
              <a:defRPr/>
            </a:pPr>
            <a:r>
              <a:rPr lang="en-US" altLang="en-US" sz="2800" b="1" dirty="0">
                <a:solidFill>
                  <a:schemeClr val="tx1">
                    <a:lumMod val="75000"/>
                    <a:lumOff val="25000"/>
                  </a:schemeClr>
                </a:solidFill>
              </a:rPr>
              <a:t>(C)elebrate</a:t>
            </a:r>
            <a:r>
              <a:rPr lang="en-US" altLang="en-US" sz="2400" dirty="0">
                <a:solidFill>
                  <a:schemeClr val="tx1">
                    <a:lumMod val="75000"/>
                    <a:lumOff val="25000"/>
                  </a:schemeClr>
                </a:solidFill>
              </a:rPr>
              <a:t> diversity</a:t>
            </a:r>
          </a:p>
          <a:p>
            <a:pPr fontAlgn="base">
              <a:lnSpc>
                <a:spcPct val="150000"/>
              </a:lnSpc>
              <a:spcBef>
                <a:spcPct val="0"/>
              </a:spcBef>
              <a:spcAft>
                <a:spcPts val="600"/>
              </a:spcAft>
              <a:buClr>
                <a:schemeClr val="accent1"/>
              </a:buClr>
              <a:buFont typeface="Calibri" panose="020F0502020204030204" pitchFamily="34" charset="0"/>
              <a:buChar char="•"/>
              <a:defRPr/>
            </a:pPr>
            <a:r>
              <a:rPr lang="en-US" altLang="en-US" sz="2800" b="1" dirty="0">
                <a:solidFill>
                  <a:schemeClr val="tx1">
                    <a:lumMod val="75000"/>
                    <a:lumOff val="25000"/>
                  </a:schemeClr>
                </a:solidFill>
              </a:rPr>
              <a:t>(E)xpand</a:t>
            </a:r>
            <a:r>
              <a:rPr lang="en-US" altLang="en-US" sz="2400" b="1" dirty="0">
                <a:solidFill>
                  <a:schemeClr val="tx1">
                    <a:lumMod val="75000"/>
                    <a:lumOff val="25000"/>
                  </a:schemeClr>
                </a:solidFill>
              </a:rPr>
              <a:t> </a:t>
            </a:r>
            <a:r>
              <a:rPr lang="en-US" altLang="en-US" sz="2400" dirty="0">
                <a:solidFill>
                  <a:schemeClr val="tx1">
                    <a:lumMod val="75000"/>
                    <a:lumOff val="25000"/>
                  </a:schemeClr>
                </a:solidFill>
              </a:rPr>
              <a:t>understanding</a:t>
            </a:r>
          </a:p>
          <a:p>
            <a:pPr fontAlgn="base">
              <a:lnSpc>
                <a:spcPct val="150000"/>
              </a:lnSpc>
              <a:spcBef>
                <a:spcPct val="0"/>
              </a:spcBef>
              <a:spcAft>
                <a:spcPts val="600"/>
              </a:spcAft>
              <a:buClr>
                <a:schemeClr val="accent1"/>
              </a:buClr>
              <a:buFont typeface="Calibri" panose="020F0502020204030204" pitchFamily="34" charset="0"/>
              <a:buChar char="•"/>
              <a:defRPr/>
            </a:pPr>
            <a:r>
              <a:rPr lang="en-US" altLang="en-US" sz="2800" b="1" dirty="0">
                <a:solidFill>
                  <a:schemeClr val="tx1">
                    <a:lumMod val="75000"/>
                    <a:lumOff val="25000"/>
                  </a:schemeClr>
                </a:solidFill>
              </a:rPr>
              <a:t>(E)mpower</a:t>
            </a:r>
            <a:r>
              <a:rPr lang="en-US" altLang="en-US" sz="2400" dirty="0">
                <a:solidFill>
                  <a:schemeClr val="tx1">
                    <a:lumMod val="75000"/>
                    <a:lumOff val="25000"/>
                  </a:schemeClr>
                </a:solidFill>
              </a:rPr>
              <a:t> educators</a:t>
            </a:r>
          </a:p>
          <a:p>
            <a:pPr fontAlgn="base">
              <a:lnSpc>
                <a:spcPct val="150000"/>
              </a:lnSpc>
              <a:spcBef>
                <a:spcPct val="0"/>
              </a:spcBef>
              <a:spcAft>
                <a:spcPts val="600"/>
              </a:spcAft>
              <a:buClr>
                <a:schemeClr val="accent1"/>
              </a:buClr>
              <a:buFont typeface="Calibri" panose="020F0502020204030204" pitchFamily="34" charset="0"/>
              <a:buChar char="•"/>
              <a:defRPr/>
            </a:pPr>
            <a:r>
              <a:rPr lang="en-US" altLang="en-US" sz="2800" b="1" dirty="0">
                <a:solidFill>
                  <a:schemeClr val="tx1">
                    <a:lumMod val="75000"/>
                    <a:lumOff val="25000"/>
                  </a:schemeClr>
                </a:solidFill>
              </a:rPr>
              <a:t>Center</a:t>
            </a:r>
            <a:r>
              <a:rPr lang="en-US" altLang="en-US" sz="2400" dirty="0">
                <a:solidFill>
                  <a:schemeClr val="tx1">
                    <a:lumMod val="75000"/>
                    <a:lumOff val="25000"/>
                  </a:schemeClr>
                </a:solidFill>
              </a:rPr>
              <a:t> the learner</a:t>
            </a:r>
          </a:p>
        </p:txBody>
      </p:sp>
      <p:sp>
        <p:nvSpPr>
          <p:cNvPr id="3" name="TextBox 2">
            <a:extLst>
              <a:ext uri="{FF2B5EF4-FFF2-40B4-BE49-F238E27FC236}">
                <a16:creationId xmlns:a16="http://schemas.microsoft.com/office/drawing/2014/main" id="{C82A6FC9-4B5E-8D18-78D8-1BCFF5CE193D}"/>
              </a:ext>
            </a:extLst>
          </p:cNvPr>
          <p:cNvSpPr txBox="1"/>
          <p:nvPr/>
        </p:nvSpPr>
        <p:spPr>
          <a:xfrm>
            <a:off x="6456394" y="4649245"/>
            <a:ext cx="530915" cy="907941"/>
          </a:xfrm>
          <a:prstGeom prst="rect">
            <a:avLst/>
          </a:prstGeom>
          <a:noFill/>
        </p:spPr>
        <p:txBody>
          <a:bodyPr wrap="none" rtlCol="0">
            <a:spAutoFit/>
          </a:bodyPr>
          <a:lstStyle/>
          <a:p>
            <a:pPr marL="342900" indent="-342900">
              <a:spcAft>
                <a:spcPts val="600"/>
              </a:spcAft>
              <a:buFont typeface="Arial" panose="020B0604020202020204" pitchFamily="34" charset="0"/>
              <a:buChar char="•"/>
              <a:defRPr/>
            </a:pPr>
            <a:endParaRPr lang="en-US" sz="2400" dirty="0">
              <a:solidFill>
                <a:prstClr val="black"/>
              </a:solidFill>
              <a:latin typeface="Segoe UI"/>
            </a:endParaRPr>
          </a:p>
          <a:p>
            <a:pPr>
              <a:spcAft>
                <a:spcPts val="600"/>
              </a:spcAft>
              <a:defRPr/>
            </a:pPr>
            <a:endParaRPr lang="en-US" sz="2400" dirty="0">
              <a:solidFill>
                <a:prstClr val="black"/>
              </a:solidFill>
              <a:latin typeface="Segoe UI"/>
            </a:endParaRPr>
          </a:p>
        </p:txBody>
      </p:sp>
    </p:spTree>
    <p:extLst>
      <p:ext uri="{BB962C8B-B14F-4D97-AF65-F5344CB8AC3E}">
        <p14:creationId xmlns:p14="http://schemas.microsoft.com/office/powerpoint/2010/main" val="972903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7630A7-515A-732F-028B-72F9B09C251F}"/>
              </a:ext>
            </a:extLst>
          </p:cNvPr>
          <p:cNvSpPr txBox="1">
            <a:spLocks/>
          </p:cNvSpPr>
          <p:nvPr/>
        </p:nvSpPr>
        <p:spPr>
          <a:xfrm>
            <a:off x="923625" y="336885"/>
            <a:ext cx="10344751" cy="12275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u="sng" dirty="0">
                <a:latin typeface="Segoe UI Black" panose="020B0A02040204020203" pitchFamily="34" charset="0"/>
                <a:ea typeface="Segoe UI Black" panose="020B0A02040204020203" pitchFamily="34" charset="0"/>
                <a:cs typeface="Segoe UI" panose="020B0502040204020203" pitchFamily="34" charset="0"/>
              </a:rPr>
              <a:t>Makings of an Individual’s Money Culture </a:t>
            </a:r>
          </a:p>
        </p:txBody>
      </p:sp>
      <p:graphicFrame>
        <p:nvGraphicFramePr>
          <p:cNvPr id="6" name="Diagram 5" descr="Funnel holding 3 balls, one states &quot;English language learners&quot; one states &quot;BIPOC Students&quot;, and one state &quot;Foster youth&quot;.">
            <a:extLst>
              <a:ext uri="{FF2B5EF4-FFF2-40B4-BE49-F238E27FC236}">
                <a16:creationId xmlns:a16="http://schemas.microsoft.com/office/drawing/2014/main" id="{7FF86749-3DAC-03E3-DD25-FED692656EFE}"/>
              </a:ext>
            </a:extLst>
          </p:cNvPr>
          <p:cNvGraphicFramePr/>
          <p:nvPr>
            <p:extLst>
              <p:ext uri="{D42A27DB-BD31-4B8C-83A1-F6EECF244321}">
                <p14:modId xmlns:p14="http://schemas.microsoft.com/office/powerpoint/2010/main" val="3826069851"/>
              </p:ext>
            </p:extLst>
          </p:nvPr>
        </p:nvGraphicFramePr>
        <p:xfrm>
          <a:off x="7372957" y="1390660"/>
          <a:ext cx="4819045" cy="5255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2">
            <a:extLst>
              <a:ext uri="{FF2B5EF4-FFF2-40B4-BE49-F238E27FC236}">
                <a16:creationId xmlns:a16="http://schemas.microsoft.com/office/drawing/2014/main" id="{F5FEE881-6A84-11E2-2D27-B86716E71B0D}"/>
              </a:ext>
            </a:extLst>
          </p:cNvPr>
          <p:cNvSpPr txBox="1">
            <a:spLocks/>
          </p:cNvSpPr>
          <p:nvPr/>
        </p:nvSpPr>
        <p:spPr>
          <a:xfrm>
            <a:off x="1097282" y="3524938"/>
            <a:ext cx="6275675" cy="2646947"/>
          </a:xfrm>
          <a:prstGeom prst="rect">
            <a:avLst/>
          </a:prstGeom>
          <a:solidFill>
            <a:srgbClr val="63A537">
              <a:lumMod val="40000"/>
              <a:lumOff val="60000"/>
            </a:srgbClr>
          </a:solidFill>
        </p:spPr>
        <p:txBody>
          <a:bodyPr vert="horz" lIns="0" tIns="45720" rIns="0" bIns="45720" rtlCol="0"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99CB38"/>
              </a:buClr>
              <a:buNone/>
              <a:defRPr/>
            </a:pPr>
            <a:endParaRPr lang="en-US" sz="2400" dirty="0">
              <a:solidFill>
                <a:prstClr val="black">
                  <a:lumMod val="75000"/>
                  <a:lumOff val="25000"/>
                </a:prstClr>
              </a:solidFill>
              <a:latin typeface="Calibri" panose="020F0502020204030204" pitchFamily="34" charset="0"/>
              <a:cs typeface="Calibri" panose="020F0502020204030204" pitchFamily="34" charset="0"/>
            </a:endParaRPr>
          </a:p>
          <a:p>
            <a:pPr algn="ctr">
              <a:buClr>
                <a:srgbClr val="99CB38"/>
              </a:buClr>
              <a:defRPr/>
            </a:pPr>
            <a:r>
              <a:rPr lang="en-US" sz="2400" i="1" dirty="0">
                <a:solidFill>
                  <a:prstClr val="black">
                    <a:lumMod val="75000"/>
                    <a:lumOff val="25000"/>
                  </a:prstClr>
                </a:solidFill>
                <a:latin typeface="Calibri" panose="020F0502020204030204" pitchFamily="34" charset="0"/>
                <a:cs typeface="Calibri" panose="020F0502020204030204" pitchFamily="34" charset="0"/>
              </a:rPr>
              <a:t> </a:t>
            </a:r>
          </a:p>
          <a:p>
            <a:pPr algn="ctr">
              <a:lnSpc>
                <a:spcPct val="150000"/>
              </a:lnSpc>
              <a:buClr>
                <a:srgbClr val="99CB38"/>
              </a:buClr>
              <a:defRPr/>
            </a:pPr>
            <a:r>
              <a:rPr lang="en-US" sz="2800" b="1" i="1" dirty="0">
                <a:solidFill>
                  <a:prstClr val="black">
                    <a:lumMod val="75000"/>
                    <a:lumOff val="25000"/>
                  </a:prstClr>
                </a:solidFill>
                <a:latin typeface="Segoe UI Black" panose="020B0A02040204020203" pitchFamily="34" charset="0"/>
                <a:ea typeface="Segoe UI Black" panose="020B0A02040204020203" pitchFamily="34" charset="0"/>
                <a:cs typeface="Segoe UI" panose="020B0502040204020203" pitchFamily="34" charset="0"/>
              </a:rPr>
              <a:t>Money Culture</a:t>
            </a:r>
          </a:p>
          <a:p>
            <a:pPr lvl="1">
              <a:lnSpc>
                <a:spcPct val="150000"/>
              </a:lnSpc>
              <a:buClr>
                <a:srgbClr val="99CB38"/>
              </a:buClr>
              <a:buFont typeface="Wingdings" panose="05000000000000000000" pitchFamily="2" charset="2"/>
              <a:buChar char="§"/>
              <a:defRPr/>
            </a:pPr>
            <a:r>
              <a:rPr lang="en-US" sz="2000" b="1" dirty="0">
                <a:solidFill>
                  <a:prstClr val="black">
                    <a:lumMod val="75000"/>
                    <a:lumOff val="25000"/>
                  </a:prstClr>
                </a:solidFill>
                <a:latin typeface="Segoe UI" panose="020B0502040204020203" pitchFamily="34" charset="0"/>
                <a:cs typeface="Segoe UI" panose="020B0502040204020203" pitchFamily="34" charset="0"/>
              </a:rPr>
              <a:t>Intersects personal culture and collective cultures  </a:t>
            </a:r>
          </a:p>
          <a:p>
            <a:pPr lvl="1">
              <a:lnSpc>
                <a:spcPct val="150000"/>
              </a:lnSpc>
              <a:buClr>
                <a:srgbClr val="99CB38"/>
              </a:buClr>
              <a:buFont typeface="Wingdings" panose="05000000000000000000" pitchFamily="2" charset="2"/>
              <a:buChar char="§"/>
              <a:defRPr/>
            </a:pPr>
            <a:r>
              <a:rPr lang="en-US" sz="2000" b="1" dirty="0">
                <a:solidFill>
                  <a:prstClr val="black">
                    <a:lumMod val="75000"/>
                    <a:lumOff val="25000"/>
                  </a:prstClr>
                </a:solidFill>
                <a:latin typeface="Segoe UI" panose="020B0502040204020203" pitchFamily="34" charset="0"/>
                <a:cs typeface="Segoe UI" panose="020B0502040204020203" pitchFamily="34" charset="0"/>
              </a:rPr>
              <a:t>Determines how you feel, think about and use money</a:t>
            </a:r>
          </a:p>
          <a:p>
            <a:pPr marL="0" indent="0">
              <a:lnSpc>
                <a:spcPct val="150000"/>
              </a:lnSpc>
              <a:buClr>
                <a:srgbClr val="99CB38"/>
              </a:buClr>
              <a:buNone/>
              <a:defRPr/>
            </a:pPr>
            <a:endParaRPr lang="en-US" sz="2400" dirty="0">
              <a:solidFill>
                <a:prstClr val="black">
                  <a:lumMod val="75000"/>
                  <a:lumOff val="25000"/>
                </a:prstClr>
              </a:solidFill>
              <a:latin typeface="Segoe UI" panose="020B0502040204020203" pitchFamily="34" charset="0"/>
              <a:cs typeface="Segoe UI" panose="020B0502040204020203" pitchFamily="34" charset="0"/>
            </a:endParaRPr>
          </a:p>
          <a:p>
            <a:pPr>
              <a:buClr>
                <a:srgbClr val="99CB38"/>
              </a:buClr>
              <a:defRPr/>
            </a:pPr>
            <a:endParaRPr lang="en-US" sz="2400" dirty="0">
              <a:solidFill>
                <a:prstClr val="black">
                  <a:lumMod val="75000"/>
                  <a:lumOff val="25000"/>
                </a:prst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4F66A98-FFC2-36E9-CBE2-D789A278A42B}"/>
              </a:ext>
            </a:extLst>
          </p:cNvPr>
          <p:cNvSpPr txBox="1"/>
          <p:nvPr/>
        </p:nvSpPr>
        <p:spPr>
          <a:xfrm>
            <a:off x="713483" y="1037513"/>
            <a:ext cx="7859429" cy="1960537"/>
          </a:xfrm>
          <a:prstGeom prst="rect">
            <a:avLst/>
          </a:prstGeom>
          <a:noFill/>
        </p:spPr>
        <p:txBody>
          <a:bodyPr wrap="square">
            <a:spAutoFit/>
          </a:bodyPr>
          <a:lstStyle/>
          <a:p>
            <a:pPr marL="111125">
              <a:lnSpc>
                <a:spcPct val="90000"/>
              </a:lnSpc>
              <a:spcBef>
                <a:spcPts val="1200"/>
              </a:spcBef>
              <a:spcAft>
                <a:spcPts val="200"/>
              </a:spcAft>
              <a:buClr>
                <a:srgbClr val="99CB38"/>
              </a:buClr>
              <a:buSzPct val="100000"/>
              <a:defRPr/>
            </a:pPr>
            <a:endParaRPr lang="en-US" sz="2400" dirty="0">
              <a:solidFill>
                <a:prstClr val="black">
                  <a:lumMod val="75000"/>
                  <a:lumOff val="25000"/>
                </a:prstClr>
              </a:solidFill>
              <a:latin typeface="Segoe UI" panose="020B0502040204020203" pitchFamily="34" charset="0"/>
              <a:cs typeface="Segoe UI" panose="020B0502040204020203" pitchFamily="34" charset="0"/>
            </a:endParaRPr>
          </a:p>
          <a:p>
            <a:pPr marL="111125">
              <a:lnSpc>
                <a:spcPct val="90000"/>
              </a:lnSpc>
              <a:spcBef>
                <a:spcPts val="1200"/>
              </a:spcBef>
              <a:spcAft>
                <a:spcPts val="200"/>
              </a:spcAft>
              <a:buClr>
                <a:srgbClr val="99CB38"/>
              </a:buClr>
              <a:buSzPct val="100000"/>
              <a:defRPr/>
            </a:pPr>
            <a:r>
              <a:rPr lang="en-US" sz="2400" b="1" dirty="0">
                <a:solidFill>
                  <a:schemeClr val="accent3">
                    <a:lumMod val="75000"/>
                  </a:schemeClr>
                </a:solidFill>
                <a:latin typeface="Segoe UI Black" panose="020B0A02040204020203" pitchFamily="34" charset="0"/>
                <a:ea typeface="Segoe UI Black" panose="020B0A02040204020203" pitchFamily="34" charset="0"/>
                <a:cs typeface="Segoe UI" panose="020B0502040204020203" pitchFamily="34" charset="0"/>
              </a:rPr>
              <a:t>Collective Culture: </a:t>
            </a:r>
            <a:r>
              <a:rPr lang="en-US" sz="2400" dirty="0">
                <a:solidFill>
                  <a:prstClr val="black">
                    <a:lumMod val="75000"/>
                    <a:lumOff val="25000"/>
                  </a:prstClr>
                </a:solidFill>
                <a:latin typeface="Segoe UI" panose="020B0502040204020203" pitchFamily="34" charset="0"/>
                <a:cs typeface="Segoe UI" panose="020B0502040204020203" pitchFamily="34" charset="0"/>
              </a:rPr>
              <a:t>Social and ethnic heritage</a:t>
            </a:r>
          </a:p>
          <a:p>
            <a:pPr marL="111125">
              <a:lnSpc>
                <a:spcPct val="90000"/>
              </a:lnSpc>
              <a:spcBef>
                <a:spcPts val="1200"/>
              </a:spcBef>
              <a:spcAft>
                <a:spcPts val="200"/>
              </a:spcAft>
              <a:buClr>
                <a:srgbClr val="99CB38"/>
              </a:buClr>
              <a:buSzPct val="100000"/>
              <a:defRPr/>
            </a:pPr>
            <a:r>
              <a:rPr lang="en-US" sz="2400" b="1" dirty="0">
                <a:solidFill>
                  <a:schemeClr val="accent3">
                    <a:lumMod val="75000"/>
                  </a:schemeClr>
                </a:solidFill>
                <a:latin typeface="Segoe UI Black" panose="020B0A02040204020203" pitchFamily="34" charset="0"/>
                <a:ea typeface="Segoe UI Black" panose="020B0A02040204020203" pitchFamily="34" charset="0"/>
                <a:cs typeface="Segoe UI" panose="020B0502040204020203" pitchFamily="34" charset="0"/>
              </a:rPr>
              <a:t>Personal Culture: </a:t>
            </a:r>
            <a:r>
              <a:rPr lang="en-US" sz="2400" dirty="0">
                <a:solidFill>
                  <a:prstClr val="black">
                    <a:lumMod val="75000"/>
                    <a:lumOff val="25000"/>
                  </a:prstClr>
                </a:solidFill>
                <a:latin typeface="Segoe UI" panose="020B0502040204020203" pitchFamily="34" charset="0"/>
                <a:cs typeface="Segoe UI" panose="020B0502040204020203" pitchFamily="34" charset="0"/>
              </a:rPr>
              <a:t>Continuous growth and experiences</a:t>
            </a:r>
          </a:p>
          <a:p>
            <a:pPr marL="111125">
              <a:lnSpc>
                <a:spcPct val="90000"/>
              </a:lnSpc>
              <a:spcBef>
                <a:spcPts val="1200"/>
              </a:spcBef>
              <a:spcAft>
                <a:spcPts val="200"/>
              </a:spcAft>
              <a:buClr>
                <a:srgbClr val="99CB38"/>
              </a:buClr>
              <a:buSzPct val="100000"/>
              <a:defRPr/>
            </a:pPr>
            <a:r>
              <a:rPr lang="en-US" sz="2400" b="1" dirty="0">
                <a:solidFill>
                  <a:schemeClr val="accent3">
                    <a:lumMod val="75000"/>
                  </a:schemeClr>
                </a:solidFill>
                <a:latin typeface="Segoe UI Black" panose="020B0A02040204020203" pitchFamily="34" charset="0"/>
                <a:ea typeface="Segoe UI Black" panose="020B0A02040204020203" pitchFamily="34" charset="0"/>
                <a:cs typeface="Segoe UI" panose="020B0502040204020203" pitchFamily="34" charset="0"/>
              </a:rPr>
              <a:t>Financial Education: </a:t>
            </a:r>
            <a:r>
              <a:rPr lang="en-US" sz="2400" dirty="0">
                <a:solidFill>
                  <a:prstClr val="black">
                    <a:lumMod val="75000"/>
                    <a:lumOff val="25000"/>
                  </a:prstClr>
                </a:solidFill>
                <a:latin typeface="Segoe UI" panose="020B0502040204020203" pitchFamily="34" charset="0"/>
                <a:cs typeface="Segoe UI" panose="020B0502040204020203" pitchFamily="34" charset="0"/>
              </a:rPr>
              <a:t>Financial knowledge and skill</a:t>
            </a:r>
          </a:p>
        </p:txBody>
      </p:sp>
    </p:spTree>
    <p:extLst>
      <p:ext uri="{BB962C8B-B14F-4D97-AF65-F5344CB8AC3E}">
        <p14:creationId xmlns:p14="http://schemas.microsoft.com/office/powerpoint/2010/main" val="2662372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1DBB32-75BF-4B65-ADB9-6E0A040BD9BF}"/>
              </a:ext>
            </a:extLst>
          </p:cNvPr>
          <p:cNvPicPr>
            <a:picLocks noChangeAspect="1"/>
          </p:cNvPicPr>
          <p:nvPr/>
        </p:nvPicPr>
        <p:blipFill>
          <a:blip r:embed="rId3"/>
          <a:stretch>
            <a:fillRect/>
          </a:stretch>
        </p:blipFill>
        <p:spPr>
          <a:xfrm>
            <a:off x="188156" y="777409"/>
            <a:ext cx="7182461" cy="5368890"/>
          </a:xfrm>
          <a:prstGeom prst="rect">
            <a:avLst/>
          </a:prstGeom>
          <a:solidFill>
            <a:sysClr val="window" lastClr="FFFFFF"/>
          </a:solidFill>
        </p:spPr>
      </p:pic>
      <p:sp>
        <p:nvSpPr>
          <p:cNvPr id="3" name="TextBox 2">
            <a:extLst>
              <a:ext uri="{FF2B5EF4-FFF2-40B4-BE49-F238E27FC236}">
                <a16:creationId xmlns:a16="http://schemas.microsoft.com/office/drawing/2014/main" id="{EE698D6D-7F17-E54F-D570-B862662C15F6}"/>
              </a:ext>
            </a:extLst>
          </p:cNvPr>
          <p:cNvSpPr txBox="1"/>
          <p:nvPr/>
        </p:nvSpPr>
        <p:spPr>
          <a:xfrm>
            <a:off x="1042740" y="698835"/>
            <a:ext cx="2431884" cy="369332"/>
          </a:xfrm>
          <a:prstGeom prst="rect">
            <a:avLst/>
          </a:prstGeom>
          <a:noFill/>
        </p:spPr>
        <p:txBody>
          <a:bodyPr wrap="none" rtlCol="0">
            <a:spAutoFit/>
          </a:bodyPr>
          <a:lstStyle/>
          <a:p>
            <a:pPr>
              <a:defRPr/>
            </a:pPr>
            <a:r>
              <a:rPr lang="en-US" dirty="0">
                <a:solidFill>
                  <a:srgbClr val="000000"/>
                </a:solidFill>
              </a:rPr>
              <a:t>Instructional Materials</a:t>
            </a:r>
          </a:p>
        </p:txBody>
      </p:sp>
      <p:sp>
        <p:nvSpPr>
          <p:cNvPr id="4" name="TextBox 3">
            <a:extLst>
              <a:ext uri="{FF2B5EF4-FFF2-40B4-BE49-F238E27FC236}">
                <a16:creationId xmlns:a16="http://schemas.microsoft.com/office/drawing/2014/main" id="{CE03A223-C743-7617-CC99-F3AF659BEEC0}"/>
              </a:ext>
            </a:extLst>
          </p:cNvPr>
          <p:cNvSpPr txBox="1"/>
          <p:nvPr/>
        </p:nvSpPr>
        <p:spPr>
          <a:xfrm>
            <a:off x="4321654" y="711701"/>
            <a:ext cx="2805127" cy="369332"/>
          </a:xfrm>
          <a:prstGeom prst="rect">
            <a:avLst/>
          </a:prstGeom>
          <a:noFill/>
        </p:spPr>
        <p:txBody>
          <a:bodyPr wrap="none" rtlCol="0">
            <a:spAutoFit/>
          </a:bodyPr>
          <a:lstStyle/>
          <a:p>
            <a:pPr>
              <a:defRPr/>
            </a:pPr>
            <a:r>
              <a:rPr lang="en-US" dirty="0">
                <a:solidFill>
                  <a:srgbClr val="000000"/>
                </a:solidFill>
                <a:latin typeface="Segoe UI" panose="020B0502040204020203" pitchFamily="34" charset="0"/>
                <a:cs typeface="Segoe UI" panose="020B0502040204020203" pitchFamily="34" charset="0"/>
              </a:rPr>
              <a:t>Social Emotional Learning</a:t>
            </a:r>
          </a:p>
        </p:txBody>
      </p:sp>
      <p:sp>
        <p:nvSpPr>
          <p:cNvPr id="5" name="TextBox 4">
            <a:extLst>
              <a:ext uri="{FF2B5EF4-FFF2-40B4-BE49-F238E27FC236}">
                <a16:creationId xmlns:a16="http://schemas.microsoft.com/office/drawing/2014/main" id="{8F12A914-68B2-122A-F793-CE422D67DD58}"/>
              </a:ext>
            </a:extLst>
          </p:cNvPr>
          <p:cNvSpPr txBox="1"/>
          <p:nvPr/>
        </p:nvSpPr>
        <p:spPr>
          <a:xfrm>
            <a:off x="2726423" y="5969927"/>
            <a:ext cx="2296463" cy="369332"/>
          </a:xfrm>
          <a:prstGeom prst="rect">
            <a:avLst/>
          </a:prstGeom>
          <a:noFill/>
        </p:spPr>
        <p:txBody>
          <a:bodyPr wrap="none" rtlCol="0">
            <a:spAutoFit/>
          </a:bodyPr>
          <a:lstStyle/>
          <a:p>
            <a:pPr>
              <a:defRPr/>
            </a:pPr>
            <a:r>
              <a:rPr lang="en-US" dirty="0">
                <a:solidFill>
                  <a:srgbClr val="000000"/>
                </a:solidFill>
                <a:latin typeface="Segoe UI" panose="020B0502040204020203" pitchFamily="34" charset="0"/>
                <a:cs typeface="Segoe UI" panose="020B0502040204020203" pitchFamily="34" charset="0"/>
              </a:rPr>
              <a:t>    Cultural Relevance</a:t>
            </a:r>
          </a:p>
        </p:txBody>
      </p:sp>
      <p:sp>
        <p:nvSpPr>
          <p:cNvPr id="8" name="TextBox 7">
            <a:extLst>
              <a:ext uri="{FF2B5EF4-FFF2-40B4-BE49-F238E27FC236}">
                <a16:creationId xmlns:a16="http://schemas.microsoft.com/office/drawing/2014/main" id="{F8B7FC32-F94C-7FFF-9258-B26D9325277E}"/>
              </a:ext>
            </a:extLst>
          </p:cNvPr>
          <p:cNvSpPr txBox="1"/>
          <p:nvPr/>
        </p:nvSpPr>
        <p:spPr>
          <a:xfrm>
            <a:off x="7221222" y="5975477"/>
            <a:ext cx="5716022" cy="276999"/>
          </a:xfrm>
          <a:prstGeom prst="rect">
            <a:avLst/>
          </a:prstGeom>
          <a:noFill/>
        </p:spPr>
        <p:txBody>
          <a:bodyPr wrap="square">
            <a:spAutoFit/>
          </a:bodyPr>
          <a:lstStyle/>
          <a:p>
            <a:r>
              <a:rPr lang="en-US" sz="1200" dirty="0">
                <a:solidFill>
                  <a:srgbClr val="0070C0"/>
                </a:solidFill>
                <a:hlinkClick r:id="rId4">
                  <a:extLst>
                    <a:ext uri="{A12FA001-AC4F-418D-AE19-62706E023703}">
                      <ahyp:hlinkClr xmlns:ahyp="http://schemas.microsoft.com/office/drawing/2018/hyperlinkcolor" val="tx"/>
                    </a:ext>
                  </a:extLst>
                </a:hlinkClick>
              </a:rPr>
              <a:t>Defining the Personal Finance Ecosystem and Visual Roadmap| NEFE</a:t>
            </a:r>
            <a:endParaRPr lang="en-US" sz="1200" dirty="0">
              <a:solidFill>
                <a:srgbClr val="0070C0"/>
              </a:solidFill>
            </a:endParaRPr>
          </a:p>
        </p:txBody>
      </p:sp>
      <p:sp>
        <p:nvSpPr>
          <p:cNvPr id="11" name="Text Placeholder 2">
            <a:extLst>
              <a:ext uri="{FF2B5EF4-FFF2-40B4-BE49-F238E27FC236}">
                <a16:creationId xmlns:a16="http://schemas.microsoft.com/office/drawing/2014/main" id="{726548CF-1233-69FC-4814-5E64E6C17972}"/>
              </a:ext>
            </a:extLst>
          </p:cNvPr>
          <p:cNvSpPr txBox="1">
            <a:spLocks/>
          </p:cNvSpPr>
          <p:nvPr/>
        </p:nvSpPr>
        <p:spPr>
          <a:xfrm>
            <a:off x="7631529" y="1617785"/>
            <a:ext cx="5861539" cy="2426676"/>
          </a:xfrm>
          <a:prstGeom prst="rect">
            <a:avLst/>
          </a:prstGeom>
          <a:noFill/>
          <a:ln>
            <a:noFill/>
          </a:ln>
        </p:spPr>
        <p:txBody>
          <a:bodyPr vert="horz" lIns="91440" tIns="45720" rIns="91440" bIns="45720" rtlCol="0" anchor="ctr">
            <a:normAutofit fontScale="92500" lnSpcReduction="20000"/>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defRPr/>
            </a:pPr>
            <a:r>
              <a:rPr lang="en-US" sz="4400" b="1" i="1" dirty="0">
                <a:solidFill>
                  <a:srgbClr val="000000"/>
                </a:solidFill>
              </a:rPr>
              <a:t>Personal Finance Ecosystem</a:t>
            </a:r>
          </a:p>
          <a:p>
            <a:pPr>
              <a:defRPr/>
            </a:pPr>
            <a:r>
              <a:rPr lang="en-US" sz="3200" dirty="0">
                <a:solidFill>
                  <a:srgbClr val="000000"/>
                </a:solidFill>
                <a:effectLst>
                  <a:outerShdw blurRad="38100" dist="38100" dir="2700000" algn="tl">
                    <a:srgbClr val="000000">
                      <a:alpha val="43137"/>
                    </a:srgbClr>
                  </a:outerShdw>
                </a:effectLst>
              </a:rPr>
              <a:t>Factors that Influence </a:t>
            </a:r>
          </a:p>
          <a:p>
            <a:pPr>
              <a:defRPr/>
            </a:pPr>
            <a:r>
              <a:rPr lang="en-US" sz="3200" dirty="0">
                <a:solidFill>
                  <a:srgbClr val="000000"/>
                </a:solidFill>
                <a:effectLst>
                  <a:outerShdw blurRad="38100" dist="38100" dir="2700000" algn="tl">
                    <a:srgbClr val="000000">
                      <a:alpha val="43137"/>
                    </a:srgbClr>
                  </a:outerShdw>
                </a:effectLst>
              </a:rPr>
              <a:t>Money Culture</a:t>
            </a:r>
          </a:p>
        </p:txBody>
      </p:sp>
    </p:spTree>
    <p:extLst>
      <p:ext uri="{BB962C8B-B14F-4D97-AF65-F5344CB8AC3E}">
        <p14:creationId xmlns:p14="http://schemas.microsoft.com/office/powerpoint/2010/main" val="2853164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2267-FF79-7286-1B59-ACA103F57B15}"/>
              </a:ext>
            </a:extLst>
          </p:cNvPr>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Your Money Culture – Your Money Story</a:t>
            </a:r>
          </a:p>
        </p:txBody>
      </p:sp>
      <p:sp>
        <p:nvSpPr>
          <p:cNvPr id="3" name="Content Placeholder 2">
            <a:extLst>
              <a:ext uri="{FF2B5EF4-FFF2-40B4-BE49-F238E27FC236}">
                <a16:creationId xmlns:a16="http://schemas.microsoft.com/office/drawing/2014/main" id="{4EE73DA1-E9A7-6158-CD84-50FD8CF1149A}"/>
              </a:ext>
            </a:extLst>
          </p:cNvPr>
          <p:cNvSpPr>
            <a:spLocks noGrp="1"/>
          </p:cNvSpPr>
          <p:nvPr>
            <p:ph sz="quarter" idx="13"/>
          </p:nvPr>
        </p:nvSpPr>
        <p:spPr/>
        <p:txBody>
          <a:bodyPr>
            <a:normAutofit/>
          </a:bodyPr>
          <a:lstStyle/>
          <a:p>
            <a:pPr marL="0" indent="0">
              <a:buNone/>
            </a:pPr>
            <a:r>
              <a:rPr lang="en-US" sz="2800" i="1" dirty="0">
                <a:latin typeface="Segoe UI" panose="020B0502040204020203" pitchFamily="34" charset="0"/>
                <a:cs typeface="Segoe UI" panose="020B0502040204020203" pitchFamily="34" charset="0"/>
              </a:rPr>
              <a:t>Think back to your first financial experience…</a:t>
            </a:r>
          </a:p>
          <a:p>
            <a:pPr lvl="0"/>
            <a:r>
              <a:rPr lang="en-US" sz="2800" i="1" dirty="0">
                <a:latin typeface="Segoe UI" panose="020B0502040204020203" pitchFamily="34" charset="0"/>
                <a:cs typeface="Segoe UI" panose="020B0502040204020203" pitchFamily="34" charset="0"/>
              </a:rPr>
              <a:t>How did your culture and family values influence that experience?</a:t>
            </a:r>
          </a:p>
          <a:p>
            <a:pPr lvl="0"/>
            <a:r>
              <a:rPr lang="en-US" sz="2800" i="1" dirty="0">
                <a:latin typeface="Segoe UI" panose="020B0502040204020203" pitchFamily="34" charset="0"/>
                <a:cs typeface="Segoe UI" panose="020B0502040204020203" pitchFamily="34" charset="0"/>
              </a:rPr>
              <a:t>Please share in the chat </a:t>
            </a:r>
            <a:r>
              <a:rPr lang="en-US" sz="28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137384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13313-269F-F3DA-F865-EA7080E952D8}"/>
              </a:ext>
            </a:extLst>
          </p:cNvPr>
          <p:cNvSpPr>
            <a:spLocks noGrp="1"/>
          </p:cNvSpPr>
          <p:nvPr>
            <p:ph type="title"/>
          </p:nvPr>
        </p:nvSpPr>
        <p:spPr/>
        <p:txBody>
          <a:bodyPr/>
          <a:lstStyle/>
          <a:p>
            <a:r>
              <a:rPr lang="en-US" dirty="0">
                <a:latin typeface="Segoe UI Black" panose="020B0A02040204020203" pitchFamily="34" charset="0"/>
                <a:ea typeface="Segoe UI Black" panose="020B0A02040204020203" pitchFamily="34" charset="0"/>
              </a:rPr>
              <a:t>Lessons Learned Along the Way</a:t>
            </a:r>
          </a:p>
        </p:txBody>
      </p:sp>
      <p:sp>
        <p:nvSpPr>
          <p:cNvPr id="3" name="Content Placeholder 2">
            <a:extLst>
              <a:ext uri="{FF2B5EF4-FFF2-40B4-BE49-F238E27FC236}">
                <a16:creationId xmlns:a16="http://schemas.microsoft.com/office/drawing/2014/main" id="{ECB50D6B-102C-ADCE-9EB6-AE05C953ED08}"/>
              </a:ext>
            </a:extLst>
          </p:cNvPr>
          <p:cNvSpPr>
            <a:spLocks noGrp="1"/>
          </p:cNvSpPr>
          <p:nvPr>
            <p:ph sz="quarter" idx="13"/>
          </p:nvPr>
        </p:nvSpPr>
        <p:spPr/>
        <p:txBody>
          <a:bodyPr>
            <a:normAutofit/>
          </a:bodyPr>
          <a:lstStyle/>
          <a:p>
            <a:pPr marL="0" indent="0">
              <a:buNone/>
            </a:pPr>
            <a:r>
              <a:rPr lang="en-US" sz="2800" i="1" dirty="0">
                <a:latin typeface="Segoe UI" panose="020B0502040204020203" pitchFamily="34" charset="0"/>
                <a:cs typeface="Segoe UI" panose="020B0502040204020203" pitchFamily="34" charset="0"/>
              </a:rPr>
              <a:t>Think of a recent financial experience…</a:t>
            </a:r>
          </a:p>
          <a:p>
            <a:r>
              <a:rPr lang="en-US" sz="2800" i="1" dirty="0">
                <a:latin typeface="Segoe UI" panose="020B0502040204020203" pitchFamily="34" charset="0"/>
                <a:cs typeface="Segoe UI" panose="020B0502040204020203" pitchFamily="34" charset="0"/>
              </a:rPr>
              <a:t>How has your own personal growth and individual identity influenced that experience?</a:t>
            </a:r>
          </a:p>
          <a:p>
            <a:r>
              <a:rPr lang="en-US" sz="2800" i="1" dirty="0">
                <a:latin typeface="Segoe UI" panose="020B0502040204020203" pitchFamily="34" charset="0"/>
                <a:cs typeface="Segoe UI" panose="020B0502040204020203" pitchFamily="34" charset="0"/>
              </a:rPr>
              <a:t>Please share in the chat </a:t>
            </a:r>
            <a:r>
              <a:rPr lang="en-US" sz="28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736429778"/>
      </p:ext>
    </p:extLst>
  </p:cSld>
  <p:clrMapOvr>
    <a:masterClrMapping/>
  </p:clrMapOvr>
</p:sld>
</file>

<file path=ppt/theme/theme1.xml><?xml version="1.0" encoding="utf-8"?>
<a:theme xmlns:a="http://schemas.openxmlformats.org/drawingml/2006/main" name="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1_Retrospect">
  <a:themeElements>
    <a:clrScheme name="Custom 5">
      <a:dk1>
        <a:sysClr val="windowText" lastClr="000000"/>
      </a:dk1>
      <a:lt1>
        <a:sysClr val="window" lastClr="FFFFFF"/>
      </a:lt1>
      <a:dk2>
        <a:srgbClr val="455F51"/>
      </a:dk2>
      <a:lt2>
        <a:srgbClr val="E2DFCC"/>
      </a:lt2>
      <a:accent1>
        <a:srgbClr val="BFE2A7"/>
      </a:accent1>
      <a:accent2>
        <a:srgbClr val="71BC3F"/>
      </a:accent2>
      <a:accent3>
        <a:srgbClr val="63A537"/>
      </a:accent3>
      <a:accent4>
        <a:srgbClr val="739A28"/>
      </a:accent4>
      <a:accent5>
        <a:srgbClr val="4EB3CF"/>
      </a:accent5>
      <a:accent6>
        <a:srgbClr val="206252"/>
      </a:accent6>
      <a:hlink>
        <a:srgbClr val="EE7B08"/>
      </a:hlink>
      <a:folHlink>
        <a:srgbClr val="977B2D"/>
      </a:folHlink>
    </a:clrScheme>
    <a:fontScheme name="Custom 1">
      <a:majorFont>
        <a:latin typeface="Segoe UI Semibold"/>
        <a:ea typeface=""/>
        <a:cs typeface=""/>
      </a:majorFont>
      <a:minorFont>
        <a:latin typeface="Segoe U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AccentBoxVTI">
  <a:themeElements>
    <a:clrScheme name="Custom 2">
      <a:dk1>
        <a:srgbClr val="000000"/>
      </a:dk1>
      <a:lt1>
        <a:srgbClr val="FFFFFF"/>
      </a:lt1>
      <a:dk2>
        <a:srgbClr val="262626"/>
      </a:dk2>
      <a:lt2>
        <a:srgbClr val="FFFFFF"/>
      </a:lt2>
      <a:accent1>
        <a:srgbClr val="007B8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8.xml><?xml version="1.0" encoding="utf-8"?>
<a:theme xmlns:a="http://schemas.openxmlformats.org/drawingml/2006/main" name="3_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9.xml><?xml version="1.0" encoding="utf-8"?>
<a:theme xmlns:a="http://schemas.openxmlformats.org/drawingml/2006/main" name="4_Retrospect">
  <a:themeElements>
    <a:clrScheme name="Custom 5">
      <a:dk1>
        <a:sysClr val="windowText" lastClr="000000"/>
      </a:dk1>
      <a:lt1>
        <a:sysClr val="window" lastClr="FFFFFF"/>
      </a:lt1>
      <a:dk2>
        <a:srgbClr val="455F51"/>
      </a:dk2>
      <a:lt2>
        <a:srgbClr val="E2DFCC"/>
      </a:lt2>
      <a:accent1>
        <a:srgbClr val="BFE2A7"/>
      </a:accent1>
      <a:accent2>
        <a:srgbClr val="71BC3F"/>
      </a:accent2>
      <a:accent3>
        <a:srgbClr val="63A537"/>
      </a:accent3>
      <a:accent4>
        <a:srgbClr val="739A28"/>
      </a:accent4>
      <a:accent5>
        <a:srgbClr val="4EB3CF"/>
      </a:accent5>
      <a:accent6>
        <a:srgbClr val="206252"/>
      </a:accent6>
      <a:hlink>
        <a:srgbClr val="EE7B08"/>
      </a:hlink>
      <a:folHlink>
        <a:srgbClr val="977B2D"/>
      </a:folHlink>
    </a:clrScheme>
    <a:fontScheme name="Custom 1">
      <a:majorFont>
        <a:latin typeface="Segoe UI Semibold"/>
        <a:ea typeface=""/>
        <a:cs typeface=""/>
      </a:majorFont>
      <a:minorFont>
        <a:latin typeface="Segoe U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3675</TotalTime>
  <Words>3155</Words>
  <Application>Microsoft Office PowerPoint</Application>
  <PresentationFormat>Widescreen</PresentationFormat>
  <Paragraphs>261</Paragraphs>
  <Slides>30</Slides>
  <Notes>28</Notes>
  <HiddenSlides>1</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30</vt:i4>
      </vt:variant>
    </vt:vector>
  </HeadingPairs>
  <TitlesOfParts>
    <vt:vector size="54" baseType="lpstr">
      <vt:lpstr>Aptos</vt:lpstr>
      <vt:lpstr>Arial</vt:lpstr>
      <vt:lpstr>Avenir Next LT Pro</vt:lpstr>
      <vt:lpstr>Calibri</vt:lpstr>
      <vt:lpstr>Calibri Light</vt:lpstr>
      <vt:lpstr>Franklin Gothic Book</vt:lpstr>
      <vt:lpstr>Franklin Gothic Demi</vt:lpstr>
      <vt:lpstr>Franklin Gothic Medium</vt:lpstr>
      <vt:lpstr>Libre Franklin</vt:lpstr>
      <vt:lpstr>Open Sans</vt:lpstr>
      <vt:lpstr>Segoe UI</vt:lpstr>
      <vt:lpstr>Segoe UI </vt:lpstr>
      <vt:lpstr>Segoe UI Black</vt:lpstr>
      <vt:lpstr>Segoe UI Semibold</vt:lpstr>
      <vt:lpstr>Wingdings</vt:lpstr>
      <vt:lpstr>Retrospect</vt:lpstr>
      <vt:lpstr>Custom</vt:lpstr>
      <vt:lpstr>Office 2013 - 2022 Theme</vt:lpstr>
      <vt:lpstr>1_Retrospect</vt:lpstr>
      <vt:lpstr>AccentBoxVTI</vt:lpstr>
      <vt:lpstr>1_Office Theme</vt:lpstr>
      <vt:lpstr>2_Retrospect</vt:lpstr>
      <vt:lpstr>3_Retrospect</vt:lpstr>
      <vt:lpstr>4_Retrospect</vt:lpstr>
      <vt:lpstr>PowerPoint Presentation</vt:lpstr>
      <vt:lpstr>PowerPoint Presentation</vt:lpstr>
      <vt:lpstr>PowerPoint Presentation</vt:lpstr>
      <vt:lpstr>Financial Education Public-Private Partnership</vt:lpstr>
      <vt:lpstr>Today’s Big Why</vt:lpstr>
      <vt:lpstr>PowerPoint Presentation</vt:lpstr>
      <vt:lpstr>PowerPoint Presentation</vt:lpstr>
      <vt:lpstr>Your Money Culture – Your Money Story</vt:lpstr>
      <vt:lpstr>Lessons Learned Along the Way</vt:lpstr>
      <vt:lpstr>PowerPoint Presentation</vt:lpstr>
      <vt:lpstr>PowerPoint Presentation</vt:lpstr>
      <vt:lpstr>Culturally Responsive Teaching</vt:lpstr>
      <vt:lpstr>PowerPoint Presentation</vt:lpstr>
      <vt:lpstr>PowerPoint Presentation</vt:lpstr>
      <vt:lpstr>Special Populations students face barriers to access education and resources other students access with ease.</vt:lpstr>
      <vt:lpstr>Financial Foundations Made Relevant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Values: Circles of Influence</vt:lpstr>
      <vt:lpstr>Questions?</vt:lpstr>
      <vt:lpstr>PowerPoint Presentation</vt:lpstr>
      <vt:lpstr>Feppp.org</vt:lpstr>
      <vt:lpstr>Webinar Resources and Links</vt:lpstr>
      <vt:lpstr>Thank You!!    Questions?  Miladys.Garcia@k12.wa.us feppp.org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Miladys Garcia</dc:creator>
  <cp:lastModifiedBy>Miladys Garcia</cp:lastModifiedBy>
  <cp:revision>22</cp:revision>
  <dcterms:created xsi:type="dcterms:W3CDTF">2025-12-05T17:58:31Z</dcterms:created>
  <dcterms:modified xsi:type="dcterms:W3CDTF">2025-12-15T18:49:15Z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5f431-4c8c-42c6-a5a5-ba6d3bdea585_Enabled">
    <vt:lpwstr>true</vt:lpwstr>
  </property>
  <property fmtid="{D5CDD505-2E9C-101B-9397-08002B2CF9AE}" pid="3" name="MSIP_Label_9145f431-4c8c-42c6-a5a5-ba6d3bdea585_SetDate">
    <vt:lpwstr>2025-12-05T18:12:47Z</vt:lpwstr>
  </property>
  <property fmtid="{D5CDD505-2E9C-101B-9397-08002B2CF9AE}" pid="4" name="MSIP_Label_9145f431-4c8c-42c6-a5a5-ba6d3bdea585_Method">
    <vt:lpwstr>Standard</vt:lpwstr>
  </property>
  <property fmtid="{D5CDD505-2E9C-101B-9397-08002B2CF9AE}" pid="5" name="MSIP_Label_9145f431-4c8c-42c6-a5a5-ba6d3bdea585_Name">
    <vt:lpwstr>defa4170-0d19-0005-0004-bc88714345d2</vt:lpwstr>
  </property>
  <property fmtid="{D5CDD505-2E9C-101B-9397-08002B2CF9AE}" pid="6" name="MSIP_Label_9145f431-4c8c-42c6-a5a5-ba6d3bdea585_SiteId">
    <vt:lpwstr>b2fe5ccf-10a5-46fe-ae45-a0267412af7a</vt:lpwstr>
  </property>
  <property fmtid="{D5CDD505-2E9C-101B-9397-08002B2CF9AE}" pid="7" name="MSIP_Label_9145f431-4c8c-42c6-a5a5-ba6d3bdea585_ActionId">
    <vt:lpwstr>6ab63424-a691-4d5c-8b2c-557584937d77</vt:lpwstr>
  </property>
  <property fmtid="{D5CDD505-2E9C-101B-9397-08002B2CF9AE}" pid="8" name="MSIP_Label_9145f431-4c8c-42c6-a5a5-ba6d3bdea585_ContentBits">
    <vt:lpwstr>0</vt:lpwstr>
  </property>
  <property fmtid="{D5CDD505-2E9C-101B-9397-08002B2CF9AE}" pid="9" name="MSIP_Label_9145f431-4c8c-42c6-a5a5-ba6d3bdea585_Tag">
    <vt:lpwstr>10, 3, 0, 1</vt:lpwstr>
  </property>
</Properties>
</file>