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  <p:sldMasterId id="2147483805" r:id="rId2"/>
    <p:sldMasterId id="2147483818" r:id="rId3"/>
    <p:sldMasterId id="2147483844" r:id="rId4"/>
    <p:sldMasterId id="2147483854" r:id="rId5"/>
    <p:sldMasterId id="2147483868" r:id="rId6"/>
    <p:sldMasterId id="2147483880" r:id="rId7"/>
  </p:sldMasterIdLst>
  <p:notesMasterIdLst>
    <p:notesMasterId r:id="rId46"/>
  </p:notesMasterIdLst>
  <p:sldIdLst>
    <p:sldId id="869" r:id="rId8"/>
    <p:sldId id="270" r:id="rId9"/>
    <p:sldId id="816" r:id="rId10"/>
    <p:sldId id="966" r:id="rId11"/>
    <p:sldId id="967" r:id="rId12"/>
    <p:sldId id="701" r:id="rId13"/>
    <p:sldId id="1002" r:id="rId14"/>
    <p:sldId id="792" r:id="rId15"/>
    <p:sldId id="793" r:id="rId16"/>
    <p:sldId id="1001" r:id="rId17"/>
    <p:sldId id="1030" r:id="rId18"/>
    <p:sldId id="1025" r:id="rId19"/>
    <p:sldId id="819" r:id="rId20"/>
    <p:sldId id="982" r:id="rId21"/>
    <p:sldId id="1000" r:id="rId22"/>
    <p:sldId id="981" r:id="rId23"/>
    <p:sldId id="983" r:id="rId24"/>
    <p:sldId id="984" r:id="rId25"/>
    <p:sldId id="987" r:id="rId26"/>
    <p:sldId id="985" r:id="rId27"/>
    <p:sldId id="986" r:id="rId28"/>
    <p:sldId id="988" r:id="rId29"/>
    <p:sldId id="989" r:id="rId30"/>
    <p:sldId id="990" r:id="rId31"/>
    <p:sldId id="991" r:id="rId32"/>
    <p:sldId id="994" r:id="rId33"/>
    <p:sldId id="993" r:id="rId34"/>
    <p:sldId id="972" r:id="rId35"/>
    <p:sldId id="973" r:id="rId36"/>
    <p:sldId id="998" r:id="rId37"/>
    <p:sldId id="1029" r:id="rId38"/>
    <p:sldId id="974" r:id="rId39"/>
    <p:sldId id="995" r:id="rId40"/>
    <p:sldId id="996" r:id="rId41"/>
    <p:sldId id="997" r:id="rId42"/>
    <p:sldId id="975" r:id="rId43"/>
    <p:sldId id="1020" r:id="rId44"/>
    <p:sldId id="100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9F74666D-740D-4B72-B122-E789A9E754E5}">
          <p14:sldIdLst>
            <p14:sldId id="869"/>
            <p14:sldId id="270"/>
            <p14:sldId id="816"/>
            <p14:sldId id="966"/>
            <p14:sldId id="967"/>
            <p14:sldId id="701"/>
            <p14:sldId id="1002"/>
          </p14:sldIdLst>
        </p14:section>
        <p14:section name="KPop Demon Hunters" id="{6E98AF4F-04DA-4760-8880-B195DEE56E2A}">
          <p14:sldIdLst>
            <p14:sldId id="792"/>
            <p14:sldId id="793"/>
            <p14:sldId id="1001"/>
            <p14:sldId id="1030"/>
            <p14:sldId id="1025"/>
            <p14:sldId id="819"/>
            <p14:sldId id="982"/>
            <p14:sldId id="1000"/>
            <p14:sldId id="981"/>
          </p14:sldIdLst>
        </p14:section>
        <p14:section name="Gaming &amp; Gambling" id="{D43B18E0-E093-469A-8246-6FE2CBAE8DFC}">
          <p14:sldIdLst>
            <p14:sldId id="983"/>
            <p14:sldId id="984"/>
            <p14:sldId id="987"/>
            <p14:sldId id="985"/>
            <p14:sldId id="986"/>
            <p14:sldId id="988"/>
            <p14:sldId id="989"/>
            <p14:sldId id="990"/>
            <p14:sldId id="991"/>
            <p14:sldId id="994"/>
            <p14:sldId id="993"/>
          </p14:sldIdLst>
        </p14:section>
        <p14:section name="Collectibles &amp; Bubbles" id="{76524B73-C3FE-4792-B6A7-B2BD7B176D3A}">
          <p14:sldIdLst>
            <p14:sldId id="972"/>
            <p14:sldId id="973"/>
            <p14:sldId id="998"/>
            <p14:sldId id="1029"/>
            <p14:sldId id="974"/>
            <p14:sldId id="995"/>
            <p14:sldId id="996"/>
            <p14:sldId id="997"/>
            <p14:sldId id="975"/>
          </p14:sldIdLst>
        </p14:section>
        <p14:section name="Closing" id="{9564D2E8-3E21-4727-89C6-EFECFB67E43F}">
          <p14:sldIdLst>
            <p14:sldId id="1020"/>
            <p14:sldId id="10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9C3"/>
    <a:srgbClr val="F8ABCF"/>
    <a:srgbClr val="FFFFFF"/>
    <a:srgbClr val="00E9FA"/>
    <a:srgbClr val="AA7563"/>
    <a:srgbClr val="AE7562"/>
    <a:srgbClr val="DD6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293" autoAdjust="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948815-69B7-4A32-8127-F424F13D1CC0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7F1BC43-D51B-4DFB-87E7-A3AE0F19884C}">
      <dgm:prSet custT="1"/>
      <dgm:spPr>
        <a:xfrm>
          <a:off x="478542" y="501349"/>
          <a:ext cx="1478225" cy="521403"/>
        </a:xfrm>
        <a:prstGeom prst="rect">
          <a:avLst/>
        </a:prstGeom>
      </dgm:spPr>
      <dgm:t>
        <a:bodyPr/>
        <a:lstStyle/>
        <a:p>
          <a:pPr>
            <a:defRPr b="1"/>
          </a:pPr>
          <a:r>
            <a:rPr lang="en-US" sz="1600" b="1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2004</a:t>
          </a:r>
          <a:endParaRPr lang="en-US" sz="1600" b="1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7048D230-8A2C-415E-A934-671B78B01E0C}" type="parTrans" cxnId="{0449DBDC-BE65-4483-9458-93678B89D071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1259766-15E1-4156-A146-EAEAD92514F7}" type="sibTrans" cxnId="{0449DBDC-BE65-4483-9458-93678B89D071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5E48298-A859-4E38-9C14-947D0E68D722}">
      <dgm:prSet custT="1"/>
      <dgm:spPr>
        <a:xfrm>
          <a:off x="478542" y="1022753"/>
          <a:ext cx="1478225" cy="1483994"/>
        </a:xfrm>
        <a:prstGeom prst="rect">
          <a:avLst/>
        </a:prstGeom>
      </dgm:spPr>
      <dgm:t>
        <a:bodyPr/>
        <a:lstStyle/>
        <a:p>
          <a:r>
            <a:rPr lang="en-US" sz="1100" dirty="0">
              <a:latin typeface="+mj-lt"/>
              <a:ea typeface="Open Sans" panose="020B0606030504020204" pitchFamily="34" charset="0"/>
              <a:cs typeface="Segoe UI" panose="020B0502040204020203" pitchFamily="34" charset="0"/>
            </a:rPr>
            <a:t>Legislation established </a:t>
          </a:r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the Financial Literacy Public-Private Partnership (FLPPP)</a:t>
          </a:r>
        </a:p>
      </dgm:t>
    </dgm:pt>
    <dgm:pt modelId="{3B807787-2802-4F8F-9E36-DC68168BD7FF}" type="parTrans" cxnId="{FA43564F-7F28-4E5F-801A-4595E3A8DE3F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D0F71DA-8511-47CD-A82C-EAB0F4226782}" type="sibTrans" cxnId="{FA43564F-7F28-4E5F-801A-4595E3A8DE3F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E54DDF3-601F-44B8-B5D9-8DAA0D17F8AA}">
      <dgm:prSet custT="1"/>
      <dgm:spPr>
        <a:xfrm>
          <a:off x="1449439" y="3990742"/>
          <a:ext cx="1478225" cy="521403"/>
        </a:xfrm>
        <a:prstGeom prst="rect">
          <a:avLst/>
        </a:prstGeom>
      </dgm:spPr>
      <dgm:t>
        <a:bodyPr/>
        <a:lstStyle/>
        <a:p>
          <a:pPr>
            <a:defRPr b="1"/>
          </a:pPr>
          <a:r>
            <a:rPr lang="en-US" sz="1600" b="1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2009</a:t>
          </a:r>
          <a:endParaRPr lang="en-US" sz="1600" b="1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9EA28A8D-CF82-456C-A853-BDB78C0E3E86}" type="parTrans" cxnId="{CB87E4BA-83CD-4AF2-B7C5-88746C1C5E92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781FD90-5F1B-43FB-91E4-F19678015B9F}" type="sibTrans" cxnId="{CB87E4BA-83CD-4AF2-B7C5-88746C1C5E92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E9CCBAB-BFD1-46B1-A3C5-2F9106CBD183}">
      <dgm:prSet custT="1"/>
      <dgm:spPr>
        <a:xfrm>
          <a:off x="1449439" y="2506748"/>
          <a:ext cx="1478225" cy="1483994"/>
        </a:xfrm>
        <a:prstGeom prst="rect">
          <a:avLst/>
        </a:prstGeom>
      </dgm:spPr>
      <dgm:t>
        <a:bodyPr anchor="ctr"/>
        <a:lstStyle/>
        <a:p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Legislation renamed FLPPP to the </a:t>
          </a:r>
          <a:r>
            <a:rPr lang="en-US" sz="11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Financial Education Public-Private Partnership </a:t>
          </a:r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(FEPPP)</a:t>
          </a:r>
        </a:p>
      </dgm:t>
    </dgm:pt>
    <dgm:pt modelId="{FC4F0E87-1256-4B77-844F-6A5BF4DEFB63}" type="parTrans" cxnId="{B91E4065-4256-4124-A46D-B8A98B748883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CA9DEA4-2274-450A-8234-B1A4A086B832}" type="sibTrans" cxnId="{B91E4065-4256-4124-A46D-B8A98B748883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2BF3400-7EE5-4F83-9EF0-FD44D0E0B487}">
      <dgm:prSet custT="1"/>
      <dgm:spPr>
        <a:xfrm>
          <a:off x="2420336" y="501349"/>
          <a:ext cx="1478225" cy="521403"/>
        </a:xfrm>
        <a:prstGeom prst="rect">
          <a:avLst/>
        </a:prstGeom>
      </dgm:spPr>
      <dgm:t>
        <a:bodyPr/>
        <a:lstStyle/>
        <a:p>
          <a:pPr>
            <a:defRPr b="1"/>
          </a:pPr>
          <a:r>
            <a:rPr lang="en-US" sz="1600" b="1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2011</a:t>
          </a:r>
          <a:endParaRPr lang="en-US" sz="1600" b="1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DAA147CD-FEBF-429F-9D66-E02E9B186178}" type="parTrans" cxnId="{661E68F0-4F91-4D1D-B2C7-901F44E48564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742E2E4-4487-40ED-B7E2-556F38785838}" type="sibTrans" cxnId="{661E68F0-4F91-4D1D-B2C7-901F44E48564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9D0CE2A-E5EF-4DC2-9A7E-B19A0556340D}">
      <dgm:prSet custT="1"/>
      <dgm:spPr>
        <a:xfrm>
          <a:off x="2420336" y="1022753"/>
          <a:ext cx="1478225" cy="1483994"/>
        </a:xfrm>
        <a:prstGeom prst="rect">
          <a:avLst/>
        </a:prstGeom>
      </dgm:spPr>
      <dgm:t>
        <a:bodyPr/>
        <a:lstStyle/>
        <a:p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Legislation encouraged school districts to adopt the National </a:t>
          </a:r>
          <a:r>
            <a:rPr lang="en-US" sz="11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Jump$tart </a:t>
          </a:r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Standards in Personal Finance</a:t>
          </a:r>
        </a:p>
      </dgm:t>
    </dgm:pt>
    <dgm:pt modelId="{BA8C2B22-CAE0-48F5-B008-552B88AFD61E}" type="parTrans" cxnId="{AC1B19AE-E7AD-4438-AE2A-69DB9E2BA4B8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863E033-DE3B-4E7A-9258-B11651DF76FE}" type="sibTrans" cxnId="{AC1B19AE-E7AD-4438-AE2A-69DB9E2BA4B8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54077BA-E880-432F-B0B0-964202FCE3FE}">
      <dgm:prSet custT="1"/>
      <dgm:spPr>
        <a:xfrm>
          <a:off x="3391232" y="3990742"/>
          <a:ext cx="1478225" cy="521403"/>
        </a:xfrm>
        <a:prstGeom prst="rect">
          <a:avLst/>
        </a:prstGeom>
      </dgm:spPr>
      <dgm:t>
        <a:bodyPr/>
        <a:lstStyle/>
        <a:p>
          <a:pPr>
            <a:defRPr b="1"/>
          </a:pPr>
          <a:r>
            <a:rPr lang="en-US" sz="1600" b="1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2015</a:t>
          </a:r>
          <a:endParaRPr lang="en-US" sz="1600" b="1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0D26DBD5-2192-4285-A549-867F25E3812E}" type="parTrans" cxnId="{64763B58-E0D3-446A-ABF4-BE1FC1FF561D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31756BE-3E6E-448C-8744-C3B188E45B06}" type="sibTrans" cxnId="{64763B58-E0D3-446A-ABF4-BE1FC1FF561D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0117193-88A9-45E7-937F-4E36FAC18962}">
      <dgm:prSet custT="1"/>
      <dgm:spPr>
        <a:xfrm>
          <a:off x="3391232" y="2506748"/>
          <a:ext cx="1478225" cy="1483994"/>
        </a:xfrm>
        <a:prstGeom prst="rect">
          <a:avLst/>
        </a:prstGeom>
      </dgm:spPr>
      <dgm:t>
        <a:bodyPr anchor="ctr"/>
        <a:lstStyle/>
        <a:p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The legislation directs </a:t>
          </a:r>
          <a:r>
            <a:rPr lang="en-US" sz="11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OSPI</a:t>
          </a:r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 to integrate National Jump$tart Standards</a:t>
          </a:r>
        </a:p>
      </dgm:t>
    </dgm:pt>
    <dgm:pt modelId="{1C325D53-C799-4610-8BBF-9805FBBD0510}" type="parTrans" cxnId="{204B8748-2415-48D6-BDBB-B55B9C83B5FA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98A8EAE-C885-4828-B832-8D650D8206E5}" type="sibTrans" cxnId="{204B8748-2415-48D6-BDBB-B55B9C83B5FA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ACC3CE6-F660-47D3-8A00-085CCC5CACB0}">
      <dgm:prSet custT="1"/>
      <dgm:spPr>
        <a:xfrm>
          <a:off x="4362129" y="501349"/>
          <a:ext cx="1478225" cy="521403"/>
        </a:xfrm>
        <a:prstGeom prst="rect">
          <a:avLst/>
        </a:prstGeom>
      </dgm:spPr>
      <dgm:t>
        <a:bodyPr/>
        <a:lstStyle/>
        <a:p>
          <a:pPr>
            <a:defRPr b="1"/>
          </a:pPr>
          <a:r>
            <a:rPr lang="en-US" sz="1600" b="1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2016</a:t>
          </a:r>
          <a:endParaRPr lang="en-US" sz="1600" b="1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4C917081-7773-499D-8949-8491DB2D86D3}" type="parTrans" cxnId="{7D754BFD-D045-45EA-836A-2375179235F6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2747E159-32CE-4334-8421-D87D5D542A29}" type="sibTrans" cxnId="{7D754BFD-D045-45EA-836A-2375179235F6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C339944-E582-4D5B-BDA5-2F536E3F6C7C}">
      <dgm:prSet custT="1"/>
      <dgm:spPr>
        <a:xfrm>
          <a:off x="4362129" y="1022753"/>
          <a:ext cx="1478225" cy="1483994"/>
        </a:xfrm>
        <a:prstGeom prst="rect">
          <a:avLst/>
        </a:prstGeom>
      </dgm:spPr>
      <dgm:t>
        <a:bodyPr/>
        <a:lstStyle/>
        <a:p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FEPPP facilitated in partnership with OSPI adoption of </a:t>
          </a:r>
          <a:r>
            <a:rPr lang="en-US" sz="11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Washington State Financial Education Learning Standards</a:t>
          </a:r>
        </a:p>
      </dgm:t>
    </dgm:pt>
    <dgm:pt modelId="{D00F4F72-0F14-412F-BA49-774DDA69AA1A}" type="parTrans" cxnId="{48332D6D-402C-4C39-BBB7-A96DE2A9CAE6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3FF6FF7-1CCB-4FC4-91A2-94E505538F35}" type="sibTrans" cxnId="{48332D6D-402C-4C39-BBB7-A96DE2A9CAE6}">
      <dgm:prSet/>
      <dgm:spPr/>
      <dgm:t>
        <a:bodyPr/>
        <a:lstStyle/>
        <a:p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E041C3B-02AB-4AF2-9F2C-DB9929CE4080}">
      <dgm:prSet custT="1"/>
      <dgm:spPr>
        <a:xfrm>
          <a:off x="5333026" y="3990742"/>
          <a:ext cx="1478225" cy="521403"/>
        </a:xfrm>
        <a:prstGeom prst="rect">
          <a:avLst/>
        </a:prstGeom>
      </dgm:spPr>
      <dgm:t>
        <a:bodyPr/>
        <a:lstStyle/>
        <a:p>
          <a:pPr>
            <a:defRPr b="1"/>
          </a:pPr>
          <a:r>
            <a:rPr lang="en-US" sz="16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2022</a:t>
          </a:r>
          <a:endParaRPr lang="en-US" sz="1200" b="1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607BE5F5-CB39-40AA-B1C5-4E2B1B861427}" type="parTrans" cxnId="{9F708492-E27D-4BCB-857F-2C61A069D162}">
      <dgm:prSet/>
      <dgm:spPr/>
      <dgm:t>
        <a:bodyPr/>
        <a:lstStyle/>
        <a:p>
          <a:endParaRPr lang="en-US"/>
        </a:p>
      </dgm:t>
    </dgm:pt>
    <dgm:pt modelId="{9F25C4DD-85FF-4036-8C12-1AE76B3318B9}" type="sibTrans" cxnId="{9F708492-E27D-4BCB-857F-2C61A069D162}">
      <dgm:prSet/>
      <dgm:spPr/>
      <dgm:t>
        <a:bodyPr/>
        <a:lstStyle/>
        <a:p>
          <a:endParaRPr lang="en-US"/>
        </a:p>
      </dgm:t>
    </dgm:pt>
    <dgm:pt modelId="{F0145AA8-E2B6-48C0-8C30-784C50CD36C0}">
      <dgm:prSet custT="1"/>
      <dgm:spPr>
        <a:xfrm>
          <a:off x="5333026" y="2506748"/>
          <a:ext cx="1478225" cy="1483994"/>
        </a:xfrm>
        <a:prstGeom prst="rect">
          <a:avLst/>
        </a:prstGeom>
      </dgm:spPr>
      <dgm:t>
        <a:bodyPr anchor="ctr"/>
        <a:lstStyle/>
        <a:p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State legislature </a:t>
          </a:r>
          <a:r>
            <a:rPr lang="en-US" sz="11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unanimously passes </a:t>
          </a:r>
          <a:r>
            <a:rPr lang="en-US" sz="1100" dirty="0">
              <a:latin typeface="+mn-lt"/>
              <a:ea typeface="Open Sans" panose="020B0606030504020204" pitchFamily="34" charset="0"/>
              <a:cs typeface="Segoe UI Semibold" panose="020B0702040204020203" pitchFamily="34" charset="0"/>
            </a:rPr>
            <a:t>SB5720</a:t>
          </a:r>
        </a:p>
      </dgm:t>
    </dgm:pt>
    <dgm:pt modelId="{85558D8F-7907-43DF-A0BE-63D33618E5ED}" type="parTrans" cxnId="{97B1E89E-A8ED-4AE6-96F5-C6A1AEAB45BA}">
      <dgm:prSet/>
      <dgm:spPr/>
      <dgm:t>
        <a:bodyPr/>
        <a:lstStyle/>
        <a:p>
          <a:endParaRPr lang="en-US"/>
        </a:p>
      </dgm:t>
    </dgm:pt>
    <dgm:pt modelId="{D9740F7B-A048-4BA4-9FB2-F781BBE49836}" type="sibTrans" cxnId="{97B1E89E-A8ED-4AE6-96F5-C6A1AEAB45BA}">
      <dgm:prSet/>
      <dgm:spPr/>
      <dgm:t>
        <a:bodyPr/>
        <a:lstStyle/>
        <a:p>
          <a:endParaRPr lang="en-US"/>
        </a:p>
      </dgm:t>
    </dgm:pt>
    <dgm:pt modelId="{592F6477-5CAF-43B3-BEBA-FE8A337970A9}">
      <dgm:prSet custT="1"/>
      <dgm:spPr>
        <a:xfrm>
          <a:off x="6303923" y="501349"/>
          <a:ext cx="1478225" cy="521403"/>
        </a:xfrm>
        <a:prstGeom prst="rect">
          <a:avLst/>
        </a:prstGeom>
      </dgm:spPr>
      <dgm:t>
        <a:bodyPr/>
        <a:lstStyle/>
        <a:p>
          <a:pPr>
            <a:defRPr b="1"/>
          </a:pPr>
          <a:r>
            <a:rPr lang="en-US" sz="16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2024</a:t>
          </a:r>
          <a:endParaRPr lang="en-US" sz="1200" b="1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DE49576B-01C8-4C8C-9F6B-97808CC997B1}" type="parTrans" cxnId="{F144CE79-F95F-471E-8992-31432287B4F3}">
      <dgm:prSet/>
      <dgm:spPr/>
      <dgm:t>
        <a:bodyPr/>
        <a:lstStyle/>
        <a:p>
          <a:endParaRPr lang="en-US"/>
        </a:p>
      </dgm:t>
    </dgm:pt>
    <dgm:pt modelId="{4AF0AE42-EE53-410C-9BD1-02BBC37F117F}" type="sibTrans" cxnId="{F144CE79-F95F-471E-8992-31432287B4F3}">
      <dgm:prSet/>
      <dgm:spPr/>
      <dgm:t>
        <a:bodyPr/>
        <a:lstStyle/>
        <a:p>
          <a:endParaRPr lang="en-US"/>
        </a:p>
      </dgm:t>
    </dgm:pt>
    <dgm:pt modelId="{770E0CE0-CFA0-4706-9C94-39C5FC3C2873}">
      <dgm:prSet custT="1"/>
      <dgm:spPr>
        <a:xfrm>
          <a:off x="6303923" y="1022753"/>
          <a:ext cx="1478225" cy="1483994"/>
        </a:xfrm>
      </dgm:spPr>
      <dgm:t>
        <a:bodyPr anchor="ctr"/>
        <a:lstStyle/>
        <a:p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Year 3 of </a:t>
          </a:r>
          <a:r>
            <a:rPr lang="en-US" sz="11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Grant SB5720</a:t>
          </a:r>
        </a:p>
        <a:p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FEPPP is </a:t>
          </a:r>
          <a:r>
            <a:rPr lang="en-US" sz="1100" dirty="0">
              <a:latin typeface="+mj-lt"/>
              <a:ea typeface="Open Sans" panose="020B0606030504020204" pitchFamily="34" charset="0"/>
              <a:cs typeface="Segoe UI" panose="020B0502040204020203" pitchFamily="34" charset="0"/>
            </a:rPr>
            <a:t>revising</a:t>
          </a:r>
          <a:r>
            <a:rPr lang="en-US" sz="11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 the Financial Education learning standards</a:t>
          </a:r>
        </a:p>
      </dgm:t>
    </dgm:pt>
    <dgm:pt modelId="{D1867411-2A20-4F22-8045-E3E41ADF7D8B}" type="parTrans" cxnId="{74FF4D09-5215-48B2-B7AF-976B59667522}">
      <dgm:prSet/>
      <dgm:spPr/>
      <dgm:t>
        <a:bodyPr/>
        <a:lstStyle/>
        <a:p>
          <a:endParaRPr lang="en-US"/>
        </a:p>
      </dgm:t>
    </dgm:pt>
    <dgm:pt modelId="{3DA5C942-A169-4078-8B1E-C2A1B4FB1AC5}" type="sibTrans" cxnId="{74FF4D09-5215-48B2-B7AF-976B59667522}">
      <dgm:prSet/>
      <dgm:spPr/>
      <dgm:t>
        <a:bodyPr/>
        <a:lstStyle/>
        <a:p>
          <a:endParaRPr lang="en-US"/>
        </a:p>
      </dgm:t>
    </dgm:pt>
    <dgm:pt modelId="{1D399D43-9390-4619-A27B-DAE7BEA02EFB}">
      <dgm:prSet custT="1"/>
      <dgm:spPr>
        <a:xfrm>
          <a:off x="6303923" y="501349"/>
          <a:ext cx="1478225" cy="521403"/>
        </a:xfrm>
      </dgm:spPr>
      <dgm:t>
        <a:bodyPr/>
        <a:lstStyle/>
        <a:p>
          <a:pPr>
            <a:defRPr b="1"/>
          </a:pPr>
          <a:r>
            <a:rPr lang="en-US" sz="1600" b="1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2025</a:t>
          </a:r>
          <a:endParaRPr lang="en-US" sz="1200" b="1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58C8904D-46F0-41F8-A622-F929F2004675}" type="parTrans" cxnId="{695042B3-F0CB-40EC-BDDF-D46BB23C13D0}">
      <dgm:prSet/>
      <dgm:spPr/>
      <dgm:t>
        <a:bodyPr/>
        <a:lstStyle/>
        <a:p>
          <a:endParaRPr lang="en-US"/>
        </a:p>
      </dgm:t>
    </dgm:pt>
    <dgm:pt modelId="{7B222C9C-C79C-43BE-AE32-61957C4B2E58}" type="sibTrans" cxnId="{695042B3-F0CB-40EC-BDDF-D46BB23C13D0}">
      <dgm:prSet/>
      <dgm:spPr/>
      <dgm:t>
        <a:bodyPr/>
        <a:lstStyle/>
        <a:p>
          <a:endParaRPr lang="en-US"/>
        </a:p>
      </dgm:t>
    </dgm:pt>
    <dgm:pt modelId="{488CFD71-499F-4FA9-B85B-F7B72DD03484}">
      <dgm:prSet custT="1"/>
      <dgm:spPr>
        <a:xfrm>
          <a:off x="6303923" y="501349"/>
          <a:ext cx="1478225" cy="521403"/>
        </a:xfrm>
      </dgm:spPr>
      <dgm:t>
        <a:bodyPr/>
        <a:lstStyle/>
        <a:p>
          <a:pPr algn="l"/>
          <a:r>
            <a:rPr lang="en-US" sz="1100" b="0" dirty="0">
              <a:latin typeface="+mn-lt"/>
              <a:ea typeface="Open Sans" panose="020B0606030504020204" pitchFamily="34" charset="0"/>
              <a:cs typeface="Segoe UI" panose="020B0502040204020203" pitchFamily="34" charset="0"/>
            </a:rPr>
            <a:t>FEPPP Exec. Director </a:t>
          </a:r>
          <a:r>
            <a:rPr lang="en-US" sz="1100" b="0" dirty="0">
              <a:latin typeface="+mj-lt"/>
              <a:ea typeface="Open Sans" panose="020B0606030504020204" pitchFamily="34" charset="0"/>
              <a:cs typeface="Segoe UI" panose="020B0502040204020203" pitchFamily="34" charset="0"/>
            </a:rPr>
            <a:t>Tracy Godat receives </a:t>
          </a:r>
          <a:r>
            <a:rPr lang="en-US" sz="1100" b="0" i="0" dirty="0">
              <a:latin typeface="+mj-lt"/>
            </a:rPr>
            <a:t>Innovation Award </a:t>
          </a:r>
          <a:r>
            <a:rPr lang="en-US" sz="1100" b="0" i="0" dirty="0">
              <a:latin typeface="+mn-lt"/>
            </a:rPr>
            <a:t>at the National Endowment for Financial Education (NEFE)  biennial summit. </a:t>
          </a:r>
          <a:endParaRPr lang="en-US" sz="1100" b="0" dirty="0">
            <a:latin typeface="+mn-lt"/>
            <a:ea typeface="Open Sans" panose="020B0606030504020204" pitchFamily="34" charset="0"/>
            <a:cs typeface="Segoe UI" panose="020B0502040204020203" pitchFamily="34" charset="0"/>
          </a:endParaRPr>
        </a:p>
      </dgm:t>
    </dgm:pt>
    <dgm:pt modelId="{7F54458E-14BA-40BD-95E7-25568A2B822C}" type="parTrans" cxnId="{C4BA4134-6B0C-4123-B70C-767F53446B1E}">
      <dgm:prSet/>
      <dgm:spPr/>
      <dgm:t>
        <a:bodyPr/>
        <a:lstStyle/>
        <a:p>
          <a:endParaRPr lang="en-US"/>
        </a:p>
      </dgm:t>
    </dgm:pt>
    <dgm:pt modelId="{F0ADFC1F-4721-4A3E-B73F-784EE3FF6F32}" type="sibTrans" cxnId="{C4BA4134-6B0C-4123-B70C-767F53446B1E}">
      <dgm:prSet/>
      <dgm:spPr/>
      <dgm:t>
        <a:bodyPr/>
        <a:lstStyle/>
        <a:p>
          <a:endParaRPr lang="en-US"/>
        </a:p>
      </dgm:t>
    </dgm:pt>
    <dgm:pt modelId="{3F763C18-E163-4E9E-9CAD-9C252735A465}" type="pres">
      <dgm:prSet presAssocID="{50948815-69B7-4A32-8127-F424F13D1CC0}" presName="root" presStyleCnt="0">
        <dgm:presLayoutVars>
          <dgm:chMax/>
          <dgm:chPref/>
          <dgm:animLvl val="lvl"/>
        </dgm:presLayoutVars>
      </dgm:prSet>
      <dgm:spPr/>
    </dgm:pt>
    <dgm:pt modelId="{867D2D5E-753F-487D-ACDF-2A020D9C5339}" type="pres">
      <dgm:prSet presAssocID="{50948815-69B7-4A32-8127-F424F13D1CC0}" presName="divider" presStyleLbl="fgAcc1" presStyleIdx="0" presStyleCnt="9" custLinFactY="200000" custLinFactNeighborY="283808"/>
      <dgm:spPr>
        <a:xfrm>
          <a:off x="0" y="2680918"/>
          <a:ext cx="7785347" cy="0"/>
        </a:xfrm>
        <a:prstGeom prst="line">
          <a:avLst/>
        </a:prstGeom>
      </dgm:spPr>
    </dgm:pt>
    <dgm:pt modelId="{6CAB0F3B-B70B-4340-A1E0-DAF94481676C}" type="pres">
      <dgm:prSet presAssocID="{50948815-69B7-4A32-8127-F424F13D1CC0}" presName="nodes" presStyleCnt="0">
        <dgm:presLayoutVars>
          <dgm:chMax/>
          <dgm:chPref/>
          <dgm:animLvl val="lvl"/>
        </dgm:presLayoutVars>
      </dgm:prSet>
      <dgm:spPr/>
    </dgm:pt>
    <dgm:pt modelId="{FAD4D626-2A79-49F2-8654-A4485B0AD134}" type="pres">
      <dgm:prSet presAssocID="{07F1BC43-D51B-4DFB-87E7-A3AE0F19884C}" presName="composite" presStyleCnt="0"/>
      <dgm:spPr/>
    </dgm:pt>
    <dgm:pt modelId="{D83385CA-FD28-44DD-87E6-DFBCC97A7843}" type="pres">
      <dgm:prSet presAssocID="{07F1BC43-D51B-4DFB-87E7-A3AE0F19884C}" presName="ConnectorPoint" presStyleLbl="lnNode1" presStyleIdx="0" presStyleCnt="8"/>
      <dgm:spPr>
        <a:xfrm>
          <a:off x="221119" y="2459821"/>
          <a:ext cx="85561" cy="93852"/>
        </a:xfrm>
        <a:prstGeom prst="ellipse">
          <a:avLst/>
        </a:prstGeom>
      </dgm:spPr>
    </dgm:pt>
    <dgm:pt modelId="{CEF7F8FF-4C4E-4057-82B6-F60D3DEBA047}" type="pres">
      <dgm:prSet presAssocID="{07F1BC43-D51B-4DFB-87E7-A3AE0F19884C}" presName="DropPinPlaceHolder" presStyleCnt="0"/>
      <dgm:spPr/>
    </dgm:pt>
    <dgm:pt modelId="{14593FE1-952E-4666-8A13-2AC8EE4831BC}" type="pres">
      <dgm:prSet presAssocID="{07F1BC43-D51B-4DFB-87E7-A3AE0F19884C}" presName="DropPin" presStyleLbl="alignNode1" presStyleIdx="0" presStyleCnt="8"/>
      <dgm:spPr>
        <a:xfrm rot="8100000">
          <a:off x="72811" y="593992"/>
          <a:ext cx="336118" cy="336118"/>
        </a:xfrm>
        <a:prstGeom prst="teardrop">
          <a:avLst>
            <a:gd name="adj" fmla="val 115000"/>
          </a:avLst>
        </a:prstGeom>
      </dgm:spPr>
    </dgm:pt>
    <dgm:pt modelId="{8A931FF9-4DED-45AA-AF73-E99A36CC5151}" type="pres">
      <dgm:prSet presAssocID="{07F1BC43-D51B-4DFB-87E7-A3AE0F19884C}" presName="Ellipse" presStyleLbl="fgAcc1" presStyleIdx="1" presStyleCnt="9"/>
      <dgm:spPr>
        <a:xfrm>
          <a:off x="110151" y="631331"/>
          <a:ext cx="261439" cy="261439"/>
        </a:xfrm>
        <a:prstGeom prst="ellipse">
          <a:avLst/>
        </a:prstGeom>
      </dgm:spPr>
    </dgm:pt>
    <dgm:pt modelId="{1EFE0769-2067-4A25-B690-E6B5A5B99F91}" type="pres">
      <dgm:prSet presAssocID="{07F1BC43-D51B-4DFB-87E7-A3AE0F19884C}" presName="L2TextContainer" presStyleLbl="revTx" presStyleIdx="0" presStyleCnt="16">
        <dgm:presLayoutVars>
          <dgm:bulletEnabled val="1"/>
        </dgm:presLayoutVars>
      </dgm:prSet>
      <dgm:spPr/>
    </dgm:pt>
    <dgm:pt modelId="{3EA7AAC1-E9D6-42A7-9245-7338A352E5AC}" type="pres">
      <dgm:prSet presAssocID="{07F1BC43-D51B-4DFB-87E7-A3AE0F19884C}" presName="L1TextContainer" presStyleLbl="revTx" presStyleIdx="1" presStyleCnt="16">
        <dgm:presLayoutVars>
          <dgm:chMax val="1"/>
          <dgm:chPref val="1"/>
          <dgm:bulletEnabled val="1"/>
        </dgm:presLayoutVars>
      </dgm:prSet>
      <dgm:spPr/>
    </dgm:pt>
    <dgm:pt modelId="{2DD27AA5-C0DA-4984-A1D4-07FCAF69A93C}" type="pres">
      <dgm:prSet presAssocID="{07F1BC43-D51B-4DFB-87E7-A3AE0F19884C}" presName="ConnectLine" presStyleLbl="sibTrans1D1" presStyleIdx="0" presStyleCnt="8"/>
      <dgm:spPr>
        <a:xfrm>
          <a:off x="240870" y="1022753"/>
          <a:ext cx="0" cy="1483994"/>
        </a:xfrm>
        <a:prstGeom prst="line">
          <a:avLst/>
        </a:prstGeom>
      </dgm:spPr>
    </dgm:pt>
    <dgm:pt modelId="{250B2CF9-794B-479D-B3D4-D76FD0172D65}" type="pres">
      <dgm:prSet presAssocID="{07F1BC43-D51B-4DFB-87E7-A3AE0F19884C}" presName="EmptyPlaceHolder" presStyleCnt="0"/>
      <dgm:spPr/>
    </dgm:pt>
    <dgm:pt modelId="{9BC23EF8-879A-482C-AAC7-D92999D12779}" type="pres">
      <dgm:prSet presAssocID="{61259766-15E1-4156-A146-EAEAD92514F7}" presName="spaceBetweenRectangles" presStyleCnt="0"/>
      <dgm:spPr/>
    </dgm:pt>
    <dgm:pt modelId="{EAFD20DE-41F8-4366-A82A-4307B5A3928F}" type="pres">
      <dgm:prSet presAssocID="{9E54DDF3-601F-44B8-B5D9-8DAA0D17F8AA}" presName="composite" presStyleCnt="0"/>
      <dgm:spPr/>
    </dgm:pt>
    <dgm:pt modelId="{17655560-8A01-4834-BDDB-3F9CC42CA60E}" type="pres">
      <dgm:prSet presAssocID="{9E54DDF3-601F-44B8-B5D9-8DAA0D17F8AA}" presName="ConnectorPoint" presStyleLbl="lnNode1" presStyleIdx="1" presStyleCnt="8"/>
      <dgm:spPr>
        <a:xfrm>
          <a:off x="1192016" y="2459821"/>
          <a:ext cx="85561" cy="93852"/>
        </a:xfrm>
        <a:prstGeom prst="ellipse">
          <a:avLst/>
        </a:prstGeom>
      </dgm:spPr>
    </dgm:pt>
    <dgm:pt modelId="{37053EE2-BEB1-40CC-9B2F-EBD1BE5284D7}" type="pres">
      <dgm:prSet presAssocID="{9E54DDF3-601F-44B8-B5D9-8DAA0D17F8AA}" presName="DropPinPlaceHolder" presStyleCnt="0"/>
      <dgm:spPr/>
    </dgm:pt>
    <dgm:pt modelId="{23334B39-0B4E-43CA-9461-B84ACEE9F1E9}" type="pres">
      <dgm:prSet presAssocID="{9E54DDF3-601F-44B8-B5D9-8DAA0D17F8AA}" presName="DropPin" presStyleLbl="alignNode1" presStyleIdx="1" presStyleCnt="8"/>
      <dgm:spPr>
        <a:xfrm rot="18900000">
          <a:off x="1043707" y="4083385"/>
          <a:ext cx="336118" cy="336118"/>
        </a:xfrm>
        <a:prstGeom prst="teardrop">
          <a:avLst>
            <a:gd name="adj" fmla="val 115000"/>
          </a:avLst>
        </a:prstGeom>
      </dgm:spPr>
    </dgm:pt>
    <dgm:pt modelId="{422FFC80-3C3E-4AD4-98EB-494C6DD1E748}" type="pres">
      <dgm:prSet presAssocID="{9E54DDF3-601F-44B8-B5D9-8DAA0D17F8AA}" presName="Ellipse" presStyleLbl="fgAcc1" presStyleIdx="2" presStyleCnt="9"/>
      <dgm:spPr>
        <a:xfrm>
          <a:off x="1081047" y="4120725"/>
          <a:ext cx="261439" cy="261439"/>
        </a:xfrm>
        <a:prstGeom prst="ellipse">
          <a:avLst/>
        </a:prstGeom>
      </dgm:spPr>
    </dgm:pt>
    <dgm:pt modelId="{D1348FF7-2AAD-4FEF-A838-FF9798E185AF}" type="pres">
      <dgm:prSet presAssocID="{9E54DDF3-601F-44B8-B5D9-8DAA0D17F8AA}" presName="L2TextContainer" presStyleLbl="revTx" presStyleIdx="2" presStyleCnt="16">
        <dgm:presLayoutVars>
          <dgm:bulletEnabled val="1"/>
        </dgm:presLayoutVars>
      </dgm:prSet>
      <dgm:spPr/>
    </dgm:pt>
    <dgm:pt modelId="{B7023209-F60B-4179-8F53-599CCFC18AB3}" type="pres">
      <dgm:prSet presAssocID="{9E54DDF3-601F-44B8-B5D9-8DAA0D17F8AA}" presName="L1TextContainer" presStyleLbl="revTx" presStyleIdx="3" presStyleCnt="16">
        <dgm:presLayoutVars>
          <dgm:chMax val="1"/>
          <dgm:chPref val="1"/>
          <dgm:bulletEnabled val="1"/>
        </dgm:presLayoutVars>
      </dgm:prSet>
      <dgm:spPr/>
    </dgm:pt>
    <dgm:pt modelId="{E7C6D6E5-5013-4919-B268-A23079B21D96}" type="pres">
      <dgm:prSet presAssocID="{9E54DDF3-601F-44B8-B5D9-8DAA0D17F8AA}" presName="ConnectLine" presStyleLbl="sibTrans1D1" presStyleIdx="1" presStyleCnt="8"/>
      <dgm:spPr>
        <a:xfrm>
          <a:off x="1211767" y="2506748"/>
          <a:ext cx="0" cy="1483994"/>
        </a:xfrm>
        <a:prstGeom prst="line">
          <a:avLst/>
        </a:prstGeom>
      </dgm:spPr>
    </dgm:pt>
    <dgm:pt modelId="{B3ADE42C-F6E3-439E-95F0-355DC9595DF3}" type="pres">
      <dgm:prSet presAssocID="{9E54DDF3-601F-44B8-B5D9-8DAA0D17F8AA}" presName="EmptyPlaceHolder" presStyleCnt="0"/>
      <dgm:spPr/>
    </dgm:pt>
    <dgm:pt modelId="{17FAB5CF-3215-4730-B747-1477250A697B}" type="pres">
      <dgm:prSet presAssocID="{D781FD90-5F1B-43FB-91E4-F19678015B9F}" presName="spaceBetweenRectangles" presStyleCnt="0"/>
      <dgm:spPr/>
    </dgm:pt>
    <dgm:pt modelId="{FCC2E734-7A52-4F30-A441-651230761264}" type="pres">
      <dgm:prSet presAssocID="{22BF3400-7EE5-4F83-9EF0-FD44D0E0B487}" presName="composite" presStyleCnt="0"/>
      <dgm:spPr/>
    </dgm:pt>
    <dgm:pt modelId="{04723CCE-525D-428A-A151-EB6A43299D3E}" type="pres">
      <dgm:prSet presAssocID="{22BF3400-7EE5-4F83-9EF0-FD44D0E0B487}" presName="ConnectorPoint" presStyleLbl="lnNode1" presStyleIdx="2" presStyleCnt="8"/>
      <dgm:spPr>
        <a:xfrm>
          <a:off x="2162913" y="2459821"/>
          <a:ext cx="85561" cy="93852"/>
        </a:xfrm>
        <a:prstGeom prst="ellipse">
          <a:avLst/>
        </a:prstGeom>
      </dgm:spPr>
    </dgm:pt>
    <dgm:pt modelId="{84B790A1-CB22-48BA-8151-9D2EB1B83557}" type="pres">
      <dgm:prSet presAssocID="{22BF3400-7EE5-4F83-9EF0-FD44D0E0B487}" presName="DropPinPlaceHolder" presStyleCnt="0"/>
      <dgm:spPr/>
    </dgm:pt>
    <dgm:pt modelId="{CC9012AC-46D2-4C90-85A2-555C88155D29}" type="pres">
      <dgm:prSet presAssocID="{22BF3400-7EE5-4F83-9EF0-FD44D0E0B487}" presName="DropPin" presStyleLbl="alignNode1" presStyleIdx="2" presStyleCnt="8"/>
      <dgm:spPr>
        <a:xfrm rot="8100000">
          <a:off x="2014604" y="593992"/>
          <a:ext cx="336118" cy="336118"/>
        </a:xfrm>
        <a:prstGeom prst="teardrop">
          <a:avLst>
            <a:gd name="adj" fmla="val 115000"/>
          </a:avLst>
        </a:prstGeom>
      </dgm:spPr>
    </dgm:pt>
    <dgm:pt modelId="{3DF4745A-A579-48EA-8CA0-4367403273B6}" type="pres">
      <dgm:prSet presAssocID="{22BF3400-7EE5-4F83-9EF0-FD44D0E0B487}" presName="Ellipse" presStyleLbl="fgAcc1" presStyleIdx="3" presStyleCnt="9"/>
      <dgm:spPr>
        <a:xfrm>
          <a:off x="2051944" y="631331"/>
          <a:ext cx="261439" cy="261439"/>
        </a:xfrm>
        <a:prstGeom prst="ellipse">
          <a:avLst/>
        </a:prstGeom>
      </dgm:spPr>
    </dgm:pt>
    <dgm:pt modelId="{54362617-F964-4B77-A4B3-67A49CDDA691}" type="pres">
      <dgm:prSet presAssocID="{22BF3400-7EE5-4F83-9EF0-FD44D0E0B487}" presName="L2TextContainer" presStyleLbl="revTx" presStyleIdx="4" presStyleCnt="16">
        <dgm:presLayoutVars>
          <dgm:bulletEnabled val="1"/>
        </dgm:presLayoutVars>
      </dgm:prSet>
      <dgm:spPr/>
    </dgm:pt>
    <dgm:pt modelId="{BD20A017-E8C4-48C3-81D4-6D0DE1F2CCDD}" type="pres">
      <dgm:prSet presAssocID="{22BF3400-7EE5-4F83-9EF0-FD44D0E0B487}" presName="L1TextContainer" presStyleLbl="revTx" presStyleIdx="5" presStyleCnt="16">
        <dgm:presLayoutVars>
          <dgm:chMax val="1"/>
          <dgm:chPref val="1"/>
          <dgm:bulletEnabled val="1"/>
        </dgm:presLayoutVars>
      </dgm:prSet>
      <dgm:spPr/>
    </dgm:pt>
    <dgm:pt modelId="{C6B76EFE-7583-4192-A014-75A15A7DDE17}" type="pres">
      <dgm:prSet presAssocID="{22BF3400-7EE5-4F83-9EF0-FD44D0E0B487}" presName="ConnectLine" presStyleLbl="sibTrans1D1" presStyleIdx="2" presStyleCnt="8"/>
      <dgm:spPr>
        <a:xfrm>
          <a:off x="2182664" y="1022753"/>
          <a:ext cx="0" cy="1483994"/>
        </a:xfrm>
        <a:prstGeom prst="line">
          <a:avLst/>
        </a:prstGeom>
      </dgm:spPr>
    </dgm:pt>
    <dgm:pt modelId="{E48FDAD1-3FC3-4338-8C98-186EC3EACC6F}" type="pres">
      <dgm:prSet presAssocID="{22BF3400-7EE5-4F83-9EF0-FD44D0E0B487}" presName="EmptyPlaceHolder" presStyleCnt="0"/>
      <dgm:spPr/>
    </dgm:pt>
    <dgm:pt modelId="{F27344DC-13AB-4690-B7C9-458EF3F242C9}" type="pres">
      <dgm:prSet presAssocID="{B742E2E4-4487-40ED-B7E2-556F38785838}" presName="spaceBetweenRectangles" presStyleCnt="0"/>
      <dgm:spPr/>
    </dgm:pt>
    <dgm:pt modelId="{11DDD0DA-3841-46EA-A247-D9293825C569}" type="pres">
      <dgm:prSet presAssocID="{454077BA-E880-432F-B0B0-964202FCE3FE}" presName="composite" presStyleCnt="0"/>
      <dgm:spPr/>
    </dgm:pt>
    <dgm:pt modelId="{2837F61D-3779-49BA-9D7E-A241AE937A34}" type="pres">
      <dgm:prSet presAssocID="{454077BA-E880-432F-B0B0-964202FCE3FE}" presName="ConnectorPoint" presStyleLbl="lnNode1" presStyleIdx="3" presStyleCnt="8"/>
      <dgm:spPr>
        <a:xfrm>
          <a:off x="3133809" y="2459821"/>
          <a:ext cx="85561" cy="93852"/>
        </a:xfrm>
        <a:prstGeom prst="ellipse">
          <a:avLst/>
        </a:prstGeom>
      </dgm:spPr>
    </dgm:pt>
    <dgm:pt modelId="{4DBA0966-ECBF-420F-AF65-DA6D46A09E16}" type="pres">
      <dgm:prSet presAssocID="{454077BA-E880-432F-B0B0-964202FCE3FE}" presName="DropPinPlaceHolder" presStyleCnt="0"/>
      <dgm:spPr/>
    </dgm:pt>
    <dgm:pt modelId="{5859CA6C-C47D-4E37-9C09-BD65C5420915}" type="pres">
      <dgm:prSet presAssocID="{454077BA-E880-432F-B0B0-964202FCE3FE}" presName="DropPin" presStyleLbl="alignNode1" presStyleIdx="3" presStyleCnt="8"/>
      <dgm:spPr>
        <a:xfrm rot="18900000">
          <a:off x="2985501" y="4083385"/>
          <a:ext cx="336118" cy="336118"/>
        </a:xfrm>
        <a:prstGeom prst="teardrop">
          <a:avLst>
            <a:gd name="adj" fmla="val 115000"/>
          </a:avLst>
        </a:prstGeom>
      </dgm:spPr>
    </dgm:pt>
    <dgm:pt modelId="{C8CCEFA1-CE3E-4751-B2DD-F6709FB5184D}" type="pres">
      <dgm:prSet presAssocID="{454077BA-E880-432F-B0B0-964202FCE3FE}" presName="Ellipse" presStyleLbl="fgAcc1" presStyleIdx="4" presStyleCnt="9"/>
      <dgm:spPr>
        <a:xfrm>
          <a:off x="3022841" y="4120725"/>
          <a:ext cx="261439" cy="261439"/>
        </a:xfrm>
        <a:prstGeom prst="ellipse">
          <a:avLst/>
        </a:prstGeom>
      </dgm:spPr>
    </dgm:pt>
    <dgm:pt modelId="{65BAA441-8607-4651-9818-B1B568C02C5E}" type="pres">
      <dgm:prSet presAssocID="{454077BA-E880-432F-B0B0-964202FCE3FE}" presName="L2TextContainer" presStyleLbl="revTx" presStyleIdx="6" presStyleCnt="16">
        <dgm:presLayoutVars>
          <dgm:bulletEnabled val="1"/>
        </dgm:presLayoutVars>
      </dgm:prSet>
      <dgm:spPr/>
    </dgm:pt>
    <dgm:pt modelId="{8EC0C091-505B-4B66-B060-F357E06B8875}" type="pres">
      <dgm:prSet presAssocID="{454077BA-E880-432F-B0B0-964202FCE3FE}" presName="L1TextContainer" presStyleLbl="revTx" presStyleIdx="7" presStyleCnt="16">
        <dgm:presLayoutVars>
          <dgm:chMax val="1"/>
          <dgm:chPref val="1"/>
          <dgm:bulletEnabled val="1"/>
        </dgm:presLayoutVars>
      </dgm:prSet>
      <dgm:spPr/>
    </dgm:pt>
    <dgm:pt modelId="{47FE7FC9-CB88-43B1-93AD-6D6299847FB9}" type="pres">
      <dgm:prSet presAssocID="{454077BA-E880-432F-B0B0-964202FCE3FE}" presName="ConnectLine" presStyleLbl="sibTrans1D1" presStyleIdx="3" presStyleCnt="8"/>
      <dgm:spPr>
        <a:xfrm>
          <a:off x="3153560" y="2506748"/>
          <a:ext cx="0" cy="1483994"/>
        </a:xfrm>
        <a:prstGeom prst="line">
          <a:avLst/>
        </a:prstGeom>
      </dgm:spPr>
    </dgm:pt>
    <dgm:pt modelId="{40044522-3DB2-4D2E-B931-2F5B2F4F9369}" type="pres">
      <dgm:prSet presAssocID="{454077BA-E880-432F-B0B0-964202FCE3FE}" presName="EmptyPlaceHolder" presStyleCnt="0"/>
      <dgm:spPr/>
    </dgm:pt>
    <dgm:pt modelId="{3B40F3EF-5BBD-45C0-AFA3-805D476681A7}" type="pres">
      <dgm:prSet presAssocID="{B31756BE-3E6E-448C-8744-C3B188E45B06}" presName="spaceBetweenRectangles" presStyleCnt="0"/>
      <dgm:spPr/>
    </dgm:pt>
    <dgm:pt modelId="{A1960076-761B-45D5-9FEC-F81441DC53C3}" type="pres">
      <dgm:prSet presAssocID="{1ACC3CE6-F660-47D3-8A00-085CCC5CACB0}" presName="composite" presStyleCnt="0"/>
      <dgm:spPr/>
    </dgm:pt>
    <dgm:pt modelId="{14DBF633-E709-4914-9C2B-264D2060F385}" type="pres">
      <dgm:prSet presAssocID="{1ACC3CE6-F660-47D3-8A00-085CCC5CACB0}" presName="ConnectorPoint" presStyleLbl="lnNode1" presStyleIdx="4" presStyleCnt="8"/>
      <dgm:spPr>
        <a:xfrm>
          <a:off x="4104706" y="2459821"/>
          <a:ext cx="85561" cy="93852"/>
        </a:xfrm>
        <a:prstGeom prst="ellipse">
          <a:avLst/>
        </a:prstGeom>
      </dgm:spPr>
    </dgm:pt>
    <dgm:pt modelId="{DAC1CF28-497C-4C3B-95AE-015868A8A9AE}" type="pres">
      <dgm:prSet presAssocID="{1ACC3CE6-F660-47D3-8A00-085CCC5CACB0}" presName="DropPinPlaceHolder" presStyleCnt="0"/>
      <dgm:spPr/>
    </dgm:pt>
    <dgm:pt modelId="{2E9BF250-3806-411B-8765-57AE87349025}" type="pres">
      <dgm:prSet presAssocID="{1ACC3CE6-F660-47D3-8A00-085CCC5CACB0}" presName="DropPin" presStyleLbl="alignNode1" presStyleIdx="4" presStyleCnt="8"/>
      <dgm:spPr>
        <a:xfrm rot="8100000">
          <a:off x="3956398" y="593992"/>
          <a:ext cx="336118" cy="336118"/>
        </a:xfrm>
        <a:prstGeom prst="teardrop">
          <a:avLst>
            <a:gd name="adj" fmla="val 115000"/>
          </a:avLst>
        </a:prstGeom>
      </dgm:spPr>
    </dgm:pt>
    <dgm:pt modelId="{F72F5D18-1450-479A-AE1D-8AA20F1C9BA4}" type="pres">
      <dgm:prSet presAssocID="{1ACC3CE6-F660-47D3-8A00-085CCC5CACB0}" presName="Ellipse" presStyleLbl="fgAcc1" presStyleIdx="5" presStyleCnt="9"/>
      <dgm:spPr>
        <a:xfrm>
          <a:off x="3993738" y="631331"/>
          <a:ext cx="261439" cy="261439"/>
        </a:xfrm>
        <a:prstGeom prst="ellipse">
          <a:avLst/>
        </a:prstGeom>
      </dgm:spPr>
    </dgm:pt>
    <dgm:pt modelId="{146AA3AB-2C2D-4AB8-AD3A-C8663FFDF29E}" type="pres">
      <dgm:prSet presAssocID="{1ACC3CE6-F660-47D3-8A00-085CCC5CACB0}" presName="L2TextContainer" presStyleLbl="revTx" presStyleIdx="8" presStyleCnt="16">
        <dgm:presLayoutVars>
          <dgm:bulletEnabled val="1"/>
        </dgm:presLayoutVars>
      </dgm:prSet>
      <dgm:spPr/>
    </dgm:pt>
    <dgm:pt modelId="{376B6997-0C57-41EA-87F3-0A0DC8C43FDE}" type="pres">
      <dgm:prSet presAssocID="{1ACC3CE6-F660-47D3-8A00-085CCC5CACB0}" presName="L1TextContainer" presStyleLbl="revTx" presStyleIdx="9" presStyleCnt="16">
        <dgm:presLayoutVars>
          <dgm:chMax val="1"/>
          <dgm:chPref val="1"/>
          <dgm:bulletEnabled val="1"/>
        </dgm:presLayoutVars>
      </dgm:prSet>
      <dgm:spPr/>
    </dgm:pt>
    <dgm:pt modelId="{7A094EEF-AEDE-4157-890D-A6693B410E06}" type="pres">
      <dgm:prSet presAssocID="{1ACC3CE6-F660-47D3-8A00-085CCC5CACB0}" presName="ConnectLine" presStyleLbl="sibTrans1D1" presStyleIdx="4" presStyleCnt="8"/>
      <dgm:spPr>
        <a:xfrm>
          <a:off x="4124457" y="1022753"/>
          <a:ext cx="0" cy="1483994"/>
        </a:xfrm>
        <a:prstGeom prst="line">
          <a:avLst/>
        </a:prstGeom>
      </dgm:spPr>
    </dgm:pt>
    <dgm:pt modelId="{346749A9-366B-4165-8FC1-8578AC52B536}" type="pres">
      <dgm:prSet presAssocID="{1ACC3CE6-F660-47D3-8A00-085CCC5CACB0}" presName="EmptyPlaceHolder" presStyleCnt="0"/>
      <dgm:spPr/>
    </dgm:pt>
    <dgm:pt modelId="{F43CEC4F-AE55-4956-A0B8-5273F98C9CC8}" type="pres">
      <dgm:prSet presAssocID="{2747E159-32CE-4334-8421-D87D5D542A29}" presName="spaceBetweenRectangles" presStyleCnt="0"/>
      <dgm:spPr/>
    </dgm:pt>
    <dgm:pt modelId="{50CA3217-45CB-43BE-BCBE-4C7F024C66EB}" type="pres">
      <dgm:prSet presAssocID="{CE041C3B-02AB-4AF2-9F2C-DB9929CE4080}" presName="composite" presStyleCnt="0"/>
      <dgm:spPr/>
    </dgm:pt>
    <dgm:pt modelId="{77B6A76C-68DE-473B-B927-10FCAD6341A2}" type="pres">
      <dgm:prSet presAssocID="{CE041C3B-02AB-4AF2-9F2C-DB9929CE4080}" presName="ConnectorPoint" presStyleLbl="lnNode1" presStyleIdx="5" presStyleCnt="8"/>
      <dgm:spPr>
        <a:xfrm>
          <a:off x="5075603" y="2459821"/>
          <a:ext cx="85561" cy="93852"/>
        </a:xfrm>
        <a:prstGeom prst="ellipse">
          <a:avLst/>
        </a:prstGeom>
      </dgm:spPr>
    </dgm:pt>
    <dgm:pt modelId="{D6677F27-61DB-4609-91CB-0CE752B6064D}" type="pres">
      <dgm:prSet presAssocID="{CE041C3B-02AB-4AF2-9F2C-DB9929CE4080}" presName="DropPinPlaceHolder" presStyleCnt="0"/>
      <dgm:spPr/>
    </dgm:pt>
    <dgm:pt modelId="{F7F747D4-D6E7-4B76-9F21-24802263D017}" type="pres">
      <dgm:prSet presAssocID="{CE041C3B-02AB-4AF2-9F2C-DB9929CE4080}" presName="DropPin" presStyleLbl="alignNode1" presStyleIdx="5" presStyleCnt="8"/>
      <dgm:spPr>
        <a:xfrm rot="18900000">
          <a:off x="4927295" y="4083385"/>
          <a:ext cx="336118" cy="336118"/>
        </a:xfrm>
        <a:prstGeom prst="teardrop">
          <a:avLst>
            <a:gd name="adj" fmla="val 115000"/>
          </a:avLst>
        </a:prstGeom>
      </dgm:spPr>
    </dgm:pt>
    <dgm:pt modelId="{2247A5FC-9D0C-4925-B18A-9149AEEE5CE8}" type="pres">
      <dgm:prSet presAssocID="{CE041C3B-02AB-4AF2-9F2C-DB9929CE4080}" presName="Ellipse" presStyleLbl="fgAcc1" presStyleIdx="6" presStyleCnt="9"/>
      <dgm:spPr>
        <a:xfrm>
          <a:off x="4964635" y="4120725"/>
          <a:ext cx="261439" cy="261439"/>
        </a:xfrm>
        <a:prstGeom prst="ellipse">
          <a:avLst/>
        </a:prstGeom>
      </dgm:spPr>
    </dgm:pt>
    <dgm:pt modelId="{7D4E48C2-E4EB-43DF-8631-F07E8A33C283}" type="pres">
      <dgm:prSet presAssocID="{CE041C3B-02AB-4AF2-9F2C-DB9929CE4080}" presName="L2TextContainer" presStyleLbl="revTx" presStyleIdx="10" presStyleCnt="16">
        <dgm:presLayoutVars>
          <dgm:bulletEnabled val="1"/>
        </dgm:presLayoutVars>
      </dgm:prSet>
      <dgm:spPr/>
    </dgm:pt>
    <dgm:pt modelId="{4B43D41E-8A95-4532-91AF-525D73DA842D}" type="pres">
      <dgm:prSet presAssocID="{CE041C3B-02AB-4AF2-9F2C-DB9929CE4080}" presName="L1TextContainer" presStyleLbl="revTx" presStyleIdx="11" presStyleCnt="16">
        <dgm:presLayoutVars>
          <dgm:chMax val="1"/>
          <dgm:chPref val="1"/>
          <dgm:bulletEnabled val="1"/>
        </dgm:presLayoutVars>
      </dgm:prSet>
      <dgm:spPr/>
    </dgm:pt>
    <dgm:pt modelId="{7AEF3107-90BA-48F8-8CD9-9CECCCC409A6}" type="pres">
      <dgm:prSet presAssocID="{CE041C3B-02AB-4AF2-9F2C-DB9929CE4080}" presName="ConnectLine" presStyleLbl="sibTrans1D1" presStyleIdx="5" presStyleCnt="8"/>
      <dgm:spPr>
        <a:xfrm>
          <a:off x="5095354" y="2506748"/>
          <a:ext cx="0" cy="1483994"/>
        </a:xfrm>
        <a:prstGeom prst="line">
          <a:avLst/>
        </a:prstGeom>
      </dgm:spPr>
    </dgm:pt>
    <dgm:pt modelId="{540B3AE9-F34D-4C81-BE75-3A64196A4B03}" type="pres">
      <dgm:prSet presAssocID="{CE041C3B-02AB-4AF2-9F2C-DB9929CE4080}" presName="EmptyPlaceHolder" presStyleCnt="0"/>
      <dgm:spPr/>
    </dgm:pt>
    <dgm:pt modelId="{9F78C7D4-9BE1-45A9-AF1C-CE56C83F68A1}" type="pres">
      <dgm:prSet presAssocID="{9F25C4DD-85FF-4036-8C12-1AE76B3318B9}" presName="spaceBetweenRectangles" presStyleCnt="0"/>
      <dgm:spPr/>
    </dgm:pt>
    <dgm:pt modelId="{B1E3BF9B-FD8D-4A4E-B9F8-2C8A144948E5}" type="pres">
      <dgm:prSet presAssocID="{592F6477-5CAF-43B3-BEBA-FE8A337970A9}" presName="composite" presStyleCnt="0"/>
      <dgm:spPr/>
    </dgm:pt>
    <dgm:pt modelId="{E1858C80-5A4E-461D-AD86-503F9831A0FB}" type="pres">
      <dgm:prSet presAssocID="{592F6477-5CAF-43B3-BEBA-FE8A337970A9}" presName="ConnectorPoint" presStyleLbl="lnNode1" presStyleIdx="6" presStyleCnt="8"/>
      <dgm:spPr>
        <a:xfrm>
          <a:off x="6046500" y="2459821"/>
          <a:ext cx="85561" cy="93852"/>
        </a:xfrm>
        <a:prstGeom prst="ellipse">
          <a:avLst/>
        </a:prstGeom>
      </dgm:spPr>
    </dgm:pt>
    <dgm:pt modelId="{583572A5-3849-4934-9CEC-4EDFFB438038}" type="pres">
      <dgm:prSet presAssocID="{592F6477-5CAF-43B3-BEBA-FE8A337970A9}" presName="DropPinPlaceHolder" presStyleCnt="0"/>
      <dgm:spPr/>
    </dgm:pt>
    <dgm:pt modelId="{2C4BA366-F78C-4361-B6CB-94BC56DDE812}" type="pres">
      <dgm:prSet presAssocID="{592F6477-5CAF-43B3-BEBA-FE8A337970A9}" presName="DropPin" presStyleLbl="alignNode1" presStyleIdx="6" presStyleCnt="8"/>
      <dgm:spPr>
        <a:xfrm rot="8100000">
          <a:off x="5898191" y="593992"/>
          <a:ext cx="336118" cy="336118"/>
        </a:xfrm>
        <a:prstGeom prst="teardrop">
          <a:avLst>
            <a:gd name="adj" fmla="val 115000"/>
          </a:avLst>
        </a:prstGeom>
      </dgm:spPr>
    </dgm:pt>
    <dgm:pt modelId="{EC3A78FD-2152-407B-863E-14A0BA42ACF4}" type="pres">
      <dgm:prSet presAssocID="{592F6477-5CAF-43B3-BEBA-FE8A337970A9}" presName="Ellipse" presStyleLbl="fgAcc1" presStyleIdx="7" presStyleCnt="9"/>
      <dgm:spPr>
        <a:xfrm>
          <a:off x="5935531" y="631331"/>
          <a:ext cx="261439" cy="261439"/>
        </a:xfrm>
        <a:prstGeom prst="ellipse">
          <a:avLst/>
        </a:prstGeom>
      </dgm:spPr>
    </dgm:pt>
    <dgm:pt modelId="{EDFE0AA1-20E1-499E-8A06-F88AD3C2A483}" type="pres">
      <dgm:prSet presAssocID="{592F6477-5CAF-43B3-BEBA-FE8A337970A9}" presName="L2TextContainer" presStyleLbl="revTx" presStyleIdx="12" presStyleCnt="16">
        <dgm:presLayoutVars>
          <dgm:bulletEnabled val="1"/>
        </dgm:presLayoutVars>
      </dgm:prSet>
      <dgm:spPr/>
    </dgm:pt>
    <dgm:pt modelId="{7EFBC566-D3CD-4D93-97CF-E2B9FECD7DBB}" type="pres">
      <dgm:prSet presAssocID="{592F6477-5CAF-43B3-BEBA-FE8A337970A9}" presName="L1TextContainer" presStyleLbl="revTx" presStyleIdx="13" presStyleCnt="16">
        <dgm:presLayoutVars>
          <dgm:chMax val="1"/>
          <dgm:chPref val="1"/>
          <dgm:bulletEnabled val="1"/>
        </dgm:presLayoutVars>
      </dgm:prSet>
      <dgm:spPr/>
    </dgm:pt>
    <dgm:pt modelId="{52D004E2-7411-4707-9F29-CA0D4C3C2B1B}" type="pres">
      <dgm:prSet presAssocID="{592F6477-5CAF-43B3-BEBA-FE8A337970A9}" presName="ConnectLine" presStyleLbl="sibTrans1D1" presStyleIdx="6" presStyleCnt="8"/>
      <dgm:spPr>
        <a:xfrm>
          <a:off x="6066251" y="1022753"/>
          <a:ext cx="0" cy="1483994"/>
        </a:xfrm>
        <a:prstGeom prst="line">
          <a:avLst/>
        </a:prstGeom>
      </dgm:spPr>
    </dgm:pt>
    <dgm:pt modelId="{6A6602D5-2290-4EE5-A85F-A3A8D12D7C86}" type="pres">
      <dgm:prSet presAssocID="{592F6477-5CAF-43B3-BEBA-FE8A337970A9}" presName="EmptyPlaceHolder" presStyleCnt="0"/>
      <dgm:spPr/>
    </dgm:pt>
    <dgm:pt modelId="{28CFB724-546F-4A6E-8CAB-B3198A6E0C3F}" type="pres">
      <dgm:prSet presAssocID="{4AF0AE42-EE53-410C-9BD1-02BBC37F117F}" presName="spaceBetweenRectangles" presStyleCnt="0"/>
      <dgm:spPr/>
    </dgm:pt>
    <dgm:pt modelId="{EED806DB-2180-4AA4-844C-50A2A57F0F3C}" type="pres">
      <dgm:prSet presAssocID="{1D399D43-9390-4619-A27B-DAE7BEA02EFB}" presName="composite" presStyleCnt="0"/>
      <dgm:spPr/>
    </dgm:pt>
    <dgm:pt modelId="{36AF9061-38BE-47CF-9F4F-EF44CC2D9C50}" type="pres">
      <dgm:prSet presAssocID="{1D399D43-9390-4619-A27B-DAE7BEA02EFB}" presName="ConnectorPoint" presStyleLbl="lnNode1" presStyleIdx="7" presStyleCnt="8"/>
      <dgm:spPr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16761B7-73D0-4105-8FE9-C6BBC95EC385}" type="pres">
      <dgm:prSet presAssocID="{1D399D43-9390-4619-A27B-DAE7BEA02EFB}" presName="DropPinPlaceHolder" presStyleCnt="0"/>
      <dgm:spPr/>
    </dgm:pt>
    <dgm:pt modelId="{9B2C8F47-7A36-44C0-92FE-D264B49A3627}" type="pres">
      <dgm:prSet presAssocID="{1D399D43-9390-4619-A27B-DAE7BEA02EFB}" presName="DropPin" presStyleLbl="alignNode1" presStyleIdx="7" presStyleCnt="8"/>
      <dgm:spPr/>
    </dgm:pt>
    <dgm:pt modelId="{CD980E56-CC8F-4938-B6BE-19450CB87805}" type="pres">
      <dgm:prSet presAssocID="{1D399D43-9390-4619-A27B-DAE7BEA02EFB}" presName="Ellipse" presStyleLbl="fgAcc1" presStyleIdx="8" presStyleCnt="9"/>
      <dgm:spPr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gm:spPr>
    </dgm:pt>
    <dgm:pt modelId="{68C2143E-FE83-4BEE-A2E3-2E843C8BCBC9}" type="pres">
      <dgm:prSet presAssocID="{1D399D43-9390-4619-A27B-DAE7BEA02EFB}" presName="L2TextContainer" presStyleLbl="revTx" presStyleIdx="14" presStyleCnt="16">
        <dgm:presLayoutVars>
          <dgm:bulletEnabled val="1"/>
        </dgm:presLayoutVars>
      </dgm:prSet>
      <dgm:spPr>
        <a:prstGeom prst="rect">
          <a:avLst/>
        </a:prstGeom>
      </dgm:spPr>
    </dgm:pt>
    <dgm:pt modelId="{2EEADF1A-47B8-4506-BF67-3C35447EC518}" type="pres">
      <dgm:prSet presAssocID="{1D399D43-9390-4619-A27B-DAE7BEA02EFB}" presName="L1TextContainer" presStyleLbl="revTx" presStyleIdx="15" presStyleCnt="16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</dgm:pt>
    <dgm:pt modelId="{07E00749-C4C6-4281-8EF7-A27AD4D0CF9A}" type="pres">
      <dgm:prSet presAssocID="{1D399D43-9390-4619-A27B-DAE7BEA02EFB}" presName="ConnectLine" presStyleLbl="sibTrans1D1" presStyleIdx="7" presStyleCnt="8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FD8E3386-5CB8-4A7C-B59C-F0EFD9D12D8B}" type="pres">
      <dgm:prSet presAssocID="{1D399D43-9390-4619-A27B-DAE7BEA02EFB}" presName="EmptyPlaceHolder" presStyleCnt="0"/>
      <dgm:spPr/>
    </dgm:pt>
  </dgm:ptLst>
  <dgm:cxnLst>
    <dgm:cxn modelId="{5837E604-01D5-4056-8A39-14ED4D2086EB}" type="presOf" srcId="{20117193-88A9-45E7-937F-4E36FAC18962}" destId="{65BAA441-8607-4651-9818-B1B568C02C5E}" srcOrd="0" destOrd="0" presId="urn:microsoft.com/office/officeart/2017/3/layout/DropPinTimeline"/>
    <dgm:cxn modelId="{74FF4D09-5215-48B2-B7AF-976B59667522}" srcId="{1D399D43-9390-4619-A27B-DAE7BEA02EFB}" destId="{770E0CE0-CFA0-4706-9C94-39C5FC3C2873}" srcOrd="0" destOrd="0" parTransId="{D1867411-2A20-4F22-8045-E3E41ADF7D8B}" sibTransId="{3DA5C942-A169-4078-8B1E-C2A1B4FB1AC5}"/>
    <dgm:cxn modelId="{18C49C0C-796C-4EDA-992A-1E6CC0E6BCE3}" type="presOf" srcId="{50948815-69B7-4A32-8127-F424F13D1CC0}" destId="{3F763C18-E163-4E9E-9CAD-9C252735A465}" srcOrd="0" destOrd="0" presId="urn:microsoft.com/office/officeart/2017/3/layout/DropPinTimeline"/>
    <dgm:cxn modelId="{3662B21C-A69B-45B0-97A5-5DD8B3081EE2}" type="presOf" srcId="{CE041C3B-02AB-4AF2-9F2C-DB9929CE4080}" destId="{4B43D41E-8A95-4532-91AF-525D73DA842D}" srcOrd="0" destOrd="0" presId="urn:microsoft.com/office/officeart/2017/3/layout/DropPinTimeline"/>
    <dgm:cxn modelId="{0087652F-7695-4E92-A92B-4F7EDBD5392D}" type="presOf" srcId="{22BF3400-7EE5-4F83-9EF0-FD44D0E0B487}" destId="{BD20A017-E8C4-48C3-81D4-6D0DE1F2CCDD}" srcOrd="0" destOrd="0" presId="urn:microsoft.com/office/officeart/2017/3/layout/DropPinTimeline"/>
    <dgm:cxn modelId="{14311431-D6CE-43A1-BA67-FD83A0EF0A76}" type="presOf" srcId="{592F6477-5CAF-43B3-BEBA-FE8A337970A9}" destId="{7EFBC566-D3CD-4D93-97CF-E2B9FECD7DBB}" srcOrd="0" destOrd="0" presId="urn:microsoft.com/office/officeart/2017/3/layout/DropPinTimeline"/>
    <dgm:cxn modelId="{D7AE2331-35F7-476C-9C74-5E665C53970C}" type="presOf" srcId="{DE9CCBAB-BFD1-46B1-A3C5-2F9106CBD183}" destId="{D1348FF7-2AAD-4FEF-A838-FF9798E185AF}" srcOrd="0" destOrd="0" presId="urn:microsoft.com/office/officeart/2017/3/layout/DropPinTimeline"/>
    <dgm:cxn modelId="{C4BA4134-6B0C-4123-B70C-767F53446B1E}" srcId="{592F6477-5CAF-43B3-BEBA-FE8A337970A9}" destId="{488CFD71-499F-4FA9-B85B-F7B72DD03484}" srcOrd="0" destOrd="0" parTransId="{7F54458E-14BA-40BD-95E7-25568A2B822C}" sibTransId="{F0ADFC1F-4721-4A3E-B73F-784EE3FF6F32}"/>
    <dgm:cxn modelId="{36B86F3A-C982-44B3-A70A-A5E57B65CEE3}" type="presOf" srcId="{F0145AA8-E2B6-48C0-8C30-784C50CD36C0}" destId="{7D4E48C2-E4EB-43DF-8631-F07E8A33C283}" srcOrd="0" destOrd="0" presId="urn:microsoft.com/office/officeart/2017/3/layout/DropPinTimeline"/>
    <dgm:cxn modelId="{B91E4065-4256-4124-A46D-B8A98B748883}" srcId="{9E54DDF3-601F-44B8-B5D9-8DAA0D17F8AA}" destId="{DE9CCBAB-BFD1-46B1-A3C5-2F9106CBD183}" srcOrd="0" destOrd="0" parTransId="{FC4F0E87-1256-4B77-844F-6A5BF4DEFB63}" sibTransId="{2CA9DEA4-2274-450A-8234-B1A4A086B832}"/>
    <dgm:cxn modelId="{09124548-0D5F-47DD-ADE9-27B54E43EAAE}" type="presOf" srcId="{488CFD71-499F-4FA9-B85B-F7B72DD03484}" destId="{EDFE0AA1-20E1-499E-8A06-F88AD3C2A483}" srcOrd="0" destOrd="0" presId="urn:microsoft.com/office/officeart/2017/3/layout/DropPinTimeline"/>
    <dgm:cxn modelId="{204B8748-2415-48D6-BDBB-B55B9C83B5FA}" srcId="{454077BA-E880-432F-B0B0-964202FCE3FE}" destId="{20117193-88A9-45E7-937F-4E36FAC18962}" srcOrd="0" destOrd="0" parTransId="{1C325D53-C799-4610-8BBF-9805FBBD0510}" sibTransId="{E98A8EAE-C885-4828-B832-8D650D8206E5}"/>
    <dgm:cxn modelId="{329B7049-E54F-4F1A-BC17-D276B3FFA901}" type="presOf" srcId="{85E48298-A859-4E38-9C14-947D0E68D722}" destId="{1EFE0769-2067-4A25-B690-E6B5A5B99F91}" srcOrd="0" destOrd="0" presId="urn:microsoft.com/office/officeart/2017/3/layout/DropPinTimeline"/>
    <dgm:cxn modelId="{48332D6D-402C-4C39-BBB7-A96DE2A9CAE6}" srcId="{1ACC3CE6-F660-47D3-8A00-085CCC5CACB0}" destId="{DC339944-E582-4D5B-BDA5-2F536E3F6C7C}" srcOrd="0" destOrd="0" parTransId="{D00F4F72-0F14-412F-BA49-774DDA69AA1A}" sibTransId="{C3FF6FF7-1CCB-4FC4-91A2-94E505538F35}"/>
    <dgm:cxn modelId="{FFC1684E-D8B2-4BDD-B243-52581B31CF59}" type="presOf" srcId="{770E0CE0-CFA0-4706-9C94-39C5FC3C2873}" destId="{68C2143E-FE83-4BEE-A2E3-2E843C8BCBC9}" srcOrd="0" destOrd="0" presId="urn:microsoft.com/office/officeart/2017/3/layout/DropPinTimeline"/>
    <dgm:cxn modelId="{4F9C894E-403A-47D8-AD2C-B0E801381FF4}" type="presOf" srcId="{1ACC3CE6-F660-47D3-8A00-085CCC5CACB0}" destId="{376B6997-0C57-41EA-87F3-0A0DC8C43FDE}" srcOrd="0" destOrd="0" presId="urn:microsoft.com/office/officeart/2017/3/layout/DropPinTimeline"/>
    <dgm:cxn modelId="{FA43564F-7F28-4E5F-801A-4595E3A8DE3F}" srcId="{07F1BC43-D51B-4DFB-87E7-A3AE0F19884C}" destId="{85E48298-A859-4E38-9C14-947D0E68D722}" srcOrd="0" destOrd="0" parTransId="{3B807787-2802-4F8F-9E36-DC68168BD7FF}" sibTransId="{7D0F71DA-8511-47CD-A82C-EAB0F4226782}"/>
    <dgm:cxn modelId="{64763B58-E0D3-446A-ABF4-BE1FC1FF561D}" srcId="{50948815-69B7-4A32-8127-F424F13D1CC0}" destId="{454077BA-E880-432F-B0B0-964202FCE3FE}" srcOrd="3" destOrd="0" parTransId="{0D26DBD5-2192-4285-A549-867F25E3812E}" sibTransId="{B31756BE-3E6E-448C-8744-C3B188E45B06}"/>
    <dgm:cxn modelId="{F144CE79-F95F-471E-8992-31432287B4F3}" srcId="{50948815-69B7-4A32-8127-F424F13D1CC0}" destId="{592F6477-5CAF-43B3-BEBA-FE8A337970A9}" srcOrd="6" destOrd="0" parTransId="{DE49576B-01C8-4C8C-9F6B-97808CC997B1}" sibTransId="{4AF0AE42-EE53-410C-9BD1-02BBC37F117F}"/>
    <dgm:cxn modelId="{FDD1D27D-AF84-4FE3-8D20-0A3D65BB812B}" type="presOf" srcId="{29D0CE2A-E5EF-4DC2-9A7E-B19A0556340D}" destId="{54362617-F964-4B77-A4B3-67A49CDDA691}" srcOrd="0" destOrd="0" presId="urn:microsoft.com/office/officeart/2017/3/layout/DropPinTimeline"/>
    <dgm:cxn modelId="{9F708492-E27D-4BCB-857F-2C61A069D162}" srcId="{50948815-69B7-4A32-8127-F424F13D1CC0}" destId="{CE041C3B-02AB-4AF2-9F2C-DB9929CE4080}" srcOrd="5" destOrd="0" parTransId="{607BE5F5-CB39-40AA-B1C5-4E2B1B861427}" sibTransId="{9F25C4DD-85FF-4036-8C12-1AE76B3318B9}"/>
    <dgm:cxn modelId="{49D27898-78DD-47C3-A3EC-6F9D2C2EB548}" type="presOf" srcId="{454077BA-E880-432F-B0B0-964202FCE3FE}" destId="{8EC0C091-505B-4B66-B060-F357E06B8875}" srcOrd="0" destOrd="0" presId="urn:microsoft.com/office/officeart/2017/3/layout/DropPinTimeline"/>
    <dgm:cxn modelId="{97B1E89E-A8ED-4AE6-96F5-C6A1AEAB45BA}" srcId="{CE041C3B-02AB-4AF2-9F2C-DB9929CE4080}" destId="{F0145AA8-E2B6-48C0-8C30-784C50CD36C0}" srcOrd="0" destOrd="0" parTransId="{85558D8F-7907-43DF-A0BE-63D33618E5ED}" sibTransId="{D9740F7B-A048-4BA4-9FB2-F781BBE49836}"/>
    <dgm:cxn modelId="{831BE9AC-B6F1-41F4-BC2A-6E649BF686A9}" type="presOf" srcId="{9E54DDF3-601F-44B8-B5D9-8DAA0D17F8AA}" destId="{B7023209-F60B-4179-8F53-599CCFC18AB3}" srcOrd="0" destOrd="0" presId="urn:microsoft.com/office/officeart/2017/3/layout/DropPinTimeline"/>
    <dgm:cxn modelId="{AC1B19AE-E7AD-4438-AE2A-69DB9E2BA4B8}" srcId="{22BF3400-7EE5-4F83-9EF0-FD44D0E0B487}" destId="{29D0CE2A-E5EF-4DC2-9A7E-B19A0556340D}" srcOrd="0" destOrd="0" parTransId="{BA8C2B22-CAE0-48F5-B008-552B88AFD61E}" sibTransId="{8863E033-DE3B-4E7A-9258-B11651DF76FE}"/>
    <dgm:cxn modelId="{695042B3-F0CB-40EC-BDDF-D46BB23C13D0}" srcId="{50948815-69B7-4A32-8127-F424F13D1CC0}" destId="{1D399D43-9390-4619-A27B-DAE7BEA02EFB}" srcOrd="7" destOrd="0" parTransId="{58C8904D-46F0-41F8-A622-F929F2004675}" sibTransId="{7B222C9C-C79C-43BE-AE32-61957C4B2E58}"/>
    <dgm:cxn modelId="{7008FCB4-11C1-466C-8DAF-66F9DDB89027}" type="presOf" srcId="{07F1BC43-D51B-4DFB-87E7-A3AE0F19884C}" destId="{3EA7AAC1-E9D6-42A7-9245-7338A352E5AC}" srcOrd="0" destOrd="0" presId="urn:microsoft.com/office/officeart/2017/3/layout/DropPinTimeline"/>
    <dgm:cxn modelId="{CB87E4BA-83CD-4AF2-B7C5-88746C1C5E92}" srcId="{50948815-69B7-4A32-8127-F424F13D1CC0}" destId="{9E54DDF3-601F-44B8-B5D9-8DAA0D17F8AA}" srcOrd="1" destOrd="0" parTransId="{9EA28A8D-CF82-456C-A853-BDB78C0E3E86}" sibTransId="{D781FD90-5F1B-43FB-91E4-F19678015B9F}"/>
    <dgm:cxn modelId="{0C5B76BE-21A0-453C-BE36-69315E5A7862}" type="presOf" srcId="{DC339944-E582-4D5B-BDA5-2F536E3F6C7C}" destId="{146AA3AB-2C2D-4AB8-AD3A-C8663FFDF29E}" srcOrd="0" destOrd="0" presId="urn:microsoft.com/office/officeart/2017/3/layout/DropPinTimeline"/>
    <dgm:cxn modelId="{BEC82CD8-9DF3-43CB-BD29-654E1281008C}" type="presOf" srcId="{1D399D43-9390-4619-A27B-DAE7BEA02EFB}" destId="{2EEADF1A-47B8-4506-BF67-3C35447EC518}" srcOrd="0" destOrd="0" presId="urn:microsoft.com/office/officeart/2017/3/layout/DropPinTimeline"/>
    <dgm:cxn modelId="{0449DBDC-BE65-4483-9458-93678B89D071}" srcId="{50948815-69B7-4A32-8127-F424F13D1CC0}" destId="{07F1BC43-D51B-4DFB-87E7-A3AE0F19884C}" srcOrd="0" destOrd="0" parTransId="{7048D230-8A2C-415E-A934-671B78B01E0C}" sibTransId="{61259766-15E1-4156-A146-EAEAD92514F7}"/>
    <dgm:cxn modelId="{661E68F0-4F91-4D1D-B2C7-901F44E48564}" srcId="{50948815-69B7-4A32-8127-F424F13D1CC0}" destId="{22BF3400-7EE5-4F83-9EF0-FD44D0E0B487}" srcOrd="2" destOrd="0" parTransId="{DAA147CD-FEBF-429F-9D66-E02E9B186178}" sibTransId="{B742E2E4-4487-40ED-B7E2-556F38785838}"/>
    <dgm:cxn modelId="{7D754BFD-D045-45EA-836A-2375179235F6}" srcId="{50948815-69B7-4A32-8127-F424F13D1CC0}" destId="{1ACC3CE6-F660-47D3-8A00-085CCC5CACB0}" srcOrd="4" destOrd="0" parTransId="{4C917081-7773-499D-8949-8491DB2D86D3}" sibTransId="{2747E159-32CE-4334-8421-D87D5D542A29}"/>
    <dgm:cxn modelId="{003333A9-E6F5-448A-B74D-B35A15AA8B55}" type="presParOf" srcId="{3F763C18-E163-4E9E-9CAD-9C252735A465}" destId="{867D2D5E-753F-487D-ACDF-2A020D9C5339}" srcOrd="0" destOrd="0" presId="urn:microsoft.com/office/officeart/2017/3/layout/DropPinTimeline"/>
    <dgm:cxn modelId="{E0CF4200-2ED1-417E-BDAD-E092BD9C5AC3}" type="presParOf" srcId="{3F763C18-E163-4E9E-9CAD-9C252735A465}" destId="{6CAB0F3B-B70B-4340-A1E0-DAF94481676C}" srcOrd="1" destOrd="0" presId="urn:microsoft.com/office/officeart/2017/3/layout/DropPinTimeline"/>
    <dgm:cxn modelId="{EACB1ECA-9491-4CD1-9C29-F2B758CB297B}" type="presParOf" srcId="{6CAB0F3B-B70B-4340-A1E0-DAF94481676C}" destId="{FAD4D626-2A79-49F2-8654-A4485B0AD134}" srcOrd="0" destOrd="0" presId="urn:microsoft.com/office/officeart/2017/3/layout/DropPinTimeline"/>
    <dgm:cxn modelId="{437B1EFD-8AA3-42B3-BF8D-2D47902F6E94}" type="presParOf" srcId="{FAD4D626-2A79-49F2-8654-A4485B0AD134}" destId="{D83385CA-FD28-44DD-87E6-DFBCC97A7843}" srcOrd="0" destOrd="0" presId="urn:microsoft.com/office/officeart/2017/3/layout/DropPinTimeline"/>
    <dgm:cxn modelId="{F75D518E-16DB-4017-8AC0-0272C5C39246}" type="presParOf" srcId="{FAD4D626-2A79-49F2-8654-A4485B0AD134}" destId="{CEF7F8FF-4C4E-4057-82B6-F60D3DEBA047}" srcOrd="1" destOrd="0" presId="urn:microsoft.com/office/officeart/2017/3/layout/DropPinTimeline"/>
    <dgm:cxn modelId="{821B7200-EF1A-4DED-9AC7-2DD4E78AF0B5}" type="presParOf" srcId="{CEF7F8FF-4C4E-4057-82B6-F60D3DEBA047}" destId="{14593FE1-952E-4666-8A13-2AC8EE4831BC}" srcOrd="0" destOrd="0" presId="urn:microsoft.com/office/officeart/2017/3/layout/DropPinTimeline"/>
    <dgm:cxn modelId="{85D89C59-68F2-4D2A-9774-9CFF4CA35DE9}" type="presParOf" srcId="{CEF7F8FF-4C4E-4057-82B6-F60D3DEBA047}" destId="{8A931FF9-4DED-45AA-AF73-E99A36CC5151}" srcOrd="1" destOrd="0" presId="urn:microsoft.com/office/officeart/2017/3/layout/DropPinTimeline"/>
    <dgm:cxn modelId="{99706DFA-0A57-4CBC-99F6-CC003588AF0E}" type="presParOf" srcId="{FAD4D626-2A79-49F2-8654-A4485B0AD134}" destId="{1EFE0769-2067-4A25-B690-E6B5A5B99F91}" srcOrd="2" destOrd="0" presId="urn:microsoft.com/office/officeart/2017/3/layout/DropPinTimeline"/>
    <dgm:cxn modelId="{DA2C1373-17BF-4B07-8DC2-155341FCA5A6}" type="presParOf" srcId="{FAD4D626-2A79-49F2-8654-A4485B0AD134}" destId="{3EA7AAC1-E9D6-42A7-9245-7338A352E5AC}" srcOrd="3" destOrd="0" presId="urn:microsoft.com/office/officeart/2017/3/layout/DropPinTimeline"/>
    <dgm:cxn modelId="{DE5C20A8-80DA-4858-8089-3096F95554B4}" type="presParOf" srcId="{FAD4D626-2A79-49F2-8654-A4485B0AD134}" destId="{2DD27AA5-C0DA-4984-A1D4-07FCAF69A93C}" srcOrd="4" destOrd="0" presId="urn:microsoft.com/office/officeart/2017/3/layout/DropPinTimeline"/>
    <dgm:cxn modelId="{AE2D5796-3EC5-48EF-9213-178D358D1ADD}" type="presParOf" srcId="{FAD4D626-2A79-49F2-8654-A4485B0AD134}" destId="{250B2CF9-794B-479D-B3D4-D76FD0172D65}" srcOrd="5" destOrd="0" presId="urn:microsoft.com/office/officeart/2017/3/layout/DropPinTimeline"/>
    <dgm:cxn modelId="{11C8D282-7EA5-4418-B200-B7FA2AD6BB67}" type="presParOf" srcId="{6CAB0F3B-B70B-4340-A1E0-DAF94481676C}" destId="{9BC23EF8-879A-482C-AAC7-D92999D12779}" srcOrd="1" destOrd="0" presId="urn:microsoft.com/office/officeart/2017/3/layout/DropPinTimeline"/>
    <dgm:cxn modelId="{B307D7F5-753D-417E-8DA9-0CCB53008155}" type="presParOf" srcId="{6CAB0F3B-B70B-4340-A1E0-DAF94481676C}" destId="{EAFD20DE-41F8-4366-A82A-4307B5A3928F}" srcOrd="2" destOrd="0" presId="urn:microsoft.com/office/officeart/2017/3/layout/DropPinTimeline"/>
    <dgm:cxn modelId="{DADD018B-5848-42F3-BFC7-66CCB06BD6ED}" type="presParOf" srcId="{EAFD20DE-41F8-4366-A82A-4307B5A3928F}" destId="{17655560-8A01-4834-BDDB-3F9CC42CA60E}" srcOrd="0" destOrd="0" presId="urn:microsoft.com/office/officeart/2017/3/layout/DropPinTimeline"/>
    <dgm:cxn modelId="{6AA864EF-CD2E-49A5-BE07-2D135E32F135}" type="presParOf" srcId="{EAFD20DE-41F8-4366-A82A-4307B5A3928F}" destId="{37053EE2-BEB1-40CC-9B2F-EBD1BE5284D7}" srcOrd="1" destOrd="0" presId="urn:microsoft.com/office/officeart/2017/3/layout/DropPinTimeline"/>
    <dgm:cxn modelId="{4DDB9506-7876-4124-8082-7DA81DB37AC7}" type="presParOf" srcId="{37053EE2-BEB1-40CC-9B2F-EBD1BE5284D7}" destId="{23334B39-0B4E-43CA-9461-B84ACEE9F1E9}" srcOrd="0" destOrd="0" presId="urn:microsoft.com/office/officeart/2017/3/layout/DropPinTimeline"/>
    <dgm:cxn modelId="{55FD625D-CE43-46AB-BC7B-3FDDABF95B9A}" type="presParOf" srcId="{37053EE2-BEB1-40CC-9B2F-EBD1BE5284D7}" destId="{422FFC80-3C3E-4AD4-98EB-494C6DD1E748}" srcOrd="1" destOrd="0" presId="urn:microsoft.com/office/officeart/2017/3/layout/DropPinTimeline"/>
    <dgm:cxn modelId="{023EC3FD-04D5-45D3-90BD-900E8B215CEB}" type="presParOf" srcId="{EAFD20DE-41F8-4366-A82A-4307B5A3928F}" destId="{D1348FF7-2AAD-4FEF-A838-FF9798E185AF}" srcOrd="2" destOrd="0" presId="urn:microsoft.com/office/officeart/2017/3/layout/DropPinTimeline"/>
    <dgm:cxn modelId="{6AAC3F65-C45A-4D5F-8C84-D821C43622A1}" type="presParOf" srcId="{EAFD20DE-41F8-4366-A82A-4307B5A3928F}" destId="{B7023209-F60B-4179-8F53-599CCFC18AB3}" srcOrd="3" destOrd="0" presId="urn:microsoft.com/office/officeart/2017/3/layout/DropPinTimeline"/>
    <dgm:cxn modelId="{021B6BCD-4E91-4142-A928-12AEE67B07D4}" type="presParOf" srcId="{EAFD20DE-41F8-4366-A82A-4307B5A3928F}" destId="{E7C6D6E5-5013-4919-B268-A23079B21D96}" srcOrd="4" destOrd="0" presId="urn:microsoft.com/office/officeart/2017/3/layout/DropPinTimeline"/>
    <dgm:cxn modelId="{CEF40B59-C6F4-43EF-939D-053390C99CCD}" type="presParOf" srcId="{EAFD20DE-41F8-4366-A82A-4307B5A3928F}" destId="{B3ADE42C-F6E3-439E-95F0-355DC9595DF3}" srcOrd="5" destOrd="0" presId="urn:microsoft.com/office/officeart/2017/3/layout/DropPinTimeline"/>
    <dgm:cxn modelId="{C30AACAA-15AB-4D45-99C7-8C355EBB20D5}" type="presParOf" srcId="{6CAB0F3B-B70B-4340-A1E0-DAF94481676C}" destId="{17FAB5CF-3215-4730-B747-1477250A697B}" srcOrd="3" destOrd="0" presId="urn:microsoft.com/office/officeart/2017/3/layout/DropPinTimeline"/>
    <dgm:cxn modelId="{3F6986B4-BE4A-4DEE-9EE7-564A193DDB9E}" type="presParOf" srcId="{6CAB0F3B-B70B-4340-A1E0-DAF94481676C}" destId="{FCC2E734-7A52-4F30-A441-651230761264}" srcOrd="4" destOrd="0" presId="urn:microsoft.com/office/officeart/2017/3/layout/DropPinTimeline"/>
    <dgm:cxn modelId="{9053230A-16C8-486B-9EB6-D987ADD3CD85}" type="presParOf" srcId="{FCC2E734-7A52-4F30-A441-651230761264}" destId="{04723CCE-525D-428A-A151-EB6A43299D3E}" srcOrd="0" destOrd="0" presId="urn:microsoft.com/office/officeart/2017/3/layout/DropPinTimeline"/>
    <dgm:cxn modelId="{9D55B5AB-5FDE-45B1-985C-404DEF731259}" type="presParOf" srcId="{FCC2E734-7A52-4F30-A441-651230761264}" destId="{84B790A1-CB22-48BA-8151-9D2EB1B83557}" srcOrd="1" destOrd="0" presId="urn:microsoft.com/office/officeart/2017/3/layout/DropPinTimeline"/>
    <dgm:cxn modelId="{510A2040-59BF-459B-9D52-7E86F1C47575}" type="presParOf" srcId="{84B790A1-CB22-48BA-8151-9D2EB1B83557}" destId="{CC9012AC-46D2-4C90-85A2-555C88155D29}" srcOrd="0" destOrd="0" presId="urn:microsoft.com/office/officeart/2017/3/layout/DropPinTimeline"/>
    <dgm:cxn modelId="{E37A3F0A-E847-4DFB-95BC-A66B3AA51CC5}" type="presParOf" srcId="{84B790A1-CB22-48BA-8151-9D2EB1B83557}" destId="{3DF4745A-A579-48EA-8CA0-4367403273B6}" srcOrd="1" destOrd="0" presId="urn:microsoft.com/office/officeart/2017/3/layout/DropPinTimeline"/>
    <dgm:cxn modelId="{B29AF729-F872-4AA1-A3AE-21C26AFFA83F}" type="presParOf" srcId="{FCC2E734-7A52-4F30-A441-651230761264}" destId="{54362617-F964-4B77-A4B3-67A49CDDA691}" srcOrd="2" destOrd="0" presId="urn:microsoft.com/office/officeart/2017/3/layout/DropPinTimeline"/>
    <dgm:cxn modelId="{BB247E46-BCE7-4AFF-B6FC-6231432A501A}" type="presParOf" srcId="{FCC2E734-7A52-4F30-A441-651230761264}" destId="{BD20A017-E8C4-48C3-81D4-6D0DE1F2CCDD}" srcOrd="3" destOrd="0" presId="urn:microsoft.com/office/officeart/2017/3/layout/DropPinTimeline"/>
    <dgm:cxn modelId="{9DD5D7A9-7F23-4A82-A804-AFB92D4E2C7B}" type="presParOf" srcId="{FCC2E734-7A52-4F30-A441-651230761264}" destId="{C6B76EFE-7583-4192-A014-75A15A7DDE17}" srcOrd="4" destOrd="0" presId="urn:microsoft.com/office/officeart/2017/3/layout/DropPinTimeline"/>
    <dgm:cxn modelId="{A1B99EA3-9DCC-4A92-BA16-E4A416BE0B06}" type="presParOf" srcId="{FCC2E734-7A52-4F30-A441-651230761264}" destId="{E48FDAD1-3FC3-4338-8C98-186EC3EACC6F}" srcOrd="5" destOrd="0" presId="urn:microsoft.com/office/officeart/2017/3/layout/DropPinTimeline"/>
    <dgm:cxn modelId="{8E76CC06-4D92-468C-8C0C-A51E9D6A0445}" type="presParOf" srcId="{6CAB0F3B-B70B-4340-A1E0-DAF94481676C}" destId="{F27344DC-13AB-4690-B7C9-458EF3F242C9}" srcOrd="5" destOrd="0" presId="urn:microsoft.com/office/officeart/2017/3/layout/DropPinTimeline"/>
    <dgm:cxn modelId="{E37393B0-405F-45FA-A325-803ABE875BAA}" type="presParOf" srcId="{6CAB0F3B-B70B-4340-A1E0-DAF94481676C}" destId="{11DDD0DA-3841-46EA-A247-D9293825C569}" srcOrd="6" destOrd="0" presId="urn:microsoft.com/office/officeart/2017/3/layout/DropPinTimeline"/>
    <dgm:cxn modelId="{EAA031FA-5EAB-4865-8F63-B4B1FD348360}" type="presParOf" srcId="{11DDD0DA-3841-46EA-A247-D9293825C569}" destId="{2837F61D-3779-49BA-9D7E-A241AE937A34}" srcOrd="0" destOrd="0" presId="urn:microsoft.com/office/officeart/2017/3/layout/DropPinTimeline"/>
    <dgm:cxn modelId="{4278F725-8406-4E0C-B19D-11478BD95EC2}" type="presParOf" srcId="{11DDD0DA-3841-46EA-A247-D9293825C569}" destId="{4DBA0966-ECBF-420F-AF65-DA6D46A09E16}" srcOrd="1" destOrd="0" presId="urn:microsoft.com/office/officeart/2017/3/layout/DropPinTimeline"/>
    <dgm:cxn modelId="{B69907E1-4848-4FAA-8E97-F1E19BE0C83B}" type="presParOf" srcId="{4DBA0966-ECBF-420F-AF65-DA6D46A09E16}" destId="{5859CA6C-C47D-4E37-9C09-BD65C5420915}" srcOrd="0" destOrd="0" presId="urn:microsoft.com/office/officeart/2017/3/layout/DropPinTimeline"/>
    <dgm:cxn modelId="{9042F1EE-B513-48DB-A7BF-394C2331F01D}" type="presParOf" srcId="{4DBA0966-ECBF-420F-AF65-DA6D46A09E16}" destId="{C8CCEFA1-CE3E-4751-B2DD-F6709FB5184D}" srcOrd="1" destOrd="0" presId="urn:microsoft.com/office/officeart/2017/3/layout/DropPinTimeline"/>
    <dgm:cxn modelId="{519D53F0-62E5-4A67-8717-9E64749D27B2}" type="presParOf" srcId="{11DDD0DA-3841-46EA-A247-D9293825C569}" destId="{65BAA441-8607-4651-9818-B1B568C02C5E}" srcOrd="2" destOrd="0" presId="urn:microsoft.com/office/officeart/2017/3/layout/DropPinTimeline"/>
    <dgm:cxn modelId="{D5D86809-A284-4962-81C9-57956198D2DD}" type="presParOf" srcId="{11DDD0DA-3841-46EA-A247-D9293825C569}" destId="{8EC0C091-505B-4B66-B060-F357E06B8875}" srcOrd="3" destOrd="0" presId="urn:microsoft.com/office/officeart/2017/3/layout/DropPinTimeline"/>
    <dgm:cxn modelId="{31607B6E-BF75-4F6B-97F0-29DF6F954B64}" type="presParOf" srcId="{11DDD0DA-3841-46EA-A247-D9293825C569}" destId="{47FE7FC9-CB88-43B1-93AD-6D6299847FB9}" srcOrd="4" destOrd="0" presId="urn:microsoft.com/office/officeart/2017/3/layout/DropPinTimeline"/>
    <dgm:cxn modelId="{EA83C2BA-A658-45E4-AB3D-B27F7B9E2DF1}" type="presParOf" srcId="{11DDD0DA-3841-46EA-A247-D9293825C569}" destId="{40044522-3DB2-4D2E-B931-2F5B2F4F9369}" srcOrd="5" destOrd="0" presId="urn:microsoft.com/office/officeart/2017/3/layout/DropPinTimeline"/>
    <dgm:cxn modelId="{0A919EAA-6B26-478C-BC2D-691B6990CFD0}" type="presParOf" srcId="{6CAB0F3B-B70B-4340-A1E0-DAF94481676C}" destId="{3B40F3EF-5BBD-45C0-AFA3-805D476681A7}" srcOrd="7" destOrd="0" presId="urn:microsoft.com/office/officeart/2017/3/layout/DropPinTimeline"/>
    <dgm:cxn modelId="{3A56879F-4DFC-4FC0-A151-D3AECBE2CCDD}" type="presParOf" srcId="{6CAB0F3B-B70B-4340-A1E0-DAF94481676C}" destId="{A1960076-761B-45D5-9FEC-F81441DC53C3}" srcOrd="8" destOrd="0" presId="urn:microsoft.com/office/officeart/2017/3/layout/DropPinTimeline"/>
    <dgm:cxn modelId="{83F8857A-4A07-42DB-BA8C-33A05920E246}" type="presParOf" srcId="{A1960076-761B-45D5-9FEC-F81441DC53C3}" destId="{14DBF633-E709-4914-9C2B-264D2060F385}" srcOrd="0" destOrd="0" presId="urn:microsoft.com/office/officeart/2017/3/layout/DropPinTimeline"/>
    <dgm:cxn modelId="{6899A1B1-88BA-4ABE-8CC1-CCB0EBA7BF41}" type="presParOf" srcId="{A1960076-761B-45D5-9FEC-F81441DC53C3}" destId="{DAC1CF28-497C-4C3B-95AE-015868A8A9AE}" srcOrd="1" destOrd="0" presId="urn:microsoft.com/office/officeart/2017/3/layout/DropPinTimeline"/>
    <dgm:cxn modelId="{135B5654-F03D-4189-9009-5B53ED4CEB57}" type="presParOf" srcId="{DAC1CF28-497C-4C3B-95AE-015868A8A9AE}" destId="{2E9BF250-3806-411B-8765-57AE87349025}" srcOrd="0" destOrd="0" presId="urn:microsoft.com/office/officeart/2017/3/layout/DropPinTimeline"/>
    <dgm:cxn modelId="{50DF6FD0-65FC-4436-888E-93ED96E7D5BE}" type="presParOf" srcId="{DAC1CF28-497C-4C3B-95AE-015868A8A9AE}" destId="{F72F5D18-1450-479A-AE1D-8AA20F1C9BA4}" srcOrd="1" destOrd="0" presId="urn:microsoft.com/office/officeart/2017/3/layout/DropPinTimeline"/>
    <dgm:cxn modelId="{A136240F-F018-43F1-A453-2201FB548201}" type="presParOf" srcId="{A1960076-761B-45D5-9FEC-F81441DC53C3}" destId="{146AA3AB-2C2D-4AB8-AD3A-C8663FFDF29E}" srcOrd="2" destOrd="0" presId="urn:microsoft.com/office/officeart/2017/3/layout/DropPinTimeline"/>
    <dgm:cxn modelId="{8B9A306D-61A2-439F-BAF3-AA09D358A380}" type="presParOf" srcId="{A1960076-761B-45D5-9FEC-F81441DC53C3}" destId="{376B6997-0C57-41EA-87F3-0A0DC8C43FDE}" srcOrd="3" destOrd="0" presId="urn:microsoft.com/office/officeart/2017/3/layout/DropPinTimeline"/>
    <dgm:cxn modelId="{C0129FEE-B572-44E3-8C0C-F989461DBA60}" type="presParOf" srcId="{A1960076-761B-45D5-9FEC-F81441DC53C3}" destId="{7A094EEF-AEDE-4157-890D-A6693B410E06}" srcOrd="4" destOrd="0" presId="urn:microsoft.com/office/officeart/2017/3/layout/DropPinTimeline"/>
    <dgm:cxn modelId="{846F870F-9031-4132-880F-F12470409DD2}" type="presParOf" srcId="{A1960076-761B-45D5-9FEC-F81441DC53C3}" destId="{346749A9-366B-4165-8FC1-8578AC52B536}" srcOrd="5" destOrd="0" presId="urn:microsoft.com/office/officeart/2017/3/layout/DropPinTimeline"/>
    <dgm:cxn modelId="{764E4E32-1CFB-4709-8E35-E5057424A892}" type="presParOf" srcId="{6CAB0F3B-B70B-4340-A1E0-DAF94481676C}" destId="{F43CEC4F-AE55-4956-A0B8-5273F98C9CC8}" srcOrd="9" destOrd="0" presId="urn:microsoft.com/office/officeart/2017/3/layout/DropPinTimeline"/>
    <dgm:cxn modelId="{C7E26A44-670B-4A7C-86F5-B034CA981BE5}" type="presParOf" srcId="{6CAB0F3B-B70B-4340-A1E0-DAF94481676C}" destId="{50CA3217-45CB-43BE-BCBE-4C7F024C66EB}" srcOrd="10" destOrd="0" presId="urn:microsoft.com/office/officeart/2017/3/layout/DropPinTimeline"/>
    <dgm:cxn modelId="{4956CBD6-5B47-411D-ACC4-409259D6FADA}" type="presParOf" srcId="{50CA3217-45CB-43BE-BCBE-4C7F024C66EB}" destId="{77B6A76C-68DE-473B-B927-10FCAD6341A2}" srcOrd="0" destOrd="0" presId="urn:microsoft.com/office/officeart/2017/3/layout/DropPinTimeline"/>
    <dgm:cxn modelId="{193AACD7-2FBE-43EE-A4C0-3D9B6A6448DF}" type="presParOf" srcId="{50CA3217-45CB-43BE-BCBE-4C7F024C66EB}" destId="{D6677F27-61DB-4609-91CB-0CE752B6064D}" srcOrd="1" destOrd="0" presId="urn:microsoft.com/office/officeart/2017/3/layout/DropPinTimeline"/>
    <dgm:cxn modelId="{4DFA5077-FBB0-46BF-BB56-BA18B1049219}" type="presParOf" srcId="{D6677F27-61DB-4609-91CB-0CE752B6064D}" destId="{F7F747D4-D6E7-4B76-9F21-24802263D017}" srcOrd="0" destOrd="0" presId="urn:microsoft.com/office/officeart/2017/3/layout/DropPinTimeline"/>
    <dgm:cxn modelId="{635DCD4C-20A6-455C-8414-4D16C62547D8}" type="presParOf" srcId="{D6677F27-61DB-4609-91CB-0CE752B6064D}" destId="{2247A5FC-9D0C-4925-B18A-9149AEEE5CE8}" srcOrd="1" destOrd="0" presId="urn:microsoft.com/office/officeart/2017/3/layout/DropPinTimeline"/>
    <dgm:cxn modelId="{32BB9221-FA87-45D1-B1D7-83A02CF08EEA}" type="presParOf" srcId="{50CA3217-45CB-43BE-BCBE-4C7F024C66EB}" destId="{7D4E48C2-E4EB-43DF-8631-F07E8A33C283}" srcOrd="2" destOrd="0" presId="urn:microsoft.com/office/officeart/2017/3/layout/DropPinTimeline"/>
    <dgm:cxn modelId="{8F3294F5-9E2E-4CCE-93C4-090995BFC23C}" type="presParOf" srcId="{50CA3217-45CB-43BE-BCBE-4C7F024C66EB}" destId="{4B43D41E-8A95-4532-91AF-525D73DA842D}" srcOrd="3" destOrd="0" presId="urn:microsoft.com/office/officeart/2017/3/layout/DropPinTimeline"/>
    <dgm:cxn modelId="{F75C2442-1140-4E30-8EA2-746572E1EDF8}" type="presParOf" srcId="{50CA3217-45CB-43BE-BCBE-4C7F024C66EB}" destId="{7AEF3107-90BA-48F8-8CD9-9CECCCC409A6}" srcOrd="4" destOrd="0" presId="urn:microsoft.com/office/officeart/2017/3/layout/DropPinTimeline"/>
    <dgm:cxn modelId="{1DA52294-5654-418F-B1E9-F8860D60D212}" type="presParOf" srcId="{50CA3217-45CB-43BE-BCBE-4C7F024C66EB}" destId="{540B3AE9-F34D-4C81-BE75-3A64196A4B03}" srcOrd="5" destOrd="0" presId="urn:microsoft.com/office/officeart/2017/3/layout/DropPinTimeline"/>
    <dgm:cxn modelId="{CF325998-9548-408C-9ABB-C59F4C7E7A9B}" type="presParOf" srcId="{6CAB0F3B-B70B-4340-A1E0-DAF94481676C}" destId="{9F78C7D4-9BE1-45A9-AF1C-CE56C83F68A1}" srcOrd="11" destOrd="0" presId="urn:microsoft.com/office/officeart/2017/3/layout/DropPinTimeline"/>
    <dgm:cxn modelId="{9B3E8F2F-C10F-430F-8A99-B314B61F9FBB}" type="presParOf" srcId="{6CAB0F3B-B70B-4340-A1E0-DAF94481676C}" destId="{B1E3BF9B-FD8D-4A4E-B9F8-2C8A144948E5}" srcOrd="12" destOrd="0" presId="urn:microsoft.com/office/officeart/2017/3/layout/DropPinTimeline"/>
    <dgm:cxn modelId="{3EA358E1-0A5A-4816-9C7F-8C1923C0E416}" type="presParOf" srcId="{B1E3BF9B-FD8D-4A4E-B9F8-2C8A144948E5}" destId="{E1858C80-5A4E-461D-AD86-503F9831A0FB}" srcOrd="0" destOrd="0" presId="urn:microsoft.com/office/officeart/2017/3/layout/DropPinTimeline"/>
    <dgm:cxn modelId="{EF1E8B9E-6E05-4865-88A4-3BFA6C71812A}" type="presParOf" srcId="{B1E3BF9B-FD8D-4A4E-B9F8-2C8A144948E5}" destId="{583572A5-3849-4934-9CEC-4EDFFB438038}" srcOrd="1" destOrd="0" presId="urn:microsoft.com/office/officeart/2017/3/layout/DropPinTimeline"/>
    <dgm:cxn modelId="{88C8B132-ACAB-4B6E-8532-801AB1A0FE02}" type="presParOf" srcId="{583572A5-3849-4934-9CEC-4EDFFB438038}" destId="{2C4BA366-F78C-4361-B6CB-94BC56DDE812}" srcOrd="0" destOrd="0" presId="urn:microsoft.com/office/officeart/2017/3/layout/DropPinTimeline"/>
    <dgm:cxn modelId="{75A88060-B414-49FA-977B-C7A4AB90A6FB}" type="presParOf" srcId="{583572A5-3849-4934-9CEC-4EDFFB438038}" destId="{EC3A78FD-2152-407B-863E-14A0BA42ACF4}" srcOrd="1" destOrd="0" presId="urn:microsoft.com/office/officeart/2017/3/layout/DropPinTimeline"/>
    <dgm:cxn modelId="{97E69455-4611-41A7-85DD-7E6F7517C76C}" type="presParOf" srcId="{B1E3BF9B-FD8D-4A4E-B9F8-2C8A144948E5}" destId="{EDFE0AA1-20E1-499E-8A06-F88AD3C2A483}" srcOrd="2" destOrd="0" presId="urn:microsoft.com/office/officeart/2017/3/layout/DropPinTimeline"/>
    <dgm:cxn modelId="{C667C4B1-DA69-4FE2-96FC-63A5FC08AF9C}" type="presParOf" srcId="{B1E3BF9B-FD8D-4A4E-B9F8-2C8A144948E5}" destId="{7EFBC566-D3CD-4D93-97CF-E2B9FECD7DBB}" srcOrd="3" destOrd="0" presId="urn:microsoft.com/office/officeart/2017/3/layout/DropPinTimeline"/>
    <dgm:cxn modelId="{F8533D62-4D69-4376-899C-9B9D779F2B25}" type="presParOf" srcId="{B1E3BF9B-FD8D-4A4E-B9F8-2C8A144948E5}" destId="{52D004E2-7411-4707-9F29-CA0D4C3C2B1B}" srcOrd="4" destOrd="0" presId="urn:microsoft.com/office/officeart/2017/3/layout/DropPinTimeline"/>
    <dgm:cxn modelId="{2AA455A0-0C17-47F4-83D6-5C1826A7BEAB}" type="presParOf" srcId="{B1E3BF9B-FD8D-4A4E-B9F8-2C8A144948E5}" destId="{6A6602D5-2290-4EE5-A85F-A3A8D12D7C86}" srcOrd="5" destOrd="0" presId="urn:microsoft.com/office/officeart/2017/3/layout/DropPinTimeline"/>
    <dgm:cxn modelId="{EDFEBF37-8359-4AB1-843C-18143687AD0F}" type="presParOf" srcId="{6CAB0F3B-B70B-4340-A1E0-DAF94481676C}" destId="{28CFB724-546F-4A6E-8CAB-B3198A6E0C3F}" srcOrd="13" destOrd="0" presId="urn:microsoft.com/office/officeart/2017/3/layout/DropPinTimeline"/>
    <dgm:cxn modelId="{32D47235-26BC-4868-9566-FB789F120B82}" type="presParOf" srcId="{6CAB0F3B-B70B-4340-A1E0-DAF94481676C}" destId="{EED806DB-2180-4AA4-844C-50A2A57F0F3C}" srcOrd="14" destOrd="0" presId="urn:microsoft.com/office/officeart/2017/3/layout/DropPinTimeline"/>
    <dgm:cxn modelId="{46F5747B-7803-4F35-A8DD-D5672F1F99EB}" type="presParOf" srcId="{EED806DB-2180-4AA4-844C-50A2A57F0F3C}" destId="{36AF9061-38BE-47CF-9F4F-EF44CC2D9C50}" srcOrd="0" destOrd="0" presId="urn:microsoft.com/office/officeart/2017/3/layout/DropPinTimeline"/>
    <dgm:cxn modelId="{E311AAF2-C989-4157-9BFD-0F4BD5871AB0}" type="presParOf" srcId="{EED806DB-2180-4AA4-844C-50A2A57F0F3C}" destId="{516761B7-73D0-4105-8FE9-C6BBC95EC385}" srcOrd="1" destOrd="0" presId="urn:microsoft.com/office/officeart/2017/3/layout/DropPinTimeline"/>
    <dgm:cxn modelId="{B2DE7046-2FCB-4075-BE34-FC39C2191A8F}" type="presParOf" srcId="{516761B7-73D0-4105-8FE9-C6BBC95EC385}" destId="{9B2C8F47-7A36-44C0-92FE-D264B49A3627}" srcOrd="0" destOrd="0" presId="urn:microsoft.com/office/officeart/2017/3/layout/DropPinTimeline"/>
    <dgm:cxn modelId="{CAFA7BA5-78CA-4740-9DD4-FF96E477B422}" type="presParOf" srcId="{516761B7-73D0-4105-8FE9-C6BBC95EC385}" destId="{CD980E56-CC8F-4938-B6BE-19450CB87805}" srcOrd="1" destOrd="0" presId="urn:microsoft.com/office/officeart/2017/3/layout/DropPinTimeline"/>
    <dgm:cxn modelId="{CA25A5C8-B1E5-4B31-83CE-9BF6AE1406BD}" type="presParOf" srcId="{EED806DB-2180-4AA4-844C-50A2A57F0F3C}" destId="{68C2143E-FE83-4BEE-A2E3-2E843C8BCBC9}" srcOrd="2" destOrd="0" presId="urn:microsoft.com/office/officeart/2017/3/layout/DropPinTimeline"/>
    <dgm:cxn modelId="{5DDF7054-17D2-48AC-877E-99A32E919442}" type="presParOf" srcId="{EED806DB-2180-4AA4-844C-50A2A57F0F3C}" destId="{2EEADF1A-47B8-4506-BF67-3C35447EC518}" srcOrd="3" destOrd="0" presId="urn:microsoft.com/office/officeart/2017/3/layout/DropPinTimeline"/>
    <dgm:cxn modelId="{71FB0B7B-6D73-42B3-8177-2D2854975C46}" type="presParOf" srcId="{EED806DB-2180-4AA4-844C-50A2A57F0F3C}" destId="{07E00749-C4C6-4281-8EF7-A27AD4D0CF9A}" srcOrd="4" destOrd="0" presId="urn:microsoft.com/office/officeart/2017/3/layout/DropPinTimeline"/>
    <dgm:cxn modelId="{92AAD8A8-8B7F-4E68-8E46-D1577AF0F3E6}" type="presParOf" srcId="{EED806DB-2180-4AA4-844C-50A2A57F0F3C}" destId="{FD8E3386-5CB8-4A7C-B59C-F0EFD9D12D8B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0C370-7BF3-4FBB-B71A-838D8D7D17FA}" type="doc">
      <dgm:prSet loTypeId="urn:microsoft.com/office/officeart/2005/8/layout/radial3" loCatId="relationship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892D0EBB-99E0-4460-B3CD-FD8E5390EA17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+mj-lt"/>
            </a:rPr>
            <a:t>K-12 Financial Education</a:t>
          </a:r>
          <a:endParaRPr lang="en-US" sz="3200" dirty="0">
            <a:latin typeface="+mj-lt"/>
          </a:endParaRPr>
        </a:p>
      </dgm:t>
    </dgm:pt>
    <dgm:pt modelId="{5508E949-B443-4B79-9BA6-F62DBF98744A}" type="parTrans" cxnId="{A7334D33-D6E4-47C6-ADC2-CF8D5C321A01}">
      <dgm:prSet/>
      <dgm:spPr/>
      <dgm:t>
        <a:bodyPr/>
        <a:lstStyle/>
        <a:p>
          <a:endParaRPr lang="en-US"/>
        </a:p>
      </dgm:t>
    </dgm:pt>
    <dgm:pt modelId="{72967DD5-AC33-4721-98BE-54C6D8801406}" type="sibTrans" cxnId="{A7334D33-D6E4-47C6-ADC2-CF8D5C321A01}">
      <dgm:prSet/>
      <dgm:spPr/>
      <dgm:t>
        <a:bodyPr/>
        <a:lstStyle/>
        <a:p>
          <a:endParaRPr lang="en-US"/>
        </a:p>
      </dgm:t>
    </dgm:pt>
    <dgm:pt modelId="{64A84410-9065-4237-B8B8-4918C6DF52F7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Reading</a:t>
          </a:r>
        </a:p>
      </dgm:t>
    </dgm:pt>
    <dgm:pt modelId="{C924B75C-FCDB-4BE2-BD43-0246C80EA5E8}" type="parTrans" cxnId="{4D4DE881-1786-4B57-A675-3D0880B747E2}">
      <dgm:prSet/>
      <dgm:spPr/>
      <dgm:t>
        <a:bodyPr/>
        <a:lstStyle/>
        <a:p>
          <a:endParaRPr lang="en-US"/>
        </a:p>
      </dgm:t>
    </dgm:pt>
    <dgm:pt modelId="{F16F6C38-7F7A-4B52-B9A0-25C40B31AC96}" type="sibTrans" cxnId="{4D4DE881-1786-4B57-A675-3D0880B747E2}">
      <dgm:prSet/>
      <dgm:spPr/>
      <dgm:t>
        <a:bodyPr/>
        <a:lstStyle/>
        <a:p>
          <a:endParaRPr lang="en-US"/>
        </a:p>
      </dgm:t>
    </dgm:pt>
    <dgm:pt modelId="{FAFCEDEA-19D1-4F16-AB91-148CC8A01C66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Social Studies</a:t>
          </a:r>
        </a:p>
      </dgm:t>
    </dgm:pt>
    <dgm:pt modelId="{E6B33F54-966B-4F26-9B6E-A34F9B9532F9}" type="parTrans" cxnId="{004D168E-8CB0-43E3-AF31-478C71E30842}">
      <dgm:prSet/>
      <dgm:spPr/>
      <dgm:t>
        <a:bodyPr/>
        <a:lstStyle/>
        <a:p>
          <a:endParaRPr lang="en-US"/>
        </a:p>
      </dgm:t>
    </dgm:pt>
    <dgm:pt modelId="{8E496F4A-9BED-489C-95A3-00806A495FF1}" type="sibTrans" cxnId="{004D168E-8CB0-43E3-AF31-478C71E30842}">
      <dgm:prSet/>
      <dgm:spPr/>
      <dgm:t>
        <a:bodyPr/>
        <a:lstStyle/>
        <a:p>
          <a:endParaRPr lang="en-US"/>
        </a:p>
      </dgm:t>
    </dgm:pt>
    <dgm:pt modelId="{C87A4890-091B-4DDE-A02A-43A208A640D1}">
      <dgm:prSet phldrT="[Text]" custT="1"/>
      <dgm:spPr/>
      <dgm:t>
        <a:bodyPr/>
        <a:lstStyle/>
        <a:p>
          <a:r>
            <a:rPr lang="en-US" sz="2000">
              <a:latin typeface="+mj-lt"/>
            </a:rPr>
            <a:t>Social Emotional Learning</a:t>
          </a:r>
          <a:endParaRPr lang="en-US" sz="2000" dirty="0">
            <a:latin typeface="+mj-lt"/>
          </a:endParaRPr>
        </a:p>
      </dgm:t>
    </dgm:pt>
    <dgm:pt modelId="{8C761376-28E3-4829-AC10-29E1CAFBD548}" type="parTrans" cxnId="{AE1E98DB-66A7-40C9-8F77-5290E110CE53}">
      <dgm:prSet/>
      <dgm:spPr/>
      <dgm:t>
        <a:bodyPr/>
        <a:lstStyle/>
        <a:p>
          <a:endParaRPr lang="en-US"/>
        </a:p>
      </dgm:t>
    </dgm:pt>
    <dgm:pt modelId="{8F6EAC42-9F28-47BC-AACA-93DCC64B3341}" type="sibTrans" cxnId="{AE1E98DB-66A7-40C9-8F77-5290E110CE53}">
      <dgm:prSet/>
      <dgm:spPr/>
      <dgm:t>
        <a:bodyPr/>
        <a:lstStyle/>
        <a:p>
          <a:endParaRPr lang="en-US"/>
        </a:p>
      </dgm:t>
    </dgm:pt>
    <dgm:pt modelId="{B74EAD4F-34A6-4D35-9BDC-725F0A4A496B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Decision-Making</a:t>
          </a:r>
        </a:p>
      </dgm:t>
    </dgm:pt>
    <dgm:pt modelId="{9B8A17B2-E00E-4F8B-BF1D-7DCD9754D2D0}" type="parTrans" cxnId="{B1C0B9DA-CABD-4FF0-9E5A-AB5E5C3D27E9}">
      <dgm:prSet/>
      <dgm:spPr/>
      <dgm:t>
        <a:bodyPr/>
        <a:lstStyle/>
        <a:p>
          <a:endParaRPr lang="en-US"/>
        </a:p>
      </dgm:t>
    </dgm:pt>
    <dgm:pt modelId="{A25DDD39-1FB7-4A4F-8ACE-60E61CB11793}" type="sibTrans" cxnId="{B1C0B9DA-CABD-4FF0-9E5A-AB5E5C3D27E9}">
      <dgm:prSet/>
      <dgm:spPr/>
      <dgm:t>
        <a:bodyPr/>
        <a:lstStyle/>
        <a:p>
          <a:endParaRPr lang="en-US"/>
        </a:p>
      </dgm:t>
    </dgm:pt>
    <dgm:pt modelId="{C8FFCA62-9E72-4912-9504-DE45878B55B6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School Counseling</a:t>
          </a:r>
        </a:p>
      </dgm:t>
    </dgm:pt>
    <dgm:pt modelId="{7A217767-4145-432B-99A6-A38731295D9A}" type="parTrans" cxnId="{DE515FDE-0CFD-4DC6-B3B5-EDBBE884E8EA}">
      <dgm:prSet/>
      <dgm:spPr/>
      <dgm:t>
        <a:bodyPr/>
        <a:lstStyle/>
        <a:p>
          <a:endParaRPr lang="en-US"/>
        </a:p>
      </dgm:t>
    </dgm:pt>
    <dgm:pt modelId="{BF5E9CCD-1137-4A12-9A8F-D1789C9F6914}" type="sibTrans" cxnId="{DE515FDE-0CFD-4DC6-B3B5-EDBBE884E8EA}">
      <dgm:prSet/>
      <dgm:spPr/>
      <dgm:t>
        <a:bodyPr/>
        <a:lstStyle/>
        <a:p>
          <a:endParaRPr lang="en-US"/>
        </a:p>
      </dgm:t>
    </dgm:pt>
    <dgm:pt modelId="{5075766E-151E-414D-99BA-205702AC1476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Digital Citizenship</a:t>
          </a:r>
        </a:p>
      </dgm:t>
    </dgm:pt>
    <dgm:pt modelId="{F009DB4D-BDC7-4590-BF99-15F85C139D68}" type="parTrans" cxnId="{80786390-1C8C-4303-93C9-9920359000FD}">
      <dgm:prSet/>
      <dgm:spPr/>
      <dgm:t>
        <a:bodyPr/>
        <a:lstStyle/>
        <a:p>
          <a:endParaRPr lang="en-US"/>
        </a:p>
      </dgm:t>
    </dgm:pt>
    <dgm:pt modelId="{08FB15DB-1BA0-4617-B021-15A32D3D6229}" type="sibTrans" cxnId="{80786390-1C8C-4303-93C9-9920359000FD}">
      <dgm:prSet/>
      <dgm:spPr/>
      <dgm:t>
        <a:bodyPr/>
        <a:lstStyle/>
        <a:p>
          <a:endParaRPr lang="en-US"/>
        </a:p>
      </dgm:t>
    </dgm:pt>
    <dgm:pt modelId="{18A71328-110D-41CA-80E1-D89FF65BFB2B}">
      <dgm:prSet phldrT="[Text]" custT="1"/>
      <dgm:spPr/>
      <dgm:t>
        <a:bodyPr/>
        <a:lstStyle/>
        <a:p>
          <a:r>
            <a:rPr lang="en-US" sz="2000" dirty="0">
              <a:latin typeface="+mj-lt"/>
            </a:rPr>
            <a:t>Math</a:t>
          </a:r>
        </a:p>
      </dgm:t>
    </dgm:pt>
    <dgm:pt modelId="{C2A71B49-012F-4A0F-BA89-39230DB058B1}" type="parTrans" cxnId="{618BF53B-C1D2-4D92-8CB4-332EBB97454E}">
      <dgm:prSet/>
      <dgm:spPr/>
      <dgm:t>
        <a:bodyPr/>
        <a:lstStyle/>
        <a:p>
          <a:endParaRPr lang="en-US"/>
        </a:p>
      </dgm:t>
    </dgm:pt>
    <dgm:pt modelId="{4139D762-D122-4A97-AB50-CDDEAE82BFDF}" type="sibTrans" cxnId="{618BF53B-C1D2-4D92-8CB4-332EBB97454E}">
      <dgm:prSet/>
      <dgm:spPr/>
      <dgm:t>
        <a:bodyPr/>
        <a:lstStyle/>
        <a:p>
          <a:endParaRPr lang="en-US"/>
        </a:p>
      </dgm:t>
    </dgm:pt>
    <dgm:pt modelId="{2F60C749-FB6D-4C8E-A603-CFCF27BFB41F}" type="pres">
      <dgm:prSet presAssocID="{7AE0C370-7BF3-4FBB-B71A-838D8D7D17FA}" presName="composite" presStyleCnt="0">
        <dgm:presLayoutVars>
          <dgm:chMax val="1"/>
          <dgm:dir/>
          <dgm:resizeHandles val="exact"/>
        </dgm:presLayoutVars>
      </dgm:prSet>
      <dgm:spPr/>
    </dgm:pt>
    <dgm:pt modelId="{62D77BAB-70E5-45C2-822A-6B18B9B7E38C}" type="pres">
      <dgm:prSet presAssocID="{7AE0C370-7BF3-4FBB-B71A-838D8D7D17FA}" presName="radial" presStyleCnt="0">
        <dgm:presLayoutVars>
          <dgm:animLvl val="ctr"/>
        </dgm:presLayoutVars>
      </dgm:prSet>
      <dgm:spPr/>
    </dgm:pt>
    <dgm:pt modelId="{F3BEC96A-D485-410E-A510-095E80912B6E}" type="pres">
      <dgm:prSet presAssocID="{892D0EBB-99E0-4460-B3CD-FD8E5390EA17}" presName="centerShape" presStyleLbl="vennNode1" presStyleIdx="0" presStyleCnt="8" custScaleX="88736" custScaleY="86697"/>
      <dgm:spPr/>
    </dgm:pt>
    <dgm:pt modelId="{275DE343-C939-407C-9758-EA8E3CAEC486}" type="pres">
      <dgm:prSet presAssocID="{B74EAD4F-34A6-4D35-9BDC-725F0A4A496B}" presName="node" presStyleLbl="vennNode1" presStyleIdx="1" presStyleCnt="8" custScaleX="111009" custScaleY="111059">
        <dgm:presLayoutVars>
          <dgm:bulletEnabled val="1"/>
        </dgm:presLayoutVars>
      </dgm:prSet>
      <dgm:spPr/>
    </dgm:pt>
    <dgm:pt modelId="{31DA1149-7478-42BD-B3B6-7BB5F7C07F61}" type="pres">
      <dgm:prSet presAssocID="{64A84410-9065-4237-B8B8-4918C6DF52F7}" presName="node" presStyleLbl="vennNode1" presStyleIdx="2" presStyleCnt="8" custScaleX="111009" custScaleY="111059">
        <dgm:presLayoutVars>
          <dgm:bulletEnabled val="1"/>
        </dgm:presLayoutVars>
      </dgm:prSet>
      <dgm:spPr/>
    </dgm:pt>
    <dgm:pt modelId="{2997D501-853A-46AE-B968-CBBD79A6D26A}" type="pres">
      <dgm:prSet presAssocID="{18A71328-110D-41CA-80E1-D89FF65BFB2B}" presName="node" presStyleLbl="vennNode1" presStyleIdx="3" presStyleCnt="8" custScaleX="111009" custScaleY="111059">
        <dgm:presLayoutVars>
          <dgm:bulletEnabled val="1"/>
        </dgm:presLayoutVars>
      </dgm:prSet>
      <dgm:spPr/>
    </dgm:pt>
    <dgm:pt modelId="{16E518CD-A71F-4720-AF8B-CC1936284945}" type="pres">
      <dgm:prSet presAssocID="{FAFCEDEA-19D1-4F16-AB91-148CC8A01C66}" presName="node" presStyleLbl="vennNode1" presStyleIdx="4" presStyleCnt="8" custScaleX="111009" custScaleY="111059">
        <dgm:presLayoutVars>
          <dgm:bulletEnabled val="1"/>
        </dgm:presLayoutVars>
      </dgm:prSet>
      <dgm:spPr/>
    </dgm:pt>
    <dgm:pt modelId="{04BBE28A-D472-435D-9112-8786FF4D3D76}" type="pres">
      <dgm:prSet presAssocID="{C87A4890-091B-4DDE-A02A-43A208A640D1}" presName="node" presStyleLbl="vennNode1" presStyleIdx="5" presStyleCnt="8" custScaleX="111009" custScaleY="111059">
        <dgm:presLayoutVars>
          <dgm:bulletEnabled val="1"/>
        </dgm:presLayoutVars>
      </dgm:prSet>
      <dgm:spPr/>
    </dgm:pt>
    <dgm:pt modelId="{4AC37C74-844F-4AD6-88FD-CBE563189C57}" type="pres">
      <dgm:prSet presAssocID="{C8FFCA62-9E72-4912-9504-DE45878B55B6}" presName="node" presStyleLbl="vennNode1" presStyleIdx="6" presStyleCnt="8" custScaleX="111009" custScaleY="111059">
        <dgm:presLayoutVars>
          <dgm:bulletEnabled val="1"/>
        </dgm:presLayoutVars>
      </dgm:prSet>
      <dgm:spPr/>
    </dgm:pt>
    <dgm:pt modelId="{34A54A85-2C16-4E53-AFBD-5950E8B8084D}" type="pres">
      <dgm:prSet presAssocID="{5075766E-151E-414D-99BA-205702AC1476}" presName="node" presStyleLbl="vennNode1" presStyleIdx="7" presStyleCnt="8" custScaleX="111009" custScaleY="111059">
        <dgm:presLayoutVars>
          <dgm:bulletEnabled val="1"/>
        </dgm:presLayoutVars>
      </dgm:prSet>
      <dgm:spPr/>
    </dgm:pt>
  </dgm:ptLst>
  <dgm:cxnLst>
    <dgm:cxn modelId="{0323470A-457C-4332-9AC5-1B0A493FEBE0}" type="presOf" srcId="{FAFCEDEA-19D1-4F16-AB91-148CC8A01C66}" destId="{16E518CD-A71F-4720-AF8B-CC1936284945}" srcOrd="0" destOrd="0" presId="urn:microsoft.com/office/officeart/2005/8/layout/radial3"/>
    <dgm:cxn modelId="{ACFB0B1D-5E40-4F96-8F36-302056581BCB}" type="presOf" srcId="{B74EAD4F-34A6-4D35-9BDC-725F0A4A496B}" destId="{275DE343-C939-407C-9758-EA8E3CAEC486}" srcOrd="0" destOrd="0" presId="urn:microsoft.com/office/officeart/2005/8/layout/radial3"/>
    <dgm:cxn modelId="{A7334D33-D6E4-47C6-ADC2-CF8D5C321A01}" srcId="{7AE0C370-7BF3-4FBB-B71A-838D8D7D17FA}" destId="{892D0EBB-99E0-4460-B3CD-FD8E5390EA17}" srcOrd="0" destOrd="0" parTransId="{5508E949-B443-4B79-9BA6-F62DBF98744A}" sibTransId="{72967DD5-AC33-4721-98BE-54C6D8801406}"/>
    <dgm:cxn modelId="{618BF53B-C1D2-4D92-8CB4-332EBB97454E}" srcId="{892D0EBB-99E0-4460-B3CD-FD8E5390EA17}" destId="{18A71328-110D-41CA-80E1-D89FF65BFB2B}" srcOrd="2" destOrd="0" parTransId="{C2A71B49-012F-4A0F-BA89-39230DB058B1}" sibTransId="{4139D762-D122-4A97-AB50-CDDEAE82BFDF}"/>
    <dgm:cxn modelId="{D3153163-FF2F-4C16-8CA5-C3F70D648A82}" type="presOf" srcId="{C87A4890-091B-4DDE-A02A-43A208A640D1}" destId="{04BBE28A-D472-435D-9112-8786FF4D3D76}" srcOrd="0" destOrd="0" presId="urn:microsoft.com/office/officeart/2005/8/layout/radial3"/>
    <dgm:cxn modelId="{1BCB5645-55EF-4D3D-956D-07A3AA536483}" type="presOf" srcId="{5075766E-151E-414D-99BA-205702AC1476}" destId="{34A54A85-2C16-4E53-AFBD-5950E8B8084D}" srcOrd="0" destOrd="0" presId="urn:microsoft.com/office/officeart/2005/8/layout/radial3"/>
    <dgm:cxn modelId="{6E48144D-4185-4FDC-827C-A97FA154636C}" type="presOf" srcId="{892D0EBB-99E0-4460-B3CD-FD8E5390EA17}" destId="{F3BEC96A-D485-410E-A510-095E80912B6E}" srcOrd="0" destOrd="0" presId="urn:microsoft.com/office/officeart/2005/8/layout/radial3"/>
    <dgm:cxn modelId="{67CA0D5A-36D7-4FCE-A0A2-6F90A1AB9971}" type="presOf" srcId="{7AE0C370-7BF3-4FBB-B71A-838D8D7D17FA}" destId="{2F60C749-FB6D-4C8E-A603-CFCF27BFB41F}" srcOrd="0" destOrd="0" presId="urn:microsoft.com/office/officeart/2005/8/layout/radial3"/>
    <dgm:cxn modelId="{4D4DE881-1786-4B57-A675-3D0880B747E2}" srcId="{892D0EBB-99E0-4460-B3CD-FD8E5390EA17}" destId="{64A84410-9065-4237-B8B8-4918C6DF52F7}" srcOrd="1" destOrd="0" parTransId="{C924B75C-FCDB-4BE2-BD43-0246C80EA5E8}" sibTransId="{F16F6C38-7F7A-4B52-B9A0-25C40B31AC96}"/>
    <dgm:cxn modelId="{750DF48D-CFDB-4C80-8111-3FD3860CFB5A}" type="presOf" srcId="{64A84410-9065-4237-B8B8-4918C6DF52F7}" destId="{31DA1149-7478-42BD-B3B6-7BB5F7C07F61}" srcOrd="0" destOrd="0" presId="urn:microsoft.com/office/officeart/2005/8/layout/radial3"/>
    <dgm:cxn modelId="{004D168E-8CB0-43E3-AF31-478C71E30842}" srcId="{892D0EBB-99E0-4460-B3CD-FD8E5390EA17}" destId="{FAFCEDEA-19D1-4F16-AB91-148CC8A01C66}" srcOrd="3" destOrd="0" parTransId="{E6B33F54-966B-4F26-9B6E-A34F9B9532F9}" sibTransId="{8E496F4A-9BED-489C-95A3-00806A495FF1}"/>
    <dgm:cxn modelId="{80786390-1C8C-4303-93C9-9920359000FD}" srcId="{892D0EBB-99E0-4460-B3CD-FD8E5390EA17}" destId="{5075766E-151E-414D-99BA-205702AC1476}" srcOrd="6" destOrd="0" parTransId="{F009DB4D-BDC7-4590-BF99-15F85C139D68}" sibTransId="{08FB15DB-1BA0-4617-B021-15A32D3D6229}"/>
    <dgm:cxn modelId="{B1C0B9DA-CABD-4FF0-9E5A-AB5E5C3D27E9}" srcId="{892D0EBB-99E0-4460-B3CD-FD8E5390EA17}" destId="{B74EAD4F-34A6-4D35-9BDC-725F0A4A496B}" srcOrd="0" destOrd="0" parTransId="{9B8A17B2-E00E-4F8B-BF1D-7DCD9754D2D0}" sibTransId="{A25DDD39-1FB7-4A4F-8ACE-60E61CB11793}"/>
    <dgm:cxn modelId="{AE1E98DB-66A7-40C9-8F77-5290E110CE53}" srcId="{892D0EBB-99E0-4460-B3CD-FD8E5390EA17}" destId="{C87A4890-091B-4DDE-A02A-43A208A640D1}" srcOrd="4" destOrd="0" parTransId="{8C761376-28E3-4829-AC10-29E1CAFBD548}" sibTransId="{8F6EAC42-9F28-47BC-AACA-93DCC64B3341}"/>
    <dgm:cxn modelId="{DE515FDE-0CFD-4DC6-B3B5-EDBBE884E8EA}" srcId="{892D0EBB-99E0-4460-B3CD-FD8E5390EA17}" destId="{C8FFCA62-9E72-4912-9504-DE45878B55B6}" srcOrd="5" destOrd="0" parTransId="{7A217767-4145-432B-99A6-A38731295D9A}" sibTransId="{BF5E9CCD-1137-4A12-9A8F-D1789C9F6914}"/>
    <dgm:cxn modelId="{FDCA66E6-E319-4171-959D-2DCB681D0565}" type="presOf" srcId="{C8FFCA62-9E72-4912-9504-DE45878B55B6}" destId="{4AC37C74-844F-4AD6-88FD-CBE563189C57}" srcOrd="0" destOrd="0" presId="urn:microsoft.com/office/officeart/2005/8/layout/radial3"/>
    <dgm:cxn modelId="{D29A26FE-9FDE-4C9D-8F0C-D5CF88D62C00}" type="presOf" srcId="{18A71328-110D-41CA-80E1-D89FF65BFB2B}" destId="{2997D501-853A-46AE-B968-CBBD79A6D26A}" srcOrd="0" destOrd="0" presId="urn:microsoft.com/office/officeart/2005/8/layout/radial3"/>
    <dgm:cxn modelId="{F9FA5FFB-A8E5-49C6-B90F-6DF9A37098B1}" type="presParOf" srcId="{2F60C749-FB6D-4C8E-A603-CFCF27BFB41F}" destId="{62D77BAB-70E5-45C2-822A-6B18B9B7E38C}" srcOrd="0" destOrd="0" presId="urn:microsoft.com/office/officeart/2005/8/layout/radial3"/>
    <dgm:cxn modelId="{89EEAF8C-E4D5-4276-913A-E89C5EA094C3}" type="presParOf" srcId="{62D77BAB-70E5-45C2-822A-6B18B9B7E38C}" destId="{F3BEC96A-D485-410E-A510-095E80912B6E}" srcOrd="0" destOrd="0" presId="urn:microsoft.com/office/officeart/2005/8/layout/radial3"/>
    <dgm:cxn modelId="{246FA1EB-3AB0-4259-A77D-1F87035C4421}" type="presParOf" srcId="{62D77BAB-70E5-45C2-822A-6B18B9B7E38C}" destId="{275DE343-C939-407C-9758-EA8E3CAEC486}" srcOrd="1" destOrd="0" presId="urn:microsoft.com/office/officeart/2005/8/layout/radial3"/>
    <dgm:cxn modelId="{5AC26487-C0C9-43AF-92A8-64430E2D51EE}" type="presParOf" srcId="{62D77BAB-70E5-45C2-822A-6B18B9B7E38C}" destId="{31DA1149-7478-42BD-B3B6-7BB5F7C07F61}" srcOrd="2" destOrd="0" presId="urn:microsoft.com/office/officeart/2005/8/layout/radial3"/>
    <dgm:cxn modelId="{771288E9-B4C4-40BD-B3E0-15BCEE72EC1E}" type="presParOf" srcId="{62D77BAB-70E5-45C2-822A-6B18B9B7E38C}" destId="{2997D501-853A-46AE-B968-CBBD79A6D26A}" srcOrd="3" destOrd="0" presId="urn:microsoft.com/office/officeart/2005/8/layout/radial3"/>
    <dgm:cxn modelId="{C2D3FC5F-C4BB-43A7-A5FA-38853E2AA30A}" type="presParOf" srcId="{62D77BAB-70E5-45C2-822A-6B18B9B7E38C}" destId="{16E518CD-A71F-4720-AF8B-CC1936284945}" srcOrd="4" destOrd="0" presId="urn:microsoft.com/office/officeart/2005/8/layout/radial3"/>
    <dgm:cxn modelId="{EB9E68C9-F00D-4D75-8E85-FCCDDA366037}" type="presParOf" srcId="{62D77BAB-70E5-45C2-822A-6B18B9B7E38C}" destId="{04BBE28A-D472-435D-9112-8786FF4D3D76}" srcOrd="5" destOrd="0" presId="urn:microsoft.com/office/officeart/2005/8/layout/radial3"/>
    <dgm:cxn modelId="{E6D334F4-6A7F-49EE-9079-E779DC11E21D}" type="presParOf" srcId="{62D77BAB-70E5-45C2-822A-6B18B9B7E38C}" destId="{4AC37C74-844F-4AD6-88FD-CBE563189C57}" srcOrd="6" destOrd="0" presId="urn:microsoft.com/office/officeart/2005/8/layout/radial3"/>
    <dgm:cxn modelId="{34093725-BBAD-4515-9909-73A988B2AB94}" type="presParOf" srcId="{62D77BAB-70E5-45C2-822A-6B18B9B7E38C}" destId="{34A54A85-2C16-4E53-AFBD-5950E8B8084D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B7CAC6-1C78-459E-BC68-DC9D5CF60A9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6600FAD1-1078-4450-B331-C9C0528DEB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solidFill>
                <a:schemeClr val="bg1"/>
              </a:solidFill>
            </a:rPr>
            <a:t>Genre-blending, family-friendly, coming-of-age story</a:t>
          </a:r>
          <a:endParaRPr lang="en-US" dirty="0">
            <a:solidFill>
              <a:schemeClr val="bg1"/>
            </a:solidFill>
          </a:endParaRPr>
        </a:p>
      </dgm:t>
    </dgm:pt>
    <dgm:pt modelId="{096A50D4-4C3F-464D-A09B-BE3889092061}" type="parTrans" cxnId="{8BCB8F78-12AC-468C-8168-69C0CA25C258}">
      <dgm:prSet/>
      <dgm:spPr/>
      <dgm:t>
        <a:bodyPr/>
        <a:lstStyle/>
        <a:p>
          <a:endParaRPr lang="en-US"/>
        </a:p>
      </dgm:t>
    </dgm:pt>
    <dgm:pt modelId="{88BB5823-01B1-4193-967E-DB1929B06923}" type="sibTrans" cxnId="{8BCB8F78-12AC-468C-8168-69C0CA25C258}">
      <dgm:prSet/>
      <dgm:spPr/>
      <dgm:t>
        <a:bodyPr/>
        <a:lstStyle/>
        <a:p>
          <a:endParaRPr lang="en-US"/>
        </a:p>
      </dgm:t>
    </dgm:pt>
    <dgm:pt modelId="{00CAD79E-5265-49DB-8F9E-8D8DD520C7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Popularity of Korean culture, $1B K-pop industry</a:t>
          </a:r>
        </a:p>
      </dgm:t>
    </dgm:pt>
    <dgm:pt modelId="{41F632F2-D665-48E5-AB45-1AF341EC277E}" type="parTrans" cxnId="{CDABE2C4-18D0-4865-8B0E-91EC72E69A08}">
      <dgm:prSet/>
      <dgm:spPr/>
      <dgm:t>
        <a:bodyPr/>
        <a:lstStyle/>
        <a:p>
          <a:endParaRPr lang="en-US"/>
        </a:p>
      </dgm:t>
    </dgm:pt>
    <dgm:pt modelId="{979CE6C8-AFD8-4E9F-BF59-82D9AC6F71A9}" type="sibTrans" cxnId="{CDABE2C4-18D0-4865-8B0E-91EC72E69A08}">
      <dgm:prSet/>
      <dgm:spPr/>
      <dgm:t>
        <a:bodyPr/>
        <a:lstStyle/>
        <a:p>
          <a:endParaRPr lang="en-US"/>
        </a:p>
      </dgm:t>
    </dgm:pt>
    <dgm:pt modelId="{DFE2CB85-DA5F-43C5-92F4-9AED0B8BC6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solidFill>
                <a:schemeClr val="bg1"/>
              </a:solidFill>
            </a:rPr>
            <a:t>Catchy pop music from HUNTR/X and Saja Boys</a:t>
          </a:r>
          <a:endParaRPr lang="en-US" dirty="0">
            <a:solidFill>
              <a:schemeClr val="bg1"/>
            </a:solidFill>
          </a:endParaRPr>
        </a:p>
      </dgm:t>
    </dgm:pt>
    <dgm:pt modelId="{FF1E3D2F-EBFF-441E-B7B3-23F851AC69C7}" type="parTrans" cxnId="{D139D011-6551-455C-8317-A509554C757E}">
      <dgm:prSet/>
      <dgm:spPr/>
      <dgm:t>
        <a:bodyPr/>
        <a:lstStyle/>
        <a:p>
          <a:endParaRPr lang="en-US"/>
        </a:p>
      </dgm:t>
    </dgm:pt>
    <dgm:pt modelId="{2CF5E47E-9865-4615-843C-EAF4ACA2A764}" type="sibTrans" cxnId="{D139D011-6551-455C-8317-A509554C757E}">
      <dgm:prSet/>
      <dgm:spPr/>
      <dgm:t>
        <a:bodyPr/>
        <a:lstStyle/>
        <a:p>
          <a:endParaRPr lang="en-US"/>
        </a:p>
      </dgm:t>
    </dgm:pt>
    <dgm:pt modelId="{CB538445-3A31-4D1A-89AD-7C0B4859BF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Visuals reflect $100 million production budget</a:t>
          </a:r>
        </a:p>
      </dgm:t>
    </dgm:pt>
    <dgm:pt modelId="{4340246C-B0BE-408A-BA4A-50A6EFE65C9C}" type="parTrans" cxnId="{21FE0A74-4C89-4EA1-B25A-E07EDF556F1F}">
      <dgm:prSet/>
      <dgm:spPr/>
      <dgm:t>
        <a:bodyPr/>
        <a:lstStyle/>
        <a:p>
          <a:endParaRPr lang="en-US"/>
        </a:p>
      </dgm:t>
    </dgm:pt>
    <dgm:pt modelId="{2CF87058-21EC-42D7-B6E3-45428A7F1751}" type="sibTrans" cxnId="{21FE0A74-4C89-4EA1-B25A-E07EDF556F1F}">
      <dgm:prSet/>
      <dgm:spPr/>
      <dgm:t>
        <a:bodyPr/>
        <a:lstStyle/>
        <a:p>
          <a:endParaRPr lang="en-US"/>
        </a:p>
      </dgm:t>
    </dgm:pt>
    <dgm:pt modelId="{73045C09-5F63-4A48-9186-992743AD3F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solidFill>
                <a:schemeClr val="bg1"/>
              </a:solidFill>
            </a:rPr>
            <a:t>The “rewatchable” vibe</a:t>
          </a:r>
          <a:endParaRPr lang="en-US" dirty="0">
            <a:solidFill>
              <a:schemeClr val="bg1"/>
            </a:solidFill>
          </a:endParaRPr>
        </a:p>
      </dgm:t>
    </dgm:pt>
    <dgm:pt modelId="{0B84A53F-9D41-40CF-BEFC-2AACA3D9AFEF}" type="parTrans" cxnId="{AA29BD3C-3405-4FAF-99CA-EC91CDC16E91}">
      <dgm:prSet/>
      <dgm:spPr/>
      <dgm:t>
        <a:bodyPr/>
        <a:lstStyle/>
        <a:p>
          <a:endParaRPr lang="en-US"/>
        </a:p>
      </dgm:t>
    </dgm:pt>
    <dgm:pt modelId="{9C1BFA7F-5998-49C2-8681-8C2B153D4C9C}" type="sibTrans" cxnId="{AA29BD3C-3405-4FAF-99CA-EC91CDC16E91}">
      <dgm:prSet/>
      <dgm:spPr/>
      <dgm:t>
        <a:bodyPr/>
        <a:lstStyle/>
        <a:p>
          <a:endParaRPr lang="en-US"/>
        </a:p>
      </dgm:t>
    </dgm:pt>
    <dgm:pt modelId="{19066F7D-0A93-42FD-8CF8-F2128BF89BD3}" type="pres">
      <dgm:prSet presAssocID="{DBB7CAC6-1C78-459E-BC68-DC9D5CF60A9A}" presName="root" presStyleCnt="0">
        <dgm:presLayoutVars>
          <dgm:dir/>
          <dgm:resizeHandles val="exact"/>
        </dgm:presLayoutVars>
      </dgm:prSet>
      <dgm:spPr/>
    </dgm:pt>
    <dgm:pt modelId="{787E0605-892A-41DF-9A89-A4304B2557CB}" type="pres">
      <dgm:prSet presAssocID="{6600FAD1-1078-4450-B331-C9C0528DEB11}" presName="compNode" presStyleCnt="0"/>
      <dgm:spPr/>
    </dgm:pt>
    <dgm:pt modelId="{32BAF16D-0F53-44CA-A98E-6450EE3551E5}" type="pres">
      <dgm:prSet presAssocID="{6600FAD1-1078-4450-B331-C9C0528DEB11}" presName="bgRect" presStyleLbl="bgShp" presStyleIdx="0" presStyleCnt="5" custLinFactNeighborX="-4750" custLinFactNeighborY="-469"/>
      <dgm:spPr/>
    </dgm:pt>
    <dgm:pt modelId="{91E8D0E9-01A2-4D94-BB75-0E0D6DF62BB5}" type="pres">
      <dgm:prSet presAssocID="{6600FAD1-1078-4450-B331-C9C0528DEB1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5DBBEBC2-CDE5-4AFE-83DF-16676DCECAF8}" type="pres">
      <dgm:prSet presAssocID="{6600FAD1-1078-4450-B331-C9C0528DEB11}" presName="spaceRect" presStyleCnt="0"/>
      <dgm:spPr/>
    </dgm:pt>
    <dgm:pt modelId="{4AE5A2B3-E95C-4BEE-B280-B627869A9FE1}" type="pres">
      <dgm:prSet presAssocID="{6600FAD1-1078-4450-B331-C9C0528DEB11}" presName="parTx" presStyleLbl="revTx" presStyleIdx="0" presStyleCnt="5">
        <dgm:presLayoutVars>
          <dgm:chMax val="0"/>
          <dgm:chPref val="0"/>
        </dgm:presLayoutVars>
      </dgm:prSet>
      <dgm:spPr/>
    </dgm:pt>
    <dgm:pt modelId="{DA49BCF0-A290-46F7-BA64-EDA57017CAA1}" type="pres">
      <dgm:prSet presAssocID="{88BB5823-01B1-4193-967E-DB1929B06923}" presName="sibTrans" presStyleCnt="0"/>
      <dgm:spPr/>
    </dgm:pt>
    <dgm:pt modelId="{A1A62516-1633-4DE6-BAE0-81A20F9AF3CC}" type="pres">
      <dgm:prSet presAssocID="{00CAD79E-5265-49DB-8F9E-8D8DD520C75C}" presName="compNode" presStyleCnt="0"/>
      <dgm:spPr/>
    </dgm:pt>
    <dgm:pt modelId="{1399BFC0-6F09-4F08-883B-D9390FFADB30}" type="pres">
      <dgm:prSet presAssocID="{00CAD79E-5265-49DB-8F9E-8D8DD520C75C}" presName="bgRect" presStyleLbl="bgShp" presStyleIdx="1" presStyleCnt="5"/>
      <dgm:spPr/>
    </dgm:pt>
    <dgm:pt modelId="{FC8DA07C-9B77-4C63-8F74-6680E7CFA767}" type="pres">
      <dgm:prSet presAssocID="{00CAD79E-5265-49DB-8F9E-8D8DD520C75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zza"/>
        </a:ext>
      </dgm:extLst>
    </dgm:pt>
    <dgm:pt modelId="{09EDB9CE-0BD5-438C-9C4A-32311FB73AB6}" type="pres">
      <dgm:prSet presAssocID="{00CAD79E-5265-49DB-8F9E-8D8DD520C75C}" presName="spaceRect" presStyleCnt="0"/>
      <dgm:spPr/>
    </dgm:pt>
    <dgm:pt modelId="{903FB9FB-0C38-40BA-93F1-2C5948144517}" type="pres">
      <dgm:prSet presAssocID="{00CAD79E-5265-49DB-8F9E-8D8DD520C75C}" presName="parTx" presStyleLbl="revTx" presStyleIdx="1" presStyleCnt="5">
        <dgm:presLayoutVars>
          <dgm:chMax val="0"/>
          <dgm:chPref val="0"/>
        </dgm:presLayoutVars>
      </dgm:prSet>
      <dgm:spPr/>
    </dgm:pt>
    <dgm:pt modelId="{6C289CED-8794-4879-B68C-FF95D381C173}" type="pres">
      <dgm:prSet presAssocID="{979CE6C8-AFD8-4E9F-BF59-82D9AC6F71A9}" presName="sibTrans" presStyleCnt="0"/>
      <dgm:spPr/>
    </dgm:pt>
    <dgm:pt modelId="{9AA8B3DA-3B02-44F2-B5CE-AC7F084C7690}" type="pres">
      <dgm:prSet presAssocID="{DFE2CB85-DA5F-43C5-92F4-9AED0B8BC669}" presName="compNode" presStyleCnt="0"/>
      <dgm:spPr/>
    </dgm:pt>
    <dgm:pt modelId="{9E9B7484-628D-44B4-9BBA-BDEE4CEBEEDF}" type="pres">
      <dgm:prSet presAssocID="{DFE2CB85-DA5F-43C5-92F4-9AED0B8BC669}" presName="bgRect" presStyleLbl="bgShp" presStyleIdx="2" presStyleCnt="5"/>
      <dgm:spPr/>
    </dgm:pt>
    <dgm:pt modelId="{92613364-74CA-4A33-9C07-8F9459E80B21}" type="pres">
      <dgm:prSet presAssocID="{DFE2CB85-DA5F-43C5-92F4-9AED0B8BC66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um Set"/>
        </a:ext>
      </dgm:extLst>
    </dgm:pt>
    <dgm:pt modelId="{94812C2D-0F26-40E4-86A3-4DB7006D0472}" type="pres">
      <dgm:prSet presAssocID="{DFE2CB85-DA5F-43C5-92F4-9AED0B8BC669}" presName="spaceRect" presStyleCnt="0"/>
      <dgm:spPr/>
    </dgm:pt>
    <dgm:pt modelId="{865AD330-C581-42D2-9867-7D5D9644A630}" type="pres">
      <dgm:prSet presAssocID="{DFE2CB85-DA5F-43C5-92F4-9AED0B8BC669}" presName="parTx" presStyleLbl="revTx" presStyleIdx="2" presStyleCnt="5">
        <dgm:presLayoutVars>
          <dgm:chMax val="0"/>
          <dgm:chPref val="0"/>
        </dgm:presLayoutVars>
      </dgm:prSet>
      <dgm:spPr/>
    </dgm:pt>
    <dgm:pt modelId="{CC3495CD-F1BA-465D-A79D-E87474B578ED}" type="pres">
      <dgm:prSet presAssocID="{2CF5E47E-9865-4615-843C-EAF4ACA2A764}" presName="sibTrans" presStyleCnt="0"/>
      <dgm:spPr/>
    </dgm:pt>
    <dgm:pt modelId="{FBDCE0B8-F556-49B2-B217-F3E76FC32E74}" type="pres">
      <dgm:prSet presAssocID="{CB538445-3A31-4D1A-89AD-7C0B4859BF99}" presName="compNode" presStyleCnt="0"/>
      <dgm:spPr/>
    </dgm:pt>
    <dgm:pt modelId="{88D9F036-CEF9-48F0-9034-B18E73EA4AD4}" type="pres">
      <dgm:prSet presAssocID="{CB538445-3A31-4D1A-89AD-7C0B4859BF99}" presName="bgRect" presStyleLbl="bgShp" presStyleIdx="3" presStyleCnt="5"/>
      <dgm:spPr/>
    </dgm:pt>
    <dgm:pt modelId="{8154D57E-EFB7-424D-A096-F4DAC8CEB891}" type="pres">
      <dgm:prSet presAssocID="{CB538445-3A31-4D1A-89AD-7C0B4859BF9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2B222CEF-46F0-4EC8-B9D0-7ABA4A27932D}" type="pres">
      <dgm:prSet presAssocID="{CB538445-3A31-4D1A-89AD-7C0B4859BF99}" presName="spaceRect" presStyleCnt="0"/>
      <dgm:spPr/>
    </dgm:pt>
    <dgm:pt modelId="{22AC4ACD-16D1-4170-AEE1-4FC1765A9CAD}" type="pres">
      <dgm:prSet presAssocID="{CB538445-3A31-4D1A-89AD-7C0B4859BF99}" presName="parTx" presStyleLbl="revTx" presStyleIdx="3" presStyleCnt="5">
        <dgm:presLayoutVars>
          <dgm:chMax val="0"/>
          <dgm:chPref val="0"/>
        </dgm:presLayoutVars>
      </dgm:prSet>
      <dgm:spPr/>
    </dgm:pt>
    <dgm:pt modelId="{F69C663C-ABA8-4743-B186-B72B63A8688C}" type="pres">
      <dgm:prSet presAssocID="{2CF87058-21EC-42D7-B6E3-45428A7F1751}" presName="sibTrans" presStyleCnt="0"/>
      <dgm:spPr/>
    </dgm:pt>
    <dgm:pt modelId="{FE22FB4D-8490-4D58-B929-644880F1D3E9}" type="pres">
      <dgm:prSet presAssocID="{73045C09-5F63-4A48-9186-992743AD3F89}" presName="compNode" presStyleCnt="0"/>
      <dgm:spPr/>
    </dgm:pt>
    <dgm:pt modelId="{EA317158-EB1C-4E40-8B26-A6473CAFFF79}" type="pres">
      <dgm:prSet presAssocID="{73045C09-5F63-4A48-9186-992743AD3F89}" presName="bgRect" presStyleLbl="bgShp" presStyleIdx="4" presStyleCnt="5"/>
      <dgm:spPr/>
    </dgm:pt>
    <dgm:pt modelId="{8A1CF646-B0A2-476E-951E-DC07C42D50BB}" type="pres">
      <dgm:prSet presAssocID="{73045C09-5F63-4A48-9186-992743AD3F8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ty Mask"/>
        </a:ext>
      </dgm:extLst>
    </dgm:pt>
    <dgm:pt modelId="{C511CE5C-6CE6-4FEC-B8B2-7D3B9160D66A}" type="pres">
      <dgm:prSet presAssocID="{73045C09-5F63-4A48-9186-992743AD3F89}" presName="spaceRect" presStyleCnt="0"/>
      <dgm:spPr/>
    </dgm:pt>
    <dgm:pt modelId="{CDA1C66D-C3C9-41E8-8C1B-844BA3E43117}" type="pres">
      <dgm:prSet presAssocID="{73045C09-5F63-4A48-9186-992743AD3F8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82F2204-8A7F-4BF0-8A0F-FB50A1FB0124}" type="presOf" srcId="{DFE2CB85-DA5F-43C5-92F4-9AED0B8BC669}" destId="{865AD330-C581-42D2-9867-7D5D9644A630}" srcOrd="0" destOrd="0" presId="urn:microsoft.com/office/officeart/2018/2/layout/IconVerticalSolidList"/>
    <dgm:cxn modelId="{D139D011-6551-455C-8317-A509554C757E}" srcId="{DBB7CAC6-1C78-459E-BC68-DC9D5CF60A9A}" destId="{DFE2CB85-DA5F-43C5-92F4-9AED0B8BC669}" srcOrd="2" destOrd="0" parTransId="{FF1E3D2F-EBFF-441E-B7B3-23F851AC69C7}" sibTransId="{2CF5E47E-9865-4615-843C-EAF4ACA2A764}"/>
    <dgm:cxn modelId="{CCD0F113-1169-4F9C-A0BA-7203D24A0D21}" type="presOf" srcId="{DBB7CAC6-1C78-459E-BC68-DC9D5CF60A9A}" destId="{19066F7D-0A93-42FD-8CF8-F2128BF89BD3}" srcOrd="0" destOrd="0" presId="urn:microsoft.com/office/officeart/2018/2/layout/IconVerticalSolidList"/>
    <dgm:cxn modelId="{AA29BD3C-3405-4FAF-99CA-EC91CDC16E91}" srcId="{DBB7CAC6-1C78-459E-BC68-DC9D5CF60A9A}" destId="{73045C09-5F63-4A48-9186-992743AD3F89}" srcOrd="4" destOrd="0" parTransId="{0B84A53F-9D41-40CF-BEFC-2AACA3D9AFEF}" sibTransId="{9C1BFA7F-5998-49C2-8681-8C2B153D4C9C}"/>
    <dgm:cxn modelId="{96CE8866-BB73-430B-82EE-9E485E411DD8}" type="presOf" srcId="{00CAD79E-5265-49DB-8F9E-8D8DD520C75C}" destId="{903FB9FB-0C38-40BA-93F1-2C5948144517}" srcOrd="0" destOrd="0" presId="urn:microsoft.com/office/officeart/2018/2/layout/IconVerticalSolidList"/>
    <dgm:cxn modelId="{B03AF54C-7E3C-434F-B278-D7A11DE30DE2}" type="presOf" srcId="{CB538445-3A31-4D1A-89AD-7C0B4859BF99}" destId="{22AC4ACD-16D1-4170-AEE1-4FC1765A9CAD}" srcOrd="0" destOrd="0" presId="urn:microsoft.com/office/officeart/2018/2/layout/IconVerticalSolidList"/>
    <dgm:cxn modelId="{21FE0A74-4C89-4EA1-B25A-E07EDF556F1F}" srcId="{DBB7CAC6-1C78-459E-BC68-DC9D5CF60A9A}" destId="{CB538445-3A31-4D1A-89AD-7C0B4859BF99}" srcOrd="3" destOrd="0" parTransId="{4340246C-B0BE-408A-BA4A-50A6EFE65C9C}" sibTransId="{2CF87058-21EC-42D7-B6E3-45428A7F1751}"/>
    <dgm:cxn modelId="{8BCB8F78-12AC-468C-8168-69C0CA25C258}" srcId="{DBB7CAC6-1C78-459E-BC68-DC9D5CF60A9A}" destId="{6600FAD1-1078-4450-B331-C9C0528DEB11}" srcOrd="0" destOrd="0" parTransId="{096A50D4-4C3F-464D-A09B-BE3889092061}" sibTransId="{88BB5823-01B1-4193-967E-DB1929B06923}"/>
    <dgm:cxn modelId="{F2F0B198-ACEF-4095-B8AF-9DCCA8399AEA}" type="presOf" srcId="{73045C09-5F63-4A48-9186-992743AD3F89}" destId="{CDA1C66D-C3C9-41E8-8C1B-844BA3E43117}" srcOrd="0" destOrd="0" presId="urn:microsoft.com/office/officeart/2018/2/layout/IconVerticalSolidList"/>
    <dgm:cxn modelId="{CDABE2C4-18D0-4865-8B0E-91EC72E69A08}" srcId="{DBB7CAC6-1C78-459E-BC68-DC9D5CF60A9A}" destId="{00CAD79E-5265-49DB-8F9E-8D8DD520C75C}" srcOrd="1" destOrd="0" parTransId="{41F632F2-D665-48E5-AB45-1AF341EC277E}" sibTransId="{979CE6C8-AFD8-4E9F-BF59-82D9AC6F71A9}"/>
    <dgm:cxn modelId="{42B6DBEF-ADA4-4C78-BE09-060D4FDC9863}" type="presOf" srcId="{6600FAD1-1078-4450-B331-C9C0528DEB11}" destId="{4AE5A2B3-E95C-4BEE-B280-B627869A9FE1}" srcOrd="0" destOrd="0" presId="urn:microsoft.com/office/officeart/2018/2/layout/IconVerticalSolidList"/>
    <dgm:cxn modelId="{65EA82D8-5486-4AEE-A51E-17453E465B88}" type="presParOf" srcId="{19066F7D-0A93-42FD-8CF8-F2128BF89BD3}" destId="{787E0605-892A-41DF-9A89-A4304B2557CB}" srcOrd="0" destOrd="0" presId="urn:microsoft.com/office/officeart/2018/2/layout/IconVerticalSolidList"/>
    <dgm:cxn modelId="{0E8FB299-9534-4484-ADDE-E040BAF2849E}" type="presParOf" srcId="{787E0605-892A-41DF-9A89-A4304B2557CB}" destId="{32BAF16D-0F53-44CA-A98E-6450EE3551E5}" srcOrd="0" destOrd="0" presId="urn:microsoft.com/office/officeart/2018/2/layout/IconVerticalSolidList"/>
    <dgm:cxn modelId="{FC61DD8A-3DE4-4A4C-BD0E-BFBED49927C0}" type="presParOf" srcId="{787E0605-892A-41DF-9A89-A4304B2557CB}" destId="{91E8D0E9-01A2-4D94-BB75-0E0D6DF62BB5}" srcOrd="1" destOrd="0" presId="urn:microsoft.com/office/officeart/2018/2/layout/IconVerticalSolidList"/>
    <dgm:cxn modelId="{493EA4E3-2EE7-4EEC-AA58-3FECB6D1F960}" type="presParOf" srcId="{787E0605-892A-41DF-9A89-A4304B2557CB}" destId="{5DBBEBC2-CDE5-4AFE-83DF-16676DCECAF8}" srcOrd="2" destOrd="0" presId="urn:microsoft.com/office/officeart/2018/2/layout/IconVerticalSolidList"/>
    <dgm:cxn modelId="{047880BA-0679-4B14-B877-152DC8C17EC9}" type="presParOf" srcId="{787E0605-892A-41DF-9A89-A4304B2557CB}" destId="{4AE5A2B3-E95C-4BEE-B280-B627869A9FE1}" srcOrd="3" destOrd="0" presId="urn:microsoft.com/office/officeart/2018/2/layout/IconVerticalSolidList"/>
    <dgm:cxn modelId="{AF80367B-B8A8-4B36-B22E-317369BC6A2D}" type="presParOf" srcId="{19066F7D-0A93-42FD-8CF8-F2128BF89BD3}" destId="{DA49BCF0-A290-46F7-BA64-EDA57017CAA1}" srcOrd="1" destOrd="0" presId="urn:microsoft.com/office/officeart/2018/2/layout/IconVerticalSolidList"/>
    <dgm:cxn modelId="{A4A6B2A2-B08B-4872-8F3E-5FF67ADAE4BD}" type="presParOf" srcId="{19066F7D-0A93-42FD-8CF8-F2128BF89BD3}" destId="{A1A62516-1633-4DE6-BAE0-81A20F9AF3CC}" srcOrd="2" destOrd="0" presId="urn:microsoft.com/office/officeart/2018/2/layout/IconVerticalSolidList"/>
    <dgm:cxn modelId="{D27234BF-A51E-4180-B1FF-1667153AA5F9}" type="presParOf" srcId="{A1A62516-1633-4DE6-BAE0-81A20F9AF3CC}" destId="{1399BFC0-6F09-4F08-883B-D9390FFADB30}" srcOrd="0" destOrd="0" presId="urn:microsoft.com/office/officeart/2018/2/layout/IconVerticalSolidList"/>
    <dgm:cxn modelId="{0CDCF4D1-DDC8-4D1B-B76A-A161BE5CF315}" type="presParOf" srcId="{A1A62516-1633-4DE6-BAE0-81A20F9AF3CC}" destId="{FC8DA07C-9B77-4C63-8F74-6680E7CFA767}" srcOrd="1" destOrd="0" presId="urn:microsoft.com/office/officeart/2018/2/layout/IconVerticalSolidList"/>
    <dgm:cxn modelId="{3D7BF94E-3A9F-4536-BD98-25FD8B191BC7}" type="presParOf" srcId="{A1A62516-1633-4DE6-BAE0-81A20F9AF3CC}" destId="{09EDB9CE-0BD5-438C-9C4A-32311FB73AB6}" srcOrd="2" destOrd="0" presId="urn:microsoft.com/office/officeart/2018/2/layout/IconVerticalSolidList"/>
    <dgm:cxn modelId="{63FA7277-E5A9-4B70-B4B2-6704276438DD}" type="presParOf" srcId="{A1A62516-1633-4DE6-BAE0-81A20F9AF3CC}" destId="{903FB9FB-0C38-40BA-93F1-2C5948144517}" srcOrd="3" destOrd="0" presId="urn:microsoft.com/office/officeart/2018/2/layout/IconVerticalSolidList"/>
    <dgm:cxn modelId="{390A8284-A3FF-4519-92BB-6AE8527B5DF6}" type="presParOf" srcId="{19066F7D-0A93-42FD-8CF8-F2128BF89BD3}" destId="{6C289CED-8794-4879-B68C-FF95D381C173}" srcOrd="3" destOrd="0" presId="urn:microsoft.com/office/officeart/2018/2/layout/IconVerticalSolidList"/>
    <dgm:cxn modelId="{4C94DBF9-B299-4CD1-B6CE-613976CDC130}" type="presParOf" srcId="{19066F7D-0A93-42FD-8CF8-F2128BF89BD3}" destId="{9AA8B3DA-3B02-44F2-B5CE-AC7F084C7690}" srcOrd="4" destOrd="0" presId="urn:microsoft.com/office/officeart/2018/2/layout/IconVerticalSolidList"/>
    <dgm:cxn modelId="{07FF9416-1782-492A-85F1-58F0EF8DBC1C}" type="presParOf" srcId="{9AA8B3DA-3B02-44F2-B5CE-AC7F084C7690}" destId="{9E9B7484-628D-44B4-9BBA-BDEE4CEBEEDF}" srcOrd="0" destOrd="0" presId="urn:microsoft.com/office/officeart/2018/2/layout/IconVerticalSolidList"/>
    <dgm:cxn modelId="{A9E15E86-8239-47C6-96A9-8E61164817C7}" type="presParOf" srcId="{9AA8B3DA-3B02-44F2-B5CE-AC7F084C7690}" destId="{92613364-74CA-4A33-9C07-8F9459E80B21}" srcOrd="1" destOrd="0" presId="urn:microsoft.com/office/officeart/2018/2/layout/IconVerticalSolidList"/>
    <dgm:cxn modelId="{DDB9B245-F534-4378-A00B-2683C853CF29}" type="presParOf" srcId="{9AA8B3DA-3B02-44F2-B5CE-AC7F084C7690}" destId="{94812C2D-0F26-40E4-86A3-4DB7006D0472}" srcOrd="2" destOrd="0" presId="urn:microsoft.com/office/officeart/2018/2/layout/IconVerticalSolidList"/>
    <dgm:cxn modelId="{7B07D170-49F1-4ECF-8FD0-E94405A483D1}" type="presParOf" srcId="{9AA8B3DA-3B02-44F2-B5CE-AC7F084C7690}" destId="{865AD330-C581-42D2-9867-7D5D9644A630}" srcOrd="3" destOrd="0" presId="urn:microsoft.com/office/officeart/2018/2/layout/IconVerticalSolidList"/>
    <dgm:cxn modelId="{518F6D6F-305D-4006-BEF2-02765FBA6E56}" type="presParOf" srcId="{19066F7D-0A93-42FD-8CF8-F2128BF89BD3}" destId="{CC3495CD-F1BA-465D-A79D-E87474B578ED}" srcOrd="5" destOrd="0" presId="urn:microsoft.com/office/officeart/2018/2/layout/IconVerticalSolidList"/>
    <dgm:cxn modelId="{04987736-B9CF-4D43-8EAC-CED40E77C124}" type="presParOf" srcId="{19066F7D-0A93-42FD-8CF8-F2128BF89BD3}" destId="{FBDCE0B8-F556-49B2-B217-F3E76FC32E74}" srcOrd="6" destOrd="0" presId="urn:microsoft.com/office/officeart/2018/2/layout/IconVerticalSolidList"/>
    <dgm:cxn modelId="{1C52490C-5863-4F15-8F1A-7E17871CC778}" type="presParOf" srcId="{FBDCE0B8-F556-49B2-B217-F3E76FC32E74}" destId="{88D9F036-CEF9-48F0-9034-B18E73EA4AD4}" srcOrd="0" destOrd="0" presId="urn:microsoft.com/office/officeart/2018/2/layout/IconVerticalSolidList"/>
    <dgm:cxn modelId="{F45B1C68-B8EF-4835-ADD7-D53B83E2D1A5}" type="presParOf" srcId="{FBDCE0B8-F556-49B2-B217-F3E76FC32E74}" destId="{8154D57E-EFB7-424D-A096-F4DAC8CEB891}" srcOrd="1" destOrd="0" presId="urn:microsoft.com/office/officeart/2018/2/layout/IconVerticalSolidList"/>
    <dgm:cxn modelId="{E2D43D75-66F5-455E-BCFD-B29F06C4C87B}" type="presParOf" srcId="{FBDCE0B8-F556-49B2-B217-F3E76FC32E74}" destId="{2B222CEF-46F0-4EC8-B9D0-7ABA4A27932D}" srcOrd="2" destOrd="0" presId="urn:microsoft.com/office/officeart/2018/2/layout/IconVerticalSolidList"/>
    <dgm:cxn modelId="{98A27FE7-3131-4D46-9A45-B711FEB13DC3}" type="presParOf" srcId="{FBDCE0B8-F556-49B2-B217-F3E76FC32E74}" destId="{22AC4ACD-16D1-4170-AEE1-4FC1765A9CAD}" srcOrd="3" destOrd="0" presId="urn:microsoft.com/office/officeart/2018/2/layout/IconVerticalSolidList"/>
    <dgm:cxn modelId="{BFE44FFF-1DA3-4CFB-A508-546F0281B67F}" type="presParOf" srcId="{19066F7D-0A93-42FD-8CF8-F2128BF89BD3}" destId="{F69C663C-ABA8-4743-B186-B72B63A8688C}" srcOrd="7" destOrd="0" presId="urn:microsoft.com/office/officeart/2018/2/layout/IconVerticalSolidList"/>
    <dgm:cxn modelId="{1A9B01C4-3E6D-4F97-981A-9A7AEE885BC7}" type="presParOf" srcId="{19066F7D-0A93-42FD-8CF8-F2128BF89BD3}" destId="{FE22FB4D-8490-4D58-B929-644880F1D3E9}" srcOrd="8" destOrd="0" presId="urn:microsoft.com/office/officeart/2018/2/layout/IconVerticalSolidList"/>
    <dgm:cxn modelId="{CF4F748B-49CA-42A3-BA05-B0125BAE4F05}" type="presParOf" srcId="{FE22FB4D-8490-4D58-B929-644880F1D3E9}" destId="{EA317158-EB1C-4E40-8B26-A6473CAFFF79}" srcOrd="0" destOrd="0" presId="urn:microsoft.com/office/officeart/2018/2/layout/IconVerticalSolidList"/>
    <dgm:cxn modelId="{E90EC74E-E7DB-4D2C-A167-8BB7A8C50AEE}" type="presParOf" srcId="{FE22FB4D-8490-4D58-B929-644880F1D3E9}" destId="{8A1CF646-B0A2-476E-951E-DC07C42D50BB}" srcOrd="1" destOrd="0" presId="urn:microsoft.com/office/officeart/2018/2/layout/IconVerticalSolidList"/>
    <dgm:cxn modelId="{E6D8E49C-709C-45C8-892B-492F474CDD26}" type="presParOf" srcId="{FE22FB4D-8490-4D58-B929-644880F1D3E9}" destId="{C511CE5C-6CE6-4FEC-B8B2-7D3B9160D66A}" srcOrd="2" destOrd="0" presId="urn:microsoft.com/office/officeart/2018/2/layout/IconVerticalSolidList"/>
    <dgm:cxn modelId="{FE605AE1-6D42-489A-9D91-CA8502A3F8AC}" type="presParOf" srcId="{FE22FB4D-8490-4D58-B929-644880F1D3E9}" destId="{CDA1C66D-C3C9-41E8-8C1B-844BA3E431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18D3E9-78FC-486A-92A3-E31AAF214BB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B431D30-E387-4EE2-BFA9-AD5D15D53B4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Betting or staking of something of value</a:t>
          </a:r>
        </a:p>
      </dgm:t>
    </dgm:pt>
    <dgm:pt modelId="{57C6EEAE-B566-4FC7-90FA-FEC9469472C7}" type="parTrans" cxnId="{12E1810C-7199-44C5-870C-878A2328D04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51B15F6-41F1-434E-9974-F7AF78F06B67}" type="sibTrans" cxnId="{12E1810C-7199-44C5-870C-878A2328D04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012B047-CD0A-4C28-8884-4A1E1A6AD287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Awareness of risk and hope of gain</a:t>
          </a:r>
        </a:p>
      </dgm:t>
    </dgm:pt>
    <dgm:pt modelId="{819FDCE5-C871-49E4-9868-61ED05DAB140}" type="parTrans" cxnId="{A4381F17-2BD4-4B95-87A2-4BD3B7C16A6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69BF226-B5D0-4506-83BF-B3D64BE79850}" type="sibTrans" cxnId="{A4381F17-2BD4-4B95-87A2-4BD3B7C16A6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2E5092-190C-4BF2-915E-0A6E06F0A017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Dependent on the outcome of an uncertain event</a:t>
          </a:r>
        </a:p>
      </dgm:t>
    </dgm:pt>
    <dgm:pt modelId="{0D2BF448-8126-4C9E-A2DF-45167F7BB539}" type="parTrans" cxnId="{87B851B8-80C3-4B7F-B47D-8C1B313033C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6187644-323B-4506-8EA0-BC692F904F5B}" type="sibTrans" cxnId="{87B851B8-80C3-4B7F-B47D-8C1B313033C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284EFE-C2DD-4C22-9360-A67853E12F4D}" type="pres">
      <dgm:prSet presAssocID="{B518D3E9-78FC-486A-92A3-E31AAF214BB6}" presName="root" presStyleCnt="0">
        <dgm:presLayoutVars>
          <dgm:dir/>
          <dgm:resizeHandles val="exact"/>
        </dgm:presLayoutVars>
      </dgm:prSet>
      <dgm:spPr/>
    </dgm:pt>
    <dgm:pt modelId="{34F8AA93-F150-4B5C-9CCF-C9DB668D0034}" type="pres">
      <dgm:prSet presAssocID="{CB431D30-E387-4EE2-BFA9-AD5D15D53B4C}" presName="compNode" presStyleCnt="0"/>
      <dgm:spPr/>
    </dgm:pt>
    <dgm:pt modelId="{534CCE51-7F89-48C9-988B-9AC622F777E6}" type="pres">
      <dgm:prSet presAssocID="{CB431D30-E387-4EE2-BFA9-AD5D15D53B4C}" presName="bgRect" presStyleLbl="bgShp" presStyleIdx="0" presStyleCnt="3" custLinFactNeighborY="-43"/>
      <dgm:spPr>
        <a:solidFill>
          <a:schemeClr val="accent6"/>
        </a:solidFill>
      </dgm:spPr>
    </dgm:pt>
    <dgm:pt modelId="{E0FD5859-9015-4E23-BA4D-42129F6519B7}" type="pres">
      <dgm:prSet presAssocID="{CB431D30-E387-4EE2-BFA9-AD5D15D53B4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7C31F5D-F97C-4A47-8673-00F237EEA56B}" type="pres">
      <dgm:prSet presAssocID="{CB431D30-E387-4EE2-BFA9-AD5D15D53B4C}" presName="spaceRect" presStyleCnt="0"/>
      <dgm:spPr/>
    </dgm:pt>
    <dgm:pt modelId="{4FC717B7-3EA7-4507-8C2C-4522EF427141}" type="pres">
      <dgm:prSet presAssocID="{CB431D30-E387-4EE2-BFA9-AD5D15D53B4C}" presName="parTx" presStyleLbl="revTx" presStyleIdx="0" presStyleCnt="3">
        <dgm:presLayoutVars>
          <dgm:chMax val="0"/>
          <dgm:chPref val="0"/>
        </dgm:presLayoutVars>
      </dgm:prSet>
      <dgm:spPr/>
    </dgm:pt>
    <dgm:pt modelId="{DC8590F8-179A-493B-990B-BDF338149748}" type="pres">
      <dgm:prSet presAssocID="{551B15F6-41F1-434E-9974-F7AF78F06B67}" presName="sibTrans" presStyleCnt="0"/>
      <dgm:spPr/>
    </dgm:pt>
    <dgm:pt modelId="{86781737-51C8-4E5F-9143-420975CB2BBB}" type="pres">
      <dgm:prSet presAssocID="{5012B047-CD0A-4C28-8884-4A1E1A6AD287}" presName="compNode" presStyleCnt="0"/>
      <dgm:spPr/>
    </dgm:pt>
    <dgm:pt modelId="{45479BC0-6BCD-483D-843B-B6ED74F659E0}" type="pres">
      <dgm:prSet presAssocID="{5012B047-CD0A-4C28-8884-4A1E1A6AD287}" presName="bgRect" presStyleLbl="bgShp" presStyleIdx="1" presStyleCnt="3"/>
      <dgm:spPr>
        <a:solidFill>
          <a:schemeClr val="accent6"/>
        </a:solidFill>
      </dgm:spPr>
    </dgm:pt>
    <dgm:pt modelId="{73CFBE10-D8AD-44D7-B421-E511FBC2C715}" type="pres">
      <dgm:prSet presAssocID="{5012B047-CD0A-4C28-8884-4A1E1A6AD2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8A1865E5-E260-460A-8392-FFEC5EF558FF}" type="pres">
      <dgm:prSet presAssocID="{5012B047-CD0A-4C28-8884-4A1E1A6AD287}" presName="spaceRect" presStyleCnt="0"/>
      <dgm:spPr/>
    </dgm:pt>
    <dgm:pt modelId="{8CF3233B-9B30-44EC-8248-AD77EC74314E}" type="pres">
      <dgm:prSet presAssocID="{5012B047-CD0A-4C28-8884-4A1E1A6AD287}" presName="parTx" presStyleLbl="revTx" presStyleIdx="1" presStyleCnt="3">
        <dgm:presLayoutVars>
          <dgm:chMax val="0"/>
          <dgm:chPref val="0"/>
        </dgm:presLayoutVars>
      </dgm:prSet>
      <dgm:spPr/>
    </dgm:pt>
    <dgm:pt modelId="{1D9E721B-43A0-4239-9957-0CC486D3A57F}" type="pres">
      <dgm:prSet presAssocID="{E69BF226-B5D0-4506-83BF-B3D64BE79850}" presName="sibTrans" presStyleCnt="0"/>
      <dgm:spPr/>
    </dgm:pt>
    <dgm:pt modelId="{91AFD927-0F80-4A77-A38D-031C4032601D}" type="pres">
      <dgm:prSet presAssocID="{C72E5092-190C-4BF2-915E-0A6E06F0A017}" presName="compNode" presStyleCnt="0"/>
      <dgm:spPr/>
    </dgm:pt>
    <dgm:pt modelId="{00116E60-0709-4136-AD05-E9D51D1758CE}" type="pres">
      <dgm:prSet presAssocID="{C72E5092-190C-4BF2-915E-0A6E06F0A017}" presName="bgRect" presStyleLbl="bgShp" presStyleIdx="2" presStyleCnt="3"/>
      <dgm:spPr>
        <a:solidFill>
          <a:schemeClr val="accent6"/>
        </a:solidFill>
      </dgm:spPr>
    </dgm:pt>
    <dgm:pt modelId="{0C3E7B62-EBDB-4CA0-8E9C-AF44A9158C27}" type="pres">
      <dgm:prSet presAssocID="{C72E5092-190C-4BF2-915E-0A6E06F0A01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877F52B9-B4C0-4DE9-BA8F-E85B13AAB2D8}" type="pres">
      <dgm:prSet presAssocID="{C72E5092-190C-4BF2-915E-0A6E06F0A017}" presName="spaceRect" presStyleCnt="0"/>
      <dgm:spPr/>
    </dgm:pt>
    <dgm:pt modelId="{E818086F-1E19-4098-A14D-1A1C7547A258}" type="pres">
      <dgm:prSet presAssocID="{C72E5092-190C-4BF2-915E-0A6E06F0A01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2E1810C-7199-44C5-870C-878A2328D045}" srcId="{B518D3E9-78FC-486A-92A3-E31AAF214BB6}" destId="{CB431D30-E387-4EE2-BFA9-AD5D15D53B4C}" srcOrd="0" destOrd="0" parTransId="{57C6EEAE-B566-4FC7-90FA-FEC9469472C7}" sibTransId="{551B15F6-41F1-434E-9974-F7AF78F06B67}"/>
    <dgm:cxn modelId="{6F5B170D-F1F9-442E-8548-6EB938305EEB}" type="presOf" srcId="{5012B047-CD0A-4C28-8884-4A1E1A6AD287}" destId="{8CF3233B-9B30-44EC-8248-AD77EC74314E}" srcOrd="0" destOrd="0" presId="urn:microsoft.com/office/officeart/2018/2/layout/IconVerticalSolidList"/>
    <dgm:cxn modelId="{F66EEF14-A909-420F-B015-E8092C4C2EE4}" type="presOf" srcId="{CB431D30-E387-4EE2-BFA9-AD5D15D53B4C}" destId="{4FC717B7-3EA7-4507-8C2C-4522EF427141}" srcOrd="0" destOrd="0" presId="urn:microsoft.com/office/officeart/2018/2/layout/IconVerticalSolidList"/>
    <dgm:cxn modelId="{A4381F17-2BD4-4B95-87A2-4BD3B7C16A6A}" srcId="{B518D3E9-78FC-486A-92A3-E31AAF214BB6}" destId="{5012B047-CD0A-4C28-8884-4A1E1A6AD287}" srcOrd="1" destOrd="0" parTransId="{819FDCE5-C871-49E4-9868-61ED05DAB140}" sibTransId="{E69BF226-B5D0-4506-83BF-B3D64BE79850}"/>
    <dgm:cxn modelId="{723A2E46-0B6F-4249-A118-4F875E7E2035}" type="presOf" srcId="{C72E5092-190C-4BF2-915E-0A6E06F0A017}" destId="{E818086F-1E19-4098-A14D-1A1C7547A258}" srcOrd="0" destOrd="0" presId="urn:microsoft.com/office/officeart/2018/2/layout/IconVerticalSolidList"/>
    <dgm:cxn modelId="{87B851B8-80C3-4B7F-B47D-8C1B313033CC}" srcId="{B518D3E9-78FC-486A-92A3-E31AAF214BB6}" destId="{C72E5092-190C-4BF2-915E-0A6E06F0A017}" srcOrd="2" destOrd="0" parTransId="{0D2BF448-8126-4C9E-A2DF-45167F7BB539}" sibTransId="{E6187644-323B-4506-8EA0-BC692F904F5B}"/>
    <dgm:cxn modelId="{278EA5BF-75DE-407E-BB28-B1ACCFB30571}" type="presOf" srcId="{B518D3E9-78FC-486A-92A3-E31AAF214BB6}" destId="{F3284EFE-C2DD-4C22-9360-A67853E12F4D}" srcOrd="0" destOrd="0" presId="urn:microsoft.com/office/officeart/2018/2/layout/IconVerticalSolidList"/>
    <dgm:cxn modelId="{C99A3ED6-64D1-4A1E-82E6-E5C6F2400CC3}" type="presParOf" srcId="{F3284EFE-C2DD-4C22-9360-A67853E12F4D}" destId="{34F8AA93-F150-4B5C-9CCF-C9DB668D0034}" srcOrd="0" destOrd="0" presId="urn:microsoft.com/office/officeart/2018/2/layout/IconVerticalSolidList"/>
    <dgm:cxn modelId="{89FFBD42-E0A8-43A2-851F-2BF8F74E6EE0}" type="presParOf" srcId="{34F8AA93-F150-4B5C-9CCF-C9DB668D0034}" destId="{534CCE51-7F89-48C9-988B-9AC622F777E6}" srcOrd="0" destOrd="0" presId="urn:microsoft.com/office/officeart/2018/2/layout/IconVerticalSolidList"/>
    <dgm:cxn modelId="{ACE5E675-9FB3-442A-84EA-3F25ACEC8DFC}" type="presParOf" srcId="{34F8AA93-F150-4B5C-9CCF-C9DB668D0034}" destId="{E0FD5859-9015-4E23-BA4D-42129F6519B7}" srcOrd="1" destOrd="0" presId="urn:microsoft.com/office/officeart/2018/2/layout/IconVerticalSolidList"/>
    <dgm:cxn modelId="{51148C1D-37F3-411D-98EA-214FEF199FC7}" type="presParOf" srcId="{34F8AA93-F150-4B5C-9CCF-C9DB668D0034}" destId="{C7C31F5D-F97C-4A47-8673-00F237EEA56B}" srcOrd="2" destOrd="0" presId="urn:microsoft.com/office/officeart/2018/2/layout/IconVerticalSolidList"/>
    <dgm:cxn modelId="{F98E0CBD-35E0-4E1B-9158-26340B05DDFB}" type="presParOf" srcId="{34F8AA93-F150-4B5C-9CCF-C9DB668D0034}" destId="{4FC717B7-3EA7-4507-8C2C-4522EF427141}" srcOrd="3" destOrd="0" presId="urn:microsoft.com/office/officeart/2018/2/layout/IconVerticalSolidList"/>
    <dgm:cxn modelId="{6EB0E15A-7C01-41DA-B720-A7E217CB724F}" type="presParOf" srcId="{F3284EFE-C2DD-4C22-9360-A67853E12F4D}" destId="{DC8590F8-179A-493B-990B-BDF338149748}" srcOrd="1" destOrd="0" presId="urn:microsoft.com/office/officeart/2018/2/layout/IconVerticalSolidList"/>
    <dgm:cxn modelId="{6FB8261E-09C6-4FDA-958B-9AF5C3C93813}" type="presParOf" srcId="{F3284EFE-C2DD-4C22-9360-A67853E12F4D}" destId="{86781737-51C8-4E5F-9143-420975CB2BBB}" srcOrd="2" destOrd="0" presId="urn:microsoft.com/office/officeart/2018/2/layout/IconVerticalSolidList"/>
    <dgm:cxn modelId="{678C89F7-5501-44FC-85A8-2148FCFA6DDA}" type="presParOf" srcId="{86781737-51C8-4E5F-9143-420975CB2BBB}" destId="{45479BC0-6BCD-483D-843B-B6ED74F659E0}" srcOrd="0" destOrd="0" presId="urn:microsoft.com/office/officeart/2018/2/layout/IconVerticalSolidList"/>
    <dgm:cxn modelId="{7B15F0BF-3E31-4833-8058-2081B630DC5E}" type="presParOf" srcId="{86781737-51C8-4E5F-9143-420975CB2BBB}" destId="{73CFBE10-D8AD-44D7-B421-E511FBC2C715}" srcOrd="1" destOrd="0" presId="urn:microsoft.com/office/officeart/2018/2/layout/IconVerticalSolidList"/>
    <dgm:cxn modelId="{671CB795-9D06-4604-92E9-6B643C0AC225}" type="presParOf" srcId="{86781737-51C8-4E5F-9143-420975CB2BBB}" destId="{8A1865E5-E260-460A-8392-FFEC5EF558FF}" srcOrd="2" destOrd="0" presId="urn:microsoft.com/office/officeart/2018/2/layout/IconVerticalSolidList"/>
    <dgm:cxn modelId="{F9C35002-1036-4B01-A07B-DB92845D863E}" type="presParOf" srcId="{86781737-51C8-4E5F-9143-420975CB2BBB}" destId="{8CF3233B-9B30-44EC-8248-AD77EC74314E}" srcOrd="3" destOrd="0" presId="urn:microsoft.com/office/officeart/2018/2/layout/IconVerticalSolidList"/>
    <dgm:cxn modelId="{9C1C9714-B495-455D-859C-3C1C3C1405AD}" type="presParOf" srcId="{F3284EFE-C2DD-4C22-9360-A67853E12F4D}" destId="{1D9E721B-43A0-4239-9957-0CC486D3A57F}" srcOrd="3" destOrd="0" presId="urn:microsoft.com/office/officeart/2018/2/layout/IconVerticalSolidList"/>
    <dgm:cxn modelId="{94E690A3-8BDA-48B7-96B2-8E64871BB53C}" type="presParOf" srcId="{F3284EFE-C2DD-4C22-9360-A67853E12F4D}" destId="{91AFD927-0F80-4A77-A38D-031C4032601D}" srcOrd="4" destOrd="0" presId="urn:microsoft.com/office/officeart/2018/2/layout/IconVerticalSolidList"/>
    <dgm:cxn modelId="{398354D3-9B6E-4CF0-A2EA-218CD814D377}" type="presParOf" srcId="{91AFD927-0F80-4A77-A38D-031C4032601D}" destId="{00116E60-0709-4136-AD05-E9D51D1758CE}" srcOrd="0" destOrd="0" presId="urn:microsoft.com/office/officeart/2018/2/layout/IconVerticalSolidList"/>
    <dgm:cxn modelId="{C32B9264-9DD9-490A-85CF-3500E3E0406B}" type="presParOf" srcId="{91AFD927-0F80-4A77-A38D-031C4032601D}" destId="{0C3E7B62-EBDB-4CA0-8E9C-AF44A9158C27}" srcOrd="1" destOrd="0" presId="urn:microsoft.com/office/officeart/2018/2/layout/IconVerticalSolidList"/>
    <dgm:cxn modelId="{3F2B2BAE-9901-4A29-813D-D669E13A3090}" type="presParOf" srcId="{91AFD927-0F80-4A77-A38D-031C4032601D}" destId="{877F52B9-B4C0-4DE9-BA8F-E85B13AAB2D8}" srcOrd="2" destOrd="0" presId="urn:microsoft.com/office/officeart/2018/2/layout/IconVerticalSolidList"/>
    <dgm:cxn modelId="{1431500F-901C-43B0-A76B-41D6EB26EF4D}" type="presParOf" srcId="{91AFD927-0F80-4A77-A38D-031C4032601D}" destId="{E818086F-1E19-4098-A14D-1A1C7547A25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D2D5E-753F-487D-ACDF-2A020D9C5339}">
      <dsp:nvSpPr>
        <dsp:cNvPr id="0" name=""/>
        <dsp:cNvSpPr/>
      </dsp:nvSpPr>
      <dsp:spPr>
        <a:xfrm>
          <a:off x="0" y="3383922"/>
          <a:ext cx="7239000" cy="0"/>
        </a:xfrm>
        <a:prstGeom prst="lin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93FE1-952E-4666-8A13-2AC8EE4831BC}">
      <dsp:nvSpPr>
        <dsp:cNvPr id="0" name=""/>
        <dsp:cNvSpPr/>
      </dsp:nvSpPr>
      <dsp:spPr>
        <a:xfrm rot="8100000">
          <a:off x="81582" y="785817"/>
          <a:ext cx="379894" cy="37989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31FF9-4DED-45AA-AF73-E99A36CC5151}">
      <dsp:nvSpPr>
        <dsp:cNvPr id="0" name=""/>
        <dsp:cNvSpPr/>
      </dsp:nvSpPr>
      <dsp:spPr>
        <a:xfrm>
          <a:off x="123785" y="828020"/>
          <a:ext cx="295488" cy="295488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E0769-2067-4A25-B690-E6B5A5B99F91}">
      <dsp:nvSpPr>
        <dsp:cNvPr id="0" name=""/>
        <dsp:cNvSpPr/>
      </dsp:nvSpPr>
      <dsp:spPr>
        <a:xfrm>
          <a:off x="540155" y="1309578"/>
          <a:ext cx="1080568" cy="19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+mj-lt"/>
              <a:ea typeface="Open Sans" panose="020B0606030504020204" pitchFamily="34" charset="0"/>
              <a:cs typeface="Segoe UI" panose="020B0502040204020203" pitchFamily="34" charset="0"/>
            </a:rPr>
            <a:t>Legislation established </a:t>
          </a: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the Financial Literacy Public-Private Partnership (FLPPP)</a:t>
          </a:r>
        </a:p>
      </dsp:txBody>
      <dsp:txXfrm>
        <a:off x="540155" y="1309578"/>
        <a:ext cx="1080568" cy="1900173"/>
      </dsp:txXfrm>
    </dsp:sp>
    <dsp:sp modelId="{3EA7AAC1-E9D6-42A7-9245-7338A352E5AC}">
      <dsp:nvSpPr>
        <dsp:cNvPr id="0" name=""/>
        <dsp:cNvSpPr/>
      </dsp:nvSpPr>
      <dsp:spPr>
        <a:xfrm>
          <a:off x="540155" y="641950"/>
          <a:ext cx="1080568" cy="66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2004</a:t>
          </a:r>
          <a:endParaRPr lang="en-US" sz="1600" b="1" kern="1200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540155" y="641950"/>
        <a:ext cx="1080568" cy="667628"/>
      </dsp:txXfrm>
    </dsp:sp>
    <dsp:sp modelId="{2DD27AA5-C0DA-4984-A1D4-07FCAF69A93C}">
      <dsp:nvSpPr>
        <dsp:cNvPr id="0" name=""/>
        <dsp:cNvSpPr/>
      </dsp:nvSpPr>
      <dsp:spPr>
        <a:xfrm>
          <a:off x="271529" y="1309578"/>
          <a:ext cx="0" cy="190017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385CA-FD28-44DD-87E6-DFBCC97A7843}">
      <dsp:nvSpPr>
        <dsp:cNvPr id="0" name=""/>
        <dsp:cNvSpPr/>
      </dsp:nvSpPr>
      <dsp:spPr>
        <a:xfrm>
          <a:off x="288364" y="3149665"/>
          <a:ext cx="96705" cy="120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34B39-0B4E-43CA-9461-B84ACEE9F1E9}">
      <dsp:nvSpPr>
        <dsp:cNvPr id="0" name=""/>
        <dsp:cNvSpPr/>
      </dsp:nvSpPr>
      <dsp:spPr>
        <a:xfrm rot="18900000">
          <a:off x="883778" y="5253791"/>
          <a:ext cx="379894" cy="37989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FFC80-3C3E-4AD4-98EB-494C6DD1E748}">
      <dsp:nvSpPr>
        <dsp:cNvPr id="0" name=""/>
        <dsp:cNvSpPr/>
      </dsp:nvSpPr>
      <dsp:spPr>
        <a:xfrm>
          <a:off x="925981" y="5295994"/>
          <a:ext cx="295488" cy="295488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348FF7-2AAD-4FEF-A838-FF9798E185AF}">
      <dsp:nvSpPr>
        <dsp:cNvPr id="0" name=""/>
        <dsp:cNvSpPr/>
      </dsp:nvSpPr>
      <dsp:spPr>
        <a:xfrm>
          <a:off x="1342351" y="3209752"/>
          <a:ext cx="1080568" cy="19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Legislation renamed FLPPP to the </a:t>
          </a:r>
          <a:r>
            <a:rPr lang="en-US" sz="1100" kern="12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Financial Education Public-Private Partnership </a:t>
          </a: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(FEPPP)</a:t>
          </a:r>
        </a:p>
      </dsp:txBody>
      <dsp:txXfrm>
        <a:off x="1342351" y="3209752"/>
        <a:ext cx="1080568" cy="1900173"/>
      </dsp:txXfrm>
    </dsp:sp>
    <dsp:sp modelId="{B7023209-F60B-4179-8F53-599CCFC18AB3}">
      <dsp:nvSpPr>
        <dsp:cNvPr id="0" name=""/>
        <dsp:cNvSpPr/>
      </dsp:nvSpPr>
      <dsp:spPr>
        <a:xfrm>
          <a:off x="1342351" y="5109925"/>
          <a:ext cx="1080568" cy="66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2009</a:t>
          </a:r>
          <a:endParaRPr lang="en-US" sz="1600" b="1" kern="1200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1342351" y="5109925"/>
        <a:ext cx="1080568" cy="667628"/>
      </dsp:txXfrm>
    </dsp:sp>
    <dsp:sp modelId="{E7C6D6E5-5013-4919-B268-A23079B21D96}">
      <dsp:nvSpPr>
        <dsp:cNvPr id="0" name=""/>
        <dsp:cNvSpPr/>
      </dsp:nvSpPr>
      <dsp:spPr>
        <a:xfrm>
          <a:off x="1073725" y="3209752"/>
          <a:ext cx="0" cy="190017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655560-8A01-4834-BDDB-3F9CC42CA60E}">
      <dsp:nvSpPr>
        <dsp:cNvPr id="0" name=""/>
        <dsp:cNvSpPr/>
      </dsp:nvSpPr>
      <dsp:spPr>
        <a:xfrm>
          <a:off x="1090560" y="3149665"/>
          <a:ext cx="96705" cy="120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012AC-46D2-4C90-85A2-555C88155D29}">
      <dsp:nvSpPr>
        <dsp:cNvPr id="0" name=""/>
        <dsp:cNvSpPr/>
      </dsp:nvSpPr>
      <dsp:spPr>
        <a:xfrm rot="8100000">
          <a:off x="1685974" y="785817"/>
          <a:ext cx="379894" cy="37989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4745A-A579-48EA-8CA0-4367403273B6}">
      <dsp:nvSpPr>
        <dsp:cNvPr id="0" name=""/>
        <dsp:cNvSpPr/>
      </dsp:nvSpPr>
      <dsp:spPr>
        <a:xfrm>
          <a:off x="1728177" y="828020"/>
          <a:ext cx="295488" cy="295488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62617-F964-4B77-A4B3-67A49CDDA691}">
      <dsp:nvSpPr>
        <dsp:cNvPr id="0" name=""/>
        <dsp:cNvSpPr/>
      </dsp:nvSpPr>
      <dsp:spPr>
        <a:xfrm>
          <a:off x="2144548" y="1309578"/>
          <a:ext cx="1080568" cy="19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Legislation encouraged school districts to adopt the National </a:t>
          </a:r>
          <a:r>
            <a:rPr lang="en-US" sz="1100" kern="12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Jump$tart </a:t>
          </a: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Standards in Personal Finance</a:t>
          </a:r>
        </a:p>
      </dsp:txBody>
      <dsp:txXfrm>
        <a:off x="2144548" y="1309578"/>
        <a:ext cx="1080568" cy="1900173"/>
      </dsp:txXfrm>
    </dsp:sp>
    <dsp:sp modelId="{BD20A017-E8C4-48C3-81D4-6D0DE1F2CCDD}">
      <dsp:nvSpPr>
        <dsp:cNvPr id="0" name=""/>
        <dsp:cNvSpPr/>
      </dsp:nvSpPr>
      <dsp:spPr>
        <a:xfrm>
          <a:off x="2144548" y="641950"/>
          <a:ext cx="1080568" cy="66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2011</a:t>
          </a:r>
          <a:endParaRPr lang="en-US" sz="1600" b="1" kern="1200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2144548" y="641950"/>
        <a:ext cx="1080568" cy="667628"/>
      </dsp:txXfrm>
    </dsp:sp>
    <dsp:sp modelId="{C6B76EFE-7583-4192-A014-75A15A7DDE17}">
      <dsp:nvSpPr>
        <dsp:cNvPr id="0" name=""/>
        <dsp:cNvSpPr/>
      </dsp:nvSpPr>
      <dsp:spPr>
        <a:xfrm>
          <a:off x="1875921" y="1309578"/>
          <a:ext cx="0" cy="190017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723CCE-525D-428A-A151-EB6A43299D3E}">
      <dsp:nvSpPr>
        <dsp:cNvPr id="0" name=""/>
        <dsp:cNvSpPr/>
      </dsp:nvSpPr>
      <dsp:spPr>
        <a:xfrm>
          <a:off x="1892756" y="3149665"/>
          <a:ext cx="96705" cy="120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9CA6C-C47D-4E37-9C09-BD65C5420915}">
      <dsp:nvSpPr>
        <dsp:cNvPr id="0" name=""/>
        <dsp:cNvSpPr/>
      </dsp:nvSpPr>
      <dsp:spPr>
        <a:xfrm rot="18900000">
          <a:off x="2488170" y="5253791"/>
          <a:ext cx="379894" cy="37989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CEFA1-CE3E-4751-B2DD-F6709FB5184D}">
      <dsp:nvSpPr>
        <dsp:cNvPr id="0" name=""/>
        <dsp:cNvSpPr/>
      </dsp:nvSpPr>
      <dsp:spPr>
        <a:xfrm>
          <a:off x="2530373" y="5295994"/>
          <a:ext cx="295488" cy="295488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BAA441-8607-4651-9818-B1B568C02C5E}">
      <dsp:nvSpPr>
        <dsp:cNvPr id="0" name=""/>
        <dsp:cNvSpPr/>
      </dsp:nvSpPr>
      <dsp:spPr>
        <a:xfrm>
          <a:off x="2946744" y="3209752"/>
          <a:ext cx="1080568" cy="19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The legislation directs </a:t>
          </a:r>
          <a:r>
            <a:rPr lang="en-US" sz="1100" kern="12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OSPI</a:t>
          </a: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 to integrate National Jump$tart Standards</a:t>
          </a:r>
        </a:p>
      </dsp:txBody>
      <dsp:txXfrm>
        <a:off x="2946744" y="3209752"/>
        <a:ext cx="1080568" cy="1900173"/>
      </dsp:txXfrm>
    </dsp:sp>
    <dsp:sp modelId="{8EC0C091-505B-4B66-B060-F357E06B8875}">
      <dsp:nvSpPr>
        <dsp:cNvPr id="0" name=""/>
        <dsp:cNvSpPr/>
      </dsp:nvSpPr>
      <dsp:spPr>
        <a:xfrm>
          <a:off x="2946744" y="5109925"/>
          <a:ext cx="1080568" cy="66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2015</a:t>
          </a:r>
          <a:endParaRPr lang="en-US" sz="1600" b="1" kern="1200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2946744" y="5109925"/>
        <a:ext cx="1080568" cy="667628"/>
      </dsp:txXfrm>
    </dsp:sp>
    <dsp:sp modelId="{47FE7FC9-CB88-43B1-93AD-6D6299847FB9}">
      <dsp:nvSpPr>
        <dsp:cNvPr id="0" name=""/>
        <dsp:cNvSpPr/>
      </dsp:nvSpPr>
      <dsp:spPr>
        <a:xfrm>
          <a:off x="2678117" y="3209752"/>
          <a:ext cx="0" cy="190017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7F61D-3779-49BA-9D7E-A241AE937A34}">
      <dsp:nvSpPr>
        <dsp:cNvPr id="0" name=""/>
        <dsp:cNvSpPr/>
      </dsp:nvSpPr>
      <dsp:spPr>
        <a:xfrm>
          <a:off x="2694953" y="3149665"/>
          <a:ext cx="96705" cy="120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BF250-3806-411B-8765-57AE87349025}">
      <dsp:nvSpPr>
        <dsp:cNvPr id="0" name=""/>
        <dsp:cNvSpPr/>
      </dsp:nvSpPr>
      <dsp:spPr>
        <a:xfrm rot="8100000">
          <a:off x="3290366" y="785817"/>
          <a:ext cx="379894" cy="37989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F5D18-1450-479A-AE1D-8AA20F1C9BA4}">
      <dsp:nvSpPr>
        <dsp:cNvPr id="0" name=""/>
        <dsp:cNvSpPr/>
      </dsp:nvSpPr>
      <dsp:spPr>
        <a:xfrm>
          <a:off x="3332569" y="828020"/>
          <a:ext cx="295488" cy="295488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AA3AB-2C2D-4AB8-AD3A-C8663FFDF29E}">
      <dsp:nvSpPr>
        <dsp:cNvPr id="0" name=""/>
        <dsp:cNvSpPr/>
      </dsp:nvSpPr>
      <dsp:spPr>
        <a:xfrm>
          <a:off x="3748940" y="1309578"/>
          <a:ext cx="1080568" cy="19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FEPPP facilitated in partnership with OSPI adoption of </a:t>
          </a:r>
          <a:r>
            <a:rPr lang="en-US" sz="1100" kern="12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Washington State Financial Education Learning Standards</a:t>
          </a:r>
        </a:p>
      </dsp:txBody>
      <dsp:txXfrm>
        <a:off x="3748940" y="1309578"/>
        <a:ext cx="1080568" cy="1900173"/>
      </dsp:txXfrm>
    </dsp:sp>
    <dsp:sp modelId="{376B6997-0C57-41EA-87F3-0A0DC8C43FDE}">
      <dsp:nvSpPr>
        <dsp:cNvPr id="0" name=""/>
        <dsp:cNvSpPr/>
      </dsp:nvSpPr>
      <dsp:spPr>
        <a:xfrm>
          <a:off x="3748940" y="641950"/>
          <a:ext cx="1080568" cy="66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2016</a:t>
          </a:r>
          <a:endParaRPr lang="en-US" sz="1600" b="1" kern="1200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3748940" y="641950"/>
        <a:ext cx="1080568" cy="667628"/>
      </dsp:txXfrm>
    </dsp:sp>
    <dsp:sp modelId="{7A094EEF-AEDE-4157-890D-A6693B410E06}">
      <dsp:nvSpPr>
        <dsp:cNvPr id="0" name=""/>
        <dsp:cNvSpPr/>
      </dsp:nvSpPr>
      <dsp:spPr>
        <a:xfrm>
          <a:off x="3480313" y="1309578"/>
          <a:ext cx="0" cy="190017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BF633-E709-4914-9C2B-264D2060F385}">
      <dsp:nvSpPr>
        <dsp:cNvPr id="0" name=""/>
        <dsp:cNvSpPr/>
      </dsp:nvSpPr>
      <dsp:spPr>
        <a:xfrm>
          <a:off x="3497149" y="3149665"/>
          <a:ext cx="96705" cy="120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747D4-D6E7-4B76-9F21-24802263D017}">
      <dsp:nvSpPr>
        <dsp:cNvPr id="0" name=""/>
        <dsp:cNvSpPr/>
      </dsp:nvSpPr>
      <dsp:spPr>
        <a:xfrm rot="18900000">
          <a:off x="4092562" y="5253791"/>
          <a:ext cx="379894" cy="37989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7A5FC-9D0C-4925-B18A-9149AEEE5CE8}">
      <dsp:nvSpPr>
        <dsp:cNvPr id="0" name=""/>
        <dsp:cNvSpPr/>
      </dsp:nvSpPr>
      <dsp:spPr>
        <a:xfrm>
          <a:off x="4134765" y="5295994"/>
          <a:ext cx="295488" cy="295488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E48C2-E4EB-43DF-8631-F07E8A33C283}">
      <dsp:nvSpPr>
        <dsp:cNvPr id="0" name=""/>
        <dsp:cNvSpPr/>
      </dsp:nvSpPr>
      <dsp:spPr>
        <a:xfrm>
          <a:off x="4551136" y="3209752"/>
          <a:ext cx="1080568" cy="19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State legislature </a:t>
          </a:r>
          <a:r>
            <a:rPr lang="en-US" sz="1100" kern="12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unanimously passes </a:t>
          </a:r>
          <a:r>
            <a:rPr lang="en-US" sz="1100" kern="1200" dirty="0">
              <a:latin typeface="+mn-lt"/>
              <a:ea typeface="Open Sans" panose="020B0606030504020204" pitchFamily="34" charset="0"/>
              <a:cs typeface="Segoe UI Semibold" panose="020B0702040204020203" pitchFamily="34" charset="0"/>
            </a:rPr>
            <a:t>SB5720</a:t>
          </a:r>
        </a:p>
      </dsp:txBody>
      <dsp:txXfrm>
        <a:off x="4551136" y="3209752"/>
        <a:ext cx="1080568" cy="1900173"/>
      </dsp:txXfrm>
    </dsp:sp>
    <dsp:sp modelId="{4B43D41E-8A95-4532-91AF-525D73DA842D}">
      <dsp:nvSpPr>
        <dsp:cNvPr id="0" name=""/>
        <dsp:cNvSpPr/>
      </dsp:nvSpPr>
      <dsp:spPr>
        <a:xfrm>
          <a:off x="4551136" y="5109925"/>
          <a:ext cx="1080568" cy="66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2022</a:t>
          </a:r>
          <a:endParaRPr lang="en-US" sz="1200" b="1" kern="1200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4551136" y="5109925"/>
        <a:ext cx="1080568" cy="667628"/>
      </dsp:txXfrm>
    </dsp:sp>
    <dsp:sp modelId="{7AEF3107-90BA-48F8-8CD9-9CECCCC409A6}">
      <dsp:nvSpPr>
        <dsp:cNvPr id="0" name=""/>
        <dsp:cNvSpPr/>
      </dsp:nvSpPr>
      <dsp:spPr>
        <a:xfrm>
          <a:off x="4282510" y="3209752"/>
          <a:ext cx="0" cy="190017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6A76C-68DE-473B-B927-10FCAD6341A2}">
      <dsp:nvSpPr>
        <dsp:cNvPr id="0" name=""/>
        <dsp:cNvSpPr/>
      </dsp:nvSpPr>
      <dsp:spPr>
        <a:xfrm>
          <a:off x="4299345" y="3149665"/>
          <a:ext cx="96705" cy="120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BA366-F78C-4361-B6CB-94BC56DDE812}">
      <dsp:nvSpPr>
        <dsp:cNvPr id="0" name=""/>
        <dsp:cNvSpPr/>
      </dsp:nvSpPr>
      <dsp:spPr>
        <a:xfrm rot="8100000">
          <a:off x="4894758" y="785817"/>
          <a:ext cx="379894" cy="37989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A78FD-2152-407B-863E-14A0BA42ACF4}">
      <dsp:nvSpPr>
        <dsp:cNvPr id="0" name=""/>
        <dsp:cNvSpPr/>
      </dsp:nvSpPr>
      <dsp:spPr>
        <a:xfrm>
          <a:off x="4936961" y="828020"/>
          <a:ext cx="295488" cy="295488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E0AA1-20E1-499E-8A06-F88AD3C2A483}">
      <dsp:nvSpPr>
        <dsp:cNvPr id="0" name=""/>
        <dsp:cNvSpPr/>
      </dsp:nvSpPr>
      <dsp:spPr>
        <a:xfrm>
          <a:off x="5353332" y="1309578"/>
          <a:ext cx="1080568" cy="19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0" rIns="69850" bIns="10477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latin typeface="+mn-lt"/>
              <a:ea typeface="Open Sans" panose="020B0606030504020204" pitchFamily="34" charset="0"/>
              <a:cs typeface="Segoe UI" panose="020B0502040204020203" pitchFamily="34" charset="0"/>
            </a:rPr>
            <a:t>FEPPP Exec. Director </a:t>
          </a:r>
          <a:r>
            <a:rPr lang="en-US" sz="1100" b="0" kern="1200" dirty="0">
              <a:latin typeface="+mj-lt"/>
              <a:ea typeface="Open Sans" panose="020B0606030504020204" pitchFamily="34" charset="0"/>
              <a:cs typeface="Segoe UI" panose="020B0502040204020203" pitchFamily="34" charset="0"/>
            </a:rPr>
            <a:t>Tracy Godat receives </a:t>
          </a:r>
          <a:r>
            <a:rPr lang="en-US" sz="1100" b="0" i="0" kern="1200" dirty="0">
              <a:latin typeface="+mj-lt"/>
            </a:rPr>
            <a:t>Innovation Award </a:t>
          </a:r>
          <a:r>
            <a:rPr lang="en-US" sz="1100" b="0" i="0" kern="1200" dirty="0">
              <a:latin typeface="+mn-lt"/>
            </a:rPr>
            <a:t>at the National Endowment for Financial Education (NEFE)  biennial summit. </a:t>
          </a:r>
          <a:endParaRPr lang="en-US" sz="1100" b="0" kern="1200" dirty="0">
            <a:latin typeface="+mn-lt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5353332" y="1309578"/>
        <a:ext cx="1080568" cy="1900173"/>
      </dsp:txXfrm>
    </dsp:sp>
    <dsp:sp modelId="{7EFBC566-D3CD-4D93-97CF-E2B9FECD7DBB}">
      <dsp:nvSpPr>
        <dsp:cNvPr id="0" name=""/>
        <dsp:cNvSpPr/>
      </dsp:nvSpPr>
      <dsp:spPr>
        <a:xfrm>
          <a:off x="5353332" y="641950"/>
          <a:ext cx="1080568" cy="66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2024</a:t>
          </a:r>
          <a:endParaRPr lang="en-US" sz="1200" b="1" kern="1200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5353332" y="641950"/>
        <a:ext cx="1080568" cy="667628"/>
      </dsp:txXfrm>
    </dsp:sp>
    <dsp:sp modelId="{52D004E2-7411-4707-9F29-CA0D4C3C2B1B}">
      <dsp:nvSpPr>
        <dsp:cNvPr id="0" name=""/>
        <dsp:cNvSpPr/>
      </dsp:nvSpPr>
      <dsp:spPr>
        <a:xfrm>
          <a:off x="5084706" y="1309578"/>
          <a:ext cx="0" cy="190017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858C80-5A4E-461D-AD86-503F9831A0FB}">
      <dsp:nvSpPr>
        <dsp:cNvPr id="0" name=""/>
        <dsp:cNvSpPr/>
      </dsp:nvSpPr>
      <dsp:spPr>
        <a:xfrm>
          <a:off x="5101541" y="3149665"/>
          <a:ext cx="96705" cy="120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C8F47-7A36-44C0-92FE-D264B49A3627}">
      <dsp:nvSpPr>
        <dsp:cNvPr id="0" name=""/>
        <dsp:cNvSpPr/>
      </dsp:nvSpPr>
      <dsp:spPr>
        <a:xfrm rot="18900000">
          <a:off x="5696954" y="5253791"/>
          <a:ext cx="379894" cy="379894"/>
        </a:xfrm>
        <a:prstGeom prst="teardrop">
          <a:avLst>
            <a:gd name="adj" fmla="val 11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80E56-CC8F-4938-B6BE-19450CB87805}">
      <dsp:nvSpPr>
        <dsp:cNvPr id="0" name=""/>
        <dsp:cNvSpPr/>
      </dsp:nvSpPr>
      <dsp:spPr>
        <a:xfrm>
          <a:off x="5739157" y="5295994"/>
          <a:ext cx="295488" cy="295488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2143E-FE83-4BEE-A2E3-2E843C8BCBC9}">
      <dsp:nvSpPr>
        <dsp:cNvPr id="0" name=""/>
        <dsp:cNvSpPr/>
      </dsp:nvSpPr>
      <dsp:spPr>
        <a:xfrm>
          <a:off x="6155528" y="3209752"/>
          <a:ext cx="1080568" cy="1900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4775" rIns="0" bIns="6985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Year 3 of </a:t>
          </a:r>
          <a:r>
            <a:rPr lang="en-US" sz="1100" kern="1200" dirty="0">
              <a:latin typeface="Segoe UI Semibold" panose="020B0702040204020203" pitchFamily="34" charset="0"/>
              <a:ea typeface="Open Sans" panose="020B0606030504020204" pitchFamily="34" charset="0"/>
              <a:cs typeface="Segoe UI Semibold" panose="020B0702040204020203" pitchFamily="34" charset="0"/>
            </a:rPr>
            <a:t>Grant SB5720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FEPPP is </a:t>
          </a:r>
          <a:r>
            <a:rPr lang="en-US" sz="1100" kern="1200" dirty="0">
              <a:latin typeface="+mj-lt"/>
              <a:ea typeface="Open Sans" panose="020B0606030504020204" pitchFamily="34" charset="0"/>
              <a:cs typeface="Segoe UI" panose="020B0502040204020203" pitchFamily="34" charset="0"/>
            </a:rPr>
            <a:t>revising</a:t>
          </a:r>
          <a:r>
            <a:rPr lang="en-US" sz="1100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 the Financial Education learning standards</a:t>
          </a:r>
        </a:p>
      </dsp:txBody>
      <dsp:txXfrm>
        <a:off x="6155528" y="3209752"/>
        <a:ext cx="1080568" cy="1900173"/>
      </dsp:txXfrm>
    </dsp:sp>
    <dsp:sp modelId="{2EEADF1A-47B8-4506-BF67-3C35447EC518}">
      <dsp:nvSpPr>
        <dsp:cNvPr id="0" name=""/>
        <dsp:cNvSpPr/>
      </dsp:nvSpPr>
      <dsp:spPr>
        <a:xfrm>
          <a:off x="6155528" y="5109925"/>
          <a:ext cx="1080568" cy="6676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rPr>
            <a:t>2025</a:t>
          </a:r>
          <a:endParaRPr lang="en-US" sz="1200" b="1" kern="1200" dirty="0">
            <a:latin typeface="Segoe UI" panose="020B0502040204020203" pitchFamily="34" charset="0"/>
            <a:ea typeface="Open Sans" panose="020B0606030504020204" pitchFamily="34" charset="0"/>
            <a:cs typeface="Segoe UI" panose="020B0502040204020203" pitchFamily="34" charset="0"/>
          </a:endParaRPr>
        </a:p>
      </dsp:txBody>
      <dsp:txXfrm>
        <a:off x="6155528" y="5109925"/>
        <a:ext cx="1080568" cy="667628"/>
      </dsp:txXfrm>
    </dsp:sp>
    <dsp:sp modelId="{07E00749-C4C6-4281-8EF7-A27AD4D0CF9A}">
      <dsp:nvSpPr>
        <dsp:cNvPr id="0" name=""/>
        <dsp:cNvSpPr/>
      </dsp:nvSpPr>
      <dsp:spPr>
        <a:xfrm>
          <a:off x="5886902" y="3209752"/>
          <a:ext cx="0" cy="1900173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F9061-38BE-47CF-9F4F-EF44CC2D9C50}">
      <dsp:nvSpPr>
        <dsp:cNvPr id="0" name=""/>
        <dsp:cNvSpPr/>
      </dsp:nvSpPr>
      <dsp:spPr>
        <a:xfrm>
          <a:off x="5903737" y="3149665"/>
          <a:ext cx="96705" cy="1201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EC96A-D485-410E-A510-095E80912B6E}">
      <dsp:nvSpPr>
        <dsp:cNvPr id="0" name=""/>
        <dsp:cNvSpPr/>
      </dsp:nvSpPr>
      <dsp:spPr>
        <a:xfrm>
          <a:off x="2689037" y="1501749"/>
          <a:ext cx="2749924" cy="2686736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+mj-lt"/>
            </a:rPr>
            <a:t>K-12 Financial Education</a:t>
          </a:r>
          <a:endParaRPr lang="en-US" sz="3200" kern="1200" dirty="0">
            <a:latin typeface="+mj-lt"/>
          </a:endParaRPr>
        </a:p>
      </dsp:txBody>
      <dsp:txXfrm>
        <a:off x="3091754" y="1895212"/>
        <a:ext cx="1944490" cy="1899810"/>
      </dsp:txXfrm>
    </dsp:sp>
    <dsp:sp modelId="{275DE343-C939-407C-9758-EA8E3CAEC486}">
      <dsp:nvSpPr>
        <dsp:cNvPr id="0" name=""/>
        <dsp:cNvSpPr/>
      </dsp:nvSpPr>
      <dsp:spPr>
        <a:xfrm>
          <a:off x="3203959" y="-34608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114982"/>
            <a:satOff val="-3864"/>
            <a:lumOff val="98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Decision-Making</a:t>
          </a:r>
        </a:p>
      </dsp:txBody>
      <dsp:txXfrm>
        <a:off x="3455859" y="217406"/>
        <a:ext cx="1216281" cy="1216828"/>
      </dsp:txXfrm>
    </dsp:sp>
    <dsp:sp modelId="{31DA1149-7478-42BD-B3B6-7BB5F7C07F61}">
      <dsp:nvSpPr>
        <dsp:cNvPr id="0" name=""/>
        <dsp:cNvSpPr/>
      </dsp:nvSpPr>
      <dsp:spPr>
        <a:xfrm>
          <a:off x="4782709" y="725677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229964"/>
            <a:satOff val="-7729"/>
            <a:lumOff val="197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Reading</a:t>
          </a:r>
        </a:p>
      </dsp:txBody>
      <dsp:txXfrm>
        <a:off x="5034609" y="977691"/>
        <a:ext cx="1216281" cy="1216828"/>
      </dsp:txXfrm>
    </dsp:sp>
    <dsp:sp modelId="{2997D501-853A-46AE-B968-CBBD79A6D26A}">
      <dsp:nvSpPr>
        <dsp:cNvPr id="0" name=""/>
        <dsp:cNvSpPr/>
      </dsp:nvSpPr>
      <dsp:spPr>
        <a:xfrm>
          <a:off x="5172628" y="2434025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344945"/>
            <a:satOff val="-11593"/>
            <a:lumOff val="295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Math</a:t>
          </a:r>
        </a:p>
      </dsp:txBody>
      <dsp:txXfrm>
        <a:off x="5424528" y="2686039"/>
        <a:ext cx="1216281" cy="1216828"/>
      </dsp:txXfrm>
    </dsp:sp>
    <dsp:sp modelId="{16E518CD-A71F-4720-AF8B-CC1936284945}">
      <dsp:nvSpPr>
        <dsp:cNvPr id="0" name=""/>
        <dsp:cNvSpPr/>
      </dsp:nvSpPr>
      <dsp:spPr>
        <a:xfrm>
          <a:off x="4080099" y="3804013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459927"/>
            <a:satOff val="-15458"/>
            <a:lumOff val="394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Social Studies</a:t>
          </a:r>
        </a:p>
      </dsp:txBody>
      <dsp:txXfrm>
        <a:off x="4331999" y="4056027"/>
        <a:ext cx="1216281" cy="1216828"/>
      </dsp:txXfrm>
    </dsp:sp>
    <dsp:sp modelId="{04BBE28A-D472-435D-9112-8786FF4D3D76}">
      <dsp:nvSpPr>
        <dsp:cNvPr id="0" name=""/>
        <dsp:cNvSpPr/>
      </dsp:nvSpPr>
      <dsp:spPr>
        <a:xfrm>
          <a:off x="2327818" y="3804013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344945"/>
            <a:satOff val="-11593"/>
            <a:lumOff val="295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j-lt"/>
            </a:rPr>
            <a:t>Social Emotional Learning</a:t>
          </a:r>
          <a:endParaRPr lang="en-US" sz="2000" kern="1200" dirty="0">
            <a:latin typeface="+mj-lt"/>
          </a:endParaRPr>
        </a:p>
      </dsp:txBody>
      <dsp:txXfrm>
        <a:off x="2579718" y="4056027"/>
        <a:ext cx="1216281" cy="1216828"/>
      </dsp:txXfrm>
    </dsp:sp>
    <dsp:sp modelId="{4AC37C74-844F-4AD6-88FD-CBE563189C57}">
      <dsp:nvSpPr>
        <dsp:cNvPr id="0" name=""/>
        <dsp:cNvSpPr/>
      </dsp:nvSpPr>
      <dsp:spPr>
        <a:xfrm>
          <a:off x="1235289" y="2434025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229964"/>
            <a:satOff val="-7729"/>
            <a:lumOff val="197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School Counseling</a:t>
          </a:r>
        </a:p>
      </dsp:txBody>
      <dsp:txXfrm>
        <a:off x="1487189" y="2686039"/>
        <a:ext cx="1216281" cy="1216828"/>
      </dsp:txXfrm>
    </dsp:sp>
    <dsp:sp modelId="{34A54A85-2C16-4E53-AFBD-5950E8B8084D}">
      <dsp:nvSpPr>
        <dsp:cNvPr id="0" name=""/>
        <dsp:cNvSpPr/>
      </dsp:nvSpPr>
      <dsp:spPr>
        <a:xfrm>
          <a:off x="1625208" y="725677"/>
          <a:ext cx="1720081" cy="1720856"/>
        </a:xfrm>
        <a:prstGeom prst="ellipse">
          <a:avLst/>
        </a:prstGeom>
        <a:solidFill>
          <a:schemeClr val="accent2">
            <a:shade val="80000"/>
            <a:alpha val="50000"/>
            <a:hueOff val="114982"/>
            <a:satOff val="-3864"/>
            <a:lumOff val="98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Digital Citizenship</a:t>
          </a:r>
        </a:p>
      </dsp:txBody>
      <dsp:txXfrm>
        <a:off x="1877108" y="977691"/>
        <a:ext cx="1216281" cy="1216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AF16D-0F53-44CA-A98E-6450EE3551E5}">
      <dsp:nvSpPr>
        <dsp:cNvPr id="0" name=""/>
        <dsp:cNvSpPr/>
      </dsp:nvSpPr>
      <dsp:spPr>
        <a:xfrm>
          <a:off x="0" y="3"/>
          <a:ext cx="7926705" cy="66546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8D0E9-01A2-4D94-BB75-0E0D6DF62BB5}">
      <dsp:nvSpPr>
        <dsp:cNvPr id="0" name=""/>
        <dsp:cNvSpPr/>
      </dsp:nvSpPr>
      <dsp:spPr>
        <a:xfrm>
          <a:off x="201304" y="152854"/>
          <a:ext cx="366007" cy="3660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5A2B3-E95C-4BEE-B280-B627869A9FE1}">
      <dsp:nvSpPr>
        <dsp:cNvPr id="0" name=""/>
        <dsp:cNvSpPr/>
      </dsp:nvSpPr>
      <dsp:spPr>
        <a:xfrm>
          <a:off x="768616" y="3124"/>
          <a:ext cx="7158088" cy="665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9" tIns="70429" rIns="70429" bIns="704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</a:rPr>
            <a:t>Genre-blending, family-friendly, coming-of-age story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768616" y="3124"/>
        <a:ext cx="7158088" cy="665468"/>
      </dsp:txXfrm>
    </dsp:sp>
    <dsp:sp modelId="{1399BFC0-6F09-4F08-883B-D9390FFADB30}">
      <dsp:nvSpPr>
        <dsp:cNvPr id="0" name=""/>
        <dsp:cNvSpPr/>
      </dsp:nvSpPr>
      <dsp:spPr>
        <a:xfrm>
          <a:off x="0" y="834959"/>
          <a:ext cx="7926705" cy="66546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DA07C-9B77-4C63-8F74-6680E7CFA767}">
      <dsp:nvSpPr>
        <dsp:cNvPr id="0" name=""/>
        <dsp:cNvSpPr/>
      </dsp:nvSpPr>
      <dsp:spPr>
        <a:xfrm>
          <a:off x="201304" y="984690"/>
          <a:ext cx="366007" cy="3660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3FB9FB-0C38-40BA-93F1-2C5948144517}">
      <dsp:nvSpPr>
        <dsp:cNvPr id="0" name=""/>
        <dsp:cNvSpPr/>
      </dsp:nvSpPr>
      <dsp:spPr>
        <a:xfrm>
          <a:off x="768616" y="834959"/>
          <a:ext cx="7158088" cy="665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9" tIns="70429" rIns="70429" bIns="704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Popularity of Korean culture, $1B K-pop industry</a:t>
          </a:r>
        </a:p>
      </dsp:txBody>
      <dsp:txXfrm>
        <a:off x="768616" y="834959"/>
        <a:ext cx="7158088" cy="665468"/>
      </dsp:txXfrm>
    </dsp:sp>
    <dsp:sp modelId="{9E9B7484-628D-44B4-9BBA-BDEE4CEBEEDF}">
      <dsp:nvSpPr>
        <dsp:cNvPr id="0" name=""/>
        <dsp:cNvSpPr/>
      </dsp:nvSpPr>
      <dsp:spPr>
        <a:xfrm>
          <a:off x="0" y="1666795"/>
          <a:ext cx="7926705" cy="66546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613364-74CA-4A33-9C07-8F9459E80B21}">
      <dsp:nvSpPr>
        <dsp:cNvPr id="0" name=""/>
        <dsp:cNvSpPr/>
      </dsp:nvSpPr>
      <dsp:spPr>
        <a:xfrm>
          <a:off x="201304" y="1816526"/>
          <a:ext cx="366007" cy="3660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5AD330-C581-42D2-9867-7D5D9644A630}">
      <dsp:nvSpPr>
        <dsp:cNvPr id="0" name=""/>
        <dsp:cNvSpPr/>
      </dsp:nvSpPr>
      <dsp:spPr>
        <a:xfrm>
          <a:off x="768616" y="1666795"/>
          <a:ext cx="7158088" cy="665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9" tIns="70429" rIns="70429" bIns="704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</a:rPr>
            <a:t>Catchy pop music from HUNTR/X and Saja Boys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768616" y="1666795"/>
        <a:ext cx="7158088" cy="665468"/>
      </dsp:txXfrm>
    </dsp:sp>
    <dsp:sp modelId="{88D9F036-CEF9-48F0-9034-B18E73EA4AD4}">
      <dsp:nvSpPr>
        <dsp:cNvPr id="0" name=""/>
        <dsp:cNvSpPr/>
      </dsp:nvSpPr>
      <dsp:spPr>
        <a:xfrm>
          <a:off x="0" y="2498631"/>
          <a:ext cx="7926705" cy="66546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4D57E-EFB7-424D-A096-F4DAC8CEB891}">
      <dsp:nvSpPr>
        <dsp:cNvPr id="0" name=""/>
        <dsp:cNvSpPr/>
      </dsp:nvSpPr>
      <dsp:spPr>
        <a:xfrm>
          <a:off x="201304" y="2648361"/>
          <a:ext cx="366007" cy="3660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AC4ACD-16D1-4170-AEE1-4FC1765A9CAD}">
      <dsp:nvSpPr>
        <dsp:cNvPr id="0" name=""/>
        <dsp:cNvSpPr/>
      </dsp:nvSpPr>
      <dsp:spPr>
        <a:xfrm>
          <a:off x="768616" y="2498631"/>
          <a:ext cx="7158088" cy="665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9" tIns="70429" rIns="70429" bIns="704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Visuals reflect $100 million production budget</a:t>
          </a:r>
        </a:p>
      </dsp:txBody>
      <dsp:txXfrm>
        <a:off x="768616" y="2498631"/>
        <a:ext cx="7158088" cy="665468"/>
      </dsp:txXfrm>
    </dsp:sp>
    <dsp:sp modelId="{EA317158-EB1C-4E40-8B26-A6473CAFFF79}">
      <dsp:nvSpPr>
        <dsp:cNvPr id="0" name=""/>
        <dsp:cNvSpPr/>
      </dsp:nvSpPr>
      <dsp:spPr>
        <a:xfrm>
          <a:off x="0" y="3330467"/>
          <a:ext cx="7926705" cy="66546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CF646-B0A2-476E-951E-DC07C42D50BB}">
      <dsp:nvSpPr>
        <dsp:cNvPr id="0" name=""/>
        <dsp:cNvSpPr/>
      </dsp:nvSpPr>
      <dsp:spPr>
        <a:xfrm>
          <a:off x="201304" y="3480197"/>
          <a:ext cx="366007" cy="3660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A1C66D-C3C9-41E8-8C1B-844BA3E43117}">
      <dsp:nvSpPr>
        <dsp:cNvPr id="0" name=""/>
        <dsp:cNvSpPr/>
      </dsp:nvSpPr>
      <dsp:spPr>
        <a:xfrm>
          <a:off x="768616" y="3330467"/>
          <a:ext cx="7158088" cy="665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29" tIns="70429" rIns="70429" bIns="7042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</a:rPr>
            <a:t>The “rewatchable” vibe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768616" y="3330467"/>
        <a:ext cx="7158088" cy="665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CCE51-7F89-48C9-988B-9AC622F777E6}">
      <dsp:nvSpPr>
        <dsp:cNvPr id="0" name=""/>
        <dsp:cNvSpPr/>
      </dsp:nvSpPr>
      <dsp:spPr>
        <a:xfrm>
          <a:off x="0" y="0"/>
          <a:ext cx="7926705" cy="1142309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D5859-9015-4E23-BA4D-42129F6519B7}">
      <dsp:nvSpPr>
        <dsp:cNvPr id="0" name=""/>
        <dsp:cNvSpPr/>
      </dsp:nvSpPr>
      <dsp:spPr>
        <a:xfrm>
          <a:off x="345548" y="257507"/>
          <a:ext cx="628270" cy="6282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717B7-3EA7-4507-8C2C-4522EF427141}">
      <dsp:nvSpPr>
        <dsp:cNvPr id="0" name=""/>
        <dsp:cNvSpPr/>
      </dsp:nvSpPr>
      <dsp:spPr>
        <a:xfrm>
          <a:off x="1319367" y="488"/>
          <a:ext cx="6607337" cy="1142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94" tIns="120894" rIns="120894" bIns="12089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Betting or staking of something of value</a:t>
          </a:r>
        </a:p>
      </dsp:txBody>
      <dsp:txXfrm>
        <a:off x="1319367" y="488"/>
        <a:ext cx="6607337" cy="1142309"/>
      </dsp:txXfrm>
    </dsp:sp>
    <dsp:sp modelId="{45479BC0-6BCD-483D-843B-B6ED74F659E0}">
      <dsp:nvSpPr>
        <dsp:cNvPr id="0" name=""/>
        <dsp:cNvSpPr/>
      </dsp:nvSpPr>
      <dsp:spPr>
        <a:xfrm>
          <a:off x="0" y="1428375"/>
          <a:ext cx="7926705" cy="1142309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FBE10-D8AD-44D7-B421-E511FBC2C715}">
      <dsp:nvSpPr>
        <dsp:cNvPr id="0" name=""/>
        <dsp:cNvSpPr/>
      </dsp:nvSpPr>
      <dsp:spPr>
        <a:xfrm>
          <a:off x="345548" y="1685394"/>
          <a:ext cx="628270" cy="6282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3233B-9B30-44EC-8248-AD77EC74314E}">
      <dsp:nvSpPr>
        <dsp:cNvPr id="0" name=""/>
        <dsp:cNvSpPr/>
      </dsp:nvSpPr>
      <dsp:spPr>
        <a:xfrm>
          <a:off x="1319367" y="1428375"/>
          <a:ext cx="6607337" cy="1142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94" tIns="120894" rIns="120894" bIns="12089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Awareness of risk and hope of gain</a:t>
          </a:r>
        </a:p>
      </dsp:txBody>
      <dsp:txXfrm>
        <a:off x="1319367" y="1428375"/>
        <a:ext cx="6607337" cy="1142309"/>
      </dsp:txXfrm>
    </dsp:sp>
    <dsp:sp modelId="{00116E60-0709-4136-AD05-E9D51D1758CE}">
      <dsp:nvSpPr>
        <dsp:cNvPr id="0" name=""/>
        <dsp:cNvSpPr/>
      </dsp:nvSpPr>
      <dsp:spPr>
        <a:xfrm>
          <a:off x="0" y="2856262"/>
          <a:ext cx="7926705" cy="1142309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E7B62-EBDB-4CA0-8E9C-AF44A9158C27}">
      <dsp:nvSpPr>
        <dsp:cNvPr id="0" name=""/>
        <dsp:cNvSpPr/>
      </dsp:nvSpPr>
      <dsp:spPr>
        <a:xfrm>
          <a:off x="345548" y="3113281"/>
          <a:ext cx="628270" cy="6282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8086F-1E19-4098-A14D-1A1C7547A258}">
      <dsp:nvSpPr>
        <dsp:cNvPr id="0" name=""/>
        <dsp:cNvSpPr/>
      </dsp:nvSpPr>
      <dsp:spPr>
        <a:xfrm>
          <a:off x="1319367" y="2856262"/>
          <a:ext cx="6607337" cy="1142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94" tIns="120894" rIns="120894" bIns="12089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1"/>
              </a:solidFill>
            </a:rPr>
            <a:t>Dependent on the outcome of an uncertain event</a:t>
          </a:r>
        </a:p>
      </dsp:txBody>
      <dsp:txXfrm>
        <a:off x="1319367" y="2856262"/>
        <a:ext cx="6607337" cy="1142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23:46:14.9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1 175,'28'-1,"1"-2,52-12,5-1,348-14,5 31,-219 2,1263-2,-1210 14,11 1,3064-17,-3065-14,-44 0,981 12,-632 6,2027-3,-2550-3,122-23,-7 0,89 20,47-6,114-5,-186 14,-102-11,-126 11,23-2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23:46:17.26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61,'6543'0,"-6241"-17,-158 7,443 4,-339 9,218-1,613-5,-851-12,51 0,2287 17,-1438-3,-1124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2T23:46:19.06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1,'4379'0,"-4328"0,-11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BC5ED-9375-4BB4-B6FE-3BAF86B877BE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E6941-DC2C-4271-B229-47D7F59A4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home-improvement/internet/streaming-stat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ve-land.ca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pgambling.org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knowtheodds.org/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16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69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1DA5A-D03F-B759-C47F-B41965515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E3382-AA7C-4319-650D-B991DDA5E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374F3-F8C4-3169-27A7-BC39CC618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Presentation Slide – Mixed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0E057-F738-F4EF-B9D6-182B60FEC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17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5e886dfc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5e886dfc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Guess first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Resource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Forbes</a:t>
            </a:r>
            <a:r>
              <a:rPr lang="en-US" dirty="0"/>
              <a:t> found Americans average $552/year on streaming subscriptions</a:t>
            </a:r>
          </a:p>
          <a:p>
            <a:pPr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recap, you'll need YouTube TV, NFL Sunday Ticket, Peacock, Prime Video, and Netflix at various points to watch every second of the remainder of the 2025-2026 NFL season.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isn't going to be cheap, but it's at least cheaper than getting season tickets for your local NFL team. Well, unless your team is awful.</a:t>
            </a:r>
          </a:p>
          <a:p>
            <a:pPr fontAlgn="base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TOTAL: $347.91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0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Raffle ticket at the school auction</a:t>
            </a:r>
          </a:p>
          <a:p>
            <a:pPr marL="342900" indent="-342900">
              <a:buFontTx/>
              <a:buChar char="-"/>
            </a:pPr>
            <a:r>
              <a:rPr lang="en-US" dirty="0"/>
              <a:t>Weekly $10 NFL office pool</a:t>
            </a:r>
          </a:p>
          <a:p>
            <a:pPr marL="342900" indent="-342900">
              <a:buFontTx/>
              <a:buChar char="-"/>
            </a:pPr>
            <a:r>
              <a:rPr lang="en-US" dirty="0"/>
              <a:t>BINGO at the community center</a:t>
            </a:r>
          </a:p>
          <a:p>
            <a:pPr marL="342900" indent="-342900">
              <a:buFontTx/>
              <a:buChar char="-"/>
            </a:pPr>
            <a:r>
              <a:rPr lang="en-US" dirty="0"/>
              <a:t>Poker night with friends</a:t>
            </a:r>
          </a:p>
          <a:p>
            <a:pPr marL="342900" indent="-342900">
              <a:buFontTx/>
              <a:buChar char="-"/>
            </a:pPr>
            <a:r>
              <a:rPr lang="en-US" dirty="0"/>
              <a:t>In-app purchase for free game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88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  <a:p>
            <a:r>
              <a:rPr lang="en-US" dirty="0"/>
              <a:t>Financial Stakes</a:t>
            </a:r>
          </a:p>
          <a:p>
            <a:r>
              <a:rPr lang="en-US" dirty="0"/>
              <a:t>Chance vs. Skill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34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Loot box, loot crate, or prize crate</a:t>
            </a:r>
          </a:p>
          <a:p>
            <a:endParaRPr lang="en-US" dirty="0"/>
          </a:p>
          <a:p>
            <a:r>
              <a:rPr lang="en-US" dirty="0"/>
              <a:t>Loot can be cosmetic or necessary to win the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0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Drummond, A., Hall, L.C. &amp; Sauer, J.D. Surprisingly high prevalence rates of severe psychological distress among consumers who purchase loot boxes in video games.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 Rep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12, 16128 (2022). https://doi.org/10.1038/s41598-022-20549-1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0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Sources:</a:t>
            </a:r>
          </a:p>
          <a:p>
            <a:endParaRPr lang="en-US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Brooks, G. A., &amp; Clark, L., The gamblers of the future? Migration from loot boxes to gambling in a longitudinal study of young adults. Computers in Human Behavior, Vol. 141, No. 107605 (2023). https://doi.org/10.1016/j.chb.2022.107605</a:t>
            </a:r>
          </a:p>
          <a:p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Drummond, A., Hall, L.C. &amp; Sauer, J.D. Surprisingly high prevalence rates of severe psychological distress among consumers who purchase loot boxes in video games.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 Rep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12, 16128 (2022). https://doi.org/10.1038/s41598-022-20549-1</a:t>
            </a:r>
          </a:p>
          <a:p>
            <a:endParaRPr lang="en-US" dirty="0"/>
          </a:p>
          <a:p>
            <a:r>
              <a:rPr lang="en-US" dirty="0"/>
              <a:t>Spicer, S. G., et al.. Loot boxes and problem gambling: Investigating the “gateway hypothesis.” Addictive Behaviors, Volume 131, 107327 (2022). https://doi.org/10.1016/j.addbeh.2022.107327</a:t>
            </a:r>
            <a:endParaRPr lang="en-US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48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Entertainment Software Rating Board (ESRB) spokesperson: Oct 2017</a:t>
            </a:r>
          </a:p>
          <a:p>
            <a:r>
              <a:rPr lang="en-US" dirty="0"/>
              <a:t>“ESRB does not consider loot boxes to be gambling,” said an ESRB spokesperson in an e-mail to Kotaku. “While there’s an element of chance in these mechanics, the player is always guaranteed to receive in-game content (even if the player unfortunately receives something they don’t want). We think of it as a similar principle to collectible card games: Sometimes you’ll open a pack and get a brand new holographic card you’ve had your eye on for a while. But other times you’ll end up with a pack of cards you already have.”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6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Native-Land.ca | Our home on native land</a:t>
            </a:r>
            <a:endParaRPr lang="en-US" dirty="0"/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Native Land Digital honors the sovereignty of all Indigenous nations, their lands, and their waters. We recognize that these boundaries and territories are representations of the sacred.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respect the rights of Indigenous data sovereignty, and we are committed to an ongoing process of collaboration, growth, and learning.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work to update and replace information that is a continuation of trauma caused by theft, injustice, misinformation, and ignorance.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map is a living document, informed by the contributions of Indigenous communities, Indigenous knowledge holders and their stories. This is 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honouring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Indigenous resilience past, present and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941-DC2C-4271-B229-47D7F59A4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773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5-8 million would have mild or moderate gambling problems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Yale: It’s estimated that a gambling disorder’s development is 50 percent due to genetic factors and 50 percent due to environmental factors.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srgbClr val="0070C0"/>
                </a:solidFill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Council on Problem Gambling</a:t>
            </a:r>
            <a:r>
              <a:rPr lang="en-US" dirty="0">
                <a:solidFill>
                  <a:srgbClr val="0070C0"/>
                </a:solidFill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Know the Odds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51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Yeola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A, Allen MR, Desai N, Poliak A, Yang KH, Smith DM, Ayers JW. Growing Health Concern Regarding Gambling Addiction in the Age of Sportsbooks. JAMA Intern Med. 2025 Apr 1;185(4):382-389.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10.1001/jamainternmed.2024.8193. PMID: 39960737; PMCID: PMC11833657.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50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Naomi Osaka’s deep run in the 2025 U.S. Open</a:t>
            </a:r>
          </a:p>
          <a:p>
            <a:r>
              <a:rPr lang="en-US" dirty="0"/>
              <a:t>Her outfits (Nike) and </a:t>
            </a:r>
            <a:r>
              <a:rPr lang="en-US" dirty="0" err="1"/>
              <a:t>Labubu</a:t>
            </a:r>
            <a:r>
              <a:rPr lang="en-US" dirty="0"/>
              <a:t> dolls were media darlings</a:t>
            </a:r>
          </a:p>
          <a:p>
            <a:r>
              <a:rPr lang="en-US" dirty="0"/>
              <a:t>Billie Jean Bling, Andre </a:t>
            </a:r>
            <a:r>
              <a:rPr lang="en-US" dirty="0" err="1"/>
              <a:t>Swagassi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05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Around since 2019, the keychains really kicked off the current trend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3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79E4C-1FA0-3A0F-185D-70447DECC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B3677-2737-9A3C-0E67-AADFEEB375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BD638-9178-7856-0377-9D7B353846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8F1EF-0633-A76B-A09E-27F540864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44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“Blind-box” sales build excitement and scarcity.</a:t>
            </a:r>
            <a:r>
              <a:rPr lang="en-US" dirty="0"/>
              <a:t> </a:t>
            </a:r>
            <a:r>
              <a:rPr lang="en-US" dirty="0" err="1"/>
              <a:t>Labubus</a:t>
            </a:r>
            <a:r>
              <a:rPr lang="en-US" dirty="0"/>
              <a:t> are usually sold in blind boxes — buyers don’t know which design or “version” they’ll get until they open the box. That element of surprise + uncertainty motivates people to buy multiple boxes, hoping to get rare or “secret” variants.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78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7ED76-17CF-2570-37ED-9DC4FD6C6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3908F0-75AC-AE9E-6B15-6ED05D053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2D442-F2C2-3308-EF96-C5B89EA69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the irony: Recommending a video available on a streaming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Beanie Mania (2021)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Directed by Yemisi Brookes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TV-PG 1h 20m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Streaming on </a:t>
            </a:r>
            <a:r>
              <a:rPr lang="en-US" sz="1200" dirty="0" err="1"/>
              <a:t>HBOMax</a:t>
            </a:r>
            <a:endParaRPr lang="en-US" sz="1200" dirty="0"/>
          </a:p>
          <a:p>
            <a:pPr>
              <a:spcBef>
                <a:spcPts val="600"/>
              </a:spcBef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DD7EF-B953-93CB-5D0C-025EB9122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40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January: U.S. TikTok ban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February: Kendrick Lamar’s Super Bowl halftime show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April: Blue Origin all-female space flight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June: Bezos-Sanchez wedding in Venice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August: The Coldplay kiss-cam couple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Aug/Oct: Taylor Swift engagement and album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October: The Louvre robbery</a:t>
            </a:r>
          </a:p>
          <a:p>
            <a:pPr rtl="0" eaLnBrk="1" fontAlgn="ctr" latinLnBrk="0" hangingPunct="1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November: Stranger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25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year after the CA fires – Climate change and insurance</a:t>
            </a:r>
          </a:p>
          <a:p>
            <a:r>
              <a:rPr lang="en-US" dirty="0"/>
              <a:t>PR and Stocks – Tesla</a:t>
            </a:r>
          </a:p>
          <a:p>
            <a:r>
              <a:rPr lang="en-US" dirty="0"/>
              <a:t>March Madness</a:t>
            </a:r>
          </a:p>
          <a:p>
            <a:r>
              <a:rPr lang="en-US" dirty="0"/>
              <a:t>Holiday Spending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5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>
          <a:extLst>
            <a:ext uri="{FF2B5EF4-FFF2-40B4-BE49-F238E27FC236}">
              <a16:creationId xmlns:a16="http://schemas.microsoft.com/office/drawing/2014/main" id="{339655A6-D6BC-48E1-9D96-F02A131C3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:notes">
            <a:extLst>
              <a:ext uri="{FF2B5EF4-FFF2-40B4-BE49-F238E27FC236}">
                <a16:creationId xmlns:a16="http://schemas.microsoft.com/office/drawing/2014/main" id="{4E656F0F-8F19-2160-D3E2-DA6356666C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4:notes">
            <a:extLst>
              <a:ext uri="{FF2B5EF4-FFF2-40B4-BE49-F238E27FC236}">
                <a16:creationId xmlns:a16="http://schemas.microsoft.com/office/drawing/2014/main" id="{864B0FF4-5BA4-3229-CB74-D4B600749B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14:notes">
            <a:extLst>
              <a:ext uri="{FF2B5EF4-FFF2-40B4-BE49-F238E27FC236}">
                <a16:creationId xmlns:a16="http://schemas.microsoft.com/office/drawing/2014/main" id="{F73EE619-187B-A181-1B43-E355A4635D0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4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017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E6941-DC2C-4271-B229-47D7F59A4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8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  <a:tabLst/>
                <a:defRPr/>
              </a:pPr>
              <a:t>6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0BB07-8666-A647-5DDC-2E960CC93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834246-2AA0-381B-8AB8-3BE8C6634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3B463E-87CF-585D-2849-4F9EE04B0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/>
              <a:t>Identify how pop culture connects to personal finance and economic concepts such as consumer behavior, scarcity, and marketing influence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dirty="0"/>
              <a:t>Facilitate discussions that use pop culture examples to help students recognize financial decision-making in everyday life.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B9C00-B246-2555-67D7-10EE1F293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46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Views: 325,100,000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Runtime: 1:40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Estimate the total hours viewed: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541,800,000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70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K-Pop is a billion dollar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8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Seven years to make, four years for sequel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FE6941-DC2C-4271-B229-47D7F59A49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59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7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6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48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834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700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15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89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64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144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0892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719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4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87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32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937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23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87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301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691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56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3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88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988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65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99320"/>
            <a:ext cx="4937760" cy="59530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99320"/>
            <a:ext cx="4937760" cy="59530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48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20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93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7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902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05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977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81080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49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371806"/>
            <a:ext cx="5486400" cy="18427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430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10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8740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392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0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920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515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9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151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34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1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7263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6911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554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4752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4425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73475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7710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31404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66178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116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298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02101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614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957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4483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9557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10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71020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2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484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59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899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011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6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587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72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61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47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5B4B14C-7ADB-4912-BAF8-B917F08B003C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88192F-7A7B-4460-8727-AFEB0E433D6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57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74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94" r:id="rId14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5B4B14C-7ADB-4912-BAF8-B917F08B003C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88192F-7A7B-4460-8727-AFEB0E433D6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68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23783"/>
            <a:ext cx="10401300" cy="1166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82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2903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671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eenrant.com/kpop-demon-hunters-budget-netflix-deal-sony-theater-release-repor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5" Type="http://schemas.openxmlformats.org/officeDocument/2006/relationships/hyperlink" Target="https://www.ngpf.org/blog/question-of-the-day/question-of-the-day-how-much-does-the-average-consumer-spend-per-month-on-subscription-services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www.ngpf.org/blog/question-of-the-day/question-of-the-day-how-much-does-the-average-consumer-spend-per-month-on-subscription-service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gpf.org/blog/fincap-friday/fincap-friday-news-from-netflix/" TargetMode="External"/><Relationship Id="rId3" Type="http://schemas.openxmlformats.org/officeDocument/2006/relationships/hyperlink" Target="https://files.consumerfinance.gov/f/documents/cfpb_building_block_activities_budgeting-needs-wants_worksheet.pdf" TargetMode="External"/><Relationship Id="rId7" Type="http://schemas.openxmlformats.org/officeDocument/2006/relationships/hyperlink" Target="https://docs.google.com/presentation/d/1e4HYRqG_OtvX1XPJuAmjXhClEH_vYHuv4kN3Cn3JYkI/edit?slide=id.g11950216c6d_0_125#slide=id.g11950216c6d_0_125" TargetMode="External"/><Relationship Id="rId2" Type="http://schemas.openxmlformats.org/officeDocument/2006/relationships/hyperlink" Target="https://files.consumerfinance.gov/f/documents/cfpb_building_block_activities_creating-monthly-household-budget_worksheet.pdf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ngpf.org/blog/question-of-the-day/question-of-the-day-what-is-the-most-popular-way-to-consume-tv-content-broadcast-streaming-or-cable/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s://econedlink.org/resources/thinking-on-the-margin/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s://docs.google.com/document/d/1wbZFBUfe1gCjO7f09qQX_zct5FpQE5_DtDsV42h-Mc0/edit?tab=t.0" TargetMode="Externa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native-land.ca/e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54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customXml" Target="../ink/ink2.xml"/><Relationship Id="rId5" Type="http://schemas.openxmlformats.org/officeDocument/2006/relationships/image" Target="../media/image450.PNG"/><Relationship Id="rId4" Type="http://schemas.openxmlformats.org/officeDocument/2006/relationships/customXml" Target="../ink/ink1.xml"/><Relationship Id="rId9" Type="http://schemas.openxmlformats.org/officeDocument/2006/relationships/image" Target="../media/image4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pgambling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knowtheodds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theodds.org/" TargetMode="External"/><Relationship Id="rId3" Type="http://schemas.openxmlformats.org/officeDocument/2006/relationships/hyperlink" Target="https://www.ngpf.org/curriculum/gambling-and-sports-betting/" TargetMode="External"/><Relationship Id="rId7" Type="http://schemas.openxmlformats.org/officeDocument/2006/relationships/hyperlink" Target="https://www.ncpgambling.org/help-treatment/" TargetMode="External"/><Relationship Id="rId2" Type="http://schemas.openxmlformats.org/officeDocument/2006/relationships/hyperlink" Target="https://econedlink.org/resources/risky-spending-and-teen-gambling/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docs.google.com/document/d/1Z1p2QrJUikt-7WaVnSA5qrDusP0QIGrDalVm8AxCk7c/edit?tab=t.0" TargetMode="External"/><Relationship Id="rId11" Type="http://schemas.openxmlformats.org/officeDocument/2006/relationships/image" Target="../media/image39.png"/><Relationship Id="rId5" Type="http://schemas.openxmlformats.org/officeDocument/2006/relationships/hyperlink" Target="https://docs.google.com/document/d/1z42OxiP5CDFyIVQiSyvevPE4LcBlWRxkwRlCmqXtbuw/edit?tab=t.0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docs.google.com/presentation/d/1AJw8OKY_M05vFBoPKaO9cnkrdVc8Js8t8C5EMTxTAyk/edit#slide=id.g1e5c6134ee7_0_45" TargetMode="External"/><Relationship Id="rId9" Type="http://schemas.openxmlformats.org/officeDocument/2006/relationships/hyperlink" Target="https://www.parents.com/kids/safety/kids-as-young-as-11-are-becoming-addicted-to-online-gamblin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vKXijWxgbE8?feature=oembed" TargetMode="External"/><Relationship Id="rId5" Type="http://schemas.openxmlformats.org/officeDocument/2006/relationships/image" Target="../media/image62.jpeg"/><Relationship Id="rId4" Type="http://schemas.openxmlformats.org/officeDocument/2006/relationships/image" Target="../media/image61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www.businessinsider.com/labubu-trend-bubble-burst-cost-why-popmart-2025-8" TargetMode="Externa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amy.kliewer@k12.wa.us" TargetMode="Externa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player.vimeo.com/video/664450263?app_id=122963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ppp.org/" TargetMode="External"/><Relationship Id="rId2" Type="http://schemas.openxmlformats.org/officeDocument/2006/relationships/hyperlink" Target="mailto:Amy.Kliewer@k12.wa.us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://www.feppp.org/" TargetMode="External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netflix.com/tudum/top10/most-popular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bes.com/home-improvement/internet/streaming-stats/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24FF3-C276-5A4B-FAC8-99E8E3588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4547616"/>
            <a:ext cx="10058400" cy="155143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Pop Culture Meets Personal Finance: Trends, Toys, Music and the Power of Hype</a:t>
            </a:r>
          </a:p>
          <a:p>
            <a:r>
              <a:rPr lang="en-US" dirty="0">
                <a:solidFill>
                  <a:schemeClr val="tx1"/>
                </a:solidFill>
              </a:rPr>
              <a:t>Amy Kliewer, k-8 program supervisor (FEPPP)</a:t>
            </a:r>
          </a:p>
          <a:p>
            <a:r>
              <a:rPr lang="en-US" dirty="0">
                <a:solidFill>
                  <a:schemeClr val="tx1"/>
                </a:solidFill>
              </a:rPr>
              <a:t>December 10, 2025</a:t>
            </a:r>
          </a:p>
        </p:txBody>
      </p:sp>
      <p:pic>
        <p:nvPicPr>
          <p:cNvPr id="4" name="Picture 3" descr="FEPPP_logo w pig">
            <a:extLst>
              <a:ext uri="{FF2B5EF4-FFF2-40B4-BE49-F238E27FC236}">
                <a16:creationId xmlns:a16="http://schemas.microsoft.com/office/drawing/2014/main" id="{1D1DD41B-ABA9-1E5E-8366-ED535E929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7"/>
          <a:stretch/>
        </p:blipFill>
        <p:spPr bwMode="auto">
          <a:xfrm>
            <a:off x="7777652" y="758952"/>
            <a:ext cx="3252035" cy="356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AC7BC8A-30F1-AC01-D15E-A4A45E2D3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13" y="1094216"/>
            <a:ext cx="6731621" cy="28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4411F-6555-245F-FF21-80B874AA7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/>
          <a:lstStyle/>
          <a:p>
            <a:r>
              <a:rPr lang="en-US" dirty="0"/>
              <a:t>How Sony Fumbled ‘Demon Hunters’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BD9AC-161C-16BA-BCB9-99D1E2082F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313" y="2676525"/>
            <a:ext cx="6284458" cy="3597275"/>
          </a:xfrm>
        </p:spPr>
        <p:txBody>
          <a:bodyPr>
            <a:normAutofit/>
          </a:bodyPr>
          <a:lstStyle/>
          <a:p>
            <a:r>
              <a:rPr lang="en-US" dirty="0"/>
              <a:t>Developed at Sony Animation in 2021</a:t>
            </a:r>
          </a:p>
          <a:p>
            <a:r>
              <a:rPr lang="en-US" dirty="0"/>
              <a:t>Sony signed a major deal with Netflix</a:t>
            </a:r>
          </a:p>
          <a:p>
            <a:pPr lvl="1"/>
            <a:r>
              <a:rPr lang="en-US" dirty="0"/>
              <a:t>Netflix got first look at new projects</a:t>
            </a:r>
          </a:p>
          <a:p>
            <a:pPr lvl="1"/>
            <a:r>
              <a:rPr lang="en-US" dirty="0"/>
              <a:t>Netflix guaranteed several Sony film greenlights</a:t>
            </a:r>
          </a:p>
          <a:p>
            <a:pPr lvl="1"/>
            <a:r>
              <a:rPr lang="en-US" dirty="0"/>
              <a:t>Sony earned a budget premium capped at $20 million per film.</a:t>
            </a:r>
          </a:p>
          <a:p>
            <a:r>
              <a:rPr lang="en-US" dirty="0"/>
              <a:t>Netflix assumed production costs, kept all rights</a:t>
            </a:r>
          </a:p>
          <a:p>
            <a:r>
              <a:rPr lang="en-US" dirty="0">
                <a:latin typeface="+mj-lt"/>
              </a:rPr>
              <a:t>Netflix’s happy surprise: “Frozen-level” intellectual property for the bargain price of $20,000,000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7544C-93C2-4C8F-F998-5669E9D26D3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0" y="2676525"/>
            <a:ext cx="3947160" cy="359747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800" i="1" dirty="0">
                <a:solidFill>
                  <a:schemeClr val="accent6"/>
                </a:solidFill>
                <a:latin typeface="+mj-lt"/>
              </a:rPr>
              <a:t>“Back in 2021, this was a good deal for both sides. Remember, most movie theaters were still closed due to the pandemic, decimating the theatrical business.”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86631-F802-C321-A695-DDB996DF4B19}"/>
              </a:ext>
            </a:extLst>
          </p:cNvPr>
          <p:cNvSpPr txBox="1"/>
          <p:nvPr/>
        </p:nvSpPr>
        <p:spPr>
          <a:xfrm>
            <a:off x="593725" y="6414880"/>
            <a:ext cx="10836275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defRPr>
            </a:lvl1pPr>
          </a:lstStyle>
          <a:p>
            <a:r>
              <a:rPr lang="en-US" dirty="0"/>
              <a:t>Source: </a:t>
            </a:r>
            <a:r>
              <a:rPr lang="en-US" dirty="0" err="1">
                <a:hlinkClick r:id="rId3"/>
              </a:rPr>
              <a:t>KPop</a:t>
            </a:r>
            <a:r>
              <a:rPr lang="en-US" dirty="0">
                <a:hlinkClick r:id="rId3"/>
              </a:rPr>
              <a:t> Demon Hunters: Sony's $100 Million Budget &amp; Theatrical Release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7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EF82C92E-2AC9-767F-D5EB-A6E9D9D7E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593" y="4661717"/>
            <a:ext cx="9005046" cy="1380760"/>
          </a:xfrm>
        </p:spPr>
        <p:txBody>
          <a:bodyPr/>
          <a:lstStyle/>
          <a:p>
            <a:r>
              <a:rPr lang="en-US" dirty="0"/>
              <a:t>Consumer Math: Music Streaming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F6C7DA6-6E67-BA28-9368-5F3E1D017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250" y="1288169"/>
            <a:ext cx="2825750" cy="314684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“Golden”</a:t>
            </a:r>
          </a:p>
          <a:p>
            <a:r>
              <a:rPr lang="en-US" u="sng" dirty="0">
                <a:latin typeface="+mj-lt"/>
              </a:rPr>
              <a:t>Plays</a:t>
            </a:r>
            <a:r>
              <a:rPr lang="en-US" dirty="0"/>
              <a:t>: 	1,070,670</a:t>
            </a:r>
          </a:p>
          <a:p>
            <a:r>
              <a:rPr lang="en-US" u="sng" dirty="0">
                <a:latin typeface="+mj-lt"/>
              </a:rPr>
              <a:t>Time</a:t>
            </a:r>
            <a:r>
              <a:rPr lang="en-US" dirty="0"/>
              <a:t>:	3:15</a:t>
            </a:r>
          </a:p>
          <a:p>
            <a:r>
              <a:rPr lang="en-US" u="sng" dirty="0">
                <a:latin typeface="+mj-lt"/>
              </a:rPr>
              <a:t>Cost</a:t>
            </a:r>
            <a:r>
              <a:rPr lang="en-US" dirty="0"/>
              <a:t>:	$11.99/month</a:t>
            </a:r>
          </a:p>
          <a:p>
            <a:pPr>
              <a:spcBef>
                <a:spcPts val="0"/>
              </a:spcBef>
            </a:pPr>
            <a:r>
              <a:rPr lang="en-US" dirty="0"/>
              <a:t>	for Premium 	subscription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CF15612-52E3-B1FD-1936-9A101F664C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300" y="584199"/>
            <a:ext cx="7927975" cy="4762352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1900" dirty="0"/>
              <a:t>If the soundtrack length is 37 minutes, 50 seconds, what percentage does </a:t>
            </a:r>
            <a:r>
              <a:rPr lang="en-US" sz="1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</a:t>
            </a:r>
            <a:r>
              <a:rPr lang="en-US" sz="1900" dirty="0"/>
              <a:t> represent?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900" dirty="0"/>
              <a:t>Calculate the total listening time in seconds and minutes.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1900" dirty="0"/>
              <a:t>If one person listened to the song on loop, how long would it take them to hear it 1,070,670 times?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If a user subscribes to a Premium Spotify subscription to listen to </a:t>
            </a:r>
            <a:r>
              <a:rPr lang="en-US" sz="1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 </a:t>
            </a:r>
            <a:r>
              <a:rPr lang="en-US" sz="1900" dirty="0"/>
              <a:t>1,070,670 times non-stop, how much would they pay in total?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The </a:t>
            </a:r>
            <a:r>
              <a:rPr lang="en-US" sz="1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</a:t>
            </a:r>
            <a:r>
              <a:rPr lang="en-US" sz="1800" dirty="0"/>
              <a:t> single sells for $1.29 on Apple Music. How much would you pay to listen to the song 1,070,670 times?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dirty="0"/>
              <a:t>Spotify pays an average of $3.00 per 1,000 streams. How much money has </a:t>
            </a:r>
            <a:r>
              <a:rPr lang="en-US" sz="1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Golden</a:t>
            </a:r>
            <a:r>
              <a:rPr lang="en-US" sz="1900" dirty="0"/>
              <a:t> earned to-date?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0F63DA-E062-7722-DE1D-60DD615AA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" y="584200"/>
            <a:ext cx="2198625" cy="703968"/>
          </a:xfrm>
          <a:prstGeom prst="rect">
            <a:avLst/>
          </a:prstGeom>
        </p:spPr>
      </p:pic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5FC032A6-4F30-6F22-C9E4-BD0622305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726" y="2033302"/>
            <a:ext cx="2639332" cy="188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70D40-986C-64E0-F02E-17625D217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106B6CEA-B398-6A55-D6A3-82955A8C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593" y="5432612"/>
            <a:ext cx="9005046" cy="1129553"/>
          </a:xfrm>
        </p:spPr>
        <p:txBody>
          <a:bodyPr/>
          <a:lstStyle/>
          <a:p>
            <a:pPr algn="r"/>
            <a:r>
              <a:rPr lang="en-US" dirty="0"/>
              <a:t>Consumer Math: Music Streaming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Answers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C543E70-2456-0BA6-2BA0-A0019B878A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250" y="1288169"/>
            <a:ext cx="2825750" cy="3146846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“Golden”</a:t>
            </a:r>
          </a:p>
          <a:p>
            <a:r>
              <a:rPr lang="en-US" u="sng" dirty="0">
                <a:latin typeface="+mj-lt"/>
              </a:rPr>
              <a:t>Plays</a:t>
            </a:r>
            <a:r>
              <a:rPr lang="en-US" dirty="0"/>
              <a:t>: 	1,070,670</a:t>
            </a:r>
          </a:p>
          <a:p>
            <a:r>
              <a:rPr lang="en-US" u="sng" dirty="0">
                <a:latin typeface="+mj-lt"/>
              </a:rPr>
              <a:t>Time</a:t>
            </a:r>
            <a:r>
              <a:rPr lang="en-US" dirty="0"/>
              <a:t>:	3:15</a:t>
            </a:r>
          </a:p>
          <a:p>
            <a:r>
              <a:rPr lang="en-US" u="sng" dirty="0">
                <a:latin typeface="+mj-lt"/>
              </a:rPr>
              <a:t>Cost</a:t>
            </a:r>
            <a:r>
              <a:rPr lang="en-US" dirty="0"/>
              <a:t>:	$11.99/month</a:t>
            </a:r>
          </a:p>
          <a:p>
            <a:pPr>
              <a:spcBef>
                <a:spcPts val="0"/>
              </a:spcBef>
            </a:pPr>
            <a:r>
              <a:rPr lang="en-US" dirty="0"/>
              <a:t>	for Premium 	subscription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F2EBE3A4-3C20-B936-C79B-4BBCE03A6B54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3670300" y="584199"/>
                <a:ext cx="7927975" cy="4762352"/>
              </a:xfrm>
            </p:spPr>
            <p:txBody>
              <a:bodyPr>
                <a:normAutofit/>
              </a:bodyPr>
              <a:lstStyle/>
              <a:p>
                <a:pPr marL="457200" lvl="0" indent="-457200">
                  <a:spcBef>
                    <a:spcPts val="2400"/>
                  </a:spcBef>
                  <a:buFont typeface="+mj-lt"/>
                  <a:buAutoNum type="arabicPeriod"/>
                </a:pPr>
                <a:r>
                  <a:rPr lang="en-US" sz="1800" dirty="0"/>
                  <a:t>If the soundtrack length is 37 minutes, 50 seconds, what percentage does </a:t>
                </a:r>
                <a:r>
                  <a:rPr lang="en-US" sz="180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Golden </a:t>
                </a:r>
                <a:r>
                  <a:rPr lang="en-US" sz="1800" dirty="0"/>
                  <a:t>represent?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i="1" dirty="0">
                    <a:solidFill>
                      <a:srgbClr val="FF0000"/>
                    </a:solidFill>
                    <a:latin typeface="+mj-lt"/>
                  </a:rPr>
                  <a:t> 8.6%</a:t>
                </a:r>
                <a:endParaRPr lang="en-US" sz="1800" dirty="0">
                  <a:latin typeface="+mj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/>
                  <a:t>Calculate the total listening time in seconds and minutes.               </a:t>
                </a:r>
                <a:r>
                  <a:rPr lang="en-US" sz="1800" i="1" dirty="0">
                    <a:solidFill>
                      <a:srgbClr val="FF0000"/>
                    </a:solidFill>
                    <a:latin typeface="Segoe UI Semibold"/>
                  </a:rPr>
                  <a:t>208,780,650 seconds</a:t>
                </a:r>
                <a:r>
                  <a:rPr lang="en-US" sz="1800" i="1" dirty="0">
                    <a:latin typeface="Segoe UI Semibold"/>
                  </a:rPr>
                  <a:t>,</a:t>
                </a:r>
                <a:r>
                  <a:rPr lang="en-US" sz="1800" i="1" dirty="0">
                    <a:solidFill>
                      <a:srgbClr val="FF0000"/>
                    </a:solidFill>
                    <a:latin typeface="Segoe UI Semibold"/>
                  </a:rPr>
                  <a:t> 3,479,677.5 minutes</a:t>
                </a:r>
                <a:endParaRPr lang="en-US" sz="18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/>
                  <a:t>If one person listened to the song on loop, how long would it take them to hear it 1,070,670 times?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i="1" dirty="0">
                    <a:solidFill>
                      <a:srgbClr val="FF0000"/>
                    </a:solidFill>
                    <a:latin typeface="Segoe UI Semibold"/>
                  </a:rPr>
                  <a:t> 6.62 years</a:t>
                </a:r>
                <a:endParaRPr lang="en-US" sz="18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/>
                  <a:t>If a user subscribes to a Premium Spotify subscription to listen to </a:t>
                </a:r>
                <a:r>
                  <a:rPr lang="en-US" sz="1800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Golden </a:t>
                </a:r>
                <a:r>
                  <a:rPr lang="en-US" sz="1800" dirty="0"/>
                  <a:t>1,070,670 times non-stop, how much would they pay in total? </a:t>
                </a:r>
                <a:r>
                  <a:rPr lang="en-US" sz="1800" i="1" dirty="0">
                    <a:solidFill>
                      <a:srgbClr val="FF0000"/>
                    </a:solidFill>
                    <a:latin typeface="+mj-lt"/>
                  </a:rPr>
                  <a:t>$952.49 (Consider the lifetime cost of a subscription)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/>
                  <a:t>The “Golden” single sells for $1.29 on Apple Music. How much would you pay to listen to the song 1,070,670 times? </a:t>
                </a:r>
                <a:r>
                  <a:rPr lang="en-US" sz="1800" i="1" dirty="0">
                    <a:solidFill>
                      <a:srgbClr val="FF0000"/>
                    </a:solidFill>
                    <a:latin typeface="+mj-lt"/>
                  </a:rPr>
                  <a:t>$1.29 (Owning vs ‘renting’)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1800" dirty="0"/>
                  <a:t>Spotify pays an average of $3.00 per 1,000 streams. How much money has “Golden” earn from Spotify to-date? </a:t>
                </a:r>
                <a:r>
                  <a:rPr lang="en-US" sz="1800" i="1" dirty="0">
                    <a:solidFill>
                      <a:srgbClr val="FF0000"/>
                    </a:solidFill>
                    <a:latin typeface="+mj-lt"/>
                  </a:rPr>
                  <a:t>$3,212.01 (Does this seem reasonable?)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1800" dirty="0"/>
              </a:p>
            </p:txBody>
          </p:sp>
        </mc:Choice>
        <mc:Fallback xmlns="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F2EBE3A4-3C20-B936-C79B-4BBCE03A6B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3670300" y="584199"/>
                <a:ext cx="7927975" cy="4762352"/>
              </a:xfrm>
              <a:blipFill>
                <a:blip r:embed="rId5"/>
                <a:stretch>
                  <a:fillRect l="-1998" t="-1921" r="-1230" b="-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609B267B-80E6-F478-ECDB-39BD8A501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584200"/>
            <a:ext cx="2198625" cy="7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3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-38867" y="-27067"/>
            <a:ext cx="12238800" cy="6885200"/>
          </a:xfrm>
          <a:prstGeom prst="rect">
            <a:avLst/>
          </a:prstGeom>
          <a:solidFill>
            <a:srgbClr val="1DB8E8">
              <a:alpha val="13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0" name="Google Shape;100;p25"/>
          <p:cNvPicPr preferRelativeResize="0"/>
          <p:nvPr/>
        </p:nvPicPr>
        <p:blipFill rotWithShape="1">
          <a:blip r:embed="rId3">
            <a:alphaModFix amt="56000"/>
          </a:blip>
          <a:srcRect r="3138"/>
          <a:stretch/>
        </p:blipFill>
        <p:spPr>
          <a:xfrm>
            <a:off x="-15467" y="-27067"/>
            <a:ext cx="12238800" cy="6324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5"/>
          <p:cNvSpPr/>
          <p:nvPr/>
        </p:nvSpPr>
        <p:spPr>
          <a:xfrm>
            <a:off x="1385733" y="1702633"/>
            <a:ext cx="9389600" cy="4069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2;p25"/>
          <p:cNvSpPr txBox="1"/>
          <p:nvPr/>
        </p:nvSpPr>
        <p:spPr>
          <a:xfrm>
            <a:off x="2897033" y="2442500"/>
            <a:ext cx="7692800" cy="2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1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How much does the average consumer spend per month on subscription services?</a:t>
            </a:r>
            <a:endParaRPr kumimoji="0" sz="41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5"/>
          <p:cNvSpPr txBox="1"/>
          <p:nvPr/>
        </p:nvSpPr>
        <p:spPr>
          <a:xfrm>
            <a:off x="3832133" y="6348867"/>
            <a:ext cx="4496800" cy="3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ngpf.org  1/23/2024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4" name="Google Shape;104;p25"/>
          <p:cNvSpPr txBox="1"/>
          <p:nvPr/>
        </p:nvSpPr>
        <p:spPr>
          <a:xfrm>
            <a:off x="1776536" y="2308533"/>
            <a:ext cx="13592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5600" b="1" i="0" u="none" strike="noStrike" kern="0" cap="none" spc="0" normalizeH="0" baseline="0" noProof="0">
                <a:ln>
                  <a:noFill/>
                </a:ln>
                <a:solidFill>
                  <a:srgbClr val="275CE4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Q:</a:t>
            </a:r>
            <a:endParaRPr kumimoji="0" sz="5600" b="1" i="0" u="none" strike="noStrike" kern="0" cap="none" spc="0" normalizeH="0" baseline="0" noProof="0">
              <a:ln>
                <a:noFill/>
              </a:ln>
              <a:solidFill>
                <a:srgbClr val="275CE4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25"/>
          <p:cNvSpPr/>
          <p:nvPr/>
        </p:nvSpPr>
        <p:spPr>
          <a:xfrm>
            <a:off x="6991503" y="1477767"/>
            <a:ext cx="3784000" cy="640800"/>
          </a:xfrm>
          <a:prstGeom prst="rect">
            <a:avLst/>
          </a:prstGeom>
          <a:solidFill>
            <a:srgbClr val="2236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25"/>
          <p:cNvSpPr txBox="1"/>
          <p:nvPr/>
        </p:nvSpPr>
        <p:spPr>
          <a:xfrm>
            <a:off x="7128676" y="1569369"/>
            <a:ext cx="3461200" cy="4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Budgeting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25"/>
          <p:cNvSpPr/>
          <p:nvPr/>
        </p:nvSpPr>
        <p:spPr>
          <a:xfrm>
            <a:off x="2489767" y="1142033"/>
            <a:ext cx="4764800" cy="64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;p25"/>
          <p:cNvSpPr txBox="1"/>
          <p:nvPr/>
        </p:nvSpPr>
        <p:spPr>
          <a:xfrm>
            <a:off x="2561961" y="1233676"/>
            <a:ext cx="4470800" cy="4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1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QUESTION OF THE DAY</a:t>
            </a:r>
            <a:endParaRPr kumimoji="0" sz="21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667" y="683133"/>
            <a:ext cx="1833099" cy="183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5"/>
          <p:cNvSpPr/>
          <p:nvPr/>
        </p:nvSpPr>
        <p:spPr>
          <a:xfrm rot="10800000" flipH="1">
            <a:off x="6991489" y="1781320"/>
            <a:ext cx="261600" cy="34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25"/>
          <p:cNvSpPr txBox="1"/>
          <p:nvPr/>
        </p:nvSpPr>
        <p:spPr>
          <a:xfrm>
            <a:off x="2559943" y="5238640"/>
            <a:ext cx="7041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sng" strike="noStrike" kern="0" cap="none" spc="0" normalizeH="0" baseline="0" noProof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  <a:hlinkClick r:id="rId5"/>
              </a:rPr>
              <a:t>View blog post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" name="Google Shape;11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8419" y="-141752"/>
            <a:ext cx="2771032" cy="13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FE5ADF-A910-F3E6-601E-FB766767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067"/>
            <a:ext cx="12199933" cy="689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7630C-1D7C-2EFF-C5CF-F218C4308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433" y="-4145"/>
            <a:ext cx="12199932" cy="6839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30D81-1E34-CF69-0057-A8B99E38CA89}"/>
              </a:ext>
            </a:extLst>
          </p:cNvPr>
          <p:cNvSpPr txBox="1"/>
          <p:nvPr/>
        </p:nvSpPr>
        <p:spPr>
          <a:xfrm>
            <a:off x="1125667" y="6378062"/>
            <a:ext cx="53380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much does the average consumer spend on subscriptions? - Blog</a:t>
            </a:r>
            <a:endParaRPr lang="en-US" sz="1100" dirty="0">
              <a:solidFill>
                <a:schemeClr val="accent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2CEB-4863-448D-1362-50F88060C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Education: Subscriptions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D345A-B45C-8298-6247-37604BEAC65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en-US" dirty="0">
                <a:latin typeface="+mj-lt"/>
              </a:rPr>
              <a:t>Business Benefits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Predictable “recurring revenue”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lifetime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Built-in price increases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 collection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ACF9A-2B10-BCCD-8DF5-7FFA45611A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Subscription models have evolved and exploded, particularly in:</a:t>
            </a:r>
          </a:p>
          <a:p>
            <a:pPr marL="1028700" lvl="1" indent="-342900"/>
            <a:r>
              <a:rPr lang="en-US" dirty="0"/>
              <a:t>Online learning</a:t>
            </a:r>
          </a:p>
          <a:p>
            <a:pPr marL="1028700" lvl="1" indent="-342900"/>
            <a:r>
              <a:rPr lang="en-US" dirty="0">
                <a:highlight>
                  <a:srgbClr val="FFFF00"/>
                </a:highlight>
              </a:rPr>
              <a:t>Streaming entertainment</a:t>
            </a:r>
          </a:p>
          <a:p>
            <a:pPr marL="1028700" lvl="1" indent="-342900"/>
            <a:r>
              <a:rPr lang="en-US" dirty="0"/>
              <a:t>Beauty and health products</a:t>
            </a:r>
          </a:p>
          <a:p>
            <a:pPr marL="1028700" lvl="1" indent="-342900"/>
            <a:r>
              <a:rPr lang="en-US" dirty="0"/>
              <a:t>Food and beverage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Consumers underestimate number </a:t>
            </a:r>
            <a:r>
              <a:rPr lang="en-US" i="1" dirty="0"/>
              <a:t>and</a:t>
            </a:r>
            <a:r>
              <a:rPr lang="en-US" dirty="0"/>
              <a:t> total monthly costs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Market is saturated, consumers hitting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>
                <a:latin typeface="+mj-lt"/>
              </a:rPr>
              <a:t>Example</a:t>
            </a:r>
            <a:r>
              <a:rPr lang="en-US" dirty="0"/>
              <a:t>: Watching all 285 NFL games requires five streaming services</a:t>
            </a:r>
          </a:p>
        </p:txBody>
      </p:sp>
      <p:pic>
        <p:nvPicPr>
          <p:cNvPr id="9" name="Picture 2" descr="Highlights for Children Magazine January 1990 A Last Look at the Amazon Jungle - Magazines">
            <a:extLst>
              <a:ext uri="{FF2B5EF4-FFF2-40B4-BE49-F238E27FC236}">
                <a16:creationId xmlns:a16="http://schemas.microsoft.com/office/drawing/2014/main" id="{BC02A7C2-0510-2722-BCC3-56FF4EE86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" b="1682"/>
          <a:stretch>
            <a:fillRect/>
          </a:stretch>
        </p:blipFill>
        <p:spPr bwMode="auto">
          <a:xfrm>
            <a:off x="603885" y="584005"/>
            <a:ext cx="2843449" cy="370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5BD9-713C-830D-35C1-FBD976987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83FB-284F-3CB6-7A74-202AFBCB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Awareness: Subscriptions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50E34-1A04-3C9C-7808-D4C6F437025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latin typeface="+mj-lt"/>
              </a:rPr>
              <a:t>Keep track of subscriptions!</a:t>
            </a:r>
          </a:p>
          <a:p>
            <a:pPr marL="310896" lvl="2" indent="0">
              <a:buNone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List subs and payment dates</a:t>
            </a:r>
          </a:p>
          <a:p>
            <a:pPr marL="310896" lvl="2" indent="0">
              <a:buNone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Set calendar reminders to cancel free trials</a:t>
            </a:r>
          </a:p>
          <a:p>
            <a:pPr marL="310896" lvl="2" indent="0">
              <a:buNone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Be aware of features you use</a:t>
            </a:r>
          </a:p>
          <a:p>
            <a:pPr marL="310896" lvl="2" indent="0">
              <a:buNone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Don’t be afraid to cancel</a:t>
            </a:r>
          </a:p>
          <a:p>
            <a:pPr marL="310896" lvl="2" indent="0">
              <a:buNone/>
            </a:pP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9E3C1-FFBA-D3FB-B1BD-6AE80E4DD42D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Be aware of overlapping services</a:t>
            </a:r>
          </a:p>
          <a:p>
            <a:pPr marL="265176" lvl="2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Music + games + streaming + apps + cloud storage + fitness = the costs stack up fast.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41BE1F-8573-33C3-0A33-B06A92C3C682}"/>
              </a:ext>
            </a:extLst>
          </p:cNvPr>
          <p:cNvSpPr txBox="1">
            <a:spLocks/>
          </p:cNvSpPr>
          <p:nvPr/>
        </p:nvSpPr>
        <p:spPr>
          <a:xfrm>
            <a:off x="5881898" y="4475260"/>
            <a:ext cx="4490827" cy="2004562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83464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9436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2296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0584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Calculate long-term costs</a:t>
            </a:r>
          </a:p>
          <a:p>
            <a:pPr marL="310896" lvl="2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A $7.99 monthly fee sounds small, but over a year it’s $96. Over five years, it’s nearly $500!</a:t>
            </a:r>
          </a:p>
        </p:txBody>
      </p:sp>
    </p:spTree>
    <p:extLst>
      <p:ext uri="{BB962C8B-B14F-4D97-AF65-F5344CB8AC3E}">
        <p14:creationId xmlns:p14="http://schemas.microsoft.com/office/powerpoint/2010/main" val="92746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5BF7-8D0A-C451-8B43-10E95C71B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Resources: Subscriptions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3A8B4-807B-CA81-53FD-200E0720E00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Budgeting lessons that include streaming: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CFPB: Creating a monthly household budget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CFPB: Budgeting for needs and wants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NGPF PLAY: The Bean Game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D68E5-B732-40F5-715D-3427B4648A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6600" y="815523"/>
            <a:ext cx="6141039" cy="3767542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</a:t>
            </a:r>
            <a:r>
              <a:rPr lang="en-US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Thinking on the Margin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 of the Day: What is the most popular way to consume TV content: broadcast, streaming or cable?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Investing </a:t>
            </a:r>
            <a:r>
              <a:rPr lang="en-US" sz="2400" dirty="0" err="1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QoD</a:t>
            </a:r>
            <a:r>
              <a:rPr lang="en-US" sz="2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#11: If you invested $1,000 in Netflix stock ten years ago, what would it be worth now?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err="1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FinCap</a:t>
            </a:r>
            <a:r>
              <a:rPr lang="en-US" sz="2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Friday: News From Netflix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8505AC-0C2B-439F-01D1-DF198B7C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1845" y="3808840"/>
            <a:ext cx="1286658" cy="473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CFFB59-81ED-CDBC-F119-AB7AD4103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1845" y="1723247"/>
            <a:ext cx="1286658" cy="473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A06B1B-2AA5-AA08-C23D-F1DA6D958F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1845" y="2889182"/>
            <a:ext cx="1286658" cy="473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5E1E4-6AC1-0FCB-335C-4110B50E98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2754"/>
          <a:stretch>
            <a:fillRect/>
          </a:stretch>
        </p:blipFill>
        <p:spPr>
          <a:xfrm>
            <a:off x="854258" y="1553651"/>
            <a:ext cx="735058" cy="331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17CFD9-D7EF-278D-B686-500267F4F09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2754"/>
          <a:stretch>
            <a:fillRect/>
          </a:stretch>
        </p:blipFill>
        <p:spPr>
          <a:xfrm>
            <a:off x="854258" y="2604944"/>
            <a:ext cx="735058" cy="331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7ABE4C-6209-DA0B-CACD-835BF72CBB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8275" r="8744" b="30001"/>
          <a:stretch>
            <a:fillRect/>
          </a:stretch>
        </p:blipFill>
        <p:spPr>
          <a:xfrm>
            <a:off x="881744" y="3383207"/>
            <a:ext cx="707572" cy="343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788033-B8B4-26D4-5EE1-BA1928BF47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2915" y="682459"/>
            <a:ext cx="1299738" cy="5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02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931E-849A-51A6-0A11-6500F2CC51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Gaming or Gambling?</a:t>
            </a:r>
          </a:p>
        </p:txBody>
      </p:sp>
      <p:pic>
        <p:nvPicPr>
          <p:cNvPr id="6" name="Picture Placeholder 5" descr="Top view of miscellaneous board game pieces">
            <a:extLst>
              <a:ext uri="{FF2B5EF4-FFF2-40B4-BE49-F238E27FC236}">
                <a16:creationId xmlns:a16="http://schemas.microsoft.com/office/drawing/2014/main" id="{882874D0-6088-F86B-E1CC-9C2ED2F0FC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194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F875F-90EE-06D2-F01C-F3748564FE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835" y="4324573"/>
            <a:ext cx="5486400" cy="210289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b="0" dirty="0">
                <a:latin typeface="+mj-lt"/>
              </a:rPr>
              <a:t>Raffle ticket at the school auction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latin typeface="+mj-lt"/>
              </a:rPr>
              <a:t>Weekly $10 NFL office pool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latin typeface="+mj-lt"/>
              </a:rPr>
              <a:t>BINGO at the community center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latin typeface="+mj-lt"/>
              </a:rPr>
              <a:t>Poker night with friends</a:t>
            </a:r>
          </a:p>
          <a:p>
            <a:pPr marL="342900" indent="-342900">
              <a:buFontTx/>
              <a:buChar char="-"/>
            </a:pPr>
            <a:r>
              <a:rPr lang="en-US" b="0" dirty="0">
                <a:latin typeface="+mj-lt"/>
              </a:rPr>
              <a:t>In-app purchase for free game</a:t>
            </a:r>
          </a:p>
          <a:p>
            <a:pPr marL="342900" indent="-342900">
              <a:buFontTx/>
              <a:buChar char="-"/>
            </a:pPr>
            <a:endParaRPr lang="en-US" b="0" dirty="0">
              <a:latin typeface="+mj-lt"/>
            </a:endParaRPr>
          </a:p>
          <a:p>
            <a:pPr marL="342900" indent="-342900">
              <a:buFontTx/>
              <a:buChar char="-"/>
            </a:pPr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879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4DEFA-865B-AE2F-FFF4-8496B5E27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</p:spPr>
        <p:txBody>
          <a:bodyPr anchor="b">
            <a:normAutofit/>
          </a:bodyPr>
          <a:lstStyle/>
          <a:p>
            <a:r>
              <a:rPr lang="en-US" dirty="0"/>
              <a:t>Define: Gambling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93B41-ECD2-14B9-EB64-6FC9784D22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584005"/>
            <a:ext cx="2825115" cy="3999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Casino gambling</a:t>
            </a:r>
            <a:r>
              <a:rPr lang="en-US" dirty="0"/>
              <a:t>: Play against the house</a:t>
            </a:r>
          </a:p>
          <a:p>
            <a:pPr marL="403225" indent="-342900">
              <a:buFont typeface="Arial" panose="020B0604020202020204" pitchFamily="34" charset="0"/>
              <a:buChar char="•"/>
            </a:pPr>
            <a:r>
              <a:rPr lang="en-US" i="1" dirty="0"/>
              <a:t>The house always has the edge</a:t>
            </a:r>
          </a:p>
          <a:p>
            <a:pPr marL="0" indent="0">
              <a:buNone/>
            </a:pPr>
            <a:r>
              <a:rPr lang="en-US" u="sng" dirty="0"/>
              <a:t>Sports gambling and lotteries</a:t>
            </a:r>
            <a:r>
              <a:rPr lang="en-US" dirty="0"/>
              <a:t>: Play against other bettors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i="1" dirty="0"/>
              <a:t>The number of players helps determine the odds</a:t>
            </a:r>
          </a:p>
          <a:p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E050CC3-BA8B-1745-72BC-3E0717BBAC9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31810684"/>
              </p:ext>
            </p:extLst>
          </p:nvPr>
        </p:nvGraphicFramePr>
        <p:xfrm>
          <a:off x="3670934" y="584005"/>
          <a:ext cx="7926705" cy="399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680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6AFE-20C7-6B68-4D89-F9BF256B2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8129"/>
            <a:ext cx="10138954" cy="1494596"/>
          </a:xfrm>
        </p:spPr>
        <p:txBody>
          <a:bodyPr/>
          <a:lstStyle/>
          <a:p>
            <a:r>
              <a:rPr lang="en-US" dirty="0"/>
              <a:t>Student Activity: Gaming vs Gambling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34CAF94-F7C8-105C-42E2-E8B7749C4EEF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738452276"/>
              </p:ext>
            </p:extLst>
          </p:nvPr>
        </p:nvGraphicFramePr>
        <p:xfrm>
          <a:off x="594360" y="2676525"/>
          <a:ext cx="10857411" cy="35974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137">
                  <a:extLst>
                    <a:ext uri="{9D8B030D-6E8A-4147-A177-3AD203B41FA5}">
                      <a16:colId xmlns:a16="http://schemas.microsoft.com/office/drawing/2014/main" val="3102825930"/>
                    </a:ext>
                  </a:extLst>
                </a:gridCol>
                <a:gridCol w="3619137">
                  <a:extLst>
                    <a:ext uri="{9D8B030D-6E8A-4147-A177-3AD203B41FA5}">
                      <a16:colId xmlns:a16="http://schemas.microsoft.com/office/drawing/2014/main" val="2399756478"/>
                    </a:ext>
                  </a:extLst>
                </a:gridCol>
                <a:gridCol w="3619137">
                  <a:extLst>
                    <a:ext uri="{9D8B030D-6E8A-4147-A177-3AD203B41FA5}">
                      <a16:colId xmlns:a16="http://schemas.microsoft.com/office/drawing/2014/main" val="4041348488"/>
                    </a:ext>
                  </a:extLst>
                </a:gridCol>
              </a:tblGrid>
              <a:tr h="513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j-lt"/>
                        </a:rPr>
                        <a:t>GAMING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j-lt"/>
                        </a:rPr>
                        <a:t>GAMBLING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748071"/>
                  </a:ext>
                </a:extLst>
              </a:tr>
              <a:tr h="10281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Identify the PURPOSE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521915"/>
                  </a:ext>
                </a:extLst>
              </a:tr>
              <a:tr h="10281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The roll of FINANCIAL STAKES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065570"/>
                  </a:ext>
                </a:extLst>
              </a:tr>
              <a:tr h="10281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The rolls of CHANCE and SKILL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34585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A8334B-B8D5-52E4-9521-54EDAAF1A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879888"/>
              </p:ext>
            </p:extLst>
          </p:nvPr>
        </p:nvGraphicFramePr>
        <p:xfrm>
          <a:off x="594359" y="2676525"/>
          <a:ext cx="10857411" cy="35974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19137">
                  <a:extLst>
                    <a:ext uri="{9D8B030D-6E8A-4147-A177-3AD203B41FA5}">
                      <a16:colId xmlns:a16="http://schemas.microsoft.com/office/drawing/2014/main" val="2260334197"/>
                    </a:ext>
                  </a:extLst>
                </a:gridCol>
                <a:gridCol w="3619137">
                  <a:extLst>
                    <a:ext uri="{9D8B030D-6E8A-4147-A177-3AD203B41FA5}">
                      <a16:colId xmlns:a16="http://schemas.microsoft.com/office/drawing/2014/main" val="2327522660"/>
                    </a:ext>
                  </a:extLst>
                </a:gridCol>
                <a:gridCol w="3619137">
                  <a:extLst>
                    <a:ext uri="{9D8B030D-6E8A-4147-A177-3AD203B41FA5}">
                      <a16:colId xmlns:a16="http://schemas.microsoft.com/office/drawing/2014/main" val="2026688654"/>
                    </a:ext>
                  </a:extLst>
                </a:gridCol>
              </a:tblGrid>
              <a:tr h="5130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j-lt"/>
                        </a:rPr>
                        <a:t>GAMING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+mj-lt"/>
                        </a:rPr>
                        <a:t>GAMBLING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3434395"/>
                  </a:ext>
                </a:extLst>
              </a:tr>
              <a:tr h="10281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Identify the PURPOSE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Entertainment, relationship building, skill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Winning money or something of monetary 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6063307"/>
                  </a:ext>
                </a:extLst>
              </a:tr>
              <a:tr h="10281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The roll of FINANCIAL STAKES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Money is not required to play</a:t>
                      </a:r>
                    </a:p>
                    <a:p>
                      <a:pPr algn="ctr"/>
                      <a:r>
                        <a:rPr lang="en-US" dirty="0"/>
                        <a:t>Entry fees may be required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Integral component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8990758"/>
                  </a:ext>
                </a:extLst>
              </a:tr>
              <a:tr h="10281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The rolls of CHANCE and SKILL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 predominantly determined by </a:t>
                      </a:r>
                      <a:r>
                        <a:rPr lang="en-US" b="1" dirty="0">
                          <a:latin typeface="+mj-lt"/>
                        </a:rPr>
                        <a:t>player(s) skill and/or strategy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Outcome predominantly determined by </a:t>
                      </a:r>
                      <a:r>
                        <a:rPr lang="en-US" b="1" dirty="0">
                          <a:latin typeface="+mj-lt"/>
                        </a:rPr>
                        <a:t>chance</a:t>
                      </a:r>
                      <a:r>
                        <a:rPr lang="en-US" dirty="0"/>
                        <a:t>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(Skill/ strategy can be a factor)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4207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78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 descr="A map of different colors&#10;&#10;Description automatically generated">
            <a:extLst>
              <a:ext uri="{FF2B5EF4-FFF2-40B4-BE49-F238E27FC236}">
                <a16:creationId xmlns:a16="http://schemas.microsoft.com/office/drawing/2014/main" id="{70E7C22F-5B97-3B82-E4EA-531583E481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" r="14324" b="-323"/>
          <a:stretch/>
        </p:blipFill>
        <p:spPr>
          <a:xfrm>
            <a:off x="0" y="0"/>
            <a:ext cx="12192000" cy="6880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D89EA-BC0B-50CD-A5BB-F6E67CF31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9" y="329939"/>
            <a:ext cx="5577841" cy="650450"/>
          </a:xfrm>
          <a:solidFill>
            <a:srgbClr val="FFFFFF">
              <a:alpha val="40000"/>
            </a:srgbClr>
          </a:solidFill>
        </p:spPr>
        <p:txBody>
          <a:bodyPr vert="horz" lIns="0" tIns="0" rIns="0" bIns="0" rtlCol="0" anchor="ctr" anchorCtr="0">
            <a:noAutofit/>
          </a:bodyPr>
          <a:lstStyle/>
          <a:p>
            <a:pPr marL="112713" algn="ctr" defTabSz="457200">
              <a:lnSpc>
                <a:spcPct val="80000"/>
              </a:lnSpc>
            </a:pPr>
            <a:r>
              <a:rPr lang="en-US" sz="3200" spc="100" dirty="0">
                <a:solidFill>
                  <a:schemeClr val="accent5">
                    <a:lumMod val="5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Land Acknowledgement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1AA2-F936-8415-6F81-779253FF56D0}"/>
              </a:ext>
            </a:extLst>
          </p:cNvPr>
          <p:cNvSpPr txBox="1"/>
          <p:nvPr/>
        </p:nvSpPr>
        <p:spPr>
          <a:xfrm>
            <a:off x="6309358" y="1076922"/>
            <a:ext cx="5577841" cy="47248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vert="horz" lIns="0" tIns="0" rIns="0" bIns="0" rtlCol="0" anchor="ctr" anchorCtr="0">
            <a:noAutofit/>
          </a:bodyPr>
          <a:lstStyle>
            <a:lvl1pPr>
              <a:lnSpc>
                <a:spcPct val="80000"/>
              </a:lnSpc>
              <a:spcBef>
                <a:spcPct val="0"/>
              </a:spcBef>
              <a:buNone/>
              <a:defRPr sz="4000" b="1" i="0" spc="100" baseline="0"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112713" marR="0" lvl="0" indent="0" algn="ctr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4EB3CF">
                    <a:lumMod val="50000"/>
                  </a:srgb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Native-Land.ca | Our home on native land</a:t>
            </a:r>
            <a:endParaRPr kumimoji="0" lang="en-US" sz="2000" b="1" i="0" u="none" strike="noStrike" kern="1200" cap="none" spc="100" normalizeH="0" baseline="0" noProof="0" dirty="0">
              <a:ln>
                <a:noFill/>
              </a:ln>
              <a:solidFill>
                <a:srgbClr val="4EB3CF">
                  <a:lumMod val="50000"/>
                </a:srgb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48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A505B-D4AF-3CA6-44E3-82C8F800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/>
          <a:lstStyle/>
          <a:p>
            <a:r>
              <a:rPr lang="en-US" dirty="0"/>
              <a:t>Gaming or Gambling: Loot Boxes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35FD8-00C3-144B-964F-6D81A12A75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676525"/>
            <a:ext cx="5746750" cy="3597470"/>
          </a:xfrm>
        </p:spPr>
        <p:txBody>
          <a:bodyPr/>
          <a:lstStyle/>
          <a:p>
            <a:r>
              <a:rPr lang="en-US" dirty="0"/>
              <a:t>A loot box is a virtual item in a game</a:t>
            </a:r>
          </a:p>
          <a:p>
            <a:r>
              <a:rPr lang="en-US" dirty="0"/>
              <a:t>Players purchase for in-game or real currency</a:t>
            </a:r>
          </a:p>
          <a:p>
            <a:r>
              <a:rPr lang="en-US" dirty="0"/>
              <a:t>Receive randomized “loot”</a:t>
            </a:r>
          </a:p>
          <a:p>
            <a:r>
              <a:rPr lang="en-US" dirty="0"/>
              <a:t>Game developers/publishers love loot boxes!</a:t>
            </a:r>
          </a:p>
          <a:p>
            <a:pPr lvl="1"/>
            <a:r>
              <a:rPr lang="en-US" dirty="0"/>
              <a:t>Generate ongoing revenue</a:t>
            </a:r>
          </a:p>
          <a:p>
            <a:pPr lvl="1"/>
            <a:r>
              <a:rPr lang="en-US" dirty="0"/>
              <a:t>Monetize free-to-play games</a:t>
            </a:r>
          </a:p>
          <a:p>
            <a:pPr lvl="1"/>
            <a:r>
              <a:rPr lang="en-US" dirty="0"/>
              <a:t>Keep players interested</a:t>
            </a:r>
          </a:p>
          <a:p>
            <a:r>
              <a:rPr lang="en-US" dirty="0"/>
              <a:t>$15 billion in revenue (2020)</a:t>
            </a:r>
          </a:p>
        </p:txBody>
      </p:sp>
      <p:pic>
        <p:nvPicPr>
          <p:cNvPr id="6" name="Content Placeholder 5" descr="A white and blue cube&#10;&#10;AI-generated content may be incorrect.">
            <a:extLst>
              <a:ext uri="{FF2B5EF4-FFF2-40B4-BE49-F238E27FC236}">
                <a16:creationId xmlns:a16="http://schemas.microsoft.com/office/drawing/2014/main" id="{A7534897-ACC7-15DE-27A5-780C7699457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872407"/>
            <a:ext cx="3946525" cy="3205510"/>
          </a:xfrm>
        </p:spPr>
      </p:pic>
    </p:spTree>
    <p:extLst>
      <p:ext uri="{BB962C8B-B14F-4D97-AF65-F5344CB8AC3E}">
        <p14:creationId xmlns:p14="http://schemas.microsoft.com/office/powerpoint/2010/main" val="1838011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65E9-38EF-C828-10BF-B3BB79B4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Loot Boxes: Outside Video Games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2A7EF3-824A-6CC4-13E5-0004CD08D894}"/>
              </a:ext>
            </a:extLst>
          </p:cNvPr>
          <p:cNvSpPr/>
          <p:nvPr/>
        </p:nvSpPr>
        <p:spPr>
          <a:xfrm>
            <a:off x="435429" y="2525486"/>
            <a:ext cx="5138057" cy="13933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FCCF9-EEBD-1587-97E4-E7C201CB43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2676525"/>
            <a:ext cx="4837611" cy="359747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>
                <a:latin typeface="+mj-lt"/>
              </a:rPr>
              <a:t>Loot boxes are found in:</a:t>
            </a:r>
          </a:p>
          <a:p>
            <a:pPr marL="626364" lvl="1" indent="-342900">
              <a:spcBef>
                <a:spcPts val="1200"/>
              </a:spcBef>
            </a:pPr>
            <a:r>
              <a:rPr lang="en-US" dirty="0">
                <a:latin typeface="+mj-lt"/>
              </a:rPr>
              <a:t>40% of popular PC (Steam) games</a:t>
            </a:r>
          </a:p>
          <a:p>
            <a:pPr marL="626364" lvl="1" indent="-342900">
              <a:spcBef>
                <a:spcPts val="600"/>
              </a:spcBef>
            </a:pPr>
            <a:r>
              <a:rPr lang="en-US" dirty="0">
                <a:latin typeface="+mj-lt"/>
              </a:rPr>
              <a:t>60% of popular smart phone games </a:t>
            </a:r>
          </a:p>
          <a:p>
            <a:endParaRPr lang="en-US" sz="600" dirty="0"/>
          </a:p>
          <a:p>
            <a:r>
              <a:rPr lang="en-US" dirty="0"/>
              <a:t>Operate on </a:t>
            </a:r>
            <a:r>
              <a:rPr lang="en-US" dirty="0">
                <a:latin typeface="+mj-lt"/>
              </a:rPr>
              <a:t>variable-ratio reinforcement </a:t>
            </a:r>
          </a:p>
          <a:p>
            <a:pPr marL="626364" lvl="1" indent="-342900">
              <a:spcBef>
                <a:spcPts val="600"/>
              </a:spcBef>
            </a:pPr>
            <a:r>
              <a:rPr lang="en-US" dirty="0"/>
              <a:t>Each loss is one step closer to a win</a:t>
            </a:r>
          </a:p>
          <a:p>
            <a:pPr marL="626364" lvl="1" indent="-342900">
              <a:spcBef>
                <a:spcPts val="0"/>
              </a:spcBef>
            </a:pPr>
            <a:r>
              <a:rPr lang="en-US" dirty="0"/>
              <a:t>Reverse Pavlovian response</a:t>
            </a:r>
          </a:p>
          <a:p>
            <a:r>
              <a:rPr lang="en-US" dirty="0"/>
              <a:t>Colors and sounds mirror </a:t>
            </a:r>
            <a:r>
              <a:rPr lang="en-US" dirty="0">
                <a:latin typeface="+mj-lt"/>
              </a:rPr>
              <a:t>slot machines</a:t>
            </a:r>
          </a:p>
          <a:p>
            <a:endParaRPr lang="en-US" dirty="0"/>
          </a:p>
        </p:txBody>
      </p:sp>
      <p:pic>
        <p:nvPicPr>
          <p:cNvPr id="5" name="Picture Placeholder 8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13BD9B2-B88C-5BD5-308F-055740565CBE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8" t="10166" r="29388" b="12027"/>
          <a:stretch>
            <a:fillRect/>
          </a:stretch>
        </p:blipFill>
        <p:spPr>
          <a:xfrm>
            <a:off x="8584793" y="3580324"/>
            <a:ext cx="3209235" cy="2798956"/>
          </a:xfrm>
        </p:spPr>
      </p:pic>
      <p:pic>
        <p:nvPicPr>
          <p:cNvPr id="6" name="Picture 5" descr="A video game screen with cartoon characters on a yellow vehicle&#10;&#10;AI-generated content may be incorrect.">
            <a:extLst>
              <a:ext uri="{FF2B5EF4-FFF2-40B4-BE49-F238E27FC236}">
                <a16:creationId xmlns:a16="http://schemas.microsoft.com/office/drawing/2014/main" id="{672DD08A-7AEB-34CF-CE6A-03AC6AF29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93" y="1957985"/>
            <a:ext cx="3209235" cy="1482940"/>
          </a:xfrm>
          <a:prstGeom prst="rect">
            <a:avLst/>
          </a:prstGeom>
        </p:spPr>
      </p:pic>
      <p:pic>
        <p:nvPicPr>
          <p:cNvPr id="7" name="Picture 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6F579B94-EEBA-CD11-BDBA-AA8014237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" b="19419"/>
          <a:stretch>
            <a:fillRect/>
          </a:stretch>
        </p:blipFill>
        <p:spPr>
          <a:xfrm>
            <a:off x="6118550" y="3059389"/>
            <a:ext cx="2209800" cy="3319891"/>
          </a:xfrm>
          <a:prstGeom prst="rect">
            <a:avLst/>
          </a:prstGeom>
        </p:spPr>
      </p:pic>
      <p:pic>
        <p:nvPicPr>
          <p:cNvPr id="8" name="Picture 7" descr="A group of colorful round objects with white text&#10;&#10;AI-generated content may be incorrect.">
            <a:extLst>
              <a:ext uri="{FF2B5EF4-FFF2-40B4-BE49-F238E27FC236}">
                <a16:creationId xmlns:a16="http://schemas.microsoft.com/office/drawing/2014/main" id="{D290E836-1FD1-A7C1-8DC6-4DE52593D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7" b="41748"/>
          <a:stretch/>
        </p:blipFill>
        <p:spPr>
          <a:xfrm>
            <a:off x="6118550" y="1981544"/>
            <a:ext cx="2209800" cy="851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F8EE41-59CD-F410-F60E-90C637F4DC9C}"/>
              </a:ext>
            </a:extLst>
          </p:cNvPr>
          <p:cNvSpPr txBox="1"/>
          <p:nvPr/>
        </p:nvSpPr>
        <p:spPr>
          <a:xfrm>
            <a:off x="448238" y="6273994"/>
            <a:ext cx="5190562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u="sng" dirty="0">
                <a:solidFill>
                  <a:prstClr val="black"/>
                </a:solidFill>
                <a:latin typeface="Segoe UI"/>
              </a:rPr>
              <a:t>Source</a:t>
            </a:r>
            <a:r>
              <a:rPr lang="en-US" sz="1100" dirty="0">
                <a:solidFill>
                  <a:prstClr val="black"/>
                </a:solidFill>
                <a:latin typeface="Segoe UI"/>
              </a:rPr>
              <a:t>: Cited in slide notes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12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A2EF9-40CB-6B67-E5C8-CC47411C3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on Loot Boxes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21A3F-D7AC-3372-CCD3-DDFEE40F63A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en-US" sz="3200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Can buying loot boxes cause gambling addiction? </a:t>
            </a:r>
          </a:p>
          <a:p>
            <a:endParaRPr lang="en-US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7178CF-1433-588D-9C70-156D8F01E6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0934" y="584005"/>
            <a:ext cx="7926705" cy="44778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Adolescents are most strongly connected to loot boxes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People who purchase loot boxes may have higher risk of developing gambling problems (and vice versa)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One study found approximately 1.87 times higher risk of severe psychological distress for loot box purchasers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20% of gamblers said loot boxes were their first introduction to gambling (UK)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80% started buying loot boxes before age 18 (UK)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Canadian research found loot boxes “opened the gambling floodgates” among young adult video gamers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1636C-5CBD-AEB1-2B16-2199550E89C2}"/>
              </a:ext>
            </a:extLst>
          </p:cNvPr>
          <p:cNvSpPr txBox="1"/>
          <p:nvPr/>
        </p:nvSpPr>
        <p:spPr>
          <a:xfrm>
            <a:off x="448238" y="6273994"/>
            <a:ext cx="5190562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u="sng" dirty="0">
                <a:solidFill>
                  <a:prstClr val="black"/>
                </a:solidFill>
                <a:latin typeface="Segoe UI"/>
              </a:rPr>
              <a:t>Sources</a:t>
            </a:r>
            <a:r>
              <a:rPr lang="en-US" sz="1100" dirty="0">
                <a:solidFill>
                  <a:prstClr val="black"/>
                </a:solidFill>
                <a:latin typeface="Segoe UI"/>
              </a:rPr>
              <a:t>: Cited </a:t>
            </a:r>
            <a:r>
              <a:rPr lang="en-US" sz="1100" dirty="0">
                <a:solidFill>
                  <a:schemeClr val="bg1"/>
                </a:solidFill>
                <a:latin typeface="Segoe UI"/>
              </a:rPr>
              <a:t>in</a:t>
            </a:r>
            <a:r>
              <a:rPr lang="en-US" sz="1100" dirty="0">
                <a:latin typeface="Segoe UI"/>
              </a:rPr>
              <a:t> slide notes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55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D1D2-B9CB-D33C-4D43-57AC0925B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Opportunity Costs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F6DAB68-5780-1003-7A90-B4EE1F649D0D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343218157"/>
              </p:ext>
            </p:extLst>
          </p:nvPr>
        </p:nvGraphicFramePr>
        <p:xfrm>
          <a:off x="593725" y="2514600"/>
          <a:ext cx="5199062" cy="408019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99531">
                  <a:extLst>
                    <a:ext uri="{9D8B030D-6E8A-4147-A177-3AD203B41FA5}">
                      <a16:colId xmlns:a16="http://schemas.microsoft.com/office/drawing/2014/main" val="1358929303"/>
                    </a:ext>
                  </a:extLst>
                </a:gridCol>
                <a:gridCol w="2599531">
                  <a:extLst>
                    <a:ext uri="{9D8B030D-6E8A-4147-A177-3AD203B41FA5}">
                      <a16:colId xmlns:a16="http://schemas.microsoft.com/office/drawing/2014/main" val="1203190179"/>
                    </a:ext>
                  </a:extLst>
                </a:gridCol>
              </a:tblGrid>
              <a:tr h="90650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+mj-lt"/>
                        </a:rPr>
                        <a:t>Industry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bg1"/>
                          </a:solidFill>
                          <a:latin typeface="+mj-lt"/>
                        </a:rPr>
                        <a:t>Consumer Advocates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7392995"/>
                  </a:ext>
                </a:extLst>
              </a:tr>
              <a:tr h="90650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Loot boxes enhance, complement gameplay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Loot boxes are unregulated gambling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6054299"/>
                  </a:ext>
                </a:extLst>
              </a:tr>
              <a:tr h="98573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Improve player performance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50-70% of game revenue comes from   1-2% of players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536524"/>
                  </a:ext>
                </a:extLst>
              </a:tr>
              <a:tr h="128145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Product design enhances engagement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Can lead to overspending, negative financial and health consequences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4338892"/>
                  </a:ext>
                </a:extLst>
              </a:tr>
            </a:tbl>
          </a:graphicData>
        </a:graphic>
      </p:graphicFrame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067472-86B7-A4DB-3830-8EF689DA2AD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93725" y="521241"/>
            <a:ext cx="5199063" cy="18503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B403974-ECDB-EAF0-5FEC-E0F5FDA2C777}"/>
                  </a:ext>
                </a:extLst>
              </p14:cNvPr>
              <p14:cNvContentPartPr/>
              <p14:nvPr/>
            </p14:nvContentPartPr>
            <p14:xfrm>
              <a:off x="729274" y="1635189"/>
              <a:ext cx="4874040" cy="63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B403974-ECDB-EAF0-5FEC-E0F5FDA2C7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634" y="1563189"/>
                <a:ext cx="4945680" cy="20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814B1F3-57DE-DCBD-905A-79EA570537D1}"/>
                  </a:ext>
                </a:extLst>
              </p14:cNvPr>
              <p14:cNvContentPartPr/>
              <p14:nvPr/>
            </p14:nvContentPartPr>
            <p14:xfrm>
              <a:off x="729274" y="1861269"/>
              <a:ext cx="4887360" cy="22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814B1F3-57DE-DCBD-905A-79EA570537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3634" y="1789269"/>
                <a:ext cx="49590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8E239EA-8AB0-4D96-DA58-DFDB2E9C64F2}"/>
                  </a:ext>
                </a:extLst>
              </p14:cNvPr>
              <p14:cNvContentPartPr/>
              <p14:nvPr/>
            </p14:nvContentPartPr>
            <p14:xfrm>
              <a:off x="718114" y="2165829"/>
              <a:ext cx="160992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8E239EA-8AB0-4D96-DA58-DFDB2E9C64F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2474" y="2094189"/>
                <a:ext cx="168156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41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1E75-1050-41BB-3A3D-9471EAC9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&amp; Problem Gambling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470E2-EB9C-9B92-8CD1-FA100C19F1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503714"/>
            <a:ext cx="5746750" cy="37702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Estimated 2.5 million U.S. adults (1%) meet the criteria for a </a:t>
            </a:r>
            <a:r>
              <a:rPr lang="en-US" u="sng" dirty="0">
                <a:solidFill>
                  <a:schemeClr val="accent6"/>
                </a:solidFill>
                <a:latin typeface="+mj-lt"/>
              </a:rPr>
              <a:t>severe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gambling problem</a:t>
            </a:r>
          </a:p>
          <a:p>
            <a:pPr marL="804863" lvl="1" indent="-342900"/>
            <a:r>
              <a:rPr lang="en-US" dirty="0"/>
              <a:t>2-7% of youths develop a gambling disorder</a:t>
            </a:r>
          </a:p>
          <a:p>
            <a:pPr marL="804863" lvl="1" indent="-342900"/>
            <a:r>
              <a:rPr lang="en-US" dirty="0"/>
              <a:t>Students with parents who gamble are more likely to have a problem</a:t>
            </a:r>
          </a:p>
          <a:p>
            <a:pPr indent="-223837"/>
            <a:r>
              <a:rPr lang="en-US" dirty="0">
                <a:solidFill>
                  <a:schemeClr val="accent6"/>
                </a:solidFill>
                <a:latin typeface="+mj-lt"/>
              </a:rPr>
              <a:t>Children introduced to gambling by age 12 are four times more likely to develop a problem</a:t>
            </a:r>
          </a:p>
          <a:p>
            <a:pPr marL="804863" lvl="1" indent="-342900"/>
            <a:r>
              <a:rPr lang="en-US" dirty="0"/>
              <a:t>40% of adolescents have played simulated gambling games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B87DE-E151-14D6-BBDD-96013F362D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5457" y="2503714"/>
            <a:ext cx="3947160" cy="3770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u="sng" dirty="0">
                <a:latin typeface="Segoe UI Semibold" panose="020B0702040204020203" pitchFamily="34" charset="0"/>
                <a:ea typeface="Aptos" panose="020B0004020202020204" pitchFamily="34" charset="0"/>
              </a:rPr>
              <a:t>Problem Gambling</a:t>
            </a:r>
            <a:r>
              <a:rPr lang="en-US" sz="2200" dirty="0">
                <a:latin typeface="Segoe UI Semibold" panose="020B0702040204020203" pitchFamily="34" charset="0"/>
                <a:ea typeface="Aptos" panose="020B0004020202020204" pitchFamily="34" charset="0"/>
              </a:rPr>
              <a:t>: Gambling behavior that is damaging to a person or their family, often disrupting their daily life and career.</a:t>
            </a:r>
          </a:p>
          <a:p>
            <a:pPr marL="0" indent="0">
              <a:buNone/>
            </a:pPr>
            <a:r>
              <a:rPr lang="en-US" sz="2200" dirty="0">
                <a:latin typeface="+mj-lt"/>
              </a:rPr>
              <a:t>An emotional problem that has financial and other consequences</a:t>
            </a:r>
          </a:p>
          <a:p>
            <a:pPr marL="0" indent="0">
              <a:buNone/>
            </a:pPr>
            <a:r>
              <a:rPr lang="en-US" sz="2200" dirty="0"/>
              <a:t>Also called gambling addiction or gambling disorder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03559-7DB1-5FC3-A637-3DAC3F73095C}"/>
              </a:ext>
            </a:extLst>
          </p:cNvPr>
          <p:cNvSpPr txBox="1"/>
          <p:nvPr/>
        </p:nvSpPr>
        <p:spPr>
          <a:xfrm>
            <a:off x="448238" y="6273994"/>
            <a:ext cx="5190562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sz="1100" u="sng" dirty="0">
                <a:solidFill>
                  <a:prstClr val="black"/>
                </a:solidFill>
                <a:latin typeface="Segoe UI"/>
              </a:rPr>
              <a:t>Sources</a:t>
            </a:r>
            <a:r>
              <a:rPr lang="en-US" sz="1100" dirty="0">
                <a:solidFill>
                  <a:prstClr val="black"/>
                </a:solidFill>
                <a:latin typeface="Segoe UI"/>
              </a:rPr>
              <a:t>: </a:t>
            </a:r>
            <a:r>
              <a:rPr lang="en-US" sz="1100" dirty="0">
                <a:hlinkClick r:id="rId3"/>
              </a:rPr>
              <a:t>National Council on Problem Gambling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dirty="0">
                <a:hlinkClick r:id="rId4"/>
              </a:rPr>
              <a:t>Know the Odds | Gambling Addiction Assistance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4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A3C9B-5D37-54D9-2D88-646BE64C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</p:spPr>
        <p:txBody>
          <a:bodyPr anchor="b">
            <a:normAutofit/>
          </a:bodyPr>
          <a:lstStyle/>
          <a:p>
            <a:r>
              <a:rPr lang="en-US" dirty="0"/>
              <a:t>Sports Betting Changed the Game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02F25-7479-7D46-5823-3332B75453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584005"/>
            <a:ext cx="2825115" cy="3999060"/>
          </a:xfrm>
        </p:spPr>
        <p:txBody>
          <a:bodyPr/>
          <a:lstStyle/>
          <a:p>
            <a:pPr algn="ctr"/>
            <a:r>
              <a:rPr lang="en-US" dirty="0"/>
              <a:t>May 2018 Supreme Court decision,    </a:t>
            </a:r>
            <a:r>
              <a:rPr lang="en-US" i="1" dirty="0"/>
              <a:t>Murphy v National Collegiate Athletic Association</a:t>
            </a:r>
            <a:endParaRPr lang="en-US" dirty="0"/>
          </a:p>
          <a:p>
            <a:pPr algn="ctr"/>
            <a:r>
              <a:rPr lang="en-US" dirty="0">
                <a:latin typeface="+mj-lt"/>
              </a:rPr>
              <a:t>"Congress can regulate sports gambling directly, but if it elects not to do so, each State is free to act on its own." </a:t>
            </a:r>
          </a:p>
          <a:p>
            <a:endParaRPr lang="en-US" dirty="0"/>
          </a:p>
        </p:txBody>
      </p:sp>
      <p:pic>
        <p:nvPicPr>
          <p:cNvPr id="8" name="Content Placeholder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A7F09D3-CF77-DD12-7BA2-3B08EF410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568" y="584005"/>
            <a:ext cx="7109437" cy="3999060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9840DA-8BE8-8A1F-883A-03762DEEA0D9}"/>
              </a:ext>
            </a:extLst>
          </p:cNvPr>
          <p:cNvSpPr txBox="1">
            <a:spLocks/>
          </p:cNvSpPr>
          <p:nvPr/>
        </p:nvSpPr>
        <p:spPr>
          <a:xfrm>
            <a:off x="603885" y="584005"/>
            <a:ext cx="2825115" cy="5458472"/>
          </a:xfrm>
          <a:prstGeom prst="rect">
            <a:avLst/>
          </a:prstGeom>
          <a:solidFill>
            <a:schemeClr val="tx1"/>
          </a:solidFill>
        </p:spPr>
        <p:txBody>
          <a:bodyPr vert="horz" lIns="0" tIns="2743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ea typeface="Aptos" panose="020B0004020202020204" pitchFamily="34" charset="0"/>
              </a:rPr>
              <a:t>Sportsbooks expanded from 1 to 38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ea typeface="Aptos" panose="020B0004020202020204" pitchFamily="34" charset="0"/>
              </a:rPr>
              <a:t>Recorded wagers increased by $116 billion+ between 2017-2023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ea typeface="Aptos" panose="020B0004020202020204" pitchFamily="34" charset="0"/>
              </a:rPr>
              <a:t>“Substantial” national increase in online searches for gambling addiction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ea typeface="Aptos" panose="020B0004020202020204" pitchFamily="34" charset="0"/>
              </a:rPr>
              <a:t>“Pronounced” increase in states that introduced online sports books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F581C-3AB0-5103-2E55-96D6A39E140E}"/>
              </a:ext>
            </a:extLst>
          </p:cNvPr>
          <p:cNvSpPr txBox="1"/>
          <p:nvPr/>
        </p:nvSpPr>
        <p:spPr>
          <a:xfrm>
            <a:off x="448238" y="6273994"/>
            <a:ext cx="5190562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u="sng" dirty="0">
                <a:solidFill>
                  <a:prstClr val="black"/>
                </a:solidFill>
                <a:latin typeface="Segoe UI"/>
              </a:rPr>
              <a:t>Source</a:t>
            </a:r>
            <a:r>
              <a:rPr lang="en-US" sz="1100" dirty="0">
                <a:solidFill>
                  <a:prstClr val="black"/>
                </a:solidFill>
                <a:latin typeface="Segoe UI"/>
              </a:rPr>
              <a:t>: Cited </a:t>
            </a:r>
            <a:r>
              <a:rPr lang="en-US" sz="1100" dirty="0">
                <a:solidFill>
                  <a:schemeClr val="bg1"/>
                </a:solidFill>
                <a:latin typeface="Segoe UI"/>
              </a:rPr>
              <a:t>in</a:t>
            </a:r>
            <a:r>
              <a:rPr lang="en-US" sz="1100" dirty="0">
                <a:latin typeface="Segoe UI"/>
              </a:rPr>
              <a:t> slide notes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09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E7D6A-3D0D-0415-ED73-C85C7BAB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872B-F070-A9F9-82AC-BE6BE37D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Resources: </a:t>
            </a:r>
            <a:br>
              <a:rPr lang="en-US" dirty="0"/>
            </a:br>
            <a:r>
              <a:rPr lang="en-US" dirty="0"/>
              <a:t>Gaming or Gambling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178A4-3378-CA97-5FF1-A84C6A9EB1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743" y="815523"/>
            <a:ext cx="6143896" cy="3767542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</a:t>
            </a:r>
            <a:r>
              <a:rPr lang="en-US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Risky Spending and Teen Gambling</a:t>
            </a:r>
            <a:endParaRPr lang="en-US" sz="2400" dirty="0">
              <a:solidFill>
                <a:srgbClr val="0070C0"/>
              </a:solidFill>
            </a:endParaRPr>
          </a:p>
          <a:p>
            <a:pPr>
              <a:spcBef>
                <a:spcPts val="2400"/>
              </a:spcBef>
            </a:pPr>
            <a:r>
              <a:rPr lang="en-US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Gambling and Sports Betting Mini Unit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err="1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FinCap</a:t>
            </a:r>
            <a:r>
              <a:rPr lang="en-US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Friday: Fretting Over Online Betting</a:t>
            </a:r>
            <a:endParaRPr lang="en-US" sz="2400" i="1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ANALYZE: Sports Betting Advertisements Docs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CASE STUDY: Gambling vs. Investing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706000-044A-59B6-8091-56D641A67F7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Resources for Problem Gambling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Council on Problem Gambling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Know the Odds: Gambling Addiction Assistance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Article: What Parents of Teens Should Know About Online Gambling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29B70-BF9B-6B19-D65C-37816404C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2915" y="911064"/>
            <a:ext cx="1299738" cy="594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CFF03D-3C19-4262-FFAC-8EE2F9AFC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2915" y="1755908"/>
            <a:ext cx="1286658" cy="473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A7D02-9BFF-0A07-C044-C3EAD6BA87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5995" y="2362883"/>
            <a:ext cx="1286658" cy="473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7A5E2-A087-3379-82E6-41D510FDDB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5995" y="2969858"/>
            <a:ext cx="1286658" cy="473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238CEC-3EA6-C008-518F-B04AFE98E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5995" y="3693572"/>
            <a:ext cx="1286658" cy="4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58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24C2F5-A8AA-5D5E-85D3-F390F810F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826D813A-E2CB-1F46-EBDE-8B43AF95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59C6C-7626-771D-EA36-75C4178EC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D5A9751-4E50-F3A4-1D1B-9F37D011B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616EE1F-66A2-D9A4-B894-F9A37EB9D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DB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FC69A7-B4D9-C983-22DF-2AD69461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27" y="817336"/>
            <a:ext cx="6542999" cy="5307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77D5CC-E13B-4DB8-41F1-BD58549CE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93" y="4144750"/>
            <a:ext cx="4351415" cy="1895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C04FBB-0199-3422-2D5E-FA5A7388E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281" y="4729818"/>
            <a:ext cx="5506287" cy="1752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72B45-645A-63BF-EF52-EA32FF31BA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064"/>
          <a:stretch/>
        </p:blipFill>
        <p:spPr>
          <a:xfrm>
            <a:off x="9005300" y="1227906"/>
            <a:ext cx="2663289" cy="1939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2CA719-7553-158D-A138-991842920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10" y="184275"/>
            <a:ext cx="8458933" cy="2004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210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8034-5457-2828-C971-0532630D9B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Power of Hype: Collectibles</a:t>
            </a:r>
          </a:p>
        </p:txBody>
      </p:sp>
      <p:pic>
        <p:nvPicPr>
          <p:cNvPr id="6" name="Picture Placeholder 5" descr="A person holding a small toy&#10;&#10;AI-generated content may be incorrect.">
            <a:extLst>
              <a:ext uri="{FF2B5EF4-FFF2-40B4-BE49-F238E27FC236}">
                <a16:creationId xmlns:a16="http://schemas.microsoft.com/office/drawing/2014/main" id="{CF950DBB-B051-8052-DF1B-F8213C05FF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2" t="-162" r="1046" b="162"/>
          <a:stretch>
            <a:fillRect/>
          </a:stretch>
        </p:blipFill>
        <p:spPr>
          <a:xfrm>
            <a:off x="0" y="-11113"/>
            <a:ext cx="5791200" cy="688022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13314F-14BD-F813-5E8F-BD33AA2188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835" y="4568602"/>
            <a:ext cx="4672965" cy="1645920"/>
          </a:xfrm>
        </p:spPr>
        <p:txBody>
          <a:bodyPr/>
          <a:lstStyle/>
          <a:p>
            <a:r>
              <a:rPr lang="en-US" sz="3200" b="0" dirty="0">
                <a:latin typeface="+mj-lt"/>
              </a:rPr>
              <a:t>Can you identify the 2025 pop culture moment to the left? </a:t>
            </a:r>
          </a:p>
        </p:txBody>
      </p:sp>
      <p:pic>
        <p:nvPicPr>
          <p:cNvPr id="3" name="Online Media 2" title="Osaka's &quot;Billie Jean Bling&quot; Labubu! 😂">
            <a:hlinkClick r:id="" action="ppaction://media"/>
            <a:extLst>
              <a:ext uri="{FF2B5EF4-FFF2-40B4-BE49-F238E27FC236}">
                <a16:creationId xmlns:a16="http://schemas.microsoft.com/office/drawing/2014/main" id="{4C8DBCF6-334C-A9C0-5AB6-B0B895548A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58056" y="-11113"/>
            <a:ext cx="387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4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3ED31-A4D8-1229-248E-26228A009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PopMart</a:t>
            </a:r>
            <a:r>
              <a:rPr lang="en-US" dirty="0"/>
              <a:t> </a:t>
            </a:r>
            <a:r>
              <a:rPr lang="en-US" dirty="0" err="1"/>
              <a:t>Labubu</a:t>
            </a:r>
            <a:r>
              <a:rPr lang="en-US" dirty="0"/>
              <a:t> Dolls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3B182-1A12-A3DE-2D63-B536A0A74D6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Monster character originally created by artist Kasing Lung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Plush dolls ranging in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Retail prices $27.99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Strong secondary 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Estimated $1 billion in toys sold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Revenue has increased 670% over LY</a:t>
            </a:r>
          </a:p>
          <a:p>
            <a:endParaRPr lang="en-US" sz="2200" dirty="0"/>
          </a:p>
        </p:txBody>
      </p:sp>
      <p:pic>
        <p:nvPicPr>
          <p:cNvPr id="2050" name="Picture 2" descr="Behind The Rise Of Popmart Labubu | WJPC">
            <a:extLst>
              <a:ext uri="{FF2B5EF4-FFF2-40B4-BE49-F238E27FC236}">
                <a16:creationId xmlns:a16="http://schemas.microsoft.com/office/drawing/2014/main" id="{151F547A-8CDD-4714-AFA4-962C48FEC424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4625" y="2676525"/>
            <a:ext cx="3597275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9877E-A98A-C2E5-E5B1-E0D5A7D51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" y="985566"/>
            <a:ext cx="2300832" cy="857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502F11-C957-2472-88F2-09921FADFB52}"/>
              </a:ext>
            </a:extLst>
          </p:cNvPr>
          <p:cNvSpPr txBox="1"/>
          <p:nvPr/>
        </p:nvSpPr>
        <p:spPr>
          <a:xfrm>
            <a:off x="448238" y="6273994"/>
            <a:ext cx="5190562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800"/>
              </a:spcBef>
              <a:defRPr/>
            </a:pPr>
            <a:r>
              <a:rPr lang="en-US" sz="1100" u="sng" dirty="0">
                <a:solidFill>
                  <a:prstClr val="black"/>
                </a:solidFill>
                <a:latin typeface="Segoe UI"/>
              </a:rPr>
              <a:t>Source</a:t>
            </a:r>
            <a:r>
              <a:rPr lang="en-US" sz="1100" dirty="0">
                <a:solidFill>
                  <a:prstClr val="black"/>
                </a:solidFill>
                <a:latin typeface="Segoe UI"/>
              </a:rPr>
              <a:t>: </a:t>
            </a:r>
            <a:r>
              <a:rPr lang="en-US" sz="1100" dirty="0" err="1">
                <a:hlinkClick r:id="rId5"/>
              </a:rPr>
              <a:t>Labubu</a:t>
            </a:r>
            <a:r>
              <a:rPr lang="en-US" sz="1100" dirty="0">
                <a:hlinkClick r:id="rId5"/>
              </a:rPr>
              <a:t> Is a Bubble Just Waiting to Burst - Business </a:t>
            </a:r>
            <a:r>
              <a:rPr lang="en-US" sz="1100" dirty="0" err="1">
                <a:hlinkClick r:id="rId5"/>
              </a:rPr>
              <a:t>Insider</a:t>
            </a:r>
            <a:r>
              <a:rPr lang="en-US" sz="1100" dirty="0" err="1">
                <a:latin typeface="Segoe UI"/>
              </a:rPr>
              <a:t>slide</a:t>
            </a:r>
            <a:r>
              <a:rPr lang="en-US" sz="1100" dirty="0">
                <a:latin typeface="Segoe UI"/>
              </a:rPr>
              <a:t> notes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2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F138-ACB3-AB2F-D3E3-D8B8B66F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666968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b="0" spc="0" dirty="0"/>
              <a:t>Amy Kliewer</a:t>
            </a:r>
            <a:br>
              <a:rPr lang="en-US" sz="4800" b="0" spc="0" dirty="0"/>
            </a:br>
            <a:r>
              <a:rPr lang="en-US" sz="3600" b="0" spc="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amy.kliewer@k12.wa.us</a:t>
            </a:r>
            <a:r>
              <a:rPr lang="en-US" sz="3600" b="0" spc="0" dirty="0">
                <a:solidFill>
                  <a:schemeClr val="accent6"/>
                </a:solidFill>
              </a:rPr>
              <a:t> </a:t>
            </a:r>
            <a:endParaRPr lang="en-US" sz="4800" b="0" spc="0" dirty="0">
              <a:solidFill>
                <a:schemeClr val="accent6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98BF-C9B2-9520-7652-2071EDF921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487168"/>
            <a:ext cx="7035767" cy="37429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100" dirty="0">
                <a:latin typeface="+mj-lt"/>
              </a:rPr>
              <a:t>Honored to serve as K-8 Program Supervisor at FEPPP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latin typeface="+mj-lt"/>
              </a:rPr>
              <a:t>Born, raised, and educated in the Pacific Northwest</a:t>
            </a:r>
          </a:p>
          <a:p>
            <a:pPr marL="573088" lvl="1" indent="-342900">
              <a:lnSpc>
                <a:spcPct val="100000"/>
              </a:lnSpc>
              <a:buClr>
                <a:schemeClr val="accent6"/>
              </a:buClr>
            </a:pPr>
            <a:r>
              <a:rPr lang="en-US" sz="2100" dirty="0"/>
              <a:t>B.A. Communication Studies (University of Portland)</a:t>
            </a:r>
          </a:p>
          <a:p>
            <a:pPr marL="573088" lvl="1" indent="-342900">
              <a:lnSpc>
                <a:spcPct val="100000"/>
              </a:lnSpc>
              <a:buClr>
                <a:schemeClr val="accent6"/>
              </a:buClr>
            </a:pPr>
            <a:r>
              <a:rPr lang="en-US" sz="2100" dirty="0"/>
              <a:t>Masters in Education (Eastern Washington University)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latin typeface="+mj-lt"/>
              </a:rPr>
              <a:t>10+ years in the classroom</a:t>
            </a:r>
          </a:p>
          <a:p>
            <a:pPr marL="573088" lvl="1" indent="-342900">
              <a:lnSpc>
                <a:spcPct val="100000"/>
              </a:lnSpc>
              <a:buClr>
                <a:schemeClr val="accent6"/>
              </a:buClr>
            </a:pPr>
            <a:r>
              <a:rPr lang="en-US" sz="2100" dirty="0"/>
              <a:t>English (ESL) Instruction: PK-7</a:t>
            </a:r>
            <a:r>
              <a:rPr lang="en-US" sz="2100" baseline="30000" dirty="0"/>
              <a:t>th</a:t>
            </a:r>
            <a:r>
              <a:rPr lang="en-US" sz="2100" dirty="0"/>
              <a:t> Grade, Adult (Spain) </a:t>
            </a:r>
          </a:p>
          <a:p>
            <a:pPr marL="573088" lvl="1" indent="-342900">
              <a:lnSpc>
                <a:spcPct val="100000"/>
              </a:lnSpc>
              <a:buClr>
                <a:schemeClr val="accent6"/>
              </a:buClr>
            </a:pPr>
            <a:r>
              <a:rPr lang="en-US" sz="2100" dirty="0"/>
              <a:t>5th Grade; 7th Grade Math, Social Studies, SEL</a:t>
            </a:r>
          </a:p>
          <a:p>
            <a:pPr marL="573088" lvl="1" indent="-342900">
              <a:lnSpc>
                <a:spcPct val="100000"/>
              </a:lnSpc>
              <a:buClr>
                <a:schemeClr val="accent6"/>
              </a:buClr>
            </a:pPr>
            <a:r>
              <a:rPr lang="en-US" sz="2100" dirty="0"/>
              <a:t>Peer-to-Peer Instructional Coaching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F5D42A6-927A-4F05-7448-AC574177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96" t="3932" r="5250" b="31822"/>
          <a:stretch>
            <a:fillRect/>
          </a:stretch>
        </p:blipFill>
        <p:spPr>
          <a:xfrm>
            <a:off x="8095488" y="2487168"/>
            <a:ext cx="3471672" cy="3742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507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F3F57-C0A5-7B0E-509E-808AC10E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Match Activity: </a:t>
            </a:r>
            <a:r>
              <a:rPr lang="en-US" dirty="0" err="1"/>
              <a:t>Labubu</a:t>
            </a:r>
            <a:r>
              <a:rPr lang="en-US" dirty="0"/>
              <a:t> Dolls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0D9AB1B-4B07-23FC-4AC7-6EE243E51F5E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829831104"/>
              </p:ext>
            </p:extLst>
          </p:nvPr>
        </p:nvGraphicFramePr>
        <p:xfrm>
          <a:off x="603250" y="584199"/>
          <a:ext cx="2139950" cy="3998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950">
                  <a:extLst>
                    <a:ext uri="{9D8B030D-6E8A-4147-A177-3AD203B41FA5}">
                      <a16:colId xmlns:a16="http://schemas.microsoft.com/office/drawing/2014/main" val="2300465206"/>
                    </a:ext>
                  </a:extLst>
                </a:gridCol>
              </a:tblGrid>
              <a:tr h="571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170,000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65031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2-10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4196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27.99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81543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3,000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984453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20,000,000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270030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+mj-lt"/>
                        </a:rPr>
                        <a:t>300-700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517043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299.90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102149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B913E06-2E35-6781-A137-AEF7E672822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929450444"/>
              </p:ext>
            </p:extLst>
          </p:nvPr>
        </p:nvGraphicFramePr>
        <p:xfrm>
          <a:off x="3670300" y="584199"/>
          <a:ext cx="7927975" cy="3998862"/>
        </p:xfrm>
        <a:graphic>
          <a:graphicData uri="http://schemas.openxmlformats.org/drawingml/2006/table">
            <a:tbl>
              <a:tblPr firstRow="1" bandRow="1"/>
              <a:tblGrid>
                <a:gridCol w="7927975">
                  <a:extLst>
                    <a:ext uri="{9D8B030D-6E8A-4147-A177-3AD203B41FA5}">
                      <a16:colId xmlns:a16="http://schemas.microsoft.com/office/drawing/2014/main" val="179734835"/>
                    </a:ext>
                  </a:extLst>
                </a:gridCol>
              </a:tblGrid>
              <a:tr h="5712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Number of hand-applied crystals on Billie Jean Bling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6289501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 startAt="2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Cost of the most expensive doll on Pop Mart website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1250708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 startAt="3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Common resale range for rare or limited-edition dolls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34257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 startAt="4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Highest known resale price for a rare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+mn-lt"/>
                        </a:rPr>
                        <a:t>Labubu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 figure at auction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4732016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 startAt="5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Approximate number of Pop Mart blind boxes sold per 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4480624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 startAt="6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Percentage odds of pulling a “secret/rare”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+mn-lt"/>
                        </a:rPr>
                        <a:t>Labubu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 from a blind box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8400534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 startAt="7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Retail price of this Exciting Macaron blind box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164336"/>
                  </a:ext>
                </a:extLst>
              </a:tr>
            </a:tbl>
          </a:graphicData>
        </a:graphic>
      </p:graphicFrame>
      <p:pic>
        <p:nvPicPr>
          <p:cNvPr id="7170" name="Picture 2">
            <a:extLst>
              <a:ext uri="{FF2B5EF4-FFF2-40B4-BE49-F238E27FC236}">
                <a16:creationId xmlns:a16="http://schemas.microsoft.com/office/drawing/2014/main" id="{61E28C8A-12F7-657E-CB4B-C591C2ED0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17943" r="23663" b="17037"/>
          <a:stretch>
            <a:fillRect/>
          </a:stretch>
        </p:blipFill>
        <p:spPr bwMode="auto">
          <a:xfrm>
            <a:off x="9889065" y="4114800"/>
            <a:ext cx="1900049" cy="22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195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6E947-9C16-31DC-F0C3-89FEB8464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DAFBA-AA6A-9170-9EF0-8DA493E0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Money Match Activity: </a:t>
            </a:r>
            <a:r>
              <a:rPr lang="en-US" dirty="0" err="1"/>
              <a:t>Labubu</a:t>
            </a:r>
            <a:r>
              <a:rPr lang="en-US" dirty="0"/>
              <a:t> Dolls </a:t>
            </a:r>
            <a:r>
              <a:rPr lang="en-US" dirty="0">
                <a:solidFill>
                  <a:srgbClr val="EB19C3"/>
                </a:solidFill>
              </a:rPr>
              <a:t>Answers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F67CA55-D3E9-4E66-A3F5-956359963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17943" r="23663" b="17037"/>
          <a:stretch>
            <a:fillRect/>
          </a:stretch>
        </p:blipFill>
        <p:spPr bwMode="auto">
          <a:xfrm>
            <a:off x="9889065" y="4114800"/>
            <a:ext cx="1900049" cy="226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Content Placeholder 5">
            <a:extLst>
              <a:ext uri="{FF2B5EF4-FFF2-40B4-BE49-F238E27FC236}">
                <a16:creationId xmlns:a16="http://schemas.microsoft.com/office/drawing/2014/main" id="{89B8D882-1B7D-B664-C656-8AC8F9BD96BB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1699708" y="584200"/>
          <a:ext cx="9898568" cy="3998862"/>
        </p:xfrm>
        <a:graphic>
          <a:graphicData uri="http://schemas.openxmlformats.org/drawingml/2006/table">
            <a:tbl>
              <a:tblPr firstRow="1" bandRow="1"/>
              <a:tblGrid>
                <a:gridCol w="9898568">
                  <a:extLst>
                    <a:ext uri="{9D8B030D-6E8A-4147-A177-3AD203B41FA5}">
                      <a16:colId xmlns:a16="http://schemas.microsoft.com/office/drawing/2014/main" val="179734835"/>
                    </a:ext>
                  </a:extLst>
                </a:gridCol>
              </a:tblGrid>
              <a:tr h="5712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Number of hand-applied crystals on Billie Jean Bling: </a:t>
                      </a:r>
                      <a:r>
                        <a:rPr lang="en-US" sz="1800" b="1" kern="1200" dirty="0">
                          <a:solidFill>
                            <a:srgbClr val="EB19C3"/>
                          </a:solidFill>
                          <a:latin typeface="+mj-lt"/>
                          <a:ea typeface="+mn-ea"/>
                          <a:cs typeface="+mn-cs"/>
                        </a:rPr>
                        <a:t>3,000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289501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 startAt="2"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Cost of the most expensive doll on Pop Mart website: </a:t>
                      </a:r>
                      <a:r>
                        <a:rPr lang="en-US" sz="1800" kern="1200" dirty="0">
                          <a:solidFill>
                            <a:srgbClr val="EB19C3"/>
                          </a:solidFill>
                          <a:latin typeface="+mj-lt"/>
                          <a:ea typeface="+mn-ea"/>
                          <a:cs typeface="+mn-cs"/>
                        </a:rPr>
                        <a:t>$299.90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250708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 startAt="3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Common resale range for rare or limited-edition dolls: </a:t>
                      </a:r>
                      <a:r>
                        <a:rPr lang="en-US" sz="1800" kern="1200" dirty="0">
                          <a:solidFill>
                            <a:srgbClr val="EB19C3"/>
                          </a:solidFill>
                          <a:latin typeface="+mj-lt"/>
                          <a:ea typeface="+mn-ea"/>
                          <a:cs typeface="+mn-cs"/>
                        </a:rPr>
                        <a:t>$300-700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4257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 startAt="4"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Highest known resale price for a rare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+mn-lt"/>
                        </a:rPr>
                        <a:t>Labubu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 figure at auction: </a:t>
                      </a:r>
                      <a:r>
                        <a:rPr lang="en-US" sz="1800" kern="1200" dirty="0">
                          <a:solidFill>
                            <a:srgbClr val="EB19C3"/>
                          </a:solidFill>
                          <a:latin typeface="+mj-lt"/>
                          <a:ea typeface="+mn-ea"/>
                          <a:cs typeface="+mn-cs"/>
                        </a:rPr>
                        <a:t>$170,000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732016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 startAt="5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Approximate number of Pop Mart blind boxes sold per year: </a:t>
                      </a:r>
                      <a:r>
                        <a:rPr lang="en-US" sz="1800" kern="1200" dirty="0">
                          <a:solidFill>
                            <a:srgbClr val="EB19C3"/>
                          </a:solidFill>
                          <a:latin typeface="+mj-lt"/>
                          <a:ea typeface="+mn-ea"/>
                          <a:cs typeface="+mn-cs"/>
                        </a:rPr>
                        <a:t>20,000,000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480624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 startAt="6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Percentage odds of pulling a “secret/rare”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  <a:latin typeface="+mn-lt"/>
                        </a:rPr>
                        <a:t>Labubu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 from a blind box: </a:t>
                      </a:r>
                      <a:r>
                        <a:rPr lang="en-US" dirty="0">
                          <a:solidFill>
                            <a:srgbClr val="EB19C3"/>
                          </a:solidFill>
                          <a:latin typeface="+mj-lt"/>
                        </a:rPr>
                        <a:t>2-10%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400534"/>
                  </a:ext>
                </a:extLst>
              </a:tr>
              <a:tr h="57126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UcPeriod" startAt="7"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+mn-lt"/>
                        </a:rPr>
                        <a:t>Retail price of this Exciting Macaron blind box: </a:t>
                      </a:r>
                      <a:r>
                        <a:rPr lang="en-US" dirty="0">
                          <a:solidFill>
                            <a:srgbClr val="EB19C3"/>
                          </a:solidFill>
                          <a:latin typeface="+mj-lt"/>
                        </a:rPr>
                        <a:t>$27.99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164336"/>
                  </a:ext>
                </a:extLst>
              </a:tr>
            </a:tbl>
          </a:graphicData>
        </a:graphic>
      </p:graphicFrame>
      <p:pic>
        <p:nvPicPr>
          <p:cNvPr id="4" name="Graphic 3" descr="Arrow: Rotate right with solid fill">
            <a:extLst>
              <a:ext uri="{FF2B5EF4-FFF2-40B4-BE49-F238E27FC236}">
                <a16:creationId xmlns:a16="http://schemas.microsoft.com/office/drawing/2014/main" id="{E319A0BD-721C-DB8A-0F7E-ED593DCAC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9416">
            <a:off x="10722459" y="33456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2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AAE6A-0CA1-DB77-AE56-586BF1A8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/>
          <a:lstStyle/>
          <a:p>
            <a:r>
              <a:rPr lang="en-US" dirty="0"/>
              <a:t>Marketing Strategies: </a:t>
            </a:r>
            <a:r>
              <a:rPr lang="en-US" dirty="0" err="1"/>
              <a:t>Labubu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33B67-3801-8666-7995-7766229D28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676525"/>
            <a:ext cx="5746750" cy="359747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“Blind box” packaging </a:t>
            </a:r>
            <a:r>
              <a:rPr lang="en-US" dirty="0"/>
              <a:t>keeps contents a mystery, builds excitement, scarcity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Limited drops, themes, and special editions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Celebrities and influencers </a:t>
            </a:r>
            <a:r>
              <a:rPr lang="en-US" dirty="0">
                <a:latin typeface="+mj-lt"/>
              </a:rPr>
              <a:t>made it a status item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Unboxing</a:t>
            </a:r>
            <a:r>
              <a:rPr lang="en-US" dirty="0"/>
              <a:t>, displaying, and trading with community is part of the appeal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prices on secondary market create </a:t>
            </a:r>
            <a:r>
              <a:rPr lang="en-US" dirty="0">
                <a:latin typeface="+mj-lt"/>
              </a:rPr>
              <a:t>illusion of “investment”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898E2-9B7D-D04B-C4A8-4379DA4156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0" y="2676525"/>
            <a:ext cx="3947160" cy="3597470"/>
          </a:xfrm>
          <a:solidFill>
            <a:schemeClr val="tx2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+mj-lt"/>
              </a:rPr>
              <a:t>Student Discussion: </a:t>
            </a:r>
          </a:p>
          <a:p>
            <a:pPr lvl="1"/>
            <a:r>
              <a:rPr lang="en-US" sz="2400" dirty="0"/>
              <a:t>What other goods come packaged in “blind boxes”</a:t>
            </a:r>
          </a:p>
          <a:p>
            <a:pPr lvl="1"/>
            <a:r>
              <a:rPr lang="en-US" sz="2400" dirty="0"/>
              <a:t>What is the appeal?</a:t>
            </a:r>
          </a:p>
          <a:p>
            <a:pPr lvl="1"/>
            <a:r>
              <a:rPr lang="en-US" sz="2400" dirty="0"/>
              <a:t>What are the risks?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41B040-29A7-102E-02E7-EC5EE7054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t="11600" r="8855" b="11736"/>
          <a:stretch>
            <a:fillRect/>
          </a:stretch>
        </p:blipFill>
        <p:spPr bwMode="auto">
          <a:xfrm>
            <a:off x="7815942" y="2852056"/>
            <a:ext cx="3559629" cy="325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90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39477-0B62-6289-FE3E-52EA3779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6873-8DD8-65D6-19B0-EEC276100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/>
          <a:lstStyle/>
          <a:p>
            <a:r>
              <a:rPr lang="en-US"/>
              <a:t>      Beanie Babies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77151-60D8-5023-739E-51BD6DBC9E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312" y="2676525"/>
            <a:ext cx="6425973" cy="35972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Created by Harold Ty Warner (Ty, Inc.)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Cute, affordable, appealing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No traditional advertising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Hype built by fans/entrepreneurs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“Retirement” strategy creates scarcity, urgency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Marketed as collectibles, investments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1" name="Picture 6" descr="Beanie Mania - Max Documentary - Where To Watch">
            <a:extLst>
              <a:ext uri="{FF2B5EF4-FFF2-40B4-BE49-F238E27FC236}">
                <a16:creationId xmlns:a16="http://schemas.microsoft.com/office/drawing/2014/main" id="{7A262BA3-878A-A005-C5B1-3D52DA61C43A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367804"/>
            <a:ext cx="3946525" cy="2214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y Logo PNG Transparent &amp; SVG Vector - Freebie Supply">
            <a:extLst>
              <a:ext uri="{FF2B5EF4-FFF2-40B4-BE49-F238E27FC236}">
                <a16:creationId xmlns:a16="http://schemas.microsoft.com/office/drawing/2014/main" id="{D1C7E8AD-8FEC-EC3A-D62A-1318F12A1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7" y="861273"/>
            <a:ext cx="1096509" cy="109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Online Media 34" title="Beanie Mania - HBO MAX">
            <a:hlinkClick r:id="" action="ppaction://media"/>
            <a:extLst>
              <a:ext uri="{FF2B5EF4-FFF2-40B4-BE49-F238E27FC236}">
                <a16:creationId xmlns:a16="http://schemas.microsoft.com/office/drawing/2014/main" id="{5DD2B860-F372-1A80-29F0-CFB0A12BD1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5A2E-B971-931F-C036-50F01C5C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Awareness: Collectibles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BBE9-225C-ED8F-FC25-693A8C1234D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>
                <a:latin typeface="+mj-lt"/>
              </a:rPr>
              <a:t>Popular doesn’t always mean valuable</a:t>
            </a:r>
          </a:p>
          <a:p>
            <a:pPr marL="310896" lvl="2" indent="0">
              <a:buNone/>
            </a:pPr>
            <a:r>
              <a:rPr lang="en-US" sz="1800" dirty="0"/>
              <a:t>Beanie Babies felt like “the next big investment” … until the market collapsed.</a:t>
            </a:r>
          </a:p>
          <a:p>
            <a:pPr marL="310896" lvl="2" indent="0">
              <a:buNone/>
            </a:pPr>
            <a:r>
              <a:rPr lang="en-US" sz="1800" dirty="0" err="1"/>
              <a:t>Labubu</a:t>
            </a:r>
            <a:r>
              <a:rPr lang="en-US" sz="1800" dirty="0"/>
              <a:t> dolls are hugely popular right now, but demand can change fast.</a:t>
            </a:r>
          </a:p>
          <a:p>
            <a:pPr marL="310896" lvl="2" indent="0">
              <a:buNone/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Just because something is trending doesn’t mean it will hold its value. Popularity does not equal profit.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4D149-76AA-1E30-24B1-1DA4EEE8D338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dirty="0">
                <a:latin typeface="+mj-lt"/>
              </a:rPr>
              <a:t>Scarcity can be created</a:t>
            </a:r>
          </a:p>
          <a:p>
            <a:pPr marL="265176" lvl="2" indent="0">
              <a:buNone/>
            </a:pPr>
            <a:r>
              <a:rPr lang="en-US" sz="1800" dirty="0"/>
              <a:t>Both Beanie Babies and </a:t>
            </a:r>
            <a:r>
              <a:rPr lang="en-US" sz="1800" dirty="0" err="1"/>
              <a:t>Labubus</a:t>
            </a:r>
            <a:r>
              <a:rPr lang="en-US" sz="1800" dirty="0"/>
              <a:t> became popular because they were “hard to get.”</a:t>
            </a:r>
          </a:p>
          <a:p>
            <a:pPr marL="265176" lvl="2" indent="0">
              <a:buNone/>
            </a:pPr>
            <a:r>
              <a:rPr lang="en-US" sz="1800" dirty="0"/>
              <a:t>But companies often manufacture scarcity (limited drops, special editions, retirements) to create consumer urgency.</a:t>
            </a:r>
          </a:p>
          <a:p>
            <a:pPr marL="265176" lvl="2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Ask yourself, “Is this rare because it’s truly limited, or because the company made it feel rare?”</a:t>
            </a:r>
          </a:p>
        </p:txBody>
      </p:sp>
    </p:spTree>
    <p:extLst>
      <p:ext uri="{BB962C8B-B14F-4D97-AF65-F5344CB8AC3E}">
        <p14:creationId xmlns:p14="http://schemas.microsoft.com/office/powerpoint/2010/main" val="66615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94447-8955-C06E-1FB6-5319BFBBB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F5511-7E3E-F267-7B8F-BDBDEE6C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Awareness: Collectibles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43DF8-4567-D6E7-3D69-D8E577DA111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lnSpcReduction="10000"/>
          </a:bodyPr>
          <a:lstStyle/>
          <a:p>
            <a:pPr marL="457200" lvl="1" indent="-457200">
              <a:buFont typeface="+mj-lt"/>
              <a:buAutoNum type="arabicPeriod" startAt="3"/>
            </a:pPr>
            <a:r>
              <a:rPr lang="en-US" dirty="0">
                <a:latin typeface="+mj-lt"/>
              </a:rPr>
              <a:t>Fear of Missing Out (FOMO) can lead to overspending</a:t>
            </a:r>
          </a:p>
          <a:p>
            <a:pPr marL="310896" lvl="2" indent="0">
              <a:buNone/>
            </a:pPr>
            <a:r>
              <a:rPr lang="en-US" sz="1800" dirty="0"/>
              <a:t>Kids (and parents!) in the 90’s bought Beanie Babies believing they would be worth thousands in the future.</a:t>
            </a:r>
          </a:p>
          <a:p>
            <a:pPr marL="310896" lvl="2" indent="0">
              <a:buNone/>
            </a:pPr>
            <a:r>
              <a:rPr lang="en-US" sz="1800" dirty="0"/>
              <a:t>Social media is full of collectors desperately chasing down </a:t>
            </a:r>
            <a:r>
              <a:rPr lang="en-US" sz="1800" dirty="0" err="1"/>
              <a:t>Labubu</a:t>
            </a:r>
            <a:r>
              <a:rPr lang="en-US" sz="1800" dirty="0"/>
              <a:t> dolls </a:t>
            </a:r>
          </a:p>
          <a:p>
            <a:pPr marL="310896" lvl="2" indent="0">
              <a:buNone/>
            </a:pPr>
            <a:r>
              <a:rPr lang="en-US" dirty="0">
                <a:solidFill>
                  <a:schemeClr val="accent3"/>
                </a:solidFill>
                <a:latin typeface="+mj-lt"/>
              </a:rPr>
              <a:t>FOMO is a real, psychological phenomenon that drives consumer behavior. Slow it down by taking 24 hours to consider a purchase.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F5999-DE00-65A2-53C5-717FA8AE2E51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dirty="0">
                <a:latin typeface="+mj-lt"/>
              </a:rPr>
              <a:t>A collectibles’ value comes from the </a:t>
            </a:r>
            <a:r>
              <a:rPr lang="en-US" i="1" dirty="0">
                <a:latin typeface="+mj-lt"/>
              </a:rPr>
              <a:t>buyer</a:t>
            </a:r>
            <a:r>
              <a:rPr lang="en-US" dirty="0">
                <a:latin typeface="+mj-lt"/>
              </a:rPr>
              <a:t>, not the object</a:t>
            </a:r>
          </a:p>
          <a:p>
            <a:pPr marL="265176" lvl="2" indent="0">
              <a:buNone/>
            </a:pPr>
            <a:r>
              <a:rPr lang="en-US" sz="1800" dirty="0"/>
              <a:t>Value is based on demand. Scarcity and hype can distort value.</a:t>
            </a:r>
          </a:p>
          <a:p>
            <a:pPr marL="265176" lvl="2" indent="0">
              <a:buNone/>
            </a:pPr>
            <a:r>
              <a:rPr lang="en-US" sz="1800" dirty="0"/>
              <a:t>Both Beanie Babies and </a:t>
            </a:r>
            <a:r>
              <a:rPr lang="en-US" sz="1800" dirty="0" err="1"/>
              <a:t>Labubu</a:t>
            </a:r>
            <a:r>
              <a:rPr lang="en-US" sz="1800" dirty="0"/>
              <a:t> dolls only have value if someone else is willing to pay for them. </a:t>
            </a:r>
          </a:p>
          <a:p>
            <a:pPr marL="265176" lvl="2" indent="0"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It’s okay to collect for joy, not profit. Increase in value should be a bonus, not a plan.</a:t>
            </a:r>
          </a:p>
        </p:txBody>
      </p:sp>
    </p:spTree>
    <p:extLst>
      <p:ext uri="{BB962C8B-B14F-4D97-AF65-F5344CB8AC3E}">
        <p14:creationId xmlns:p14="http://schemas.microsoft.com/office/powerpoint/2010/main" val="39490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Taylor Swift, Travis Kelce Engaged: See Ring">
            <a:extLst>
              <a:ext uri="{FF2B5EF4-FFF2-40B4-BE49-F238E27FC236}">
                <a16:creationId xmlns:a16="http://schemas.microsoft.com/office/drawing/2014/main" id="{0F88E919-8E56-180E-29DD-96B9AE371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>
            <a:fillRect/>
          </a:stretch>
        </p:blipFill>
        <p:spPr bwMode="auto">
          <a:xfrm>
            <a:off x="-2549" y="2690623"/>
            <a:ext cx="3467647" cy="20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EBA59D3-1D23-A51E-AC83-B2D290D31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6" t="30711" r="12776" b="271"/>
          <a:stretch>
            <a:fillRect/>
          </a:stretch>
        </p:blipFill>
        <p:spPr bwMode="auto">
          <a:xfrm>
            <a:off x="3436288" y="3429001"/>
            <a:ext cx="2353615" cy="344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E20FC0-919C-B72D-045B-BF28715FE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</p:spPr>
        <p:txBody>
          <a:bodyPr/>
          <a:lstStyle/>
          <a:p>
            <a:r>
              <a:rPr lang="en-US" dirty="0"/>
              <a:t>Financial Skills Over Fads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CF1051F-6872-9E39-4606-377B7D8A07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835" y="4568602"/>
            <a:ext cx="5486400" cy="1645920"/>
          </a:xfrm>
        </p:spPr>
        <p:txBody>
          <a:bodyPr>
            <a:normAutofit fontScale="92500"/>
          </a:bodyPr>
          <a:lstStyle/>
          <a:p>
            <a:r>
              <a:rPr lang="en-US" sz="2800" b="0" dirty="0">
                <a:latin typeface="+mj-lt"/>
              </a:rPr>
              <a:t>Trends come and go, but healthy financial habits like budgeting, comparison shopping, and avoiding impulse buys are useful </a:t>
            </a:r>
            <a:r>
              <a:rPr lang="en-US" sz="2800" b="0" u="sng" dirty="0">
                <a:latin typeface="+mj-lt"/>
              </a:rPr>
              <a:t>forever</a:t>
            </a:r>
            <a:r>
              <a:rPr lang="en-US" sz="2800" b="0" dirty="0">
                <a:latin typeface="+mj-lt"/>
              </a:rPr>
              <a:t>!</a:t>
            </a:r>
          </a:p>
        </p:txBody>
      </p:sp>
      <p:pic>
        <p:nvPicPr>
          <p:cNvPr id="2050" name="Picture 2" descr="TikTok Unavailable For US Users As Ban Takes Effect">
            <a:extLst>
              <a:ext uri="{FF2B5EF4-FFF2-40B4-BE49-F238E27FC236}">
                <a16:creationId xmlns:a16="http://schemas.microsoft.com/office/drawing/2014/main" id="{0E9B913E-D6D8-6D5D-6375-3692B7153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t="23830" r="8471" b="25191"/>
          <a:stretch>
            <a:fillRect/>
          </a:stretch>
        </p:blipFill>
        <p:spPr bwMode="auto">
          <a:xfrm>
            <a:off x="0" y="-1"/>
            <a:ext cx="2089389" cy="269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t Your Typical Space Suit: Blue Origin’s Suit is Turning Heads and ...">
            <a:extLst>
              <a:ext uri="{FF2B5EF4-FFF2-40B4-BE49-F238E27FC236}">
                <a16:creationId xmlns:a16="http://schemas.microsoft.com/office/drawing/2014/main" id="{9907B59B-1E27-C859-5099-C354B5B81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4"/>
          <a:stretch>
            <a:fillRect/>
          </a:stretch>
        </p:blipFill>
        <p:spPr bwMode="auto">
          <a:xfrm>
            <a:off x="2089389" y="291"/>
            <a:ext cx="3701811" cy="206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an Antonio's top songs of 2025 on Spotify - Axios San Antonio">
            <a:extLst>
              <a:ext uri="{FF2B5EF4-FFF2-40B4-BE49-F238E27FC236}">
                <a16:creationId xmlns:a16="http://schemas.microsoft.com/office/drawing/2014/main" id="{B7823342-12D8-45F2-E84E-514C3ADB0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3"/>
          <a:stretch>
            <a:fillRect/>
          </a:stretch>
        </p:blipFill>
        <p:spPr bwMode="auto">
          <a:xfrm>
            <a:off x="3696221" y="2050904"/>
            <a:ext cx="2094979" cy="200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ldplay kiss cam chaos leaves company in damage control mode">
            <a:extLst>
              <a:ext uri="{FF2B5EF4-FFF2-40B4-BE49-F238E27FC236}">
                <a16:creationId xmlns:a16="http://schemas.microsoft.com/office/drawing/2014/main" id="{AF3EDBB1-C980-8F48-F2F0-A5A07B87D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5611" r="9035" b="6262"/>
          <a:stretch>
            <a:fillRect/>
          </a:stretch>
        </p:blipFill>
        <p:spPr bwMode="auto">
          <a:xfrm>
            <a:off x="2089389" y="2050905"/>
            <a:ext cx="2015707" cy="13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ow Louvre burglars used a truck-mounted lift in the $100M jewelry ...">
            <a:extLst>
              <a:ext uri="{FF2B5EF4-FFF2-40B4-BE49-F238E27FC236}">
                <a16:creationId xmlns:a16="http://schemas.microsoft.com/office/drawing/2014/main" id="{8798A626-D59D-2186-482F-5BDD537A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" y="4739556"/>
            <a:ext cx="3798079" cy="213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24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EA6A-8A2B-09E3-E8DE-2C898C523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9835" y="430529"/>
            <a:ext cx="5486400" cy="329184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D926E-F910-36DE-D167-2C8CCC33B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9200" y="4568825"/>
            <a:ext cx="3165409" cy="1646238"/>
          </a:xfrm>
        </p:spPr>
        <p:txBody>
          <a:bodyPr anchor="t">
            <a:normAutofit/>
          </a:bodyPr>
          <a:lstStyle/>
          <a:p>
            <a:r>
              <a:rPr lang="en-US" dirty="0"/>
              <a:t>Sign up for FEPPP’s weekly e-newsletter!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409511-F60A-2607-A936-010E0401425D}"/>
              </a:ext>
            </a:extLst>
          </p:cNvPr>
          <p:cNvGrpSpPr>
            <a:grpSpLocks noChangeAspect="1"/>
          </p:cNvGrpSpPr>
          <p:nvPr/>
        </p:nvGrpSpPr>
        <p:grpSpPr>
          <a:xfrm>
            <a:off x="9584267" y="4243966"/>
            <a:ext cx="2201333" cy="2183821"/>
            <a:chOff x="3476978" y="560995"/>
            <a:chExt cx="2404533" cy="23854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24C3F5-1474-3A1D-252C-644FB6DFA19D}"/>
                </a:ext>
              </a:extLst>
            </p:cNvPr>
            <p:cNvSpPr/>
            <p:nvPr/>
          </p:nvSpPr>
          <p:spPr>
            <a:xfrm>
              <a:off x="3476978" y="560995"/>
              <a:ext cx="2404533" cy="2385405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4" name="Picture 13" descr="A qr code with black dots&#10;&#10;AI-generated content may be incorrect.">
              <a:extLst>
                <a:ext uri="{FF2B5EF4-FFF2-40B4-BE49-F238E27FC236}">
                  <a16:creationId xmlns:a16="http://schemas.microsoft.com/office/drawing/2014/main" id="{97BFFB2C-6A7C-FB6F-8FEC-4DE4C10B0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682" y="682135"/>
              <a:ext cx="2143125" cy="2143125"/>
            </a:xfrm>
            <a:prstGeom prst="rect">
              <a:avLst/>
            </a:prstGeom>
          </p:spPr>
        </p:pic>
      </p:grp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87A6A60E-ACCB-8B72-BB5E-7D0F21939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343" y="1502229"/>
            <a:ext cx="914400" cy="914400"/>
          </a:xfrm>
          <a:prstGeom prst="rect">
            <a:avLst/>
          </a:prstGeom>
        </p:spPr>
      </p:pic>
      <p:pic>
        <p:nvPicPr>
          <p:cNvPr id="9" name="Picture Placeholder 8" descr="A poster with text on it&#10;&#10;AI-generated content may be incorrect.">
            <a:extLst>
              <a:ext uri="{FF2B5EF4-FFF2-40B4-BE49-F238E27FC236}">
                <a16:creationId xmlns:a16="http://schemas.microsoft.com/office/drawing/2014/main" id="{69752877-BD1B-3FA2-79D8-7A6F8A70E0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b="4112"/>
          <a:stretch>
            <a:fillRect/>
          </a:stretch>
        </p:blipFill>
        <p:spPr>
          <a:xfrm>
            <a:off x="0" y="-11113"/>
            <a:ext cx="5791200" cy="68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64C1A-FB80-CBD7-246F-C2509C07C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18DD7-CE39-0164-4386-8C306A77D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4547616"/>
            <a:ext cx="10058400" cy="155143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Pop Culture Meets Personal Finance: Trends, Toys, Music and the Power of Hype</a:t>
            </a:r>
          </a:p>
          <a:p>
            <a:r>
              <a:rPr lang="en-US" dirty="0">
                <a:solidFill>
                  <a:schemeClr val="tx1"/>
                </a:solidFill>
              </a:rPr>
              <a:t>Amy Kliewer, k-8 program supervisor (FEPPP)</a:t>
            </a:r>
          </a:p>
          <a:p>
            <a:r>
              <a:rPr lang="en-US" dirty="0">
                <a:solidFill>
                  <a:schemeClr val="tx1"/>
                </a:solidFill>
                <a:hlinkClick r:id="rId2"/>
              </a:rPr>
              <a:t>Amy.Kliewer@k12.wa.us</a:t>
            </a:r>
            <a:r>
              <a:rPr lang="en-US" dirty="0">
                <a:solidFill>
                  <a:schemeClr val="tx1"/>
                </a:solidFill>
              </a:rPr>
              <a:t> |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www.feppp.org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3" descr="FEPPP_logo w pig">
            <a:extLst>
              <a:ext uri="{FF2B5EF4-FFF2-40B4-BE49-F238E27FC236}">
                <a16:creationId xmlns:a16="http://schemas.microsoft.com/office/drawing/2014/main" id="{D2407556-4DB6-3E3B-014A-DB0F4989C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7"/>
          <a:stretch/>
        </p:blipFill>
        <p:spPr bwMode="auto">
          <a:xfrm>
            <a:off x="7777652" y="758952"/>
            <a:ext cx="3252035" cy="356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A3C23B0-47CB-CF4D-C6F8-FE596D11F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13" y="1094216"/>
            <a:ext cx="6731621" cy="28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20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>
          <a:extLst>
            <a:ext uri="{FF2B5EF4-FFF2-40B4-BE49-F238E27FC236}">
              <a16:creationId xmlns:a16="http://schemas.microsoft.com/office/drawing/2014/main" id="{4E9ACB6A-1FA6-DB3C-8CD8-01126831E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>
            <a:extLst>
              <a:ext uri="{FF2B5EF4-FFF2-40B4-BE49-F238E27FC236}">
                <a16:creationId xmlns:a16="http://schemas.microsoft.com/office/drawing/2014/main" id="{F1FD06DB-4BFF-D54C-1487-A40ABD3246B3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6" name="Google Shape;346;p14">
            <a:extLst>
              <a:ext uri="{FF2B5EF4-FFF2-40B4-BE49-F238E27FC236}">
                <a16:creationId xmlns:a16="http://schemas.microsoft.com/office/drawing/2014/main" id="{B562BA9A-A264-8BA6-40FB-3F0A3BB1E778}"/>
              </a:ext>
            </a:extLst>
          </p:cNvPr>
          <p:cNvSpPr/>
          <p:nvPr/>
        </p:nvSpPr>
        <p:spPr>
          <a:xfrm>
            <a:off x="321564" y="320040"/>
            <a:ext cx="11548872" cy="62179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48" name="Google Shape;348;p14">
            <a:extLst>
              <a:ext uri="{FF2B5EF4-FFF2-40B4-BE49-F238E27FC236}">
                <a16:creationId xmlns:a16="http://schemas.microsoft.com/office/drawing/2014/main" id="{538F688C-1452-4EC8-4C46-FFFFE6DF5E37}"/>
              </a:ext>
            </a:extLst>
          </p:cNvPr>
          <p:cNvCxnSpPr/>
          <p:nvPr/>
        </p:nvCxnSpPr>
        <p:spPr>
          <a:xfrm>
            <a:off x="4650251" y="2057399"/>
            <a:ext cx="0" cy="274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1820E864-8234-CE70-3ADA-BA9B139F5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EA677-EFB2-0899-B476-9157B2580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20" y="2837480"/>
            <a:ext cx="4724395" cy="3543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DB9C4-4DD1-D3B0-4A66-C5ED578E1A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97" b="15139"/>
          <a:stretch>
            <a:fillRect/>
          </a:stretch>
        </p:blipFill>
        <p:spPr>
          <a:xfrm>
            <a:off x="3820281" y="501523"/>
            <a:ext cx="2971593" cy="2855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4A176B-C1B2-ADAB-0AE3-C538950D3B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082" r="2395" b="30001"/>
          <a:stretch>
            <a:fillRect/>
          </a:stretch>
        </p:blipFill>
        <p:spPr>
          <a:xfrm>
            <a:off x="2519011" y="3475113"/>
            <a:ext cx="4272863" cy="2855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25871-2B2C-6231-9509-A71D4587DF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077" t="30321" b="25309"/>
          <a:stretch>
            <a:fillRect/>
          </a:stretch>
        </p:blipFill>
        <p:spPr>
          <a:xfrm>
            <a:off x="582327" y="516419"/>
            <a:ext cx="3100708" cy="2825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44C20-7D58-0015-0E64-47047E603E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064" t="34143" r="32248" b="30407"/>
          <a:stretch>
            <a:fillRect/>
          </a:stretch>
        </p:blipFill>
        <p:spPr>
          <a:xfrm>
            <a:off x="593512" y="3471485"/>
            <a:ext cx="1778287" cy="2855255"/>
          </a:xfrm>
          <a:prstGeom prst="rect">
            <a:avLst/>
          </a:prstGeom>
        </p:spPr>
      </p:pic>
      <p:pic>
        <p:nvPicPr>
          <p:cNvPr id="11" name="Picture 10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05B4167B-7604-FDD1-88FE-6E6AB1F738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t="16093" r="-131" b="15982"/>
          <a:stretch>
            <a:fillRect/>
          </a:stretch>
        </p:blipFill>
        <p:spPr>
          <a:xfrm>
            <a:off x="6928704" y="501523"/>
            <a:ext cx="4724811" cy="2158027"/>
          </a:xfrm>
          <a:prstGeom prst="rect">
            <a:avLst/>
          </a:prstGeom>
        </p:spPr>
      </p:pic>
      <p:pic>
        <p:nvPicPr>
          <p:cNvPr id="3" name="Content Placeholder 6" descr="Heart with solid fill">
            <a:extLst>
              <a:ext uri="{FF2B5EF4-FFF2-40B4-BE49-F238E27FC236}">
                <a16:creationId xmlns:a16="http://schemas.microsoft.com/office/drawing/2014/main" id="{F99D2AFB-A234-CDD4-B127-4624F4F04B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22453" y="3985347"/>
            <a:ext cx="309880" cy="309880"/>
          </a:xfrm>
          <a:prstGeom prst="rect">
            <a:avLst/>
          </a:prstGeom>
        </p:spPr>
      </p:pic>
      <p:pic>
        <p:nvPicPr>
          <p:cNvPr id="4" name="Content Placeholder 6" descr="Heart with solid fill">
            <a:extLst>
              <a:ext uri="{FF2B5EF4-FFF2-40B4-BE49-F238E27FC236}">
                <a16:creationId xmlns:a16="http://schemas.microsoft.com/office/drawing/2014/main" id="{8A251282-A6DE-3C00-50D8-172A6FA472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1735" y="4262953"/>
            <a:ext cx="278331" cy="2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8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5C132-C717-A2C0-088C-380162F3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Financial Education Public-Private Partnership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BE769-F939-6C11-4EAE-7BBD8D0FA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199" y="2981324"/>
            <a:ext cx="3324225" cy="360010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Review financial education instructional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Maintain a clearinghouse of financial education resources at </a:t>
            </a:r>
            <a:r>
              <a:rPr lang="en-US" sz="1800" dirty="0">
                <a:solidFill>
                  <a:schemeClr val="accent6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www.feppp.org</a:t>
            </a:r>
            <a:r>
              <a:rPr lang="en-US" sz="1800" dirty="0">
                <a:solidFill>
                  <a:schemeClr val="accent6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Provide in-person and online professional development and training opportunities at no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Facilitate SB5720 grants with Washington districts</a:t>
            </a:r>
          </a:p>
        </p:txBody>
      </p:sp>
      <p:pic>
        <p:nvPicPr>
          <p:cNvPr id="5" name="Picture 4" descr="A piggy bank wearing glasses on a stack of books&#10;&#10;AI-generated content may be incorrect.">
            <a:extLst>
              <a:ext uri="{FF2B5EF4-FFF2-40B4-BE49-F238E27FC236}">
                <a16:creationId xmlns:a16="http://schemas.microsoft.com/office/drawing/2014/main" id="{857BDDE7-59AA-6C66-B11E-C2F40779E7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2" y="433328"/>
            <a:ext cx="3990975" cy="6262747"/>
          </a:xfrm>
          <a:prstGeom prst="rect">
            <a:avLst/>
          </a:prstGeom>
          <a:noFill/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DE1A987-8293-DE36-67A8-C9DB00B6F8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5800" y="161925"/>
          <a:ext cx="7239000" cy="641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5B12B72-34A3-1858-1129-611E3DE3980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796" t="3932" r="5250" b="31822"/>
          <a:stretch>
            <a:fillRect/>
          </a:stretch>
        </p:blipFill>
        <p:spPr>
          <a:xfrm>
            <a:off x="9348787" y="5759887"/>
            <a:ext cx="762000" cy="821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7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6" name="Google Shape;346;p14"/>
          <p:cNvSpPr/>
          <p:nvPr/>
        </p:nvSpPr>
        <p:spPr>
          <a:xfrm>
            <a:off x="321564" y="320040"/>
            <a:ext cx="11548872" cy="62179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ibre Frankli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7" name="Google Shape;347;p14"/>
          <p:cNvSpPr txBox="1">
            <a:spLocks noGrp="1"/>
          </p:cNvSpPr>
          <p:nvPr>
            <p:ph type="title"/>
          </p:nvPr>
        </p:nvSpPr>
        <p:spPr>
          <a:xfrm>
            <a:off x="471341" y="963997"/>
            <a:ext cx="3916151" cy="4938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Quattrocento Sans"/>
              <a:buNone/>
            </a:pPr>
            <a:r>
              <a:rPr lang="en-US" dirty="0"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FEPPP: </a:t>
            </a:r>
            <a:br>
              <a:rPr lang="en-US" dirty="0"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</a:br>
            <a:r>
              <a:rPr lang="en-US" dirty="0">
                <a:latin typeface="Segoe UI Semibold" panose="020B0702040204020203" pitchFamily="34" charset="0"/>
                <a:ea typeface="Quattrocento Sans"/>
                <a:cs typeface="Segoe UI Semibold" panose="020B0702040204020203" pitchFamily="34" charset="0"/>
                <a:sym typeface="Quattrocento Sans"/>
              </a:rPr>
              <a:t>A Holistic Approach to Financial Education</a:t>
            </a:r>
            <a:endParaRPr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348" name="Google Shape;348;p14"/>
          <p:cNvCxnSpPr/>
          <p:nvPr/>
        </p:nvCxnSpPr>
        <p:spPr>
          <a:xfrm>
            <a:off x="4650251" y="2057399"/>
            <a:ext cx="0" cy="2743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8E97B1D-310B-CA8F-194D-39F249F99C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078191"/>
              </p:ext>
            </p:extLst>
          </p:nvPr>
        </p:nvGraphicFramePr>
        <p:xfrm>
          <a:off x="4064964" y="648071"/>
          <a:ext cx="8128000" cy="549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1AEB-F34D-3A2E-EE3D-CEF96FA22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E161-4B06-8F42-1892-C231113D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341914" cy="2148841"/>
          </a:xfrm>
        </p:spPr>
        <p:txBody>
          <a:bodyPr anchor="t">
            <a:normAutofit/>
          </a:bodyPr>
          <a:lstStyle/>
          <a:p>
            <a:r>
              <a:rPr lang="en-US" sz="4000" dirty="0"/>
              <a:t>Today’s Professional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49824-CE7B-A56D-34B8-7C547CCCF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lvl="0"/>
            <a:r>
              <a:rPr lang="en-US" sz="2000" u="sng" dirty="0">
                <a:latin typeface="+mj-lt"/>
              </a:rPr>
              <a:t>Learning Objectives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 how pop culture connects to personal finance and economic concepts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Facilitate discussions using pop culture examples to help students recognize financial decision-making in everyday life</a:t>
            </a:r>
          </a:p>
          <a:p>
            <a:endParaRPr lang="en-US" sz="2000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E237113-AA44-4660-3E1C-059E950BFA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380263"/>
              </p:ext>
            </p:extLst>
          </p:nvPr>
        </p:nvGraphicFramePr>
        <p:xfrm>
          <a:off x="4800598" y="731838"/>
          <a:ext cx="6492878" cy="5668962"/>
        </p:xfrm>
        <a:graphic>
          <a:graphicData uri="http://schemas.openxmlformats.org/drawingml/2006/table">
            <a:tbl>
              <a:tblPr firstRow="1" bandRow="1"/>
              <a:tblGrid>
                <a:gridCol w="3246439">
                  <a:extLst>
                    <a:ext uri="{9D8B030D-6E8A-4147-A177-3AD203B41FA5}">
                      <a16:colId xmlns:a16="http://schemas.microsoft.com/office/drawing/2014/main" val="2792741410"/>
                    </a:ext>
                  </a:extLst>
                </a:gridCol>
                <a:gridCol w="3246439">
                  <a:extLst>
                    <a:ext uri="{9D8B030D-6E8A-4147-A177-3AD203B41FA5}">
                      <a16:colId xmlns:a16="http://schemas.microsoft.com/office/drawing/2014/main" val="3953238163"/>
                    </a:ext>
                  </a:extLst>
                </a:gridCol>
              </a:tblGrid>
              <a:tr h="1889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dirty="0">
                          <a:latin typeface="+mj-lt"/>
                        </a:rPr>
                        <a:t>Ground financial education in today’s digital realities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4136881"/>
                  </a:ext>
                </a:extLst>
              </a:tr>
              <a:tr h="18896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dirty="0">
                          <a:latin typeface="+mj-lt"/>
                        </a:rPr>
                        <a:t>Use pop culture to make consumer skills meaningful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5504668"/>
                  </a:ext>
                </a:extLst>
              </a:tr>
              <a:tr h="1889654">
                <a:tc>
                  <a:txBody>
                    <a:bodyPr/>
                    <a:lstStyle/>
                    <a:p>
                      <a:endParaRPr lang="en-US" sz="2000" i="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0" dirty="0">
                          <a:latin typeface="+mj-lt"/>
                        </a:rPr>
                        <a:t>Reveal the financial systems present in every headline!</a:t>
                      </a:r>
                    </a:p>
                    <a:p>
                      <a:pPr algn="ctr"/>
                      <a:endParaRPr lang="en-US" sz="2000" i="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3907220"/>
                  </a:ext>
                </a:extLst>
              </a:tr>
            </a:tbl>
          </a:graphicData>
        </a:graphic>
      </p:graphicFrame>
      <p:pic>
        <p:nvPicPr>
          <p:cNvPr id="3076" name="Picture 4" descr="Labubu Doll POP MART LABUBU The Monsters Exciting Macaron Plush Plush ...">
            <a:extLst>
              <a:ext uri="{FF2B5EF4-FFF2-40B4-BE49-F238E27FC236}">
                <a16:creationId xmlns:a16="http://schemas.microsoft.com/office/drawing/2014/main" id="{04ED1D0A-DFA5-C4C5-4A65-EC8FF181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733" y="2561886"/>
            <a:ext cx="1958181" cy="195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oot boxes cause financial and emotional harm to kids due to gambling ...">
            <a:extLst>
              <a:ext uri="{FF2B5EF4-FFF2-40B4-BE49-F238E27FC236}">
                <a16:creationId xmlns:a16="http://schemas.microsoft.com/office/drawing/2014/main" id="{D2D932FF-E023-CAA8-17E2-EFD0DC509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3" t="14315" r="19623" b="16756"/>
          <a:stretch>
            <a:fillRect/>
          </a:stretch>
        </p:blipFill>
        <p:spPr bwMode="auto">
          <a:xfrm>
            <a:off x="4800597" y="4520067"/>
            <a:ext cx="3276603" cy="188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-pop Reigns as ‘KPop Demon Hunters’ Tops ARIA Charts Again">
            <a:extLst>
              <a:ext uri="{FF2B5EF4-FFF2-40B4-BE49-F238E27FC236}">
                <a16:creationId xmlns:a16="http://schemas.microsoft.com/office/drawing/2014/main" id="{58F368F9-A66D-C243-B400-FB8756974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8"/>
          <a:stretch>
            <a:fillRect/>
          </a:stretch>
        </p:blipFill>
        <p:spPr bwMode="auto">
          <a:xfrm>
            <a:off x="4800597" y="731838"/>
            <a:ext cx="3276603" cy="189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45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E09A-C258-3F32-C876-7DE1295A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/>
              <a:t>KPop Demon Hunters</a:t>
            </a:r>
            <a:endParaRPr lang="en-US" sz="4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ACB32-E29B-E596-24E1-EAEF3F0332E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167743"/>
            <a:ext cx="5501640" cy="3106252"/>
          </a:xfrm>
        </p:spPr>
        <p:txBody>
          <a:bodyPr>
            <a:normAutofit/>
          </a:bodyPr>
          <a:lstStyle/>
          <a:p>
            <a:r>
              <a:rPr lang="en-US" sz="2100" dirty="0"/>
              <a:t>Animated action-musical</a:t>
            </a:r>
          </a:p>
          <a:p>
            <a:r>
              <a:rPr lang="en-US" sz="2100" dirty="0"/>
              <a:t>Korean pop music (K-pop)</a:t>
            </a:r>
          </a:p>
          <a:p>
            <a:r>
              <a:rPr lang="en-US" sz="2100" dirty="0"/>
              <a:t>Released on Netflix on June 20, 2025</a:t>
            </a:r>
          </a:p>
          <a:p>
            <a:r>
              <a:rPr lang="en-US" sz="2100" dirty="0"/>
              <a:t>Most-watched movie ever: </a:t>
            </a:r>
            <a:r>
              <a:rPr lang="en-US" sz="2100" dirty="0">
                <a:latin typeface="+mj-lt"/>
              </a:rPr>
              <a:t>325,100,000 views</a:t>
            </a:r>
          </a:p>
          <a:p>
            <a:r>
              <a:rPr lang="en-US" sz="2100" dirty="0"/>
              <a:t>Soundtrack achieved platinum certification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9204418-46F4-63F7-AA74-5C9F853F042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63" t="12402" r="-363" b="16632"/>
          <a:stretch>
            <a:fillRect/>
          </a:stretch>
        </p:blipFill>
        <p:spPr>
          <a:xfrm>
            <a:off x="6096000" y="0"/>
            <a:ext cx="611822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4ED83-83D8-0D52-B0E5-285AF97093FA}"/>
              </a:ext>
            </a:extLst>
          </p:cNvPr>
          <p:cNvSpPr txBox="1"/>
          <p:nvPr/>
        </p:nvSpPr>
        <p:spPr>
          <a:xfrm>
            <a:off x="448238" y="6273994"/>
            <a:ext cx="5190562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4"/>
              </a:rPr>
              <a:t>Tudum by Netflix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accessed 12/2/25</a:t>
            </a:r>
          </a:p>
        </p:txBody>
      </p:sp>
    </p:spTree>
    <p:extLst>
      <p:ext uri="{BB962C8B-B14F-4D97-AF65-F5344CB8AC3E}">
        <p14:creationId xmlns:p14="http://schemas.microsoft.com/office/powerpoint/2010/main" val="2518493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21409-87D8-7CF9-860A-8193C60C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1409" y="4661717"/>
            <a:ext cx="7936230" cy="1380760"/>
          </a:xfrm>
        </p:spPr>
        <p:txBody>
          <a:bodyPr anchor="b">
            <a:normAutofit/>
          </a:bodyPr>
          <a:lstStyle/>
          <a:p>
            <a:r>
              <a:rPr lang="en-US" dirty="0"/>
              <a:t>The Appeal of KPop Demon Hunters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815806D-690F-4B98-5774-A7A0EE46B89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885" y="1637436"/>
            <a:ext cx="2825115" cy="2945628"/>
          </a:xfrm>
        </p:spPr>
        <p:txBody>
          <a:bodyPr>
            <a:normAutofit/>
          </a:bodyPr>
          <a:lstStyle/>
          <a:p>
            <a:pPr marL="117475"/>
            <a:r>
              <a:rPr lang="en-US" sz="1800" dirty="0">
                <a:latin typeface="+mj-lt"/>
              </a:rPr>
              <a:t>Oct 25 earnings report:</a:t>
            </a:r>
          </a:p>
          <a:p>
            <a:pPr marL="398463" indent="-28098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Significant engagement and growth</a:t>
            </a:r>
          </a:p>
          <a:p>
            <a:pPr marL="398463" indent="-280988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Highest quarterly view share ever in U.S.</a:t>
            </a:r>
            <a:endParaRPr lang="en-US" sz="1600" dirty="0">
              <a:latin typeface="+mj-lt"/>
            </a:endParaRPr>
          </a:p>
        </p:txBody>
      </p:sp>
      <p:graphicFrame>
        <p:nvGraphicFramePr>
          <p:cNvPr id="14" name="Content Placeholder 10">
            <a:extLst>
              <a:ext uri="{FF2B5EF4-FFF2-40B4-BE49-F238E27FC236}">
                <a16:creationId xmlns:a16="http://schemas.microsoft.com/office/drawing/2014/main" id="{4AB72BA4-B9ED-D14A-1B96-B125E17C5C6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2092641"/>
              </p:ext>
            </p:extLst>
          </p:nvPr>
        </p:nvGraphicFramePr>
        <p:xfrm>
          <a:off x="3670934" y="584005"/>
          <a:ext cx="7926705" cy="399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F551C72-3246-6B00-064F-39550F49BE91}"/>
              </a:ext>
            </a:extLst>
          </p:cNvPr>
          <p:cNvSpPr txBox="1"/>
          <p:nvPr/>
        </p:nvSpPr>
        <p:spPr>
          <a:xfrm>
            <a:off x="553330" y="5876963"/>
            <a:ext cx="287567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</a:defRPr>
            </a:lvl1pPr>
          </a:lstStyle>
          <a:p>
            <a:r>
              <a:rPr lang="en-US" dirty="0"/>
              <a:t>Source: </a:t>
            </a:r>
            <a:r>
              <a:rPr lang="en-US" dirty="0">
                <a:hlinkClick r:id="rId8"/>
              </a:rPr>
              <a:t>Top Streaming Statistics in 2025 (Forbes.com)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515D35-66DE-843A-C5B6-F41F97BEE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432" y="584005"/>
            <a:ext cx="3122535" cy="10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theme/theme1.xml><?xml version="1.0" encoding="utf-8"?>
<a:theme xmlns:a="http://schemas.openxmlformats.org/drawingml/2006/main" name="1_Custom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1_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Custom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4.xml><?xml version="1.0" encoding="utf-8"?>
<a:theme xmlns:a="http://schemas.openxmlformats.org/drawingml/2006/main" name="2_Retrospect">
  <a:themeElements>
    <a:clrScheme name="Custom 5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FE2A7"/>
      </a:accent1>
      <a:accent2>
        <a:srgbClr val="71BC3F"/>
      </a:accent2>
      <a:accent3>
        <a:srgbClr val="63A537"/>
      </a:accent3>
      <a:accent4>
        <a:srgbClr val="739A28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3_Custom">
  <a:themeElements>
    <a:clrScheme name="Custom 4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FE2A7"/>
      </a:accent1>
      <a:accent2>
        <a:srgbClr val="71BC3F"/>
      </a:accent2>
      <a:accent3>
        <a:srgbClr val="599330"/>
      </a:accent3>
      <a:accent4>
        <a:srgbClr val="63A537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6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F3B9B"/>
      </a:accent1>
      <a:accent2>
        <a:srgbClr val="275CE4"/>
      </a:accent2>
      <a:accent3>
        <a:srgbClr val="0B1541"/>
      </a:accent3>
      <a:accent4>
        <a:srgbClr val="F4AD00"/>
      </a:accent4>
      <a:accent5>
        <a:srgbClr val="1DB8E8"/>
      </a:accent5>
      <a:accent6>
        <a:srgbClr val="F78219"/>
      </a:accent6>
      <a:hlink>
        <a:srgbClr val="B7B7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Custom">
  <a:themeElements>
    <a:clrScheme name="Custom 4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FE2A7"/>
      </a:accent1>
      <a:accent2>
        <a:srgbClr val="71BC3F"/>
      </a:accent2>
      <a:accent3>
        <a:srgbClr val="599330"/>
      </a:accent3>
      <a:accent4>
        <a:srgbClr val="63A537"/>
      </a:accent4>
      <a:accent5>
        <a:srgbClr val="4EB3CF"/>
      </a:accent5>
      <a:accent6>
        <a:srgbClr val="206252"/>
      </a:accent6>
      <a:hlink>
        <a:srgbClr val="EE7B08"/>
      </a:hlink>
      <a:folHlink>
        <a:srgbClr val="977B2D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2634</TotalTime>
  <Words>3585</Words>
  <Application>Microsoft Office PowerPoint</Application>
  <PresentationFormat>Widescreen</PresentationFormat>
  <Paragraphs>413</Paragraphs>
  <Slides>38</Slides>
  <Notes>28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1_Custom</vt:lpstr>
      <vt:lpstr>1_Retrospect</vt:lpstr>
      <vt:lpstr>2_Custom</vt:lpstr>
      <vt:lpstr>2_Retrospect</vt:lpstr>
      <vt:lpstr>3_Custom</vt:lpstr>
      <vt:lpstr>2_Simple Light</vt:lpstr>
      <vt:lpstr>4_Custom</vt:lpstr>
      <vt:lpstr>PowerPoint Presentation</vt:lpstr>
      <vt:lpstr>Land Acknowledgement</vt:lpstr>
      <vt:lpstr>Amy Kliewer amy.kliewer@k12.wa.us </vt:lpstr>
      <vt:lpstr>PowerPoint Presentation</vt:lpstr>
      <vt:lpstr>Financial Education Public-Private Partnership</vt:lpstr>
      <vt:lpstr>FEPPP:  A Holistic Approach to Financial Education</vt:lpstr>
      <vt:lpstr>Today’s Professional Development</vt:lpstr>
      <vt:lpstr>KPop Demon Hunters</vt:lpstr>
      <vt:lpstr>The Appeal of KPop Demon Hunters</vt:lpstr>
      <vt:lpstr>How Sony Fumbled ‘Demon Hunters’</vt:lpstr>
      <vt:lpstr>Consumer Math: Music Streaming</vt:lpstr>
      <vt:lpstr>Consumer Math: Music Streaming Answers</vt:lpstr>
      <vt:lpstr>PowerPoint Presentation</vt:lpstr>
      <vt:lpstr>Financial Education: Subscriptions</vt:lpstr>
      <vt:lpstr>Consumer Awareness: Subscriptions</vt:lpstr>
      <vt:lpstr>Classroom Resources: Subscriptions </vt:lpstr>
      <vt:lpstr>Gaming or Gambling?</vt:lpstr>
      <vt:lpstr>Define: Gambling</vt:lpstr>
      <vt:lpstr>Student Activity: Gaming vs Gambling</vt:lpstr>
      <vt:lpstr>Gaming or Gambling: Loot Boxes</vt:lpstr>
      <vt:lpstr>Loot Boxes: Outside Video Games</vt:lpstr>
      <vt:lpstr>Research on Loot Boxes</vt:lpstr>
      <vt:lpstr>Evaluating the Opportunity Costs</vt:lpstr>
      <vt:lpstr>Youth &amp; Problem Gambling</vt:lpstr>
      <vt:lpstr>Sports Betting Changed the Game</vt:lpstr>
      <vt:lpstr>Classroom Resources:  Gaming or Gambling </vt:lpstr>
      <vt:lpstr>PowerPoint Presentation</vt:lpstr>
      <vt:lpstr>The Power of Hype: Collectibles</vt:lpstr>
      <vt:lpstr>PopMart Labubu Dolls</vt:lpstr>
      <vt:lpstr>Money Match Activity: Labubu Dolls</vt:lpstr>
      <vt:lpstr>Money Match Activity: Labubu Dolls Answers</vt:lpstr>
      <vt:lpstr>Marketing Strategies: Labubu </vt:lpstr>
      <vt:lpstr>      Beanie Babies</vt:lpstr>
      <vt:lpstr>Consumer Awareness: Collectibles</vt:lpstr>
      <vt:lpstr>Consumer Awareness: Collectibles</vt:lpstr>
      <vt:lpstr>Financial Skills Over Fads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Terese Otto</dc:creator>
  <cp:lastModifiedBy>Amy Kliewer</cp:lastModifiedBy>
  <cp:revision>57</cp:revision>
  <dcterms:created xsi:type="dcterms:W3CDTF">2019-10-30T21:03:18Z</dcterms:created>
  <dcterms:modified xsi:type="dcterms:W3CDTF">2025-12-11T19:36:33Z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45f431-4c8c-42c6-a5a5-ba6d3bdea585_Enabled">
    <vt:lpwstr>true</vt:lpwstr>
  </property>
  <property fmtid="{D5CDD505-2E9C-101B-9397-08002B2CF9AE}" pid="3" name="MSIP_Label_9145f431-4c8c-42c6-a5a5-ba6d3bdea585_SetDate">
    <vt:lpwstr>2025-03-14T23:26:31Z</vt:lpwstr>
  </property>
  <property fmtid="{D5CDD505-2E9C-101B-9397-08002B2CF9AE}" pid="4" name="MSIP_Label_9145f431-4c8c-42c6-a5a5-ba6d3bdea585_Method">
    <vt:lpwstr>Standard</vt:lpwstr>
  </property>
  <property fmtid="{D5CDD505-2E9C-101B-9397-08002B2CF9AE}" pid="5" name="MSIP_Label_9145f431-4c8c-42c6-a5a5-ba6d3bdea585_Name">
    <vt:lpwstr>defa4170-0d19-0005-0004-bc88714345d2</vt:lpwstr>
  </property>
  <property fmtid="{D5CDD505-2E9C-101B-9397-08002B2CF9AE}" pid="6" name="MSIP_Label_9145f431-4c8c-42c6-a5a5-ba6d3bdea585_SiteId">
    <vt:lpwstr>b2fe5ccf-10a5-46fe-ae45-a0267412af7a</vt:lpwstr>
  </property>
  <property fmtid="{D5CDD505-2E9C-101B-9397-08002B2CF9AE}" pid="7" name="MSIP_Label_9145f431-4c8c-42c6-a5a5-ba6d3bdea585_ActionId">
    <vt:lpwstr>4e827d6c-dfcf-4ff3-ad1f-a80551d647e5</vt:lpwstr>
  </property>
  <property fmtid="{D5CDD505-2E9C-101B-9397-08002B2CF9AE}" pid="8" name="MSIP_Label_9145f431-4c8c-42c6-a5a5-ba6d3bdea585_ContentBits">
    <vt:lpwstr>0</vt:lpwstr>
  </property>
  <property fmtid="{D5CDD505-2E9C-101B-9397-08002B2CF9AE}" pid="9" name="MSIP_Label_9145f431-4c8c-42c6-a5a5-ba6d3bdea585_Tag">
    <vt:lpwstr>10, 3, 0, 1</vt:lpwstr>
  </property>
</Properties>
</file>