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5" r:id="rId5"/>
  </p:sldMasterIdLst>
  <p:notesMasterIdLst>
    <p:notesMasterId r:id="rId14"/>
  </p:notesMasterIdLst>
  <p:sldIdLst>
    <p:sldId id="1057" r:id="rId6"/>
    <p:sldId id="794" r:id="rId7"/>
    <p:sldId id="797" r:id="rId8"/>
    <p:sldId id="1069" r:id="rId9"/>
    <p:sldId id="1084" r:id="rId10"/>
    <p:sldId id="1066" r:id="rId11"/>
    <p:sldId id="987" r:id="rId12"/>
    <p:sldId id="10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063025-80FF-4F5E-A26E-9384BA81856B}" type="doc">
      <dgm:prSet loTypeId="urn:microsoft.com/office/officeart/2005/8/layout/process5" loCatId="process" qsTypeId="urn:microsoft.com/office/officeart/2005/8/quickstyle/simple1" qsCatId="simple" csTypeId="urn:microsoft.com/office/officeart/2005/8/colors/accent0_1" csCatId="mainScheme" phldr="1"/>
      <dgm:spPr/>
      <dgm:t>
        <a:bodyPr/>
        <a:lstStyle/>
        <a:p>
          <a:endParaRPr lang="en-US"/>
        </a:p>
      </dgm:t>
    </dgm:pt>
    <dgm:pt modelId="{81382161-6EC0-44F8-ACF8-300B63BF8C16}">
      <dgm:prSet phldrT="[Text]" phldr="0" custT="1"/>
      <dgm:spPr/>
      <dgm:t>
        <a:bodyPr/>
        <a:lstStyle/>
        <a:p>
          <a:r>
            <a:rPr lang="en-US" sz="1800" dirty="0"/>
            <a:t>Owner files insurance claim</a:t>
          </a:r>
        </a:p>
      </dgm:t>
    </dgm:pt>
    <dgm:pt modelId="{2FE52658-5593-4116-B109-D32140ABB6E8}" type="parTrans" cxnId="{F2D8B0E2-D61F-43EF-A92A-907AFB4293B2}">
      <dgm:prSet/>
      <dgm:spPr/>
      <dgm:t>
        <a:bodyPr/>
        <a:lstStyle/>
        <a:p>
          <a:endParaRPr lang="en-US" sz="1000"/>
        </a:p>
      </dgm:t>
    </dgm:pt>
    <dgm:pt modelId="{1D97BCCF-AE99-4A5D-AAB0-5DCDCD2E17D3}" type="sibTrans" cxnId="{F2D8B0E2-D61F-43EF-A92A-907AFB4293B2}">
      <dgm:prSet custT="1"/>
      <dgm:spPr/>
      <dgm:t>
        <a:bodyPr/>
        <a:lstStyle/>
        <a:p>
          <a:endParaRPr lang="en-US" sz="1050"/>
        </a:p>
      </dgm:t>
    </dgm:pt>
    <dgm:pt modelId="{6E6878CE-2022-4BF8-B7E5-10299C0BF563}">
      <dgm:prSet phldrT="[Text]" phldr="0" custT="1"/>
      <dgm:spPr/>
      <dgm:t>
        <a:bodyPr/>
        <a:lstStyle/>
        <a:p>
          <a:r>
            <a:rPr lang="en-US" sz="1400" dirty="0">
              <a:latin typeface="+mj-lt"/>
            </a:rPr>
            <a:t>Risk Analysis:</a:t>
          </a:r>
        </a:p>
        <a:p>
          <a:r>
            <a:rPr lang="en-US" sz="1400" dirty="0"/>
            <a:t>Identify the </a:t>
          </a:r>
          <a:r>
            <a:rPr lang="en-US" sz="1400" i="1" dirty="0"/>
            <a:t>risks</a:t>
          </a:r>
          <a:r>
            <a:rPr lang="en-US" sz="1400" dirty="0"/>
            <a:t> or </a:t>
          </a:r>
          <a:r>
            <a:rPr lang="en-US" sz="1400" i="1" dirty="0"/>
            <a:t>perils</a:t>
          </a:r>
          <a:r>
            <a:rPr lang="en-US" sz="1400" dirty="0"/>
            <a:t> associated with this purchase</a:t>
          </a:r>
        </a:p>
      </dgm:t>
    </dgm:pt>
    <dgm:pt modelId="{367D6DFE-1F84-4903-849F-6E2B08B0D8A9}" type="parTrans" cxnId="{9646619A-6F9D-49B1-A954-0A6124580532}">
      <dgm:prSet/>
      <dgm:spPr/>
      <dgm:t>
        <a:bodyPr/>
        <a:lstStyle/>
        <a:p>
          <a:endParaRPr lang="en-US" sz="1000"/>
        </a:p>
      </dgm:t>
    </dgm:pt>
    <dgm:pt modelId="{DE57F4E0-69B6-4B35-816A-1EFD2325682A}" type="sibTrans" cxnId="{9646619A-6F9D-49B1-A954-0A6124580532}">
      <dgm:prSet custT="1"/>
      <dgm:spPr/>
      <dgm:t>
        <a:bodyPr/>
        <a:lstStyle/>
        <a:p>
          <a:endParaRPr lang="en-US" sz="1050"/>
        </a:p>
      </dgm:t>
    </dgm:pt>
    <dgm:pt modelId="{C9647960-346E-4C89-B1FB-CFCE4C167E63}">
      <dgm:prSet phldrT="[Text]" phldr="0" custT="1"/>
      <dgm:spPr/>
      <dgm:t>
        <a:bodyPr/>
        <a:lstStyle/>
        <a:p>
          <a:r>
            <a:rPr lang="en-US" sz="1400" dirty="0"/>
            <a:t>Can you </a:t>
          </a:r>
          <a:r>
            <a:rPr lang="en-US" sz="1400" i="1" dirty="0"/>
            <a:t>accept</a:t>
          </a:r>
          <a:r>
            <a:rPr lang="en-US" sz="1400" dirty="0"/>
            <a:t>, </a:t>
          </a:r>
          <a:r>
            <a:rPr lang="en-US" sz="1400" i="1" dirty="0"/>
            <a:t>reduce</a:t>
          </a:r>
          <a:r>
            <a:rPr lang="en-US" sz="1400" dirty="0"/>
            <a:t>, or </a:t>
          </a:r>
          <a:r>
            <a:rPr lang="en-US" sz="1400" i="1" dirty="0"/>
            <a:t>avoid</a:t>
          </a:r>
          <a:r>
            <a:rPr lang="en-US" sz="1400" dirty="0"/>
            <a:t> these risks? </a:t>
          </a:r>
        </a:p>
        <a:p>
          <a:r>
            <a:rPr lang="en-US" sz="1400" dirty="0"/>
            <a:t>Is risk </a:t>
          </a:r>
          <a:r>
            <a:rPr lang="en-US" sz="1400" i="1" dirty="0"/>
            <a:t>transfer</a:t>
          </a:r>
          <a:r>
            <a:rPr lang="en-US" sz="1400" dirty="0"/>
            <a:t> (AppleCare+) the best strategy?</a:t>
          </a:r>
        </a:p>
      </dgm:t>
    </dgm:pt>
    <dgm:pt modelId="{C17F90C8-E4B9-4E5C-90E2-727B3891F5E7}" type="parTrans" cxnId="{5E0440F5-A5E3-4CF8-9607-C43F5873D226}">
      <dgm:prSet/>
      <dgm:spPr/>
      <dgm:t>
        <a:bodyPr/>
        <a:lstStyle/>
        <a:p>
          <a:endParaRPr lang="en-US" sz="1000"/>
        </a:p>
      </dgm:t>
    </dgm:pt>
    <dgm:pt modelId="{EF794A7E-7328-4C22-8171-8707E7F1820F}" type="sibTrans" cxnId="{5E0440F5-A5E3-4CF8-9607-C43F5873D226}">
      <dgm:prSet custT="1"/>
      <dgm:spPr/>
      <dgm:t>
        <a:bodyPr/>
        <a:lstStyle/>
        <a:p>
          <a:endParaRPr lang="en-US" sz="1050"/>
        </a:p>
      </dgm:t>
    </dgm:pt>
    <dgm:pt modelId="{496666E8-CFAA-41EA-A019-A752FC7B95FB}">
      <dgm:prSet phldrT="[Text]" phldr="0" custT="1"/>
      <dgm:spPr/>
      <dgm:t>
        <a:bodyPr/>
        <a:lstStyle/>
        <a:p>
          <a:pPr algn="ctr"/>
          <a:r>
            <a:rPr lang="en-US" sz="1400" dirty="0">
              <a:latin typeface="+mj-lt"/>
            </a:rPr>
            <a:t>Coverage review: </a:t>
          </a:r>
        </a:p>
        <a:p>
          <a:pPr algn="l"/>
          <a:r>
            <a:rPr lang="en-US" sz="1400" dirty="0"/>
            <a:t>What risks are covered? How often?</a:t>
          </a:r>
        </a:p>
        <a:p>
          <a:pPr algn="l"/>
          <a:r>
            <a:rPr lang="en-US" sz="1400" dirty="0">
              <a:solidFill>
                <a:srgbClr val="00B050"/>
              </a:solidFill>
              <a:latin typeface="+mj-lt"/>
            </a:rPr>
            <a:t>What is the deductible?</a:t>
          </a:r>
        </a:p>
      </dgm:t>
    </dgm:pt>
    <dgm:pt modelId="{9D5298D3-EC43-4ADA-8A95-C0C140EB6BAB}" type="parTrans" cxnId="{8035ACB4-1D30-4A8E-8A75-315776A092AB}">
      <dgm:prSet/>
      <dgm:spPr/>
      <dgm:t>
        <a:bodyPr/>
        <a:lstStyle/>
        <a:p>
          <a:endParaRPr lang="en-US" sz="1000"/>
        </a:p>
      </dgm:t>
    </dgm:pt>
    <dgm:pt modelId="{D5AFE709-008E-419D-A5CD-34DAE53E0310}" type="sibTrans" cxnId="{8035ACB4-1D30-4A8E-8A75-315776A092AB}">
      <dgm:prSet custT="1"/>
      <dgm:spPr/>
      <dgm:t>
        <a:bodyPr/>
        <a:lstStyle/>
        <a:p>
          <a:endParaRPr lang="en-US" sz="1050"/>
        </a:p>
      </dgm:t>
    </dgm:pt>
    <dgm:pt modelId="{5C36BE87-8795-4AC3-A288-EFDF3C97FD16}">
      <dgm:prSet phldrT="[Text]" phldr="0" custT="1"/>
      <dgm:spPr/>
      <dgm:t>
        <a:bodyPr/>
        <a:lstStyle/>
        <a:p>
          <a:r>
            <a:rPr lang="en-US" sz="1400" dirty="0">
              <a:latin typeface="+mj-lt"/>
            </a:rPr>
            <a:t>Cost/Benefit Analysis:</a:t>
          </a:r>
        </a:p>
        <a:p>
          <a:r>
            <a:rPr lang="en-US" sz="1400" dirty="0"/>
            <a:t>Total cost of watch replacement with and without AppleCare+</a:t>
          </a:r>
        </a:p>
      </dgm:t>
    </dgm:pt>
    <dgm:pt modelId="{759D45EC-55DF-4256-9471-4CF2E1282C20}" type="parTrans" cxnId="{5A600F4C-3899-4BBE-8FD6-4D7CE7F61686}">
      <dgm:prSet/>
      <dgm:spPr/>
      <dgm:t>
        <a:bodyPr/>
        <a:lstStyle/>
        <a:p>
          <a:endParaRPr lang="en-US" sz="1000"/>
        </a:p>
      </dgm:t>
    </dgm:pt>
    <dgm:pt modelId="{A69A849D-7B7F-4198-AD79-23C1B7F7CB2E}" type="sibTrans" cxnId="{5A600F4C-3899-4BBE-8FD6-4D7CE7F61686}">
      <dgm:prSet/>
      <dgm:spPr/>
      <dgm:t>
        <a:bodyPr/>
        <a:lstStyle/>
        <a:p>
          <a:endParaRPr lang="en-US" sz="1000"/>
        </a:p>
      </dgm:t>
    </dgm:pt>
    <dgm:pt modelId="{0560B9D8-1B2C-4051-B09C-B976667747D0}">
      <dgm:prSet phldrT="[Text]" phldr="0" custT="1"/>
      <dgm:spPr/>
      <dgm:t>
        <a:bodyPr/>
        <a:lstStyle/>
        <a:p>
          <a:r>
            <a:rPr lang="en-US" sz="1600" dirty="0">
              <a:latin typeface="+mj-lt"/>
            </a:rPr>
            <a:t>Informed decision on insurance</a:t>
          </a:r>
          <a:endParaRPr lang="en-US" sz="2000" dirty="0">
            <a:latin typeface="+mj-lt"/>
          </a:endParaRPr>
        </a:p>
      </dgm:t>
    </dgm:pt>
    <dgm:pt modelId="{65BEC652-9F49-4C43-B915-968FEF810034}" type="parTrans" cxnId="{37436808-4189-46BE-A45E-B9771C51CBD1}">
      <dgm:prSet/>
      <dgm:spPr/>
      <dgm:t>
        <a:bodyPr/>
        <a:lstStyle/>
        <a:p>
          <a:endParaRPr lang="en-US"/>
        </a:p>
      </dgm:t>
    </dgm:pt>
    <dgm:pt modelId="{1D61D010-15F2-4A8E-996F-936FD4625A03}" type="sibTrans" cxnId="{37436808-4189-46BE-A45E-B9771C51CBD1}">
      <dgm:prSet/>
      <dgm:spPr/>
      <dgm:t>
        <a:bodyPr/>
        <a:lstStyle/>
        <a:p>
          <a:endParaRPr lang="en-US"/>
        </a:p>
      </dgm:t>
    </dgm:pt>
    <dgm:pt modelId="{84911AAD-519D-4C30-8A94-E978C59D5AA2}" type="pres">
      <dgm:prSet presAssocID="{29063025-80FF-4F5E-A26E-9384BA81856B}" presName="diagram" presStyleCnt="0">
        <dgm:presLayoutVars>
          <dgm:dir/>
          <dgm:resizeHandles val="exact"/>
        </dgm:presLayoutVars>
      </dgm:prSet>
      <dgm:spPr/>
    </dgm:pt>
    <dgm:pt modelId="{A6D522D8-429A-4CE6-9793-E9B7E195C1C1}" type="pres">
      <dgm:prSet presAssocID="{81382161-6EC0-44F8-ACF8-300B63BF8C16}" presName="node" presStyleLbl="node1" presStyleIdx="0" presStyleCnt="6">
        <dgm:presLayoutVars>
          <dgm:bulletEnabled val="1"/>
        </dgm:presLayoutVars>
      </dgm:prSet>
      <dgm:spPr/>
    </dgm:pt>
    <dgm:pt modelId="{5A49C450-A54E-4408-9A47-E051250B2154}" type="pres">
      <dgm:prSet presAssocID="{1D97BCCF-AE99-4A5D-AAB0-5DCDCD2E17D3}" presName="sibTrans" presStyleLbl="sibTrans2D1" presStyleIdx="0" presStyleCnt="5"/>
      <dgm:spPr/>
    </dgm:pt>
    <dgm:pt modelId="{D3E12CB0-CAE3-4B43-8CF5-3CF84D9C9899}" type="pres">
      <dgm:prSet presAssocID="{1D97BCCF-AE99-4A5D-AAB0-5DCDCD2E17D3}" presName="connectorText" presStyleLbl="sibTrans2D1" presStyleIdx="0" presStyleCnt="5"/>
      <dgm:spPr/>
    </dgm:pt>
    <dgm:pt modelId="{59923595-332E-41F4-8423-CEA2D23B349E}" type="pres">
      <dgm:prSet presAssocID="{6E6878CE-2022-4BF8-B7E5-10299C0BF563}" presName="node" presStyleLbl="node1" presStyleIdx="1" presStyleCnt="6">
        <dgm:presLayoutVars>
          <dgm:bulletEnabled val="1"/>
        </dgm:presLayoutVars>
      </dgm:prSet>
      <dgm:spPr/>
    </dgm:pt>
    <dgm:pt modelId="{F7D9100D-F1E3-46D6-86B0-6AC50993800A}" type="pres">
      <dgm:prSet presAssocID="{DE57F4E0-69B6-4B35-816A-1EFD2325682A}" presName="sibTrans" presStyleLbl="sibTrans2D1" presStyleIdx="1" presStyleCnt="5"/>
      <dgm:spPr/>
    </dgm:pt>
    <dgm:pt modelId="{90F78388-4A81-4345-9E9E-3570FB16FF6E}" type="pres">
      <dgm:prSet presAssocID="{DE57F4E0-69B6-4B35-816A-1EFD2325682A}" presName="connectorText" presStyleLbl="sibTrans2D1" presStyleIdx="1" presStyleCnt="5"/>
      <dgm:spPr/>
    </dgm:pt>
    <dgm:pt modelId="{0FBCE9CE-46FE-4BD8-B5EE-CCFBDC83CB1F}" type="pres">
      <dgm:prSet presAssocID="{C9647960-346E-4C89-B1FB-CFCE4C167E63}" presName="node" presStyleLbl="node1" presStyleIdx="2" presStyleCnt="6">
        <dgm:presLayoutVars>
          <dgm:bulletEnabled val="1"/>
        </dgm:presLayoutVars>
      </dgm:prSet>
      <dgm:spPr/>
    </dgm:pt>
    <dgm:pt modelId="{3B4DD8A6-7B96-47B6-A197-C8B0C599FE16}" type="pres">
      <dgm:prSet presAssocID="{EF794A7E-7328-4C22-8171-8707E7F1820F}" presName="sibTrans" presStyleLbl="sibTrans2D1" presStyleIdx="2" presStyleCnt="5"/>
      <dgm:spPr/>
    </dgm:pt>
    <dgm:pt modelId="{432F10D1-1DE9-4B27-A8E1-1ED8A2259FEF}" type="pres">
      <dgm:prSet presAssocID="{EF794A7E-7328-4C22-8171-8707E7F1820F}" presName="connectorText" presStyleLbl="sibTrans2D1" presStyleIdx="2" presStyleCnt="5"/>
      <dgm:spPr/>
    </dgm:pt>
    <dgm:pt modelId="{DDB1B369-83EE-451F-B70D-C5DE0ED0CFF6}" type="pres">
      <dgm:prSet presAssocID="{496666E8-CFAA-41EA-A019-A752FC7B95FB}" presName="node" presStyleLbl="node1" presStyleIdx="3" presStyleCnt="6">
        <dgm:presLayoutVars>
          <dgm:bulletEnabled val="1"/>
        </dgm:presLayoutVars>
      </dgm:prSet>
      <dgm:spPr/>
    </dgm:pt>
    <dgm:pt modelId="{87DB8468-6CBE-4E36-B9D9-441A048C52BE}" type="pres">
      <dgm:prSet presAssocID="{D5AFE709-008E-419D-A5CD-34DAE53E0310}" presName="sibTrans" presStyleLbl="sibTrans2D1" presStyleIdx="3" presStyleCnt="5"/>
      <dgm:spPr/>
    </dgm:pt>
    <dgm:pt modelId="{121C4E95-33F7-4EED-8042-22D559093EEE}" type="pres">
      <dgm:prSet presAssocID="{D5AFE709-008E-419D-A5CD-34DAE53E0310}" presName="connectorText" presStyleLbl="sibTrans2D1" presStyleIdx="3" presStyleCnt="5"/>
      <dgm:spPr/>
    </dgm:pt>
    <dgm:pt modelId="{133903C6-4CBE-4428-9CFB-DAAAD982D61C}" type="pres">
      <dgm:prSet presAssocID="{5C36BE87-8795-4AC3-A288-EFDF3C97FD16}" presName="node" presStyleLbl="node1" presStyleIdx="4" presStyleCnt="6">
        <dgm:presLayoutVars>
          <dgm:bulletEnabled val="1"/>
        </dgm:presLayoutVars>
      </dgm:prSet>
      <dgm:spPr/>
    </dgm:pt>
    <dgm:pt modelId="{5044AAD5-D446-42A8-BC30-C823D0FEEB74}" type="pres">
      <dgm:prSet presAssocID="{A69A849D-7B7F-4198-AD79-23C1B7F7CB2E}" presName="sibTrans" presStyleLbl="sibTrans2D1" presStyleIdx="4" presStyleCnt="5"/>
      <dgm:spPr/>
    </dgm:pt>
    <dgm:pt modelId="{9CF58EB5-55CC-4884-A581-F18D227E6FD7}" type="pres">
      <dgm:prSet presAssocID="{A69A849D-7B7F-4198-AD79-23C1B7F7CB2E}" presName="connectorText" presStyleLbl="sibTrans2D1" presStyleIdx="4" presStyleCnt="5"/>
      <dgm:spPr/>
    </dgm:pt>
    <dgm:pt modelId="{B6815453-88F4-4218-8927-1779C8A39F8B}" type="pres">
      <dgm:prSet presAssocID="{0560B9D8-1B2C-4051-B09C-B976667747D0}" presName="node" presStyleLbl="node1" presStyleIdx="5" presStyleCnt="6">
        <dgm:presLayoutVars>
          <dgm:bulletEnabled val="1"/>
        </dgm:presLayoutVars>
      </dgm:prSet>
      <dgm:spPr/>
    </dgm:pt>
  </dgm:ptLst>
  <dgm:cxnLst>
    <dgm:cxn modelId="{37436808-4189-46BE-A45E-B9771C51CBD1}" srcId="{29063025-80FF-4F5E-A26E-9384BA81856B}" destId="{0560B9D8-1B2C-4051-B09C-B976667747D0}" srcOrd="5" destOrd="0" parTransId="{65BEC652-9F49-4C43-B915-968FEF810034}" sibTransId="{1D61D010-15F2-4A8E-996F-936FD4625A03}"/>
    <dgm:cxn modelId="{0C5CE208-D963-47AD-9DC5-8847FEB5BB19}" type="presOf" srcId="{DE57F4E0-69B6-4B35-816A-1EFD2325682A}" destId="{F7D9100D-F1E3-46D6-86B0-6AC50993800A}" srcOrd="0" destOrd="0" presId="urn:microsoft.com/office/officeart/2005/8/layout/process5"/>
    <dgm:cxn modelId="{FB47270B-D585-4322-B5D5-B0DB5A3DA70F}" type="presOf" srcId="{EF794A7E-7328-4C22-8171-8707E7F1820F}" destId="{3B4DD8A6-7B96-47B6-A197-C8B0C599FE16}" srcOrd="0" destOrd="0" presId="urn:microsoft.com/office/officeart/2005/8/layout/process5"/>
    <dgm:cxn modelId="{84EE740B-86ED-4BA8-8265-5C370D65CF77}" type="presOf" srcId="{D5AFE709-008E-419D-A5CD-34DAE53E0310}" destId="{121C4E95-33F7-4EED-8042-22D559093EEE}" srcOrd="1" destOrd="0" presId="urn:microsoft.com/office/officeart/2005/8/layout/process5"/>
    <dgm:cxn modelId="{1E267F10-D260-47CC-98E2-6EBD82D3E7EB}" type="presOf" srcId="{C9647960-346E-4C89-B1FB-CFCE4C167E63}" destId="{0FBCE9CE-46FE-4BD8-B5EE-CCFBDC83CB1F}" srcOrd="0" destOrd="0" presId="urn:microsoft.com/office/officeart/2005/8/layout/process5"/>
    <dgm:cxn modelId="{AE6D942B-B45E-46CA-AE48-E33D6CEFBEDD}" type="presOf" srcId="{A69A849D-7B7F-4198-AD79-23C1B7F7CB2E}" destId="{5044AAD5-D446-42A8-BC30-C823D0FEEB74}" srcOrd="0" destOrd="0" presId="urn:microsoft.com/office/officeart/2005/8/layout/process5"/>
    <dgm:cxn modelId="{B289C468-1D58-4FD2-9C33-A3192A8A81D8}" type="presOf" srcId="{29063025-80FF-4F5E-A26E-9384BA81856B}" destId="{84911AAD-519D-4C30-8A94-E978C59D5AA2}" srcOrd="0" destOrd="0" presId="urn:microsoft.com/office/officeart/2005/8/layout/process5"/>
    <dgm:cxn modelId="{5A600F4C-3899-4BBE-8FD6-4D7CE7F61686}" srcId="{29063025-80FF-4F5E-A26E-9384BA81856B}" destId="{5C36BE87-8795-4AC3-A288-EFDF3C97FD16}" srcOrd="4" destOrd="0" parTransId="{759D45EC-55DF-4256-9471-4CF2E1282C20}" sibTransId="{A69A849D-7B7F-4198-AD79-23C1B7F7CB2E}"/>
    <dgm:cxn modelId="{2E580686-A504-48DD-A259-718075C4F584}" type="presOf" srcId="{D5AFE709-008E-419D-A5CD-34DAE53E0310}" destId="{87DB8468-6CBE-4E36-B9D9-441A048C52BE}" srcOrd="0" destOrd="0" presId="urn:microsoft.com/office/officeart/2005/8/layout/process5"/>
    <dgm:cxn modelId="{74D9438D-7450-45B0-B586-956C5A19EBED}" type="presOf" srcId="{1D97BCCF-AE99-4A5D-AAB0-5DCDCD2E17D3}" destId="{5A49C450-A54E-4408-9A47-E051250B2154}" srcOrd="0" destOrd="0" presId="urn:microsoft.com/office/officeart/2005/8/layout/process5"/>
    <dgm:cxn modelId="{9646619A-6F9D-49B1-A954-0A6124580532}" srcId="{29063025-80FF-4F5E-A26E-9384BA81856B}" destId="{6E6878CE-2022-4BF8-B7E5-10299C0BF563}" srcOrd="1" destOrd="0" parTransId="{367D6DFE-1F84-4903-849F-6E2B08B0D8A9}" sibTransId="{DE57F4E0-69B6-4B35-816A-1EFD2325682A}"/>
    <dgm:cxn modelId="{B63A8A9C-D4C1-46CB-9165-26B2E0561AC7}" type="presOf" srcId="{1D97BCCF-AE99-4A5D-AAB0-5DCDCD2E17D3}" destId="{D3E12CB0-CAE3-4B43-8CF5-3CF84D9C9899}" srcOrd="1" destOrd="0" presId="urn:microsoft.com/office/officeart/2005/8/layout/process5"/>
    <dgm:cxn modelId="{8035ACB4-1D30-4A8E-8A75-315776A092AB}" srcId="{29063025-80FF-4F5E-A26E-9384BA81856B}" destId="{496666E8-CFAA-41EA-A019-A752FC7B95FB}" srcOrd="3" destOrd="0" parTransId="{9D5298D3-EC43-4ADA-8A95-C0C140EB6BAB}" sibTransId="{D5AFE709-008E-419D-A5CD-34DAE53E0310}"/>
    <dgm:cxn modelId="{20B54EC1-2531-47BF-8C42-E1870C690817}" type="presOf" srcId="{496666E8-CFAA-41EA-A019-A752FC7B95FB}" destId="{DDB1B369-83EE-451F-B70D-C5DE0ED0CFF6}" srcOrd="0" destOrd="0" presId="urn:microsoft.com/office/officeart/2005/8/layout/process5"/>
    <dgm:cxn modelId="{8E873DC2-A10A-4778-BCB0-1CFC36574276}" type="presOf" srcId="{A69A849D-7B7F-4198-AD79-23C1B7F7CB2E}" destId="{9CF58EB5-55CC-4884-A581-F18D227E6FD7}" srcOrd="1" destOrd="0" presId="urn:microsoft.com/office/officeart/2005/8/layout/process5"/>
    <dgm:cxn modelId="{23FC0BD1-1A9D-4452-99E6-9263D68282C7}" type="presOf" srcId="{DE57F4E0-69B6-4B35-816A-1EFD2325682A}" destId="{90F78388-4A81-4345-9E9E-3570FB16FF6E}" srcOrd="1" destOrd="0" presId="urn:microsoft.com/office/officeart/2005/8/layout/process5"/>
    <dgm:cxn modelId="{EEB7B9D4-8CE1-402D-BD97-05D655A102A2}" type="presOf" srcId="{81382161-6EC0-44F8-ACF8-300B63BF8C16}" destId="{A6D522D8-429A-4CE6-9793-E9B7E195C1C1}" srcOrd="0" destOrd="0" presId="urn:microsoft.com/office/officeart/2005/8/layout/process5"/>
    <dgm:cxn modelId="{84E36FDC-8BAC-43C3-ACF6-824804022E3F}" type="presOf" srcId="{6E6878CE-2022-4BF8-B7E5-10299C0BF563}" destId="{59923595-332E-41F4-8423-CEA2D23B349E}" srcOrd="0" destOrd="0" presId="urn:microsoft.com/office/officeart/2005/8/layout/process5"/>
    <dgm:cxn modelId="{F2D8B0E2-D61F-43EF-A92A-907AFB4293B2}" srcId="{29063025-80FF-4F5E-A26E-9384BA81856B}" destId="{81382161-6EC0-44F8-ACF8-300B63BF8C16}" srcOrd="0" destOrd="0" parTransId="{2FE52658-5593-4116-B109-D32140ABB6E8}" sibTransId="{1D97BCCF-AE99-4A5D-AAB0-5DCDCD2E17D3}"/>
    <dgm:cxn modelId="{34E38EF1-DD1E-404F-9DFE-52D56C8F658E}" type="presOf" srcId="{EF794A7E-7328-4C22-8171-8707E7F1820F}" destId="{432F10D1-1DE9-4B27-A8E1-1ED8A2259FEF}" srcOrd="1" destOrd="0" presId="urn:microsoft.com/office/officeart/2005/8/layout/process5"/>
    <dgm:cxn modelId="{5E0440F5-A5E3-4CF8-9607-C43F5873D226}" srcId="{29063025-80FF-4F5E-A26E-9384BA81856B}" destId="{C9647960-346E-4C89-B1FB-CFCE4C167E63}" srcOrd="2" destOrd="0" parTransId="{C17F90C8-E4B9-4E5C-90E2-727B3891F5E7}" sibTransId="{EF794A7E-7328-4C22-8171-8707E7F1820F}"/>
    <dgm:cxn modelId="{43A9CDFA-C29B-40AA-89A4-2C1E85B3F103}" type="presOf" srcId="{5C36BE87-8795-4AC3-A288-EFDF3C97FD16}" destId="{133903C6-4CBE-4428-9CFB-DAAAD982D61C}" srcOrd="0" destOrd="0" presId="urn:microsoft.com/office/officeart/2005/8/layout/process5"/>
    <dgm:cxn modelId="{634550FF-B7CE-4503-8EDE-7BA8FAD1131A}" type="presOf" srcId="{0560B9D8-1B2C-4051-B09C-B976667747D0}" destId="{B6815453-88F4-4218-8927-1779C8A39F8B}" srcOrd="0" destOrd="0" presId="urn:microsoft.com/office/officeart/2005/8/layout/process5"/>
    <dgm:cxn modelId="{376E07C8-B1C5-45FA-A600-F21E6BF715C0}" type="presParOf" srcId="{84911AAD-519D-4C30-8A94-E978C59D5AA2}" destId="{A6D522D8-429A-4CE6-9793-E9B7E195C1C1}" srcOrd="0" destOrd="0" presId="urn:microsoft.com/office/officeart/2005/8/layout/process5"/>
    <dgm:cxn modelId="{8E4002A1-D6E9-4ADF-A55A-C2CF711438CB}" type="presParOf" srcId="{84911AAD-519D-4C30-8A94-E978C59D5AA2}" destId="{5A49C450-A54E-4408-9A47-E051250B2154}" srcOrd="1" destOrd="0" presId="urn:microsoft.com/office/officeart/2005/8/layout/process5"/>
    <dgm:cxn modelId="{31FF19CB-F75A-4AC7-8C9E-581B6EB5BF9A}" type="presParOf" srcId="{5A49C450-A54E-4408-9A47-E051250B2154}" destId="{D3E12CB0-CAE3-4B43-8CF5-3CF84D9C9899}" srcOrd="0" destOrd="0" presId="urn:microsoft.com/office/officeart/2005/8/layout/process5"/>
    <dgm:cxn modelId="{92709736-5220-48AC-A44C-746B84812307}" type="presParOf" srcId="{84911AAD-519D-4C30-8A94-E978C59D5AA2}" destId="{59923595-332E-41F4-8423-CEA2D23B349E}" srcOrd="2" destOrd="0" presId="urn:microsoft.com/office/officeart/2005/8/layout/process5"/>
    <dgm:cxn modelId="{1E36EB04-EAF8-4543-9C9A-AFB9C9836108}" type="presParOf" srcId="{84911AAD-519D-4C30-8A94-E978C59D5AA2}" destId="{F7D9100D-F1E3-46D6-86B0-6AC50993800A}" srcOrd="3" destOrd="0" presId="urn:microsoft.com/office/officeart/2005/8/layout/process5"/>
    <dgm:cxn modelId="{0CCDC6AF-DC4B-4840-9479-7A0316BDD3EE}" type="presParOf" srcId="{F7D9100D-F1E3-46D6-86B0-6AC50993800A}" destId="{90F78388-4A81-4345-9E9E-3570FB16FF6E}" srcOrd="0" destOrd="0" presId="urn:microsoft.com/office/officeart/2005/8/layout/process5"/>
    <dgm:cxn modelId="{3736D0E8-5678-430B-BC11-EA0170630B9F}" type="presParOf" srcId="{84911AAD-519D-4C30-8A94-E978C59D5AA2}" destId="{0FBCE9CE-46FE-4BD8-B5EE-CCFBDC83CB1F}" srcOrd="4" destOrd="0" presId="urn:microsoft.com/office/officeart/2005/8/layout/process5"/>
    <dgm:cxn modelId="{4FC220A7-D599-4CF7-B7A7-152653B3B186}" type="presParOf" srcId="{84911AAD-519D-4C30-8A94-E978C59D5AA2}" destId="{3B4DD8A6-7B96-47B6-A197-C8B0C599FE16}" srcOrd="5" destOrd="0" presId="urn:microsoft.com/office/officeart/2005/8/layout/process5"/>
    <dgm:cxn modelId="{DC9C3F82-A56A-4CF0-B47D-8372230DD212}" type="presParOf" srcId="{3B4DD8A6-7B96-47B6-A197-C8B0C599FE16}" destId="{432F10D1-1DE9-4B27-A8E1-1ED8A2259FEF}" srcOrd="0" destOrd="0" presId="urn:microsoft.com/office/officeart/2005/8/layout/process5"/>
    <dgm:cxn modelId="{C2F7A4F7-3EA4-48C9-859A-0B9822422A7F}" type="presParOf" srcId="{84911AAD-519D-4C30-8A94-E978C59D5AA2}" destId="{DDB1B369-83EE-451F-B70D-C5DE0ED0CFF6}" srcOrd="6" destOrd="0" presId="urn:microsoft.com/office/officeart/2005/8/layout/process5"/>
    <dgm:cxn modelId="{E00AF1D3-1A8F-4140-B606-E10EC630EE76}" type="presParOf" srcId="{84911AAD-519D-4C30-8A94-E978C59D5AA2}" destId="{87DB8468-6CBE-4E36-B9D9-441A048C52BE}" srcOrd="7" destOrd="0" presId="urn:microsoft.com/office/officeart/2005/8/layout/process5"/>
    <dgm:cxn modelId="{085BCCF8-D648-4DF8-BAD3-F34A478C4AFD}" type="presParOf" srcId="{87DB8468-6CBE-4E36-B9D9-441A048C52BE}" destId="{121C4E95-33F7-4EED-8042-22D559093EEE}" srcOrd="0" destOrd="0" presId="urn:microsoft.com/office/officeart/2005/8/layout/process5"/>
    <dgm:cxn modelId="{7A947C22-8EF5-4C50-8CB1-9CCDF41F3BE5}" type="presParOf" srcId="{84911AAD-519D-4C30-8A94-E978C59D5AA2}" destId="{133903C6-4CBE-4428-9CFB-DAAAD982D61C}" srcOrd="8" destOrd="0" presId="urn:microsoft.com/office/officeart/2005/8/layout/process5"/>
    <dgm:cxn modelId="{CB644B21-DD87-403B-827B-1320B3416DC4}" type="presParOf" srcId="{84911AAD-519D-4C30-8A94-E978C59D5AA2}" destId="{5044AAD5-D446-42A8-BC30-C823D0FEEB74}" srcOrd="9" destOrd="0" presId="urn:microsoft.com/office/officeart/2005/8/layout/process5"/>
    <dgm:cxn modelId="{5B04851B-E868-4134-8CCF-29E9FDCB215B}" type="presParOf" srcId="{5044AAD5-D446-42A8-BC30-C823D0FEEB74}" destId="{9CF58EB5-55CC-4884-A581-F18D227E6FD7}" srcOrd="0" destOrd="0" presId="urn:microsoft.com/office/officeart/2005/8/layout/process5"/>
    <dgm:cxn modelId="{D8FB3293-DE43-4834-926F-04C06DC990E2}" type="presParOf" srcId="{84911AAD-519D-4C30-8A94-E978C59D5AA2}" destId="{B6815453-88F4-4218-8927-1779C8A39F8B}"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063025-80FF-4F5E-A26E-9384BA81856B}" type="doc">
      <dgm:prSet loTypeId="urn:microsoft.com/office/officeart/2005/8/layout/process5" loCatId="process" qsTypeId="urn:microsoft.com/office/officeart/2005/8/quickstyle/simple1" qsCatId="simple" csTypeId="urn:microsoft.com/office/officeart/2005/8/colors/accent0_1" csCatId="mainScheme" phldr="1"/>
      <dgm:spPr/>
      <dgm:t>
        <a:bodyPr/>
        <a:lstStyle/>
        <a:p>
          <a:endParaRPr lang="en-US"/>
        </a:p>
      </dgm:t>
    </dgm:pt>
    <dgm:pt modelId="{81382161-6EC0-44F8-ACF8-300B63BF8C16}">
      <dgm:prSet phldrT="[Text]" phldr="0" custT="1"/>
      <dgm:spPr/>
      <dgm:t>
        <a:bodyPr/>
        <a:lstStyle/>
        <a:p>
          <a:r>
            <a:rPr lang="en-US" sz="1800" dirty="0"/>
            <a:t>Owner files insurance claim</a:t>
          </a:r>
        </a:p>
      </dgm:t>
    </dgm:pt>
    <dgm:pt modelId="{2FE52658-5593-4116-B109-D32140ABB6E8}" type="parTrans" cxnId="{F2D8B0E2-D61F-43EF-A92A-907AFB4293B2}">
      <dgm:prSet/>
      <dgm:spPr/>
      <dgm:t>
        <a:bodyPr/>
        <a:lstStyle/>
        <a:p>
          <a:endParaRPr lang="en-US" sz="1000"/>
        </a:p>
      </dgm:t>
    </dgm:pt>
    <dgm:pt modelId="{1D97BCCF-AE99-4A5D-AAB0-5DCDCD2E17D3}" type="sibTrans" cxnId="{F2D8B0E2-D61F-43EF-A92A-907AFB4293B2}">
      <dgm:prSet custT="1"/>
      <dgm:spPr/>
      <dgm:t>
        <a:bodyPr/>
        <a:lstStyle/>
        <a:p>
          <a:endParaRPr lang="en-US" sz="1050"/>
        </a:p>
      </dgm:t>
    </dgm:pt>
    <dgm:pt modelId="{6E6878CE-2022-4BF8-B7E5-10299C0BF563}">
      <dgm:prSet phldrT="[Text]" phldr="0" custT="1"/>
      <dgm:spPr/>
      <dgm:t>
        <a:bodyPr/>
        <a:lstStyle/>
        <a:p>
          <a:r>
            <a:rPr lang="en-US" sz="1800" dirty="0"/>
            <a:t>Owner documents damage</a:t>
          </a:r>
        </a:p>
      </dgm:t>
    </dgm:pt>
    <dgm:pt modelId="{367D6DFE-1F84-4903-849F-6E2B08B0D8A9}" type="parTrans" cxnId="{9646619A-6F9D-49B1-A954-0A6124580532}">
      <dgm:prSet/>
      <dgm:spPr/>
      <dgm:t>
        <a:bodyPr/>
        <a:lstStyle/>
        <a:p>
          <a:endParaRPr lang="en-US" sz="1000"/>
        </a:p>
      </dgm:t>
    </dgm:pt>
    <dgm:pt modelId="{DE57F4E0-69B6-4B35-816A-1EFD2325682A}" type="sibTrans" cxnId="{9646619A-6F9D-49B1-A954-0A6124580532}">
      <dgm:prSet custT="1"/>
      <dgm:spPr/>
      <dgm:t>
        <a:bodyPr/>
        <a:lstStyle/>
        <a:p>
          <a:endParaRPr lang="en-US" sz="1050"/>
        </a:p>
      </dgm:t>
    </dgm:pt>
    <dgm:pt modelId="{C9647960-346E-4C89-B1FB-CFCE4C167E63}">
      <dgm:prSet phldrT="[Text]" phldr="0" custT="1"/>
      <dgm:spPr/>
      <dgm:t>
        <a:bodyPr/>
        <a:lstStyle/>
        <a:p>
          <a:r>
            <a:rPr lang="en-US" sz="1600" dirty="0">
              <a:latin typeface="+mj-lt"/>
            </a:rPr>
            <a:t>Insurance adjustor </a:t>
          </a:r>
          <a:r>
            <a:rPr lang="en-US" sz="1600" dirty="0"/>
            <a:t>inspects damage, estimates repair and replacement costs</a:t>
          </a:r>
        </a:p>
      </dgm:t>
    </dgm:pt>
    <dgm:pt modelId="{C17F90C8-E4B9-4E5C-90E2-727B3891F5E7}" type="parTrans" cxnId="{5E0440F5-A5E3-4CF8-9607-C43F5873D226}">
      <dgm:prSet/>
      <dgm:spPr/>
      <dgm:t>
        <a:bodyPr/>
        <a:lstStyle/>
        <a:p>
          <a:endParaRPr lang="en-US" sz="1000"/>
        </a:p>
      </dgm:t>
    </dgm:pt>
    <dgm:pt modelId="{EF794A7E-7328-4C22-8171-8707E7F1820F}" type="sibTrans" cxnId="{5E0440F5-A5E3-4CF8-9607-C43F5873D226}">
      <dgm:prSet custT="1"/>
      <dgm:spPr/>
      <dgm:t>
        <a:bodyPr/>
        <a:lstStyle/>
        <a:p>
          <a:endParaRPr lang="en-US" sz="1050"/>
        </a:p>
      </dgm:t>
    </dgm:pt>
    <dgm:pt modelId="{496666E8-CFAA-41EA-A019-A752FC7B95FB}">
      <dgm:prSet phldrT="[Text]" phldr="0" custT="1"/>
      <dgm:spPr/>
      <dgm:t>
        <a:bodyPr/>
        <a:lstStyle/>
        <a:p>
          <a:r>
            <a:rPr lang="en-US" sz="1600" dirty="0"/>
            <a:t>Coverage review: What is/is not covered, </a:t>
          </a:r>
          <a:r>
            <a:rPr lang="en-US" sz="1600" dirty="0">
              <a:solidFill>
                <a:srgbClr val="00B050"/>
              </a:solidFill>
              <a:latin typeface="+mj-lt"/>
            </a:rPr>
            <a:t>deductible applied</a:t>
          </a:r>
        </a:p>
      </dgm:t>
    </dgm:pt>
    <dgm:pt modelId="{9D5298D3-EC43-4ADA-8A95-C0C140EB6BAB}" type="parTrans" cxnId="{8035ACB4-1D30-4A8E-8A75-315776A092AB}">
      <dgm:prSet/>
      <dgm:spPr/>
      <dgm:t>
        <a:bodyPr/>
        <a:lstStyle/>
        <a:p>
          <a:endParaRPr lang="en-US" sz="1000"/>
        </a:p>
      </dgm:t>
    </dgm:pt>
    <dgm:pt modelId="{D5AFE709-008E-419D-A5CD-34DAE53E0310}" type="sibTrans" cxnId="{8035ACB4-1D30-4A8E-8A75-315776A092AB}">
      <dgm:prSet custT="1"/>
      <dgm:spPr/>
      <dgm:t>
        <a:bodyPr/>
        <a:lstStyle/>
        <a:p>
          <a:endParaRPr lang="en-US" sz="1050"/>
        </a:p>
      </dgm:t>
    </dgm:pt>
    <dgm:pt modelId="{5C36BE87-8795-4AC3-A288-EFDF3C97FD16}">
      <dgm:prSet phldrT="[Text]" phldr="0" custT="1"/>
      <dgm:spPr/>
      <dgm:t>
        <a:bodyPr/>
        <a:lstStyle/>
        <a:p>
          <a:r>
            <a:rPr lang="en-US" sz="1800" dirty="0">
              <a:solidFill>
                <a:srgbClr val="002060"/>
              </a:solidFill>
              <a:latin typeface="+mj-lt"/>
            </a:rPr>
            <a:t>Insurance payments </a:t>
          </a:r>
          <a:r>
            <a:rPr lang="en-US" sz="1800" dirty="0"/>
            <a:t>issued, often in stages</a:t>
          </a:r>
        </a:p>
      </dgm:t>
    </dgm:pt>
    <dgm:pt modelId="{759D45EC-55DF-4256-9471-4CF2E1282C20}" type="parTrans" cxnId="{5A600F4C-3899-4BBE-8FD6-4D7CE7F61686}">
      <dgm:prSet/>
      <dgm:spPr/>
      <dgm:t>
        <a:bodyPr/>
        <a:lstStyle/>
        <a:p>
          <a:endParaRPr lang="en-US" sz="1000"/>
        </a:p>
      </dgm:t>
    </dgm:pt>
    <dgm:pt modelId="{A69A849D-7B7F-4198-AD79-23C1B7F7CB2E}" type="sibTrans" cxnId="{5A600F4C-3899-4BBE-8FD6-4D7CE7F61686}">
      <dgm:prSet/>
      <dgm:spPr/>
      <dgm:t>
        <a:bodyPr/>
        <a:lstStyle/>
        <a:p>
          <a:endParaRPr lang="en-US" sz="1000"/>
        </a:p>
      </dgm:t>
    </dgm:pt>
    <dgm:pt modelId="{0560B9D8-1B2C-4051-B09C-B976667747D0}">
      <dgm:prSet phldrT="[Text]" phldr="0" custT="1"/>
      <dgm:spPr/>
      <dgm:t>
        <a:bodyPr/>
        <a:lstStyle/>
        <a:p>
          <a:r>
            <a:rPr lang="en-US" sz="1500" dirty="0"/>
            <a:t>Owner decides if/when to repair, rebuild, or replace – </a:t>
          </a:r>
          <a:r>
            <a:rPr lang="en-US" sz="1500" dirty="0">
              <a:latin typeface="+mj-lt"/>
            </a:rPr>
            <a:t>often with </a:t>
          </a:r>
          <a:r>
            <a:rPr lang="en-US" sz="1500" dirty="0">
              <a:solidFill>
                <a:srgbClr val="00B050"/>
              </a:solidFill>
              <a:latin typeface="+mj-lt"/>
            </a:rPr>
            <a:t>out-of-pocket costs</a:t>
          </a:r>
        </a:p>
      </dgm:t>
    </dgm:pt>
    <dgm:pt modelId="{65BEC652-9F49-4C43-B915-968FEF810034}" type="parTrans" cxnId="{37436808-4189-46BE-A45E-B9771C51CBD1}">
      <dgm:prSet/>
      <dgm:spPr/>
      <dgm:t>
        <a:bodyPr/>
        <a:lstStyle/>
        <a:p>
          <a:endParaRPr lang="en-US"/>
        </a:p>
      </dgm:t>
    </dgm:pt>
    <dgm:pt modelId="{1D61D010-15F2-4A8E-996F-936FD4625A03}" type="sibTrans" cxnId="{37436808-4189-46BE-A45E-B9771C51CBD1}">
      <dgm:prSet/>
      <dgm:spPr/>
      <dgm:t>
        <a:bodyPr/>
        <a:lstStyle/>
        <a:p>
          <a:endParaRPr lang="en-US"/>
        </a:p>
      </dgm:t>
    </dgm:pt>
    <dgm:pt modelId="{84911AAD-519D-4C30-8A94-E978C59D5AA2}" type="pres">
      <dgm:prSet presAssocID="{29063025-80FF-4F5E-A26E-9384BA81856B}" presName="diagram" presStyleCnt="0">
        <dgm:presLayoutVars>
          <dgm:dir/>
          <dgm:resizeHandles val="exact"/>
        </dgm:presLayoutVars>
      </dgm:prSet>
      <dgm:spPr/>
    </dgm:pt>
    <dgm:pt modelId="{A6D522D8-429A-4CE6-9793-E9B7E195C1C1}" type="pres">
      <dgm:prSet presAssocID="{81382161-6EC0-44F8-ACF8-300B63BF8C16}" presName="node" presStyleLbl="node1" presStyleIdx="0" presStyleCnt="6">
        <dgm:presLayoutVars>
          <dgm:bulletEnabled val="1"/>
        </dgm:presLayoutVars>
      </dgm:prSet>
      <dgm:spPr/>
    </dgm:pt>
    <dgm:pt modelId="{5A49C450-A54E-4408-9A47-E051250B2154}" type="pres">
      <dgm:prSet presAssocID="{1D97BCCF-AE99-4A5D-AAB0-5DCDCD2E17D3}" presName="sibTrans" presStyleLbl="sibTrans2D1" presStyleIdx="0" presStyleCnt="5"/>
      <dgm:spPr/>
    </dgm:pt>
    <dgm:pt modelId="{D3E12CB0-CAE3-4B43-8CF5-3CF84D9C9899}" type="pres">
      <dgm:prSet presAssocID="{1D97BCCF-AE99-4A5D-AAB0-5DCDCD2E17D3}" presName="connectorText" presStyleLbl="sibTrans2D1" presStyleIdx="0" presStyleCnt="5"/>
      <dgm:spPr/>
    </dgm:pt>
    <dgm:pt modelId="{59923595-332E-41F4-8423-CEA2D23B349E}" type="pres">
      <dgm:prSet presAssocID="{6E6878CE-2022-4BF8-B7E5-10299C0BF563}" presName="node" presStyleLbl="node1" presStyleIdx="1" presStyleCnt="6">
        <dgm:presLayoutVars>
          <dgm:bulletEnabled val="1"/>
        </dgm:presLayoutVars>
      </dgm:prSet>
      <dgm:spPr/>
    </dgm:pt>
    <dgm:pt modelId="{F7D9100D-F1E3-46D6-86B0-6AC50993800A}" type="pres">
      <dgm:prSet presAssocID="{DE57F4E0-69B6-4B35-816A-1EFD2325682A}" presName="sibTrans" presStyleLbl="sibTrans2D1" presStyleIdx="1" presStyleCnt="5"/>
      <dgm:spPr/>
    </dgm:pt>
    <dgm:pt modelId="{90F78388-4A81-4345-9E9E-3570FB16FF6E}" type="pres">
      <dgm:prSet presAssocID="{DE57F4E0-69B6-4B35-816A-1EFD2325682A}" presName="connectorText" presStyleLbl="sibTrans2D1" presStyleIdx="1" presStyleCnt="5"/>
      <dgm:spPr/>
    </dgm:pt>
    <dgm:pt modelId="{0FBCE9CE-46FE-4BD8-B5EE-CCFBDC83CB1F}" type="pres">
      <dgm:prSet presAssocID="{C9647960-346E-4C89-B1FB-CFCE4C167E63}" presName="node" presStyleLbl="node1" presStyleIdx="2" presStyleCnt="6">
        <dgm:presLayoutVars>
          <dgm:bulletEnabled val="1"/>
        </dgm:presLayoutVars>
      </dgm:prSet>
      <dgm:spPr/>
    </dgm:pt>
    <dgm:pt modelId="{3B4DD8A6-7B96-47B6-A197-C8B0C599FE16}" type="pres">
      <dgm:prSet presAssocID="{EF794A7E-7328-4C22-8171-8707E7F1820F}" presName="sibTrans" presStyleLbl="sibTrans2D1" presStyleIdx="2" presStyleCnt="5"/>
      <dgm:spPr/>
    </dgm:pt>
    <dgm:pt modelId="{432F10D1-1DE9-4B27-A8E1-1ED8A2259FEF}" type="pres">
      <dgm:prSet presAssocID="{EF794A7E-7328-4C22-8171-8707E7F1820F}" presName="connectorText" presStyleLbl="sibTrans2D1" presStyleIdx="2" presStyleCnt="5"/>
      <dgm:spPr/>
    </dgm:pt>
    <dgm:pt modelId="{DDB1B369-83EE-451F-B70D-C5DE0ED0CFF6}" type="pres">
      <dgm:prSet presAssocID="{496666E8-CFAA-41EA-A019-A752FC7B95FB}" presName="node" presStyleLbl="node1" presStyleIdx="3" presStyleCnt="6">
        <dgm:presLayoutVars>
          <dgm:bulletEnabled val="1"/>
        </dgm:presLayoutVars>
      </dgm:prSet>
      <dgm:spPr/>
    </dgm:pt>
    <dgm:pt modelId="{87DB8468-6CBE-4E36-B9D9-441A048C52BE}" type="pres">
      <dgm:prSet presAssocID="{D5AFE709-008E-419D-A5CD-34DAE53E0310}" presName="sibTrans" presStyleLbl="sibTrans2D1" presStyleIdx="3" presStyleCnt="5"/>
      <dgm:spPr/>
    </dgm:pt>
    <dgm:pt modelId="{121C4E95-33F7-4EED-8042-22D559093EEE}" type="pres">
      <dgm:prSet presAssocID="{D5AFE709-008E-419D-A5CD-34DAE53E0310}" presName="connectorText" presStyleLbl="sibTrans2D1" presStyleIdx="3" presStyleCnt="5"/>
      <dgm:spPr/>
    </dgm:pt>
    <dgm:pt modelId="{133903C6-4CBE-4428-9CFB-DAAAD982D61C}" type="pres">
      <dgm:prSet presAssocID="{5C36BE87-8795-4AC3-A288-EFDF3C97FD16}" presName="node" presStyleLbl="node1" presStyleIdx="4" presStyleCnt="6">
        <dgm:presLayoutVars>
          <dgm:bulletEnabled val="1"/>
        </dgm:presLayoutVars>
      </dgm:prSet>
      <dgm:spPr/>
    </dgm:pt>
    <dgm:pt modelId="{5044AAD5-D446-42A8-BC30-C823D0FEEB74}" type="pres">
      <dgm:prSet presAssocID="{A69A849D-7B7F-4198-AD79-23C1B7F7CB2E}" presName="sibTrans" presStyleLbl="sibTrans2D1" presStyleIdx="4" presStyleCnt="5"/>
      <dgm:spPr/>
    </dgm:pt>
    <dgm:pt modelId="{9CF58EB5-55CC-4884-A581-F18D227E6FD7}" type="pres">
      <dgm:prSet presAssocID="{A69A849D-7B7F-4198-AD79-23C1B7F7CB2E}" presName="connectorText" presStyleLbl="sibTrans2D1" presStyleIdx="4" presStyleCnt="5"/>
      <dgm:spPr/>
    </dgm:pt>
    <dgm:pt modelId="{B6815453-88F4-4218-8927-1779C8A39F8B}" type="pres">
      <dgm:prSet presAssocID="{0560B9D8-1B2C-4051-B09C-B976667747D0}" presName="node" presStyleLbl="node1" presStyleIdx="5" presStyleCnt="6">
        <dgm:presLayoutVars>
          <dgm:bulletEnabled val="1"/>
        </dgm:presLayoutVars>
      </dgm:prSet>
      <dgm:spPr/>
    </dgm:pt>
  </dgm:ptLst>
  <dgm:cxnLst>
    <dgm:cxn modelId="{37436808-4189-46BE-A45E-B9771C51CBD1}" srcId="{29063025-80FF-4F5E-A26E-9384BA81856B}" destId="{0560B9D8-1B2C-4051-B09C-B976667747D0}" srcOrd="5" destOrd="0" parTransId="{65BEC652-9F49-4C43-B915-968FEF810034}" sibTransId="{1D61D010-15F2-4A8E-996F-936FD4625A03}"/>
    <dgm:cxn modelId="{0C5CE208-D963-47AD-9DC5-8847FEB5BB19}" type="presOf" srcId="{DE57F4E0-69B6-4B35-816A-1EFD2325682A}" destId="{F7D9100D-F1E3-46D6-86B0-6AC50993800A}" srcOrd="0" destOrd="0" presId="urn:microsoft.com/office/officeart/2005/8/layout/process5"/>
    <dgm:cxn modelId="{FB47270B-D585-4322-B5D5-B0DB5A3DA70F}" type="presOf" srcId="{EF794A7E-7328-4C22-8171-8707E7F1820F}" destId="{3B4DD8A6-7B96-47B6-A197-C8B0C599FE16}" srcOrd="0" destOrd="0" presId="urn:microsoft.com/office/officeart/2005/8/layout/process5"/>
    <dgm:cxn modelId="{84EE740B-86ED-4BA8-8265-5C370D65CF77}" type="presOf" srcId="{D5AFE709-008E-419D-A5CD-34DAE53E0310}" destId="{121C4E95-33F7-4EED-8042-22D559093EEE}" srcOrd="1" destOrd="0" presId="urn:microsoft.com/office/officeart/2005/8/layout/process5"/>
    <dgm:cxn modelId="{1E267F10-D260-47CC-98E2-6EBD82D3E7EB}" type="presOf" srcId="{C9647960-346E-4C89-B1FB-CFCE4C167E63}" destId="{0FBCE9CE-46FE-4BD8-B5EE-CCFBDC83CB1F}" srcOrd="0" destOrd="0" presId="urn:microsoft.com/office/officeart/2005/8/layout/process5"/>
    <dgm:cxn modelId="{AE6D942B-B45E-46CA-AE48-E33D6CEFBEDD}" type="presOf" srcId="{A69A849D-7B7F-4198-AD79-23C1B7F7CB2E}" destId="{5044AAD5-D446-42A8-BC30-C823D0FEEB74}" srcOrd="0" destOrd="0" presId="urn:microsoft.com/office/officeart/2005/8/layout/process5"/>
    <dgm:cxn modelId="{B289C468-1D58-4FD2-9C33-A3192A8A81D8}" type="presOf" srcId="{29063025-80FF-4F5E-A26E-9384BA81856B}" destId="{84911AAD-519D-4C30-8A94-E978C59D5AA2}" srcOrd="0" destOrd="0" presId="urn:microsoft.com/office/officeart/2005/8/layout/process5"/>
    <dgm:cxn modelId="{5A600F4C-3899-4BBE-8FD6-4D7CE7F61686}" srcId="{29063025-80FF-4F5E-A26E-9384BA81856B}" destId="{5C36BE87-8795-4AC3-A288-EFDF3C97FD16}" srcOrd="4" destOrd="0" parTransId="{759D45EC-55DF-4256-9471-4CF2E1282C20}" sibTransId="{A69A849D-7B7F-4198-AD79-23C1B7F7CB2E}"/>
    <dgm:cxn modelId="{2E580686-A504-48DD-A259-718075C4F584}" type="presOf" srcId="{D5AFE709-008E-419D-A5CD-34DAE53E0310}" destId="{87DB8468-6CBE-4E36-B9D9-441A048C52BE}" srcOrd="0" destOrd="0" presId="urn:microsoft.com/office/officeart/2005/8/layout/process5"/>
    <dgm:cxn modelId="{74D9438D-7450-45B0-B586-956C5A19EBED}" type="presOf" srcId="{1D97BCCF-AE99-4A5D-AAB0-5DCDCD2E17D3}" destId="{5A49C450-A54E-4408-9A47-E051250B2154}" srcOrd="0" destOrd="0" presId="urn:microsoft.com/office/officeart/2005/8/layout/process5"/>
    <dgm:cxn modelId="{9646619A-6F9D-49B1-A954-0A6124580532}" srcId="{29063025-80FF-4F5E-A26E-9384BA81856B}" destId="{6E6878CE-2022-4BF8-B7E5-10299C0BF563}" srcOrd="1" destOrd="0" parTransId="{367D6DFE-1F84-4903-849F-6E2B08B0D8A9}" sibTransId="{DE57F4E0-69B6-4B35-816A-1EFD2325682A}"/>
    <dgm:cxn modelId="{B63A8A9C-D4C1-46CB-9165-26B2E0561AC7}" type="presOf" srcId="{1D97BCCF-AE99-4A5D-AAB0-5DCDCD2E17D3}" destId="{D3E12CB0-CAE3-4B43-8CF5-3CF84D9C9899}" srcOrd="1" destOrd="0" presId="urn:microsoft.com/office/officeart/2005/8/layout/process5"/>
    <dgm:cxn modelId="{8035ACB4-1D30-4A8E-8A75-315776A092AB}" srcId="{29063025-80FF-4F5E-A26E-9384BA81856B}" destId="{496666E8-CFAA-41EA-A019-A752FC7B95FB}" srcOrd="3" destOrd="0" parTransId="{9D5298D3-EC43-4ADA-8A95-C0C140EB6BAB}" sibTransId="{D5AFE709-008E-419D-A5CD-34DAE53E0310}"/>
    <dgm:cxn modelId="{20B54EC1-2531-47BF-8C42-E1870C690817}" type="presOf" srcId="{496666E8-CFAA-41EA-A019-A752FC7B95FB}" destId="{DDB1B369-83EE-451F-B70D-C5DE0ED0CFF6}" srcOrd="0" destOrd="0" presId="urn:microsoft.com/office/officeart/2005/8/layout/process5"/>
    <dgm:cxn modelId="{8E873DC2-A10A-4778-BCB0-1CFC36574276}" type="presOf" srcId="{A69A849D-7B7F-4198-AD79-23C1B7F7CB2E}" destId="{9CF58EB5-55CC-4884-A581-F18D227E6FD7}" srcOrd="1" destOrd="0" presId="urn:microsoft.com/office/officeart/2005/8/layout/process5"/>
    <dgm:cxn modelId="{23FC0BD1-1A9D-4452-99E6-9263D68282C7}" type="presOf" srcId="{DE57F4E0-69B6-4B35-816A-1EFD2325682A}" destId="{90F78388-4A81-4345-9E9E-3570FB16FF6E}" srcOrd="1" destOrd="0" presId="urn:microsoft.com/office/officeart/2005/8/layout/process5"/>
    <dgm:cxn modelId="{EEB7B9D4-8CE1-402D-BD97-05D655A102A2}" type="presOf" srcId="{81382161-6EC0-44F8-ACF8-300B63BF8C16}" destId="{A6D522D8-429A-4CE6-9793-E9B7E195C1C1}" srcOrd="0" destOrd="0" presId="urn:microsoft.com/office/officeart/2005/8/layout/process5"/>
    <dgm:cxn modelId="{84E36FDC-8BAC-43C3-ACF6-824804022E3F}" type="presOf" srcId="{6E6878CE-2022-4BF8-B7E5-10299C0BF563}" destId="{59923595-332E-41F4-8423-CEA2D23B349E}" srcOrd="0" destOrd="0" presId="urn:microsoft.com/office/officeart/2005/8/layout/process5"/>
    <dgm:cxn modelId="{F2D8B0E2-D61F-43EF-A92A-907AFB4293B2}" srcId="{29063025-80FF-4F5E-A26E-9384BA81856B}" destId="{81382161-6EC0-44F8-ACF8-300B63BF8C16}" srcOrd="0" destOrd="0" parTransId="{2FE52658-5593-4116-B109-D32140ABB6E8}" sibTransId="{1D97BCCF-AE99-4A5D-AAB0-5DCDCD2E17D3}"/>
    <dgm:cxn modelId="{34E38EF1-DD1E-404F-9DFE-52D56C8F658E}" type="presOf" srcId="{EF794A7E-7328-4C22-8171-8707E7F1820F}" destId="{432F10D1-1DE9-4B27-A8E1-1ED8A2259FEF}" srcOrd="1" destOrd="0" presId="urn:microsoft.com/office/officeart/2005/8/layout/process5"/>
    <dgm:cxn modelId="{5E0440F5-A5E3-4CF8-9607-C43F5873D226}" srcId="{29063025-80FF-4F5E-A26E-9384BA81856B}" destId="{C9647960-346E-4C89-B1FB-CFCE4C167E63}" srcOrd="2" destOrd="0" parTransId="{C17F90C8-E4B9-4E5C-90E2-727B3891F5E7}" sibTransId="{EF794A7E-7328-4C22-8171-8707E7F1820F}"/>
    <dgm:cxn modelId="{43A9CDFA-C29B-40AA-89A4-2C1E85B3F103}" type="presOf" srcId="{5C36BE87-8795-4AC3-A288-EFDF3C97FD16}" destId="{133903C6-4CBE-4428-9CFB-DAAAD982D61C}" srcOrd="0" destOrd="0" presId="urn:microsoft.com/office/officeart/2005/8/layout/process5"/>
    <dgm:cxn modelId="{634550FF-B7CE-4503-8EDE-7BA8FAD1131A}" type="presOf" srcId="{0560B9D8-1B2C-4051-B09C-B976667747D0}" destId="{B6815453-88F4-4218-8927-1779C8A39F8B}" srcOrd="0" destOrd="0" presId="urn:microsoft.com/office/officeart/2005/8/layout/process5"/>
    <dgm:cxn modelId="{376E07C8-B1C5-45FA-A600-F21E6BF715C0}" type="presParOf" srcId="{84911AAD-519D-4C30-8A94-E978C59D5AA2}" destId="{A6D522D8-429A-4CE6-9793-E9B7E195C1C1}" srcOrd="0" destOrd="0" presId="urn:microsoft.com/office/officeart/2005/8/layout/process5"/>
    <dgm:cxn modelId="{8E4002A1-D6E9-4ADF-A55A-C2CF711438CB}" type="presParOf" srcId="{84911AAD-519D-4C30-8A94-E978C59D5AA2}" destId="{5A49C450-A54E-4408-9A47-E051250B2154}" srcOrd="1" destOrd="0" presId="urn:microsoft.com/office/officeart/2005/8/layout/process5"/>
    <dgm:cxn modelId="{31FF19CB-F75A-4AC7-8C9E-581B6EB5BF9A}" type="presParOf" srcId="{5A49C450-A54E-4408-9A47-E051250B2154}" destId="{D3E12CB0-CAE3-4B43-8CF5-3CF84D9C9899}" srcOrd="0" destOrd="0" presId="urn:microsoft.com/office/officeart/2005/8/layout/process5"/>
    <dgm:cxn modelId="{92709736-5220-48AC-A44C-746B84812307}" type="presParOf" srcId="{84911AAD-519D-4C30-8A94-E978C59D5AA2}" destId="{59923595-332E-41F4-8423-CEA2D23B349E}" srcOrd="2" destOrd="0" presId="urn:microsoft.com/office/officeart/2005/8/layout/process5"/>
    <dgm:cxn modelId="{1E36EB04-EAF8-4543-9C9A-AFB9C9836108}" type="presParOf" srcId="{84911AAD-519D-4C30-8A94-E978C59D5AA2}" destId="{F7D9100D-F1E3-46D6-86B0-6AC50993800A}" srcOrd="3" destOrd="0" presId="urn:microsoft.com/office/officeart/2005/8/layout/process5"/>
    <dgm:cxn modelId="{0CCDC6AF-DC4B-4840-9479-7A0316BDD3EE}" type="presParOf" srcId="{F7D9100D-F1E3-46D6-86B0-6AC50993800A}" destId="{90F78388-4A81-4345-9E9E-3570FB16FF6E}" srcOrd="0" destOrd="0" presId="urn:microsoft.com/office/officeart/2005/8/layout/process5"/>
    <dgm:cxn modelId="{3736D0E8-5678-430B-BC11-EA0170630B9F}" type="presParOf" srcId="{84911AAD-519D-4C30-8A94-E978C59D5AA2}" destId="{0FBCE9CE-46FE-4BD8-B5EE-CCFBDC83CB1F}" srcOrd="4" destOrd="0" presId="urn:microsoft.com/office/officeart/2005/8/layout/process5"/>
    <dgm:cxn modelId="{4FC220A7-D599-4CF7-B7A7-152653B3B186}" type="presParOf" srcId="{84911AAD-519D-4C30-8A94-E978C59D5AA2}" destId="{3B4DD8A6-7B96-47B6-A197-C8B0C599FE16}" srcOrd="5" destOrd="0" presId="urn:microsoft.com/office/officeart/2005/8/layout/process5"/>
    <dgm:cxn modelId="{DC9C3F82-A56A-4CF0-B47D-8372230DD212}" type="presParOf" srcId="{3B4DD8A6-7B96-47B6-A197-C8B0C599FE16}" destId="{432F10D1-1DE9-4B27-A8E1-1ED8A2259FEF}" srcOrd="0" destOrd="0" presId="urn:microsoft.com/office/officeart/2005/8/layout/process5"/>
    <dgm:cxn modelId="{C2F7A4F7-3EA4-48C9-859A-0B9822422A7F}" type="presParOf" srcId="{84911AAD-519D-4C30-8A94-E978C59D5AA2}" destId="{DDB1B369-83EE-451F-B70D-C5DE0ED0CFF6}" srcOrd="6" destOrd="0" presId="urn:microsoft.com/office/officeart/2005/8/layout/process5"/>
    <dgm:cxn modelId="{E00AF1D3-1A8F-4140-B606-E10EC630EE76}" type="presParOf" srcId="{84911AAD-519D-4C30-8A94-E978C59D5AA2}" destId="{87DB8468-6CBE-4E36-B9D9-441A048C52BE}" srcOrd="7" destOrd="0" presId="urn:microsoft.com/office/officeart/2005/8/layout/process5"/>
    <dgm:cxn modelId="{085BCCF8-D648-4DF8-BAD3-F34A478C4AFD}" type="presParOf" srcId="{87DB8468-6CBE-4E36-B9D9-441A048C52BE}" destId="{121C4E95-33F7-4EED-8042-22D559093EEE}" srcOrd="0" destOrd="0" presId="urn:microsoft.com/office/officeart/2005/8/layout/process5"/>
    <dgm:cxn modelId="{7A947C22-8EF5-4C50-8CB1-9CCDF41F3BE5}" type="presParOf" srcId="{84911AAD-519D-4C30-8A94-E978C59D5AA2}" destId="{133903C6-4CBE-4428-9CFB-DAAAD982D61C}" srcOrd="8" destOrd="0" presId="urn:microsoft.com/office/officeart/2005/8/layout/process5"/>
    <dgm:cxn modelId="{CB644B21-DD87-403B-827B-1320B3416DC4}" type="presParOf" srcId="{84911AAD-519D-4C30-8A94-E978C59D5AA2}" destId="{5044AAD5-D446-42A8-BC30-C823D0FEEB74}" srcOrd="9" destOrd="0" presId="urn:microsoft.com/office/officeart/2005/8/layout/process5"/>
    <dgm:cxn modelId="{5B04851B-E868-4134-8CCF-29E9FDCB215B}" type="presParOf" srcId="{5044AAD5-D446-42A8-BC30-C823D0FEEB74}" destId="{9CF58EB5-55CC-4884-A581-F18D227E6FD7}" srcOrd="0" destOrd="0" presId="urn:microsoft.com/office/officeart/2005/8/layout/process5"/>
    <dgm:cxn modelId="{D8FB3293-DE43-4834-926F-04C06DC990E2}" type="presParOf" srcId="{84911AAD-519D-4C30-8A94-E978C59D5AA2}" destId="{B6815453-88F4-4218-8927-1779C8A39F8B}"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522D8-429A-4CE6-9793-E9B7E195C1C1}">
      <dsp:nvSpPr>
        <dsp:cNvPr id="0" name=""/>
        <dsp:cNvSpPr/>
      </dsp:nvSpPr>
      <dsp:spPr>
        <a:xfrm>
          <a:off x="6967" y="333343"/>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Owner files insurance claim</a:t>
          </a:r>
        </a:p>
      </dsp:txBody>
      <dsp:txXfrm>
        <a:off x="43566" y="369942"/>
        <a:ext cx="2009443" cy="1176387"/>
      </dsp:txXfrm>
    </dsp:sp>
    <dsp:sp modelId="{5A49C450-A54E-4408-9A47-E051250B2154}">
      <dsp:nvSpPr>
        <dsp:cNvPr id="0" name=""/>
        <dsp:cNvSpPr/>
      </dsp:nvSpPr>
      <dsp:spPr>
        <a:xfrm>
          <a:off x="2272882" y="699887"/>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a:off x="2272882" y="803186"/>
        <a:ext cx="309064" cy="309897"/>
      </dsp:txXfrm>
    </dsp:sp>
    <dsp:sp modelId="{59923595-332E-41F4-8423-CEA2D23B349E}">
      <dsp:nvSpPr>
        <dsp:cNvPr id="0" name=""/>
        <dsp:cNvSpPr/>
      </dsp:nvSpPr>
      <dsp:spPr>
        <a:xfrm>
          <a:off x="2922666" y="333343"/>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j-lt"/>
            </a:rPr>
            <a:t>Risk Analysis:</a:t>
          </a:r>
        </a:p>
        <a:p>
          <a:pPr marL="0" lvl="0" indent="0" algn="ctr" defTabSz="622300">
            <a:lnSpc>
              <a:spcPct val="90000"/>
            </a:lnSpc>
            <a:spcBef>
              <a:spcPct val="0"/>
            </a:spcBef>
            <a:spcAft>
              <a:spcPct val="35000"/>
            </a:spcAft>
            <a:buNone/>
          </a:pPr>
          <a:r>
            <a:rPr lang="en-US" sz="1400" kern="1200" dirty="0"/>
            <a:t>Identify the </a:t>
          </a:r>
          <a:r>
            <a:rPr lang="en-US" sz="1400" i="1" kern="1200" dirty="0"/>
            <a:t>risks</a:t>
          </a:r>
          <a:r>
            <a:rPr lang="en-US" sz="1400" kern="1200" dirty="0"/>
            <a:t> or </a:t>
          </a:r>
          <a:r>
            <a:rPr lang="en-US" sz="1400" i="1" kern="1200" dirty="0"/>
            <a:t>perils</a:t>
          </a:r>
          <a:r>
            <a:rPr lang="en-US" sz="1400" kern="1200" dirty="0"/>
            <a:t> associated with this purchase</a:t>
          </a:r>
        </a:p>
      </dsp:txBody>
      <dsp:txXfrm>
        <a:off x="2959265" y="369942"/>
        <a:ext cx="2009443" cy="1176387"/>
      </dsp:txXfrm>
    </dsp:sp>
    <dsp:sp modelId="{F7D9100D-F1E3-46D6-86B0-6AC50993800A}">
      <dsp:nvSpPr>
        <dsp:cNvPr id="0" name=""/>
        <dsp:cNvSpPr/>
      </dsp:nvSpPr>
      <dsp:spPr>
        <a:xfrm>
          <a:off x="5188580" y="699887"/>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a:off x="5188580" y="803186"/>
        <a:ext cx="309064" cy="309897"/>
      </dsp:txXfrm>
    </dsp:sp>
    <dsp:sp modelId="{0FBCE9CE-46FE-4BD8-B5EE-CCFBDC83CB1F}">
      <dsp:nvSpPr>
        <dsp:cNvPr id="0" name=""/>
        <dsp:cNvSpPr/>
      </dsp:nvSpPr>
      <dsp:spPr>
        <a:xfrm>
          <a:off x="5838365" y="333343"/>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Can you </a:t>
          </a:r>
          <a:r>
            <a:rPr lang="en-US" sz="1400" i="1" kern="1200" dirty="0"/>
            <a:t>accept</a:t>
          </a:r>
          <a:r>
            <a:rPr lang="en-US" sz="1400" kern="1200" dirty="0"/>
            <a:t>, </a:t>
          </a:r>
          <a:r>
            <a:rPr lang="en-US" sz="1400" i="1" kern="1200" dirty="0"/>
            <a:t>reduce</a:t>
          </a:r>
          <a:r>
            <a:rPr lang="en-US" sz="1400" kern="1200" dirty="0"/>
            <a:t>, or </a:t>
          </a:r>
          <a:r>
            <a:rPr lang="en-US" sz="1400" i="1" kern="1200" dirty="0"/>
            <a:t>avoid</a:t>
          </a:r>
          <a:r>
            <a:rPr lang="en-US" sz="1400" kern="1200" dirty="0"/>
            <a:t> these risks? </a:t>
          </a:r>
        </a:p>
        <a:p>
          <a:pPr marL="0" lvl="0" indent="0" algn="ctr" defTabSz="622300">
            <a:lnSpc>
              <a:spcPct val="90000"/>
            </a:lnSpc>
            <a:spcBef>
              <a:spcPct val="0"/>
            </a:spcBef>
            <a:spcAft>
              <a:spcPct val="35000"/>
            </a:spcAft>
            <a:buNone/>
          </a:pPr>
          <a:r>
            <a:rPr lang="en-US" sz="1400" kern="1200" dirty="0"/>
            <a:t>Is risk </a:t>
          </a:r>
          <a:r>
            <a:rPr lang="en-US" sz="1400" i="1" kern="1200" dirty="0"/>
            <a:t>transfer</a:t>
          </a:r>
          <a:r>
            <a:rPr lang="en-US" sz="1400" kern="1200" dirty="0"/>
            <a:t> (AppleCare+) the best strategy?</a:t>
          </a:r>
        </a:p>
      </dsp:txBody>
      <dsp:txXfrm>
        <a:off x="5874964" y="369942"/>
        <a:ext cx="2009443" cy="1176387"/>
      </dsp:txXfrm>
    </dsp:sp>
    <dsp:sp modelId="{3B4DD8A6-7B96-47B6-A197-C8B0C599FE16}">
      <dsp:nvSpPr>
        <dsp:cNvPr id="0" name=""/>
        <dsp:cNvSpPr/>
      </dsp:nvSpPr>
      <dsp:spPr>
        <a:xfrm rot="5400000">
          <a:off x="6658926" y="1728713"/>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rot="-5400000">
        <a:off x="6724738" y="1766200"/>
        <a:ext cx="309897" cy="309064"/>
      </dsp:txXfrm>
    </dsp:sp>
    <dsp:sp modelId="{DDB1B369-83EE-451F-B70D-C5DE0ED0CFF6}">
      <dsp:nvSpPr>
        <dsp:cNvPr id="0" name=""/>
        <dsp:cNvSpPr/>
      </dsp:nvSpPr>
      <dsp:spPr>
        <a:xfrm>
          <a:off x="5838365" y="2415984"/>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j-lt"/>
            </a:rPr>
            <a:t>Coverage review: </a:t>
          </a:r>
        </a:p>
        <a:p>
          <a:pPr marL="0" lvl="0" indent="0" algn="l" defTabSz="622300">
            <a:lnSpc>
              <a:spcPct val="90000"/>
            </a:lnSpc>
            <a:spcBef>
              <a:spcPct val="0"/>
            </a:spcBef>
            <a:spcAft>
              <a:spcPct val="35000"/>
            </a:spcAft>
            <a:buNone/>
          </a:pPr>
          <a:r>
            <a:rPr lang="en-US" sz="1400" kern="1200" dirty="0"/>
            <a:t>What risks are covered? How often?</a:t>
          </a:r>
        </a:p>
        <a:p>
          <a:pPr marL="0" lvl="0" indent="0" algn="l" defTabSz="622300">
            <a:lnSpc>
              <a:spcPct val="90000"/>
            </a:lnSpc>
            <a:spcBef>
              <a:spcPct val="0"/>
            </a:spcBef>
            <a:spcAft>
              <a:spcPct val="35000"/>
            </a:spcAft>
            <a:buNone/>
          </a:pPr>
          <a:r>
            <a:rPr lang="en-US" sz="1400" kern="1200" dirty="0">
              <a:solidFill>
                <a:srgbClr val="00B050"/>
              </a:solidFill>
              <a:latin typeface="+mj-lt"/>
            </a:rPr>
            <a:t>What is the deductible?</a:t>
          </a:r>
        </a:p>
      </dsp:txBody>
      <dsp:txXfrm>
        <a:off x="5874964" y="2452583"/>
        <a:ext cx="2009443" cy="1176387"/>
      </dsp:txXfrm>
    </dsp:sp>
    <dsp:sp modelId="{87DB8468-6CBE-4E36-B9D9-441A048C52BE}">
      <dsp:nvSpPr>
        <dsp:cNvPr id="0" name=""/>
        <dsp:cNvSpPr/>
      </dsp:nvSpPr>
      <dsp:spPr>
        <a:xfrm rot="10800000">
          <a:off x="5213572" y="2782529"/>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rot="10800000">
        <a:off x="5346028" y="2885828"/>
        <a:ext cx="309064" cy="309897"/>
      </dsp:txXfrm>
    </dsp:sp>
    <dsp:sp modelId="{133903C6-4CBE-4428-9CFB-DAAAD982D61C}">
      <dsp:nvSpPr>
        <dsp:cNvPr id="0" name=""/>
        <dsp:cNvSpPr/>
      </dsp:nvSpPr>
      <dsp:spPr>
        <a:xfrm>
          <a:off x="2922666" y="2415984"/>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j-lt"/>
            </a:rPr>
            <a:t>Cost/Benefit Analysis:</a:t>
          </a:r>
        </a:p>
        <a:p>
          <a:pPr marL="0" lvl="0" indent="0" algn="ctr" defTabSz="622300">
            <a:lnSpc>
              <a:spcPct val="90000"/>
            </a:lnSpc>
            <a:spcBef>
              <a:spcPct val="0"/>
            </a:spcBef>
            <a:spcAft>
              <a:spcPct val="35000"/>
            </a:spcAft>
            <a:buNone/>
          </a:pPr>
          <a:r>
            <a:rPr lang="en-US" sz="1400" kern="1200" dirty="0"/>
            <a:t>Total cost of watch replacement with and without AppleCare+</a:t>
          </a:r>
        </a:p>
      </dsp:txBody>
      <dsp:txXfrm>
        <a:off x="2959265" y="2452583"/>
        <a:ext cx="2009443" cy="1176387"/>
      </dsp:txXfrm>
    </dsp:sp>
    <dsp:sp modelId="{5044AAD5-D446-42A8-BC30-C823D0FEEB74}">
      <dsp:nvSpPr>
        <dsp:cNvPr id="0" name=""/>
        <dsp:cNvSpPr/>
      </dsp:nvSpPr>
      <dsp:spPr>
        <a:xfrm rot="10800000">
          <a:off x="2297874" y="2782529"/>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2430330" y="2885828"/>
        <a:ext cx="309064" cy="309897"/>
      </dsp:txXfrm>
    </dsp:sp>
    <dsp:sp modelId="{B6815453-88F4-4218-8927-1779C8A39F8B}">
      <dsp:nvSpPr>
        <dsp:cNvPr id="0" name=""/>
        <dsp:cNvSpPr/>
      </dsp:nvSpPr>
      <dsp:spPr>
        <a:xfrm>
          <a:off x="6967" y="2415984"/>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mj-lt"/>
            </a:rPr>
            <a:t>Informed decision on insurance</a:t>
          </a:r>
          <a:endParaRPr lang="en-US" sz="2000" kern="1200" dirty="0">
            <a:latin typeface="+mj-lt"/>
          </a:endParaRPr>
        </a:p>
      </dsp:txBody>
      <dsp:txXfrm>
        <a:off x="43566" y="2452583"/>
        <a:ext cx="2009443" cy="11763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522D8-429A-4CE6-9793-E9B7E195C1C1}">
      <dsp:nvSpPr>
        <dsp:cNvPr id="0" name=""/>
        <dsp:cNvSpPr/>
      </dsp:nvSpPr>
      <dsp:spPr>
        <a:xfrm>
          <a:off x="6967" y="333343"/>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Owner files insurance claim</a:t>
          </a:r>
        </a:p>
      </dsp:txBody>
      <dsp:txXfrm>
        <a:off x="43566" y="369942"/>
        <a:ext cx="2009443" cy="1176387"/>
      </dsp:txXfrm>
    </dsp:sp>
    <dsp:sp modelId="{5A49C450-A54E-4408-9A47-E051250B2154}">
      <dsp:nvSpPr>
        <dsp:cNvPr id="0" name=""/>
        <dsp:cNvSpPr/>
      </dsp:nvSpPr>
      <dsp:spPr>
        <a:xfrm>
          <a:off x="2272882" y="699887"/>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a:off x="2272882" y="803186"/>
        <a:ext cx="309064" cy="309897"/>
      </dsp:txXfrm>
    </dsp:sp>
    <dsp:sp modelId="{59923595-332E-41F4-8423-CEA2D23B349E}">
      <dsp:nvSpPr>
        <dsp:cNvPr id="0" name=""/>
        <dsp:cNvSpPr/>
      </dsp:nvSpPr>
      <dsp:spPr>
        <a:xfrm>
          <a:off x="2922666" y="333343"/>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Owner documents damage</a:t>
          </a:r>
        </a:p>
      </dsp:txBody>
      <dsp:txXfrm>
        <a:off x="2959265" y="369942"/>
        <a:ext cx="2009443" cy="1176387"/>
      </dsp:txXfrm>
    </dsp:sp>
    <dsp:sp modelId="{F7D9100D-F1E3-46D6-86B0-6AC50993800A}">
      <dsp:nvSpPr>
        <dsp:cNvPr id="0" name=""/>
        <dsp:cNvSpPr/>
      </dsp:nvSpPr>
      <dsp:spPr>
        <a:xfrm>
          <a:off x="5188580" y="699887"/>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a:off x="5188580" y="803186"/>
        <a:ext cx="309064" cy="309897"/>
      </dsp:txXfrm>
    </dsp:sp>
    <dsp:sp modelId="{0FBCE9CE-46FE-4BD8-B5EE-CCFBDC83CB1F}">
      <dsp:nvSpPr>
        <dsp:cNvPr id="0" name=""/>
        <dsp:cNvSpPr/>
      </dsp:nvSpPr>
      <dsp:spPr>
        <a:xfrm>
          <a:off x="5838365" y="333343"/>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mj-lt"/>
            </a:rPr>
            <a:t>Insurance adjustor </a:t>
          </a:r>
          <a:r>
            <a:rPr lang="en-US" sz="1600" kern="1200" dirty="0"/>
            <a:t>inspects damage, estimates repair and replacement costs</a:t>
          </a:r>
        </a:p>
      </dsp:txBody>
      <dsp:txXfrm>
        <a:off x="5874964" y="369942"/>
        <a:ext cx="2009443" cy="1176387"/>
      </dsp:txXfrm>
    </dsp:sp>
    <dsp:sp modelId="{3B4DD8A6-7B96-47B6-A197-C8B0C599FE16}">
      <dsp:nvSpPr>
        <dsp:cNvPr id="0" name=""/>
        <dsp:cNvSpPr/>
      </dsp:nvSpPr>
      <dsp:spPr>
        <a:xfrm rot="5400000">
          <a:off x="6658926" y="1728713"/>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rot="-5400000">
        <a:off x="6724738" y="1766200"/>
        <a:ext cx="309897" cy="309064"/>
      </dsp:txXfrm>
    </dsp:sp>
    <dsp:sp modelId="{DDB1B369-83EE-451F-B70D-C5DE0ED0CFF6}">
      <dsp:nvSpPr>
        <dsp:cNvPr id="0" name=""/>
        <dsp:cNvSpPr/>
      </dsp:nvSpPr>
      <dsp:spPr>
        <a:xfrm>
          <a:off x="5838365" y="2415984"/>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Coverage review: What is/is not covered, </a:t>
          </a:r>
          <a:r>
            <a:rPr lang="en-US" sz="1600" kern="1200" dirty="0">
              <a:solidFill>
                <a:srgbClr val="00B050"/>
              </a:solidFill>
              <a:latin typeface="+mj-lt"/>
            </a:rPr>
            <a:t>deductible applied</a:t>
          </a:r>
        </a:p>
      </dsp:txBody>
      <dsp:txXfrm>
        <a:off x="5874964" y="2452583"/>
        <a:ext cx="2009443" cy="1176387"/>
      </dsp:txXfrm>
    </dsp:sp>
    <dsp:sp modelId="{87DB8468-6CBE-4E36-B9D9-441A048C52BE}">
      <dsp:nvSpPr>
        <dsp:cNvPr id="0" name=""/>
        <dsp:cNvSpPr/>
      </dsp:nvSpPr>
      <dsp:spPr>
        <a:xfrm rot="10800000">
          <a:off x="5213572" y="2782529"/>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US" sz="1050" kern="1200"/>
        </a:p>
      </dsp:txBody>
      <dsp:txXfrm rot="10800000">
        <a:off x="5346028" y="2885828"/>
        <a:ext cx="309064" cy="309897"/>
      </dsp:txXfrm>
    </dsp:sp>
    <dsp:sp modelId="{133903C6-4CBE-4428-9CFB-DAAAD982D61C}">
      <dsp:nvSpPr>
        <dsp:cNvPr id="0" name=""/>
        <dsp:cNvSpPr/>
      </dsp:nvSpPr>
      <dsp:spPr>
        <a:xfrm>
          <a:off x="2922666" y="2415984"/>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2060"/>
              </a:solidFill>
              <a:latin typeface="+mj-lt"/>
            </a:rPr>
            <a:t>Insurance payments </a:t>
          </a:r>
          <a:r>
            <a:rPr lang="en-US" sz="1800" kern="1200" dirty="0"/>
            <a:t>issued, often in stages</a:t>
          </a:r>
        </a:p>
      </dsp:txBody>
      <dsp:txXfrm>
        <a:off x="2959265" y="2452583"/>
        <a:ext cx="2009443" cy="1176387"/>
      </dsp:txXfrm>
    </dsp:sp>
    <dsp:sp modelId="{5044AAD5-D446-42A8-BC30-C823D0FEEB74}">
      <dsp:nvSpPr>
        <dsp:cNvPr id="0" name=""/>
        <dsp:cNvSpPr/>
      </dsp:nvSpPr>
      <dsp:spPr>
        <a:xfrm rot="10800000">
          <a:off x="2297874" y="2782529"/>
          <a:ext cx="441520" cy="51649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2430330" y="2885828"/>
        <a:ext cx="309064" cy="309897"/>
      </dsp:txXfrm>
    </dsp:sp>
    <dsp:sp modelId="{B6815453-88F4-4218-8927-1779C8A39F8B}">
      <dsp:nvSpPr>
        <dsp:cNvPr id="0" name=""/>
        <dsp:cNvSpPr/>
      </dsp:nvSpPr>
      <dsp:spPr>
        <a:xfrm>
          <a:off x="6967" y="2415984"/>
          <a:ext cx="2082641" cy="124958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Owner decides if/when to repair, rebuild, or replace – </a:t>
          </a:r>
          <a:r>
            <a:rPr lang="en-US" sz="1500" kern="1200" dirty="0">
              <a:latin typeface="+mj-lt"/>
            </a:rPr>
            <a:t>often with </a:t>
          </a:r>
          <a:r>
            <a:rPr lang="en-US" sz="1500" kern="1200" dirty="0">
              <a:solidFill>
                <a:srgbClr val="00B050"/>
              </a:solidFill>
              <a:latin typeface="+mj-lt"/>
            </a:rPr>
            <a:t>out-of-pocket costs</a:t>
          </a:r>
        </a:p>
      </dsp:txBody>
      <dsp:txXfrm>
        <a:off x="43566" y="2452583"/>
        <a:ext cx="2009443" cy="1176387"/>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38E086-7D33-41E4-8B17-6DE67DBE9C2A}" type="datetimeFigureOut">
              <a:rPr lang="en-US" smtClean="0"/>
              <a:t>2/10/2026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53D382-0E98-4468-AA44-CBC0885E1CE3}" type="slidenum">
              <a:rPr lang="en-US" smtClean="0"/>
              <a:t>‹#›</a:t>
            </a:fld>
            <a:endParaRPr lang="en-US"/>
          </a:p>
        </p:txBody>
      </p:sp>
    </p:spTree>
    <p:extLst>
      <p:ext uri="{BB962C8B-B14F-4D97-AF65-F5344CB8AC3E}">
        <p14:creationId xmlns:p14="http://schemas.microsoft.com/office/powerpoint/2010/main" val="3712507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allethub.com/blog/march-madness-statistics/11016"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allethub.com/blog/march-madness-statistics/11016"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accent6"/>
                </a:solidFill>
                <a:hlinkClick r:id="rId3">
                  <a:extLst>
                    <a:ext uri="{A12FA001-AC4F-418D-AE19-62706E023703}">
                      <ahyp:hlinkClr xmlns:ahyp="http://schemas.microsoft.com/office/drawing/2018/hyperlinkcolor" val="tx"/>
                    </a:ext>
                  </a:extLst>
                </a:hlinkClick>
              </a:rPr>
              <a:t>Source: WalletHub 2025 March Madness Stats &amp; Facts</a:t>
            </a:r>
            <a:endParaRPr lang="en-US" sz="1200" dirty="0">
              <a:solidFill>
                <a:schemeClr val="accent6"/>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accent6"/>
                </a:solidFill>
              </a:rPr>
              <a:t>https://wallethub.com/blog/march-madness-statistics/11016</a:t>
            </a:r>
          </a:p>
          <a:p>
            <a:endParaRPr lang="en-US" dirty="0"/>
          </a:p>
          <a:p>
            <a:r>
              <a:rPr lang="en-US" sz="900" kern="1200" dirty="0">
                <a:solidFill>
                  <a:schemeClr val="tx1"/>
                </a:solidFill>
                <a:latin typeface="+mn-lt"/>
                <a:ea typeface="+mn-ea"/>
                <a:cs typeface="+mn-cs"/>
              </a:rPr>
              <a:t>NCAA Men’s and Women’s College Basketball Tournaments</a:t>
            </a:r>
          </a:p>
          <a:p>
            <a:pPr marL="342900" indent="-342900">
              <a:buFont typeface="Arial" panose="020B0604020202020204" pitchFamily="34" charset="0"/>
              <a:buChar char="•"/>
            </a:pPr>
            <a:r>
              <a:rPr lang="en-US" dirty="0"/>
              <a:t>Generates </a:t>
            </a:r>
            <a:r>
              <a:rPr lang="en-US" sz="900" kern="1200" dirty="0">
                <a:solidFill>
                  <a:schemeClr val="tx1"/>
                </a:solidFill>
                <a:latin typeface="+mn-lt"/>
                <a:ea typeface="+mn-ea"/>
                <a:cs typeface="+mn-cs"/>
              </a:rPr>
              <a:t>$1B+ </a:t>
            </a:r>
            <a:r>
              <a:rPr lang="en-US" dirty="0"/>
              <a:t>in revenue</a:t>
            </a:r>
          </a:p>
          <a:p>
            <a:pPr marL="342900" indent="-342900">
              <a:buFont typeface="Arial" panose="020B0604020202020204" pitchFamily="34" charset="0"/>
              <a:buChar char="•"/>
            </a:pPr>
            <a:r>
              <a:rPr lang="en-US" dirty="0"/>
              <a:t>Men’s Tourney: 1 game = $2 million</a:t>
            </a:r>
          </a:p>
          <a:p>
            <a:pPr marL="342900" indent="-342900">
              <a:buFont typeface="Arial" panose="020B0604020202020204" pitchFamily="34" charset="0"/>
              <a:buChar char="•"/>
            </a:pPr>
            <a:r>
              <a:rPr lang="en-US" dirty="0"/>
              <a:t>Women’s Tourney: 1 game = $113,000</a:t>
            </a:r>
          </a:p>
          <a:p>
            <a:pPr marL="342900" indent="-342900">
              <a:buFont typeface="Arial" panose="020B0604020202020204" pitchFamily="34" charset="0"/>
              <a:buChar char="•"/>
            </a:pPr>
            <a:r>
              <a:rPr lang="en-US" dirty="0"/>
              <a:t>Over $15.5M in sports betting (2023)</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1FE6941-DC2C-4271-B229-47D7F59A497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2743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accent6"/>
                </a:solidFill>
                <a:hlinkClick r:id="rId3">
                  <a:extLst>
                    <a:ext uri="{A12FA001-AC4F-418D-AE19-62706E023703}">
                      <ahyp:hlinkClr xmlns:ahyp="http://schemas.microsoft.com/office/drawing/2018/hyperlinkcolor" val="tx"/>
                    </a:ext>
                  </a:extLst>
                </a:hlinkClick>
              </a:rPr>
              <a:t>Source: WalletHub 2025 March Madness Stats &amp; Facts</a:t>
            </a:r>
            <a:endParaRPr lang="en-US" sz="1200" dirty="0">
              <a:solidFill>
                <a:schemeClr val="accent6"/>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accent6"/>
                </a:solidFill>
              </a:rPr>
              <a:t>https://wallethub.com/blog/march-madness-statistics/11016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The highest paid coach in college basketball is Bill Self, who coaches the University of Kansas men’s team. His salary is $8,803,800 with maximum bonus of $800,000. In contrast, the University of Kansas’ chancellor and the state’s governor have a combined salary of $891,000.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6. The average NBA rookie’s salary is $4,100,000. The average D1 men’s athlete basketball scholarship for a year costs $71,400.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 ‘Everyone watches women’s sports!’ 2025 was the first year that NCAA women’s basketball shared profits from the NCAA women’s tournament, splitting $15 million among the D1 participants. In the men’s tournament, which is massively profitable for the NCAA, each athletic conferences receive a share of the NCAA revenue based on their teams' performance. In 2023, each game played by a conference's team earned a “unit” worth about $2 million (paid out over six years). This has concentrated resources around several ‘power’ conference schools. For example, this year the SEC entered the men’s NCAA tournament with 14 teams, and only four conferences will be represented in the Sweet 16. </a:t>
            </a:r>
          </a:p>
          <a:p>
            <a:endParaRPr lang="en-US" dirty="0"/>
          </a:p>
          <a:p>
            <a:endParaRPr lang="en-US" dirty="0"/>
          </a:p>
        </p:txBody>
      </p:sp>
      <p:sp>
        <p:nvSpPr>
          <p:cNvPr id="4" name="Slide Number Placeholder 3"/>
          <p:cNvSpPr>
            <a:spLocks noGrp="1"/>
          </p:cNvSpPr>
          <p:nvPr>
            <p:ph type="sldNum" sz="quarter" idx="5"/>
          </p:nvPr>
        </p:nvSpPr>
        <p:spPr/>
        <p:txBody>
          <a:bodyPr/>
          <a:lstStyle/>
          <a:p>
            <a:fld id="{41FE6941-DC2C-4271-B229-47D7F59A4979}" type="slidenum">
              <a:rPr lang="en-US" smtClean="0"/>
              <a:t>3</a:t>
            </a:fld>
            <a:endParaRPr lang="en-US"/>
          </a:p>
        </p:txBody>
      </p:sp>
    </p:spTree>
    <p:extLst>
      <p:ext uri="{BB962C8B-B14F-4D97-AF65-F5344CB8AC3E}">
        <p14:creationId xmlns:p14="http://schemas.microsoft.com/office/powerpoint/2010/main" val="1214861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Albums or album equivalents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1FE6941-DC2C-4271-B229-47D7F59A497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6973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6711C-CC47-2D6F-3FF2-9356300D6A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23E39C-1371-22C4-086F-37460C1328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4C236-6482-0870-63E5-C467D9FBE60F}"/>
              </a:ext>
            </a:extLst>
          </p:cNvPr>
          <p:cNvSpPr>
            <a:spLocks noGrp="1"/>
          </p:cNvSpPr>
          <p:nvPr>
            <p:ph type="body" idx="1"/>
          </p:nvPr>
        </p:nvSpPr>
        <p:spPr/>
        <p:txBody>
          <a:bodyPr/>
          <a:lstStyle/>
          <a:p>
            <a:r>
              <a:rPr lang="en-US" dirty="0"/>
              <a:t>Albums or album equivalents</a:t>
            </a:r>
          </a:p>
        </p:txBody>
      </p:sp>
      <p:sp>
        <p:nvSpPr>
          <p:cNvPr id="4" name="Slide Number Placeholder 3">
            <a:extLst>
              <a:ext uri="{FF2B5EF4-FFF2-40B4-BE49-F238E27FC236}">
                <a16:creationId xmlns:a16="http://schemas.microsoft.com/office/drawing/2014/main" id="{860E0AE6-15BD-4536-A8D5-18D682FA937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1FE6941-DC2C-4271-B229-47D7F59A497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9029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CB1C4-5CC1-BD8E-0120-7EBFE0AE6B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4F252D-CAAB-7F6B-00B7-EE4C7E71B7C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DFF3C0F-8639-A8E9-60FB-015B3F3C96DA}"/>
              </a:ext>
            </a:extLst>
          </p:cNvPr>
          <p:cNvSpPr>
            <a:spLocks noGrp="1"/>
          </p:cNvSpPr>
          <p:nvPr>
            <p:ph type="body" idx="1"/>
          </p:nvPr>
        </p:nvSpPr>
        <p:spPr/>
        <p:txBody>
          <a:bodyPr/>
          <a:lstStyle/>
          <a:p>
            <a:r>
              <a:rPr lang="en-US" b="0" dirty="0"/>
              <a:t>Investigate: Different Apple products and coverage levels</a:t>
            </a:r>
          </a:p>
          <a:p>
            <a:r>
              <a:rPr lang="en-US" b="0" dirty="0"/>
              <a:t>How difficult is it to find deductible information?</a:t>
            </a:r>
          </a:p>
        </p:txBody>
      </p:sp>
      <p:sp>
        <p:nvSpPr>
          <p:cNvPr id="4" name="Slide Number Placeholder 3">
            <a:extLst>
              <a:ext uri="{FF2B5EF4-FFF2-40B4-BE49-F238E27FC236}">
                <a16:creationId xmlns:a16="http://schemas.microsoft.com/office/drawing/2014/main" id="{4BA22486-AE17-7022-4FC9-3D0CB68901D6}"/>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1FE6941-DC2C-4271-B229-47D7F59A497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8248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b="1" dirty="0"/>
              <a:t>$170,000 – 5,000 = $165,000</a:t>
            </a:r>
          </a:p>
          <a:p>
            <a:r>
              <a:rPr lang="en-US" b="1" dirty="0"/>
              <a:t>You pay $1,800 per year, plus $5,000 deductible / Insurer pays $165,000 </a:t>
            </a:r>
          </a:p>
          <a:p>
            <a:endParaRPr lang="en-US" b="1" dirty="0"/>
          </a:p>
          <a:p>
            <a:r>
              <a:rPr lang="en-US" b="1" dirty="0"/>
              <a:t>This is when it would be great to bring in insurance agents, brokers, or other community representatives</a:t>
            </a:r>
          </a:p>
          <a:p>
            <a:r>
              <a:rPr lang="en-US" b="1" dirty="0"/>
              <a:t>Teacher tip</a:t>
            </a:r>
            <a:r>
              <a:rPr lang="en-US" b="0" dirty="0"/>
              <a:t>: This works well as a color-coded flowchart (blue = process, yellow = decisions, red = challenges)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1FE6941-DC2C-4271-B229-47D7F59A497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0334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32788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305584278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37068761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1010697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516235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B4B14C-7ADB-4912-BAF8-B917F08B003C}"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88192F-7A7B-4460-8727-AFEB0E433D63}" type="slidenum">
              <a:rPr lang="en-US" smtClean="0"/>
              <a:t>‹#›</a:t>
            </a:fld>
            <a:endParaRPr lang="en-US" dirty="0"/>
          </a:p>
        </p:txBody>
      </p:sp>
    </p:spTree>
    <p:extLst>
      <p:ext uri="{BB962C8B-B14F-4D97-AF65-F5344CB8AC3E}">
        <p14:creationId xmlns:p14="http://schemas.microsoft.com/office/powerpoint/2010/main" val="33184838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093517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93647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dirty="0"/>
              <a:t>Click icon to add picture</a:t>
            </a:r>
          </a:p>
        </p:txBody>
      </p:sp>
    </p:spTree>
    <p:extLst>
      <p:ext uri="{BB962C8B-B14F-4D97-AF65-F5344CB8AC3E}">
        <p14:creationId xmlns:p14="http://schemas.microsoft.com/office/powerpoint/2010/main" val="3458567875"/>
      </p:ext>
    </p:extLst>
  </p:cSld>
  <p:clrMapOvr>
    <a:masterClrMapping/>
  </p:clrMapOvr>
  <p:extLst>
    <p:ext uri="{DCECCB84-F9BA-43D5-87BE-67443E8EF086}">
      <p15:sldGuideLst xmlns:p15="http://schemas.microsoft.com/office/powerpoint/2012/main">
        <p15:guide id="2" pos="7104">
          <p15:clr>
            <a:srgbClr val="FBAE40"/>
          </p15:clr>
        </p15:guide>
        <p15:guide id="3" pos="4344">
          <p15:clr>
            <a:srgbClr val="FBAE40"/>
          </p15:clr>
        </p15:guide>
        <p15:guide id="4" pos="4560">
          <p15:clr>
            <a:srgbClr val="FBAE40"/>
          </p15:clr>
        </p15:guide>
        <p15:guide id="8" orient="horz" pos="184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dirty="0"/>
              <a:t>Click icon to add picture</a:t>
            </a:r>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371806"/>
            <a:ext cx="5486400" cy="1842716"/>
          </a:xfrm>
        </p:spPr>
        <p:txBody>
          <a:bodyPr lIns="0" tIns="0" rIns="0" bIns="0">
            <a:noAutofit/>
          </a:bodyPr>
          <a:lstStyle>
            <a:lvl1pPr marL="0" indent="0">
              <a:buNone/>
              <a:defRPr sz="2400" b="0" i="0">
                <a:solidFill>
                  <a:schemeClr val="tx2">
                    <a:lumMod val="75000"/>
                  </a:schemeClr>
                </a:solidFill>
                <a:latin typeface="+mj-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863458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285003311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721945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4185028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4135470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300944802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dirty="0"/>
              <a:t>Click icon to add picture</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1950188648"/>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41074465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2901856228"/>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dirty="0"/>
              <a:t>Click icon to add table</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5341029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08875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Tree>
    <p:extLst>
      <p:ext uri="{BB962C8B-B14F-4D97-AF65-F5344CB8AC3E}">
        <p14:creationId xmlns:p14="http://schemas.microsoft.com/office/powerpoint/2010/main" val="343834689"/>
      </p:ext>
    </p:extLst>
  </p:cSld>
  <p:clrMapOvr>
    <a:masterClrMapping/>
  </p:clrMapOvr>
  <p:extLst>
    <p:ext uri="{DCECCB84-F9BA-43D5-87BE-67443E8EF086}">
      <p15:sldGuideLst xmlns:p15="http://schemas.microsoft.com/office/powerpoint/2012/main">
        <p15:guide id="2" pos="7104">
          <p15:clr>
            <a:srgbClr val="FBAE40"/>
          </p15:clr>
        </p15:guide>
        <p15:guide id="3" pos="4344">
          <p15:clr>
            <a:srgbClr val="FBAE40"/>
          </p15:clr>
        </p15:guide>
        <p15:guide id="4" pos="4560">
          <p15:clr>
            <a:srgbClr val="FBAE40"/>
          </p15:clr>
        </p15:guide>
        <p15:guide id="8" orient="horz" pos="184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81133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305209352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3979527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7582853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484915578"/>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388471044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88495308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523783"/>
            <a:ext cx="10401300" cy="1166905"/>
          </a:xfrm>
          <a:prstGeom prst="rect">
            <a:avLst/>
          </a:prstGeom>
        </p:spPr>
        <p:txBody>
          <a:bodyPr vert="horz" lIns="91440" tIns="45720" rIns="91440" bIns="45720" rtlCol="0" anchor="ctr">
            <a:normAutofit/>
          </a:bodyPr>
          <a:lstStyle/>
          <a:p>
            <a:r>
              <a:rPr lang="en-US" dirty="0"/>
              <a:t>Click to edit Master title style</a:t>
            </a:r>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Segoe UI"/>
              <a:ea typeface="+mn-ea"/>
              <a:cs typeface="+mn-cs"/>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94A09A9-5501-47C1-A89A-A340965A2BE2}" type="slidenum">
              <a:rPr kumimoji="0" lang="en-US" sz="1100" b="1"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100" b="1" i="0" u="none" strike="noStrike" kern="1200" cap="none" spc="0" normalizeH="0" baseline="0" noProof="0" dirty="0">
              <a:ln>
                <a:noFill/>
              </a:ln>
              <a:solidFill>
                <a:prstClr val="black"/>
              </a:solidFill>
              <a:effectLst/>
              <a:uLnTx/>
              <a:uFillTx/>
              <a:latin typeface="Segoe UI"/>
              <a:ea typeface="+mn-ea"/>
              <a:cs typeface="+mn-cs"/>
            </a:endParaRPr>
          </a:p>
        </p:txBody>
      </p:sp>
    </p:spTree>
    <p:extLst>
      <p:ext uri="{BB962C8B-B14F-4D97-AF65-F5344CB8AC3E}">
        <p14:creationId xmlns:p14="http://schemas.microsoft.com/office/powerpoint/2010/main" val="3435624004"/>
      </p:ext>
    </p:extLst>
  </p:cSld>
  <p:clrMap bg1="dk1" tx1="lt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docs.google.com/document/d/13o_rh_PvfSb47DMdl97_VmS06oiE6y6SViW3OJ0oa8s/edit?tab=t.0" TargetMode="External"/><Relationship Id="rId3" Type="http://schemas.openxmlformats.org/officeDocument/2006/relationships/hyperlink" Target="https://econedlink.org/resources/managing-risk/" TargetMode="External"/><Relationship Id="rId7" Type="http://schemas.openxmlformats.org/officeDocument/2006/relationships/hyperlink" Target="https://files.consumerfinance.gov/f/documents/cfpb_building_block_activities_understanding-how-insurance-works-lucy_guide.pdf" TargetMode="External"/><Relationship Id="rId2" Type="http://schemas.openxmlformats.org/officeDocument/2006/relationships/hyperlink" Target="https://www.climatecentral.org/climate-services/billion-dollar-disasters" TargetMode="External"/><Relationship Id="rId1" Type="http://schemas.openxmlformats.org/officeDocument/2006/relationships/slideLayout" Target="../slideLayouts/slideLayout12.xml"/><Relationship Id="rId6" Type="http://schemas.openxmlformats.org/officeDocument/2006/relationships/hyperlink" Target="https://econedlink.org/resources/insurance-video-and-quiz/" TargetMode="External"/><Relationship Id="rId5" Type="http://schemas.openxmlformats.org/officeDocument/2006/relationships/hyperlink" Target="https://docs.google.com/document/d/11amakwYMM_CAFZCuz-nHWJn0p2aJiXjJ2kMRhVMKWUA/edit?usp=sharing" TargetMode="External"/><Relationship Id="rId4" Type="http://schemas.openxmlformats.org/officeDocument/2006/relationships/hyperlink" Target="https://thebummergam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3">
            <a:extLst>
              <a:ext uri="{FF2B5EF4-FFF2-40B4-BE49-F238E27FC236}">
                <a16:creationId xmlns:a16="http://schemas.microsoft.com/office/drawing/2014/main" id="{09FB1BCF-3F66-D934-3D2E-1A830A922D6D}"/>
              </a:ext>
            </a:extLst>
          </p:cNvPr>
          <p:cNvGraphicFramePr>
            <a:graphicFrameLocks noGrp="1"/>
          </p:cNvGraphicFramePr>
          <p:nvPr>
            <p:ph type="tbl" sz="quarter" idx="10"/>
          </p:nvPr>
        </p:nvGraphicFramePr>
        <p:xfrm>
          <a:off x="593725" y="308610"/>
          <a:ext cx="10972800" cy="6172201"/>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3089379088"/>
                    </a:ext>
                  </a:extLst>
                </a:gridCol>
                <a:gridCol w="5486400">
                  <a:extLst>
                    <a:ext uri="{9D8B030D-6E8A-4147-A177-3AD203B41FA5}">
                      <a16:colId xmlns:a16="http://schemas.microsoft.com/office/drawing/2014/main" val="3306680834"/>
                    </a:ext>
                  </a:extLst>
                </a:gridCol>
              </a:tblGrid>
              <a:tr h="626580">
                <a:tc gridSpan="2">
                  <a:txBody>
                    <a:bodyPr/>
                    <a:lstStyle/>
                    <a:p>
                      <a:pPr marL="0" indent="0" algn="ctr">
                        <a:buFont typeface="Arial" panose="020B0604020202020204" pitchFamily="34" charset="0"/>
                        <a:buNone/>
                      </a:pPr>
                      <a:r>
                        <a:rPr lang="en-US" sz="2000" b="0" dirty="0">
                          <a:solidFill>
                            <a:schemeClr val="bg1"/>
                          </a:solidFill>
                          <a:latin typeface="+mj-lt"/>
                        </a:rPr>
                        <a:t>Investigating Consumers &amp; Color: Activity Menu</a:t>
                      </a:r>
                    </a:p>
                  </a:txBody>
                  <a:tcPr anchor="ctr">
                    <a:lnL>
                      <a:noFill/>
                    </a:lnL>
                    <a:lnR>
                      <a:noFill/>
                    </a:lnR>
                    <a:lnT>
                      <a:noFill/>
                    </a:lnT>
                    <a:lnB>
                      <a:noFill/>
                    </a:lnB>
                    <a:noFill/>
                  </a:tcPr>
                </a:tc>
                <a:tc hMerge="1">
                  <a:txBody>
                    <a:bodyPr/>
                    <a:lstStyle/>
                    <a:p>
                      <a:pPr marL="285750" indent="-285750">
                        <a:buFont typeface="Arial" panose="020B0604020202020204" pitchFamily="34" charset="0"/>
                        <a:buChar char="•"/>
                      </a:pPr>
                      <a:endParaRPr lang="en-US" sz="1500" b="0" dirty="0">
                        <a:solidFill>
                          <a:schemeClr val="bg1"/>
                        </a:solidFill>
                        <a:latin typeface="+mn-lt"/>
                      </a:endParaRPr>
                    </a:p>
                  </a:txBody>
                  <a:tcPr anchor="ctr">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562719294"/>
                  </a:ext>
                </a:extLst>
              </a:tr>
              <a:tr h="1325060">
                <a:tc>
                  <a:txBody>
                    <a:bodyPr/>
                    <a:lstStyle/>
                    <a:p>
                      <a:pPr marL="0" indent="0" algn="ctr">
                        <a:spcAft>
                          <a:spcPts val="200"/>
                        </a:spcAft>
                        <a:buFont typeface="Arial" panose="020B0604020202020204" pitchFamily="34" charset="0"/>
                        <a:buNone/>
                      </a:pPr>
                      <a:r>
                        <a:rPr lang="en-US" sz="1600" b="0" dirty="0">
                          <a:solidFill>
                            <a:schemeClr val="bg1"/>
                          </a:solidFill>
                          <a:latin typeface="+mj-lt"/>
                        </a:rPr>
                        <a:t>Ad &amp; Packaging Analysis</a:t>
                      </a:r>
                    </a:p>
                    <a:p>
                      <a:pPr marL="0" indent="0">
                        <a:spcAft>
                          <a:spcPts val="200"/>
                        </a:spcAft>
                        <a:buFont typeface="Arial" panose="020B0604020202020204" pitchFamily="34" charset="0"/>
                        <a:buNone/>
                      </a:pPr>
                      <a:r>
                        <a:rPr lang="en-US" sz="1400" b="0" u="sng" dirty="0">
                          <a:solidFill>
                            <a:schemeClr val="bg1"/>
                          </a:solidFill>
                          <a:latin typeface="+mn-lt"/>
                        </a:rPr>
                        <a:t>Focus</a:t>
                      </a:r>
                      <a:r>
                        <a:rPr lang="en-US" sz="1400" b="0" dirty="0">
                          <a:solidFill>
                            <a:schemeClr val="bg1"/>
                          </a:solidFill>
                          <a:latin typeface="+mn-lt"/>
                        </a:rPr>
                        <a:t>: Persuasive design</a:t>
                      </a:r>
                    </a:p>
                    <a:p>
                      <a:pPr marL="285750" indent="-285750">
                        <a:spcAft>
                          <a:spcPts val="200"/>
                        </a:spcAft>
                        <a:buFont typeface="Arial" panose="020B0604020202020204" pitchFamily="34" charset="0"/>
                        <a:buChar char="•"/>
                      </a:pPr>
                      <a:r>
                        <a:rPr lang="en-US" sz="1400" b="0" dirty="0">
                          <a:solidFill>
                            <a:schemeClr val="bg1"/>
                          </a:solidFill>
                          <a:latin typeface="+mn-lt"/>
                        </a:rPr>
                        <a:t>Analyze how color influences emotions and choices</a:t>
                      </a:r>
                    </a:p>
                    <a:p>
                      <a:pPr marL="285750" indent="-285750">
                        <a:spcAft>
                          <a:spcPts val="200"/>
                        </a:spcAft>
                        <a:buFont typeface="Arial" panose="020B0604020202020204" pitchFamily="34" charset="0"/>
                        <a:buChar char="•"/>
                      </a:pPr>
                      <a:r>
                        <a:rPr lang="en-US" sz="1400" b="0" dirty="0">
                          <a:solidFill>
                            <a:schemeClr val="bg1"/>
                          </a:solidFill>
                          <a:latin typeface="+mn-lt"/>
                        </a:rPr>
                        <a:t>Identify target audiences through color use</a:t>
                      </a:r>
                    </a:p>
                    <a:p>
                      <a:pPr marL="285750" indent="-285750">
                        <a:spcAft>
                          <a:spcPts val="200"/>
                        </a:spcAft>
                        <a:buFont typeface="Arial" panose="020B0604020202020204" pitchFamily="34" charset="0"/>
                        <a:buChar char="•"/>
                      </a:pPr>
                      <a:r>
                        <a:rPr lang="en-US" sz="1400" b="0" dirty="0">
                          <a:solidFill>
                            <a:schemeClr val="bg1"/>
                          </a:solidFill>
                          <a:latin typeface="+mn-lt"/>
                        </a:rPr>
                        <a:t>Compare the same product with different color schemes</a:t>
                      </a:r>
                    </a:p>
                  </a:txBody>
                  <a:tcPr anchor="ctr">
                    <a:lnL>
                      <a:noFill/>
                    </a:lnL>
                    <a:lnR>
                      <a:noFill/>
                    </a:lnR>
                    <a:lnT>
                      <a:noFill/>
                    </a:lnT>
                    <a:lnB>
                      <a:noFill/>
                    </a:lnB>
                    <a:solidFill>
                      <a:schemeClr val="accent4">
                        <a:lumMod val="20000"/>
                        <a:lumOff val="80000"/>
                      </a:schemeClr>
                    </a:solidFill>
                  </a:tcPr>
                </a:tc>
                <a:tc>
                  <a:txBody>
                    <a:bodyPr/>
                    <a:lstStyle/>
                    <a:p>
                      <a:pPr marL="0" indent="0" algn="ctr">
                        <a:spcAft>
                          <a:spcPts val="200"/>
                        </a:spcAft>
                        <a:buFont typeface="Arial" panose="020B0604020202020204" pitchFamily="34" charset="0"/>
                        <a:buNone/>
                      </a:pPr>
                      <a:r>
                        <a:rPr lang="en-US" sz="1600" b="0" dirty="0">
                          <a:solidFill>
                            <a:schemeClr val="bg1"/>
                          </a:solidFill>
                          <a:latin typeface="+mj-lt"/>
                        </a:rPr>
                        <a:t>The Pink Tax</a:t>
                      </a:r>
                    </a:p>
                    <a:p>
                      <a:pPr marL="0" indent="0">
                        <a:spcAft>
                          <a:spcPts val="200"/>
                        </a:spcAft>
                        <a:buFont typeface="Arial" panose="020B0604020202020204" pitchFamily="34" charset="0"/>
                        <a:buNone/>
                      </a:pPr>
                      <a:r>
                        <a:rPr lang="en-US" sz="1400" b="0" u="sng" dirty="0">
                          <a:solidFill>
                            <a:schemeClr val="bg1"/>
                          </a:solidFill>
                          <a:latin typeface="+mn-lt"/>
                        </a:rPr>
                        <a:t>Focus</a:t>
                      </a:r>
                      <a:r>
                        <a:rPr lang="en-US" sz="1400" b="0" dirty="0">
                          <a:solidFill>
                            <a:schemeClr val="bg1"/>
                          </a:solidFill>
                          <a:latin typeface="+mn-lt"/>
                        </a:rPr>
                        <a:t>: Equity &amp; pricing</a:t>
                      </a:r>
                    </a:p>
                    <a:p>
                      <a:pPr marL="285750" indent="-285750">
                        <a:spcAft>
                          <a:spcPts val="200"/>
                        </a:spcAft>
                        <a:buFont typeface="Arial" panose="020B0604020202020204" pitchFamily="34" charset="0"/>
                        <a:buChar char="•"/>
                      </a:pPr>
                      <a:r>
                        <a:rPr lang="en-US" sz="1400" b="0" dirty="0">
                          <a:solidFill>
                            <a:schemeClr val="bg1"/>
                          </a:solidFill>
                          <a:latin typeface="+mn-lt"/>
                        </a:rPr>
                        <a:t>Compare prices of similar products in different colors</a:t>
                      </a:r>
                    </a:p>
                    <a:p>
                      <a:pPr marL="285750" indent="-285750">
                        <a:spcAft>
                          <a:spcPts val="200"/>
                        </a:spcAft>
                        <a:buFont typeface="Arial" panose="020B0604020202020204" pitchFamily="34" charset="0"/>
                        <a:buChar char="•"/>
                      </a:pPr>
                      <a:r>
                        <a:rPr lang="en-US" sz="1400" b="0" dirty="0">
                          <a:solidFill>
                            <a:schemeClr val="bg1"/>
                          </a:solidFill>
                          <a:latin typeface="+mn-lt"/>
                        </a:rPr>
                        <a:t>Investigate whether higher prices reflect real differences</a:t>
                      </a:r>
                    </a:p>
                    <a:p>
                      <a:pPr marL="285750" indent="-285750">
                        <a:spcAft>
                          <a:spcPts val="200"/>
                        </a:spcAft>
                        <a:buFont typeface="Arial" panose="020B0604020202020204" pitchFamily="34" charset="0"/>
                        <a:buChar char="•"/>
                      </a:pPr>
                      <a:r>
                        <a:rPr lang="en-US" sz="1400" b="0" dirty="0">
                          <a:solidFill>
                            <a:schemeClr val="bg1"/>
                          </a:solidFill>
                          <a:latin typeface="+mn-lt"/>
                        </a:rPr>
                        <a:t>Discuss fairness and consumer impact</a:t>
                      </a:r>
                    </a:p>
                  </a:txBody>
                  <a:tcPr anchor="ctr">
                    <a:lnL>
                      <a:noFill/>
                    </a:lnL>
                    <a:lnR>
                      <a:noFill/>
                    </a:lnR>
                    <a:lnT>
                      <a:noFill/>
                    </a:lnT>
                    <a:lnB>
                      <a:noFill/>
                    </a:lnB>
                    <a:solidFill>
                      <a:schemeClr val="tx1"/>
                    </a:solidFill>
                  </a:tcPr>
                </a:tc>
                <a:extLst>
                  <a:ext uri="{0D108BD9-81ED-4DB2-BD59-A6C34878D82A}">
                    <a16:rowId xmlns:a16="http://schemas.microsoft.com/office/drawing/2014/main" val="3961076759"/>
                  </a:ext>
                </a:extLst>
              </a:tr>
              <a:tr h="1325060">
                <a:tc>
                  <a:txBody>
                    <a:bodyPr/>
                    <a:lstStyle/>
                    <a:p>
                      <a:pPr marL="0" indent="0" algn="ctr" defTabSz="914400" rtl="0" eaLnBrk="1" latinLnBrk="0" hangingPunct="1">
                        <a:spcAft>
                          <a:spcPts val="200"/>
                        </a:spcAft>
                        <a:buFont typeface="Arial" panose="020B0604020202020204" pitchFamily="34" charset="0"/>
                        <a:buNone/>
                      </a:pPr>
                      <a:r>
                        <a:rPr lang="en-US" sz="1600" b="0" kern="1200" dirty="0">
                          <a:solidFill>
                            <a:schemeClr val="bg1"/>
                          </a:solidFill>
                          <a:latin typeface="+mj-lt"/>
                          <a:ea typeface="+mn-ea"/>
                          <a:cs typeface="+mn-cs"/>
                        </a:rPr>
                        <a:t>Brand Identity Case Study</a:t>
                      </a:r>
                    </a:p>
                    <a:p>
                      <a:pPr marL="0" indent="0">
                        <a:spcAft>
                          <a:spcPts val="200"/>
                        </a:spcAft>
                        <a:buFont typeface="Arial" panose="020B0604020202020204" pitchFamily="34" charset="0"/>
                        <a:buNone/>
                      </a:pPr>
                      <a:r>
                        <a:rPr lang="en-US" sz="1400" b="0" u="sng" dirty="0">
                          <a:solidFill>
                            <a:schemeClr val="bg1"/>
                          </a:solidFill>
                          <a:latin typeface="+mn-lt"/>
                        </a:rPr>
                        <a:t>Focus</a:t>
                      </a:r>
                      <a:r>
                        <a:rPr lang="en-US" sz="1400" b="0" dirty="0">
                          <a:solidFill>
                            <a:schemeClr val="bg1"/>
                          </a:solidFill>
                          <a:latin typeface="+mn-lt"/>
                        </a:rPr>
                        <a:t>: Branding &amp; recognition</a:t>
                      </a:r>
                    </a:p>
                    <a:p>
                      <a:pPr marL="285750" indent="-285750">
                        <a:spcAft>
                          <a:spcPts val="200"/>
                        </a:spcAft>
                        <a:buFont typeface="Arial" panose="020B0604020202020204" pitchFamily="34" charset="0"/>
                        <a:buChar char="•"/>
                      </a:pPr>
                      <a:r>
                        <a:rPr lang="en-US" sz="1400" b="0" dirty="0">
                          <a:solidFill>
                            <a:schemeClr val="bg1"/>
                          </a:solidFill>
                          <a:latin typeface="+mn-lt"/>
                        </a:rPr>
                        <a:t>Research how brands use color consistently</a:t>
                      </a:r>
                    </a:p>
                    <a:p>
                      <a:pPr marL="285750" indent="-285750">
                        <a:spcAft>
                          <a:spcPts val="200"/>
                        </a:spcAft>
                        <a:buFont typeface="Arial" panose="020B0604020202020204" pitchFamily="34" charset="0"/>
                        <a:buChar char="•"/>
                      </a:pPr>
                      <a:r>
                        <a:rPr lang="en-US" sz="1400" b="0" dirty="0">
                          <a:solidFill>
                            <a:schemeClr val="bg1"/>
                          </a:solidFill>
                          <a:latin typeface="+mn-lt"/>
                        </a:rPr>
                        <a:t>Explore trademarks and exclusive color use</a:t>
                      </a:r>
                    </a:p>
                    <a:p>
                      <a:pPr marL="285750" indent="-285750">
                        <a:spcAft>
                          <a:spcPts val="200"/>
                        </a:spcAft>
                        <a:buFont typeface="Arial" panose="020B0604020202020204" pitchFamily="34" charset="0"/>
                        <a:buChar char="•"/>
                      </a:pPr>
                      <a:r>
                        <a:rPr lang="en-US" sz="1400" b="0" dirty="0">
                          <a:solidFill>
                            <a:schemeClr val="bg1"/>
                          </a:solidFill>
                          <a:latin typeface="+mn-lt"/>
                        </a:rPr>
                        <a:t>Predict what might happen if a brand changed its color</a:t>
                      </a:r>
                    </a:p>
                  </a:txBody>
                  <a:tcPr anchor="ctr">
                    <a:lnL>
                      <a:noFill/>
                    </a:lnL>
                    <a:lnR>
                      <a:noFill/>
                    </a:lnR>
                    <a:lnT>
                      <a:noFill/>
                    </a:lnT>
                    <a:lnB>
                      <a:noFill/>
                    </a:lnB>
                    <a:solidFill>
                      <a:schemeClr val="tx1"/>
                    </a:solidFill>
                  </a:tcPr>
                </a:tc>
                <a:tc>
                  <a:txBody>
                    <a:bodyPr/>
                    <a:lstStyle/>
                    <a:p>
                      <a:pPr marL="0" indent="0" algn="ctr" defTabSz="914400" rtl="0" eaLnBrk="1" latinLnBrk="0" hangingPunct="1">
                        <a:spcAft>
                          <a:spcPts val="200"/>
                        </a:spcAft>
                        <a:buFont typeface="Arial" panose="020B0604020202020204" pitchFamily="34" charset="0"/>
                        <a:buNone/>
                      </a:pPr>
                      <a:r>
                        <a:rPr lang="en-US" sz="1600" b="0" kern="1200" dirty="0">
                          <a:solidFill>
                            <a:schemeClr val="bg1"/>
                          </a:solidFill>
                          <a:latin typeface="+mj-lt"/>
                          <a:ea typeface="+mn-ea"/>
                          <a:cs typeface="+mn-cs"/>
                        </a:rPr>
                        <a:t>Redesign the Product</a:t>
                      </a:r>
                    </a:p>
                    <a:p>
                      <a:pPr marL="0" indent="0">
                        <a:spcAft>
                          <a:spcPts val="200"/>
                        </a:spcAft>
                        <a:buFont typeface="Arial" panose="020B0604020202020204" pitchFamily="34" charset="0"/>
                        <a:buNone/>
                      </a:pPr>
                      <a:r>
                        <a:rPr lang="en-US" sz="1400" b="0" u="sng" dirty="0">
                          <a:solidFill>
                            <a:schemeClr val="bg1"/>
                          </a:solidFill>
                          <a:latin typeface="+mn-lt"/>
                        </a:rPr>
                        <a:t>Focus</a:t>
                      </a:r>
                      <a:r>
                        <a:rPr lang="en-US" sz="1400" b="0" dirty="0">
                          <a:solidFill>
                            <a:schemeClr val="bg1"/>
                          </a:solidFill>
                          <a:latin typeface="+mn-lt"/>
                        </a:rPr>
                        <a:t>: Value &amp; marketing</a:t>
                      </a:r>
                    </a:p>
                    <a:p>
                      <a:pPr marL="285750" indent="-285750">
                        <a:spcAft>
                          <a:spcPts val="200"/>
                        </a:spcAft>
                        <a:buFont typeface="Arial" panose="020B0604020202020204" pitchFamily="34" charset="0"/>
                        <a:buChar char="•"/>
                      </a:pPr>
                      <a:r>
                        <a:rPr lang="en-US" sz="1400" b="0" dirty="0">
                          <a:solidFill>
                            <a:schemeClr val="bg1"/>
                          </a:solidFill>
                          <a:latin typeface="+mn-lt"/>
                        </a:rPr>
                        <a:t>Redesign a familiar product using new colors</a:t>
                      </a:r>
                    </a:p>
                    <a:p>
                      <a:pPr marL="285750" indent="-285750">
                        <a:spcAft>
                          <a:spcPts val="200"/>
                        </a:spcAft>
                        <a:buFont typeface="Arial" panose="020B0604020202020204" pitchFamily="34" charset="0"/>
                        <a:buChar char="•"/>
                      </a:pPr>
                      <a:r>
                        <a:rPr lang="en-US" sz="1400" b="0" dirty="0">
                          <a:solidFill>
                            <a:schemeClr val="bg1"/>
                          </a:solidFill>
                          <a:latin typeface="+mn-lt"/>
                        </a:rPr>
                        <a:t>Identify a new target audience</a:t>
                      </a:r>
                    </a:p>
                    <a:p>
                      <a:pPr marL="285750" indent="-285750">
                        <a:spcAft>
                          <a:spcPts val="200"/>
                        </a:spcAft>
                        <a:buFont typeface="Arial" panose="020B0604020202020204" pitchFamily="34" charset="0"/>
                        <a:buChar char="•"/>
                      </a:pPr>
                      <a:r>
                        <a:rPr lang="en-US" sz="1400" b="0" dirty="0">
                          <a:solidFill>
                            <a:schemeClr val="bg1"/>
                          </a:solidFill>
                          <a:latin typeface="+mn-lt"/>
                        </a:rPr>
                        <a:t>Decide whether the price should change and why</a:t>
                      </a:r>
                    </a:p>
                  </a:txBody>
                  <a:tcPr anchor="ctr">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val="2156429051"/>
                  </a:ext>
                </a:extLst>
              </a:tr>
              <a:tr h="1325060">
                <a:tc>
                  <a:txBody>
                    <a:bodyPr/>
                    <a:lstStyle/>
                    <a:p>
                      <a:pPr marL="0" indent="0" algn="ctr" defTabSz="914400" rtl="0" eaLnBrk="1" latinLnBrk="0" hangingPunct="1">
                        <a:spcAft>
                          <a:spcPts val="200"/>
                        </a:spcAft>
                        <a:buFont typeface="Arial" panose="020B0604020202020204" pitchFamily="34" charset="0"/>
                        <a:buNone/>
                      </a:pPr>
                      <a:r>
                        <a:rPr lang="en-US" sz="1600" b="0" kern="1200" dirty="0">
                          <a:solidFill>
                            <a:schemeClr val="bg1"/>
                          </a:solidFill>
                          <a:latin typeface="+mj-lt"/>
                          <a:ea typeface="+mn-ea"/>
                          <a:cs typeface="+mn-cs"/>
                        </a:rPr>
                        <a:t>Opportunity Cost Reflection</a:t>
                      </a:r>
                    </a:p>
                    <a:p>
                      <a:pPr marL="0" indent="0">
                        <a:spcAft>
                          <a:spcPts val="200"/>
                        </a:spcAft>
                        <a:buFont typeface="Arial" panose="020B0604020202020204" pitchFamily="34" charset="0"/>
                        <a:buNone/>
                      </a:pPr>
                      <a:r>
                        <a:rPr lang="en-US" sz="1400" b="0" u="sng" dirty="0">
                          <a:solidFill>
                            <a:schemeClr val="bg1"/>
                          </a:solidFill>
                          <a:latin typeface="+mn-lt"/>
                        </a:rPr>
                        <a:t>Focus</a:t>
                      </a:r>
                      <a:r>
                        <a:rPr lang="en-US" sz="1400" b="0" dirty="0">
                          <a:solidFill>
                            <a:schemeClr val="bg1"/>
                          </a:solidFill>
                          <a:latin typeface="+mn-lt"/>
                        </a:rPr>
                        <a:t>: Personal finance</a:t>
                      </a:r>
                    </a:p>
                    <a:p>
                      <a:pPr marL="285750" indent="-285750">
                        <a:spcAft>
                          <a:spcPts val="200"/>
                        </a:spcAft>
                        <a:buFont typeface="Arial" panose="020B0604020202020204" pitchFamily="34" charset="0"/>
                        <a:buChar char="•"/>
                      </a:pPr>
                      <a:r>
                        <a:rPr lang="en-US" sz="1400" b="0" dirty="0">
                          <a:solidFill>
                            <a:schemeClr val="bg1"/>
                          </a:solidFill>
                          <a:latin typeface="+mn-lt"/>
                        </a:rPr>
                        <a:t>Examine purchases influenced by color</a:t>
                      </a:r>
                    </a:p>
                    <a:p>
                      <a:pPr marL="285750" indent="-285750">
                        <a:spcAft>
                          <a:spcPts val="200"/>
                        </a:spcAft>
                        <a:buFont typeface="Arial" panose="020B0604020202020204" pitchFamily="34" charset="0"/>
                        <a:buChar char="•"/>
                      </a:pPr>
                      <a:r>
                        <a:rPr lang="en-US" sz="1400" b="0" dirty="0">
                          <a:solidFill>
                            <a:schemeClr val="bg1"/>
                          </a:solidFill>
                          <a:latin typeface="+mn-lt"/>
                        </a:rPr>
                        <a:t>Discuss trade-offs when buying duplicates or collections</a:t>
                      </a:r>
                    </a:p>
                    <a:p>
                      <a:pPr marL="285750" indent="-285750">
                        <a:spcAft>
                          <a:spcPts val="200"/>
                        </a:spcAft>
                        <a:buFont typeface="Arial" panose="020B0604020202020204" pitchFamily="34" charset="0"/>
                        <a:buChar char="•"/>
                      </a:pPr>
                      <a:r>
                        <a:rPr lang="en-US" sz="1400" b="0" dirty="0">
                          <a:solidFill>
                            <a:schemeClr val="bg1"/>
                          </a:solidFill>
                          <a:latin typeface="+mn-lt"/>
                        </a:rPr>
                        <a:t>Connect spending choices to personal values</a:t>
                      </a:r>
                    </a:p>
                  </a:txBody>
                  <a:tcPr anchor="ctr">
                    <a:lnL>
                      <a:noFill/>
                    </a:lnL>
                    <a:lnR>
                      <a:noFill/>
                    </a:lnR>
                    <a:lnT>
                      <a:noFill/>
                    </a:lnT>
                    <a:lnB>
                      <a:noFill/>
                    </a:lnB>
                    <a:solidFill>
                      <a:schemeClr val="accent4">
                        <a:lumMod val="20000"/>
                        <a:lumOff val="80000"/>
                      </a:schemeClr>
                    </a:solidFill>
                  </a:tcPr>
                </a:tc>
                <a:tc>
                  <a:txBody>
                    <a:bodyPr/>
                    <a:lstStyle/>
                    <a:p>
                      <a:pPr marL="0" indent="0" algn="ctr" defTabSz="914400" rtl="0" eaLnBrk="1" latinLnBrk="0" hangingPunct="1">
                        <a:spcAft>
                          <a:spcPts val="200"/>
                        </a:spcAft>
                        <a:buFont typeface="Arial" panose="020B0604020202020204" pitchFamily="34" charset="0"/>
                        <a:buNone/>
                      </a:pPr>
                      <a:r>
                        <a:rPr lang="en-US" sz="1600" b="0" kern="1200" dirty="0">
                          <a:solidFill>
                            <a:schemeClr val="bg1"/>
                          </a:solidFill>
                          <a:latin typeface="+mj-lt"/>
                          <a:ea typeface="+mn-ea"/>
                          <a:cs typeface="+mn-cs"/>
                        </a:rPr>
                        <a:t>Ethics Debate or Socratic Seminar</a:t>
                      </a:r>
                    </a:p>
                    <a:p>
                      <a:pPr marL="0" indent="0">
                        <a:spcAft>
                          <a:spcPts val="200"/>
                        </a:spcAft>
                        <a:buFont typeface="Arial" panose="020B0604020202020204" pitchFamily="34" charset="0"/>
                        <a:buNone/>
                      </a:pPr>
                      <a:r>
                        <a:rPr lang="en-US" sz="1400" b="0" u="sng" dirty="0">
                          <a:solidFill>
                            <a:schemeClr val="bg1"/>
                          </a:solidFill>
                          <a:latin typeface="+mn-lt"/>
                        </a:rPr>
                        <a:t>Focus</a:t>
                      </a:r>
                      <a:r>
                        <a:rPr lang="en-US" sz="1400" b="0" dirty="0">
                          <a:solidFill>
                            <a:schemeClr val="bg1"/>
                          </a:solidFill>
                          <a:latin typeface="+mn-lt"/>
                        </a:rPr>
                        <a:t>: Consumer responsibility</a:t>
                      </a:r>
                    </a:p>
                    <a:p>
                      <a:pPr marL="285750" indent="-285750">
                        <a:spcAft>
                          <a:spcPts val="200"/>
                        </a:spcAft>
                        <a:buFont typeface="Arial" panose="020B0604020202020204" pitchFamily="34" charset="0"/>
                        <a:buChar char="•"/>
                      </a:pPr>
                      <a:r>
                        <a:rPr lang="en-US" sz="1400" b="0" dirty="0">
                          <a:solidFill>
                            <a:schemeClr val="bg1"/>
                          </a:solidFill>
                          <a:latin typeface="+mn-lt"/>
                        </a:rPr>
                        <a:t>Should companies own or trademark colors?</a:t>
                      </a:r>
                    </a:p>
                    <a:p>
                      <a:pPr marL="285750" indent="-285750">
                        <a:spcAft>
                          <a:spcPts val="200"/>
                        </a:spcAft>
                        <a:buFont typeface="Arial" panose="020B0604020202020204" pitchFamily="34" charset="0"/>
                        <a:buChar char="•"/>
                      </a:pPr>
                      <a:r>
                        <a:rPr lang="en-US" sz="1400" b="0" dirty="0">
                          <a:solidFill>
                            <a:schemeClr val="bg1"/>
                          </a:solidFill>
                          <a:latin typeface="+mn-lt"/>
                        </a:rPr>
                        <a:t>Is limited-edition color marketing ethical?</a:t>
                      </a:r>
                    </a:p>
                    <a:p>
                      <a:pPr marL="285750" indent="-285750">
                        <a:spcAft>
                          <a:spcPts val="200"/>
                        </a:spcAft>
                        <a:buFont typeface="Arial" panose="020B0604020202020204" pitchFamily="34" charset="0"/>
                        <a:buChar char="•"/>
                      </a:pPr>
                      <a:r>
                        <a:rPr lang="en-US" sz="1400" b="0" dirty="0">
                          <a:solidFill>
                            <a:schemeClr val="bg1"/>
                          </a:solidFill>
                          <a:latin typeface="+mn-lt"/>
                        </a:rPr>
                        <a:t>When does marketing become manipulation?</a:t>
                      </a:r>
                    </a:p>
                  </a:txBody>
                  <a:tcPr anchor="ctr">
                    <a:lnL>
                      <a:noFill/>
                    </a:lnL>
                    <a:lnR>
                      <a:noFill/>
                    </a:lnR>
                    <a:lnT>
                      <a:noFill/>
                    </a:lnT>
                    <a:lnB>
                      <a:noFill/>
                    </a:lnB>
                    <a:solidFill>
                      <a:schemeClr val="tx1"/>
                    </a:solidFill>
                  </a:tcPr>
                </a:tc>
                <a:extLst>
                  <a:ext uri="{0D108BD9-81ED-4DB2-BD59-A6C34878D82A}">
                    <a16:rowId xmlns:a16="http://schemas.microsoft.com/office/drawing/2014/main" val="3180805257"/>
                  </a:ext>
                </a:extLst>
              </a:tr>
              <a:tr h="1570441">
                <a:tc>
                  <a:txBody>
                    <a:bodyPr/>
                    <a:lstStyle/>
                    <a:p>
                      <a:pPr marL="0" indent="0" algn="ctr" defTabSz="914400" rtl="0" eaLnBrk="1" latinLnBrk="0" hangingPunct="1">
                        <a:spcAft>
                          <a:spcPts val="200"/>
                        </a:spcAft>
                        <a:buFont typeface="Arial" panose="020B0604020202020204" pitchFamily="34" charset="0"/>
                        <a:buNone/>
                      </a:pPr>
                      <a:r>
                        <a:rPr lang="en-US" sz="1600" b="0" dirty="0">
                          <a:solidFill>
                            <a:schemeClr val="bg1"/>
                          </a:solidFill>
                          <a:latin typeface="+mj-lt"/>
                        </a:rPr>
                        <a:t>Culture &amp; Color</a:t>
                      </a:r>
                    </a:p>
                    <a:p>
                      <a:pPr marL="0" indent="0" algn="l" defTabSz="914400" rtl="0" eaLnBrk="1" latinLnBrk="0" hangingPunct="1">
                        <a:spcAft>
                          <a:spcPts val="200"/>
                        </a:spcAft>
                        <a:buFont typeface="Arial" panose="020B0604020202020204" pitchFamily="34" charset="0"/>
                        <a:buNone/>
                      </a:pPr>
                      <a:r>
                        <a:rPr lang="en-US" sz="1400" b="0" u="sng" dirty="0">
                          <a:solidFill>
                            <a:schemeClr val="bg1"/>
                          </a:solidFill>
                          <a:latin typeface="+mn-lt"/>
                        </a:rPr>
                        <a:t>Focus</a:t>
                      </a:r>
                      <a:r>
                        <a:rPr lang="en-US" sz="1400" b="0" dirty="0">
                          <a:solidFill>
                            <a:schemeClr val="bg1"/>
                          </a:solidFill>
                          <a:latin typeface="+mn-lt"/>
                        </a:rPr>
                        <a:t>: Perspective &amp; inclusion</a:t>
                      </a:r>
                    </a:p>
                    <a:p>
                      <a:pPr marL="285750" indent="-285750" algn="l" defTabSz="914400" rtl="0" eaLnBrk="1" latinLnBrk="0" hangingPunct="1">
                        <a:spcAft>
                          <a:spcPts val="200"/>
                        </a:spcAft>
                        <a:buFont typeface="Arial" panose="020B0604020202020204" pitchFamily="34" charset="0"/>
                        <a:buChar char="•"/>
                      </a:pPr>
                      <a:r>
                        <a:rPr lang="en-US" sz="1400" b="0" dirty="0">
                          <a:solidFill>
                            <a:schemeClr val="bg1"/>
                          </a:solidFill>
                          <a:latin typeface="+mn-lt"/>
                        </a:rPr>
                        <a:t>Explore how color meanings vary across cultures</a:t>
                      </a:r>
                    </a:p>
                    <a:p>
                      <a:pPr marL="285750" indent="-285750" algn="l" defTabSz="914400" rtl="0" eaLnBrk="1" latinLnBrk="0" hangingPunct="1">
                        <a:spcAft>
                          <a:spcPts val="200"/>
                        </a:spcAft>
                        <a:buFont typeface="Arial" panose="020B0604020202020204" pitchFamily="34" charset="0"/>
                        <a:buChar char="•"/>
                      </a:pPr>
                      <a:r>
                        <a:rPr lang="en-US" sz="1400" b="0" dirty="0">
                          <a:solidFill>
                            <a:schemeClr val="bg1"/>
                          </a:solidFill>
                          <a:latin typeface="+mn-lt"/>
                        </a:rPr>
                        <a:t>Consider how companies adapt colors for different audiences</a:t>
                      </a:r>
                    </a:p>
                    <a:p>
                      <a:pPr marL="285750" indent="-285750" algn="l" defTabSz="914400" rtl="0" eaLnBrk="1" latinLnBrk="0" hangingPunct="1">
                        <a:spcAft>
                          <a:spcPts val="200"/>
                        </a:spcAft>
                        <a:buFont typeface="Arial" panose="020B0604020202020204" pitchFamily="34" charset="0"/>
                        <a:buChar char="•"/>
                      </a:pPr>
                      <a:r>
                        <a:rPr lang="en-US" sz="1400" b="0" dirty="0">
                          <a:solidFill>
                            <a:schemeClr val="bg1"/>
                          </a:solidFill>
                          <a:latin typeface="+mn-lt"/>
                        </a:rPr>
                        <a:t>Connect color to community and identity</a:t>
                      </a:r>
                    </a:p>
                  </a:txBody>
                  <a:tcPr anchor="ctr">
                    <a:lnL>
                      <a:noFill/>
                    </a:lnL>
                    <a:lnR>
                      <a:noFill/>
                    </a:lnR>
                    <a:lnT>
                      <a:noFill/>
                    </a:lnT>
                    <a:lnB>
                      <a:noFill/>
                    </a:lnB>
                    <a:solidFill>
                      <a:schemeClr val="tx1"/>
                    </a:solidFill>
                  </a:tcPr>
                </a:tc>
                <a:tc>
                  <a:txBody>
                    <a:bodyPr/>
                    <a:lstStyle/>
                    <a:p>
                      <a:pPr marL="0" indent="0" algn="ctr" defTabSz="914400" rtl="0" eaLnBrk="1" latinLnBrk="0" hangingPunct="1">
                        <a:spcAft>
                          <a:spcPts val="200"/>
                        </a:spcAft>
                        <a:buFont typeface="Arial" panose="020B0604020202020204" pitchFamily="34" charset="0"/>
                        <a:buNone/>
                      </a:pPr>
                      <a:r>
                        <a:rPr lang="en-US" sz="1600" b="0" dirty="0">
                          <a:solidFill>
                            <a:schemeClr val="bg1"/>
                          </a:solidFill>
                          <a:latin typeface="+mj-lt"/>
                        </a:rPr>
                        <a:t>Color of the Year Alternative</a:t>
                      </a:r>
                    </a:p>
                    <a:p>
                      <a:pPr marL="0" indent="0" algn="l" defTabSz="914400" rtl="0" eaLnBrk="1" latinLnBrk="0" hangingPunct="1">
                        <a:spcAft>
                          <a:spcPts val="200"/>
                        </a:spcAft>
                        <a:buFont typeface="Arial" panose="020B0604020202020204" pitchFamily="34" charset="0"/>
                        <a:buNone/>
                      </a:pPr>
                      <a:r>
                        <a:rPr lang="en-US" sz="1400" b="0" u="sng" dirty="0">
                          <a:solidFill>
                            <a:schemeClr val="bg1"/>
                          </a:solidFill>
                          <a:latin typeface="+mn-lt"/>
                        </a:rPr>
                        <a:t>Focus</a:t>
                      </a:r>
                      <a:r>
                        <a:rPr lang="en-US" sz="1400" b="0" dirty="0">
                          <a:solidFill>
                            <a:schemeClr val="bg1"/>
                          </a:solidFill>
                          <a:latin typeface="+mn-lt"/>
                        </a:rPr>
                        <a:t>: Marketing, consumer influence, &amp; ethics</a:t>
                      </a:r>
                    </a:p>
                    <a:p>
                      <a:pPr marL="285750" indent="-285750" algn="l" defTabSz="914400" rtl="0" eaLnBrk="1" latinLnBrk="0" hangingPunct="1">
                        <a:spcAft>
                          <a:spcPts val="200"/>
                        </a:spcAft>
                        <a:buFont typeface="Arial" panose="020B0604020202020204" pitchFamily="34" charset="0"/>
                        <a:buChar char="•"/>
                      </a:pPr>
                      <a:r>
                        <a:rPr lang="en-US" sz="1400" b="0" dirty="0">
                          <a:solidFill>
                            <a:schemeClr val="bg1"/>
                          </a:solidFill>
                          <a:latin typeface="+mn-lt"/>
                        </a:rPr>
                        <a:t>Analyze past “Color of the Year” selections</a:t>
                      </a:r>
                    </a:p>
                    <a:p>
                      <a:pPr marL="285750" indent="-285750" algn="l" defTabSz="914400" rtl="0" eaLnBrk="1" latinLnBrk="0" hangingPunct="1">
                        <a:spcAft>
                          <a:spcPts val="200"/>
                        </a:spcAft>
                        <a:buFont typeface="Arial" panose="020B0604020202020204" pitchFamily="34" charset="0"/>
                        <a:buChar char="•"/>
                      </a:pPr>
                      <a:r>
                        <a:rPr lang="en-US" sz="1400" b="0" dirty="0">
                          <a:solidFill>
                            <a:schemeClr val="bg1"/>
                          </a:solidFill>
                          <a:latin typeface="+mn-lt"/>
                        </a:rPr>
                        <a:t>Propose a new color for the upcoming year</a:t>
                      </a:r>
                    </a:p>
                    <a:p>
                      <a:pPr marL="285750" indent="-285750" algn="l" defTabSz="914400" rtl="0" eaLnBrk="1" latinLnBrk="0" hangingPunct="1">
                        <a:spcAft>
                          <a:spcPts val="200"/>
                        </a:spcAft>
                        <a:buFont typeface="Arial" panose="020B0604020202020204" pitchFamily="34" charset="0"/>
                        <a:buChar char="•"/>
                      </a:pPr>
                      <a:r>
                        <a:rPr lang="en-US" sz="1400" b="0" dirty="0">
                          <a:solidFill>
                            <a:schemeClr val="bg1"/>
                          </a:solidFill>
                          <a:latin typeface="+mn-lt"/>
                        </a:rPr>
                        <a:t>Justify the choice using consumer trends, emotions, or social context</a:t>
                      </a:r>
                    </a:p>
                  </a:txBody>
                  <a:tcPr anchor="ctr">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val="1091751893"/>
                  </a:ext>
                </a:extLst>
              </a:tr>
            </a:tbl>
          </a:graphicData>
        </a:graphic>
      </p:graphicFrame>
    </p:spTree>
    <p:extLst>
      <p:ext uri="{BB962C8B-B14F-4D97-AF65-F5344CB8AC3E}">
        <p14:creationId xmlns:p14="http://schemas.microsoft.com/office/powerpoint/2010/main" val="2970378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1BEB3-89EE-A2A1-53DB-2381AE90C550}"/>
            </a:ext>
          </a:extLst>
        </p:cNvPr>
        <p:cNvGrpSpPr/>
        <p:nvPr/>
      </p:nvGrpSpPr>
      <p:grpSpPr>
        <a:xfrm>
          <a:off x="0" y="0"/>
          <a:ext cx="0" cy="0"/>
          <a:chOff x="0" y="0"/>
          <a:chExt cx="0" cy="0"/>
        </a:xfrm>
      </p:grpSpPr>
      <p:sp>
        <p:nvSpPr>
          <p:cNvPr id="4" name="Title 8">
            <a:extLst>
              <a:ext uri="{FF2B5EF4-FFF2-40B4-BE49-F238E27FC236}">
                <a16:creationId xmlns:a16="http://schemas.microsoft.com/office/drawing/2014/main" id="{E342ACEF-D76C-C16D-40E5-58FA6FF9783E}"/>
              </a:ext>
            </a:extLst>
          </p:cNvPr>
          <p:cNvSpPr>
            <a:spLocks noGrp="1"/>
          </p:cNvSpPr>
          <p:nvPr>
            <p:ph type="title"/>
          </p:nvPr>
        </p:nvSpPr>
        <p:spPr>
          <a:xfrm>
            <a:off x="594360" y="198408"/>
            <a:ext cx="10972800" cy="1408831"/>
          </a:xfrm>
        </p:spPr>
        <p:txBody>
          <a:bodyPr/>
          <a:lstStyle/>
          <a:p>
            <a:r>
              <a:rPr kumimoji="0" lang="en-US" sz="2000" b="1" i="0" u="none" strike="noStrike" kern="1200" cap="none" spc="100" normalizeH="0" baseline="0" noProof="0" dirty="0">
                <a:ln>
                  <a:noFill/>
                </a:ln>
                <a:solidFill>
                  <a:prstClr val="black"/>
                </a:solidFill>
                <a:effectLst/>
                <a:uLnTx/>
                <a:uFillTx/>
                <a:latin typeface="Segoe UI Semibold"/>
                <a:ea typeface="+mj-ea"/>
                <a:cs typeface="+mj-cs"/>
              </a:rPr>
              <a:t>MONEY MATCH:</a:t>
            </a: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r>
              <a:rPr lang="en-US" dirty="0"/>
              <a:t>March Madness (2025)</a:t>
            </a:r>
          </a:p>
        </p:txBody>
      </p:sp>
      <p:graphicFrame>
        <p:nvGraphicFramePr>
          <p:cNvPr id="10" name="Content Placeholder 9">
            <a:extLst>
              <a:ext uri="{FF2B5EF4-FFF2-40B4-BE49-F238E27FC236}">
                <a16:creationId xmlns:a16="http://schemas.microsoft.com/office/drawing/2014/main" id="{D4FC73D5-CACA-7C5E-DD4B-393C315AEE26}"/>
              </a:ext>
            </a:extLst>
          </p:cNvPr>
          <p:cNvGraphicFramePr>
            <a:graphicFrameLocks noGrp="1"/>
          </p:cNvGraphicFramePr>
          <p:nvPr>
            <p:ph sz="quarter" idx="13"/>
          </p:nvPr>
        </p:nvGraphicFramePr>
        <p:xfrm>
          <a:off x="594359" y="2481362"/>
          <a:ext cx="7025641" cy="4023360"/>
        </p:xfrm>
        <a:graphic>
          <a:graphicData uri="http://schemas.openxmlformats.org/drawingml/2006/table">
            <a:tbl>
              <a:tblPr firstRow="1" bandRow="1">
                <a:tableStyleId>{9D7B26C5-4107-4FEC-AEDC-1716B250A1EF}</a:tableStyleId>
              </a:tblPr>
              <a:tblGrid>
                <a:gridCol w="7025641">
                  <a:extLst>
                    <a:ext uri="{9D8B030D-6E8A-4147-A177-3AD203B41FA5}">
                      <a16:colId xmlns:a16="http://schemas.microsoft.com/office/drawing/2014/main" val="972907673"/>
                    </a:ext>
                  </a:extLst>
                </a:gridCol>
              </a:tblGrid>
              <a:tr h="48634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rabicParenR"/>
                        <a:tabLst/>
                        <a:defRPr/>
                      </a:pPr>
                      <a:r>
                        <a:rPr kumimoji="0" lang="en-US" sz="1600" b="0" u="none" strike="noStrike" kern="1200" cap="none" spc="0" normalizeH="0" baseline="0" noProof="0" dirty="0">
                          <a:ln>
                            <a:noFill/>
                          </a:ln>
                          <a:solidFill>
                            <a:prstClr val="black"/>
                          </a:solidFill>
                          <a:effectLst/>
                          <a:uLnTx/>
                          <a:uFillTx/>
                        </a:rPr>
                        <a:t>Price of a single-game NCAA Tournament ticket this season</a:t>
                      </a:r>
                      <a:endParaRPr kumimoji="0" lang="en-US" sz="1600" b="0" i="0" u="none" strike="noStrike" kern="1200" cap="none" spc="0" normalizeH="0" baseline="0" noProof="0" dirty="0">
                        <a:ln>
                          <a:noFill/>
                        </a:ln>
                        <a:solidFill>
                          <a:prstClr val="black"/>
                        </a:solidFill>
                        <a:effectLst/>
                        <a:uLnTx/>
                        <a:uFillTx/>
                        <a:latin typeface="Segoe UI"/>
                        <a:ea typeface="+mn-ea"/>
                        <a:cs typeface="+mn-cs"/>
                      </a:endParaRPr>
                    </a:p>
                  </a:txBody>
                  <a:tcPr anchor="ctr">
                    <a:solidFill>
                      <a:schemeClr val="tx1">
                        <a:lumMod val="85000"/>
                      </a:schemeClr>
                    </a:solidFill>
                  </a:tcPr>
                </a:tc>
                <a:extLst>
                  <a:ext uri="{0D108BD9-81ED-4DB2-BD59-A6C34878D82A}">
                    <a16:rowId xmlns:a16="http://schemas.microsoft.com/office/drawing/2014/main" val="1972696116"/>
                  </a:ext>
                </a:extLst>
              </a:tr>
              <a:tr h="48634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rabicParenR" startAt="2"/>
                        <a:tabLst/>
                        <a:defRPr/>
                      </a:pPr>
                      <a:r>
                        <a:rPr kumimoji="0" lang="en-US" sz="1600" b="0" u="none" strike="noStrike" kern="1200" cap="none" spc="0" normalizeH="0" baseline="0" noProof="0" dirty="0">
                          <a:ln>
                            <a:noFill/>
                          </a:ln>
                          <a:solidFill>
                            <a:prstClr val="black"/>
                          </a:solidFill>
                          <a:effectLst/>
                          <a:uLnTx/>
                          <a:uFillTx/>
                        </a:rPr>
                        <a:t>College basketball programs involved in corruption case/paying players</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nchor="ctr"/>
                </a:tc>
                <a:extLst>
                  <a:ext uri="{0D108BD9-81ED-4DB2-BD59-A6C34878D82A}">
                    <a16:rowId xmlns:a16="http://schemas.microsoft.com/office/drawing/2014/main" val="2872557089"/>
                  </a:ext>
                </a:extLst>
              </a:tr>
              <a:tr h="486340">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arenR" startAt="3"/>
                        <a:tabLst/>
                        <a:defRPr/>
                      </a:pPr>
                      <a:r>
                        <a:rPr kumimoji="0" lang="en-US" sz="1600" b="0" u="none" strike="noStrike" kern="1200" cap="none" spc="0" normalizeH="0" baseline="0" noProof="0" dirty="0">
                          <a:ln>
                            <a:noFill/>
                          </a:ln>
                          <a:solidFill>
                            <a:prstClr val="black"/>
                          </a:solidFill>
                          <a:effectLst/>
                          <a:uLnTx/>
                          <a:uFillTx/>
                        </a:rPr>
                        <a:t>Salary for college basketball’s highest paid coach</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nchor="ctr">
                    <a:solidFill>
                      <a:schemeClr val="tx1">
                        <a:lumMod val="85000"/>
                      </a:schemeClr>
                    </a:solidFill>
                  </a:tcPr>
                </a:tc>
                <a:extLst>
                  <a:ext uri="{0D108BD9-81ED-4DB2-BD59-A6C34878D82A}">
                    <a16:rowId xmlns:a16="http://schemas.microsoft.com/office/drawing/2014/main" val="520615328"/>
                  </a:ext>
                </a:extLst>
              </a:tr>
              <a:tr h="486340">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arenR" startAt="4"/>
                        <a:tabLst/>
                        <a:defRPr/>
                      </a:pPr>
                      <a:r>
                        <a:rPr kumimoji="0" lang="en-US" sz="1600" b="0" u="none" strike="noStrike" kern="1200" cap="none" spc="0" normalizeH="0" baseline="0" noProof="0" dirty="0">
                          <a:ln>
                            <a:noFill/>
                          </a:ln>
                          <a:solidFill>
                            <a:prstClr val="black"/>
                          </a:solidFill>
                          <a:effectLst/>
                          <a:uLnTx/>
                          <a:uFillTx/>
                        </a:rPr>
                        <a:t>NCAA’s women’s basketball fund’s 2025 distribution to D1 schools</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nchor="ctr"/>
                </a:tc>
                <a:extLst>
                  <a:ext uri="{0D108BD9-81ED-4DB2-BD59-A6C34878D82A}">
                    <a16:rowId xmlns:a16="http://schemas.microsoft.com/office/drawing/2014/main" val="2587192963"/>
                  </a:ext>
                </a:extLst>
              </a:tr>
              <a:tr h="486340">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arenR" startAt="5"/>
                        <a:tabLst/>
                        <a:defRPr/>
                      </a:pPr>
                      <a:r>
                        <a:rPr kumimoji="0" lang="en-US" sz="1600" b="0" u="none" strike="noStrike" kern="1200" cap="none" spc="0" normalizeH="0" baseline="0" noProof="0" dirty="0">
                          <a:ln>
                            <a:noFill/>
                          </a:ln>
                          <a:solidFill>
                            <a:prstClr val="black"/>
                          </a:solidFill>
                          <a:effectLst/>
                          <a:uLnTx/>
                          <a:uFillTx/>
                        </a:rPr>
                        <a:t>Amount the players participating in the tournament earn</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nchor="ctr">
                    <a:solidFill>
                      <a:schemeClr val="tx1">
                        <a:lumMod val="85000"/>
                      </a:schemeClr>
                    </a:solidFill>
                  </a:tcPr>
                </a:tc>
                <a:extLst>
                  <a:ext uri="{0D108BD9-81ED-4DB2-BD59-A6C34878D82A}">
                    <a16:rowId xmlns:a16="http://schemas.microsoft.com/office/drawing/2014/main" val="3626804480"/>
                  </a:ext>
                </a:extLst>
              </a:tr>
              <a:tr h="618980">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arenR" startAt="6"/>
                        <a:tabLst/>
                        <a:defRPr/>
                      </a:pPr>
                      <a:r>
                        <a:rPr kumimoji="0" lang="en-US" sz="1600" b="0" u="none" strike="noStrike" kern="1200" cap="none" spc="0" normalizeH="0" baseline="0" noProof="0" dirty="0">
                          <a:ln>
                            <a:noFill/>
                          </a:ln>
                          <a:solidFill>
                            <a:prstClr val="black"/>
                          </a:solidFill>
                          <a:effectLst/>
                          <a:uLnTx/>
                          <a:uFillTx/>
                        </a:rPr>
                        <a:t>Difference between average NBA rookie’s salary and D1 men’s athlete basketball scholarship</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nchor="ctr"/>
                </a:tc>
                <a:extLst>
                  <a:ext uri="{0D108BD9-81ED-4DB2-BD59-A6C34878D82A}">
                    <a16:rowId xmlns:a16="http://schemas.microsoft.com/office/drawing/2014/main" val="685483686"/>
                  </a:ext>
                </a:extLst>
              </a:tr>
              <a:tr h="486340">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arenR" startAt="7"/>
                        <a:tabLst/>
                        <a:defRPr/>
                      </a:pPr>
                      <a:r>
                        <a:rPr kumimoji="0" lang="en-US" sz="1600" b="0" u="none" strike="noStrike" kern="1200" cap="none" spc="0" normalizeH="0" baseline="0" noProof="0" dirty="0">
                          <a:ln>
                            <a:noFill/>
                          </a:ln>
                          <a:solidFill>
                            <a:prstClr val="black"/>
                          </a:solidFill>
                          <a:effectLst/>
                          <a:uLnTx/>
                          <a:uFillTx/>
                        </a:rPr>
                        <a:t>Annual estimated revenue for the NCAA in 2024</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nchor="ctr">
                    <a:solidFill>
                      <a:schemeClr val="tx1">
                        <a:lumMod val="85000"/>
                      </a:schemeClr>
                    </a:solidFill>
                  </a:tcPr>
                </a:tc>
                <a:extLst>
                  <a:ext uri="{0D108BD9-81ED-4DB2-BD59-A6C34878D82A}">
                    <a16:rowId xmlns:a16="http://schemas.microsoft.com/office/drawing/2014/main" val="1641279490"/>
                  </a:ext>
                </a:extLst>
              </a:tr>
              <a:tr h="486340">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arenR" startAt="8"/>
                        <a:tabLst/>
                        <a:defRPr/>
                      </a:pPr>
                      <a:r>
                        <a:rPr kumimoji="0" lang="en-US" sz="1600" b="0" u="none" strike="noStrike" kern="1200" cap="none" spc="0" normalizeH="0" baseline="0" noProof="0" dirty="0">
                          <a:ln>
                            <a:noFill/>
                          </a:ln>
                          <a:solidFill>
                            <a:prstClr val="black"/>
                          </a:solidFill>
                          <a:effectLst/>
                          <a:uLnTx/>
                          <a:uFillTx/>
                        </a:rPr>
                        <a:t>Corporate losses due to unproductive workers during March Madness</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nchor="ctr">
                    <a:solidFill>
                      <a:schemeClr val="tx1">
                        <a:alpha val="20000"/>
                      </a:schemeClr>
                    </a:solidFill>
                  </a:tcPr>
                </a:tc>
                <a:extLst>
                  <a:ext uri="{0D108BD9-81ED-4DB2-BD59-A6C34878D82A}">
                    <a16:rowId xmlns:a16="http://schemas.microsoft.com/office/drawing/2014/main" val="3831862478"/>
                  </a:ext>
                </a:extLst>
              </a:tr>
            </a:tbl>
          </a:graphicData>
        </a:graphic>
      </p:graphicFrame>
      <p:graphicFrame>
        <p:nvGraphicFramePr>
          <p:cNvPr id="9" name="Content Placeholder 8">
            <a:extLst>
              <a:ext uri="{FF2B5EF4-FFF2-40B4-BE49-F238E27FC236}">
                <a16:creationId xmlns:a16="http://schemas.microsoft.com/office/drawing/2014/main" id="{56DD86FF-1B7F-3080-04DA-2DE93B1DE89C}"/>
              </a:ext>
            </a:extLst>
          </p:cNvPr>
          <p:cNvGraphicFramePr>
            <a:graphicFrameLocks noGrp="1"/>
          </p:cNvGraphicFramePr>
          <p:nvPr>
            <p:ph sz="quarter" idx="14"/>
          </p:nvPr>
        </p:nvGraphicFramePr>
        <p:xfrm>
          <a:off x="8088086" y="2481362"/>
          <a:ext cx="3478439" cy="4023360"/>
        </p:xfrm>
        <a:graphic>
          <a:graphicData uri="http://schemas.openxmlformats.org/drawingml/2006/table">
            <a:tbl>
              <a:tblPr firstRow="1" bandRow="1">
                <a:tableStyleId>{2D5ABB26-0587-4C30-8999-92F81FD0307C}</a:tableStyleId>
              </a:tblPr>
              <a:tblGrid>
                <a:gridCol w="3478439">
                  <a:extLst>
                    <a:ext uri="{9D8B030D-6E8A-4147-A177-3AD203B41FA5}">
                      <a16:colId xmlns:a16="http://schemas.microsoft.com/office/drawing/2014/main" val="1856848073"/>
                    </a:ext>
                  </a:extLst>
                </a:gridCol>
              </a:tblGrid>
              <a:tr h="50292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lphaLcPeriod"/>
                        <a:tabLst/>
                        <a:defRPr/>
                      </a:pPr>
                      <a:r>
                        <a:rPr kumimoji="0" lang="en-US" sz="1800" b="0" u="none" strike="noStrike" kern="1200" cap="none" spc="0" normalizeH="0" baseline="0" noProof="0" dirty="0">
                          <a:ln>
                            <a:noFill/>
                          </a:ln>
                          <a:solidFill>
                            <a:prstClr val="black"/>
                          </a:solidFill>
                          <a:effectLst/>
                          <a:uLnTx/>
                          <a:uFillTx/>
                          <a:latin typeface="+mj-lt"/>
                        </a:rPr>
                        <a:t>$1,300,000,000</a:t>
                      </a:r>
                      <a:endParaRPr kumimoji="0" lang="en-US" sz="1800" b="0" i="0" u="none" strike="noStrike" kern="1200" cap="none" spc="0" normalizeH="0" baseline="0" noProof="0" dirty="0">
                        <a:ln>
                          <a:noFill/>
                        </a:ln>
                        <a:solidFill>
                          <a:prstClr val="black"/>
                        </a:solidFill>
                        <a:effectLst/>
                        <a:uLnTx/>
                        <a:uFillTx/>
                        <a:latin typeface="+mj-lt"/>
                        <a:ea typeface="+mn-ea"/>
                        <a:cs typeface="+mn-cs"/>
                      </a:endParaRPr>
                    </a:p>
                  </a:txBody>
                  <a:tcPr anchor="ctr"/>
                </a:tc>
                <a:extLst>
                  <a:ext uri="{0D108BD9-81ED-4DB2-BD59-A6C34878D82A}">
                    <a16:rowId xmlns:a16="http://schemas.microsoft.com/office/drawing/2014/main" val="2581705512"/>
                  </a:ext>
                </a:extLst>
              </a:tr>
              <a:tr h="50292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lphaLcPeriod" startAt="2"/>
                        <a:tabLst/>
                        <a:defRPr/>
                      </a:pPr>
                      <a:r>
                        <a:rPr kumimoji="0" lang="en-US" sz="1800" b="0" u="none" strike="noStrike" kern="1200" cap="none" spc="0" normalizeH="0" baseline="0" noProof="0" dirty="0">
                          <a:ln>
                            <a:noFill/>
                          </a:ln>
                          <a:solidFill>
                            <a:prstClr val="black"/>
                          </a:solidFill>
                          <a:effectLst/>
                          <a:uLnTx/>
                          <a:uFillTx/>
                          <a:latin typeface="+mj-lt"/>
                        </a:rPr>
                        <a:t>$9,600,000</a:t>
                      </a:r>
                      <a:endParaRPr kumimoji="0" lang="en-US" sz="1800" b="0" i="0" u="none" strike="noStrike" kern="1200" cap="none" spc="0" normalizeH="0" baseline="0" noProof="0" dirty="0">
                        <a:ln>
                          <a:noFill/>
                        </a:ln>
                        <a:solidFill>
                          <a:prstClr val="black"/>
                        </a:solidFill>
                        <a:effectLst/>
                        <a:uLnTx/>
                        <a:uFillTx/>
                        <a:latin typeface="+mj-lt"/>
                        <a:ea typeface="+mn-ea"/>
                        <a:cs typeface="+mn-cs"/>
                      </a:endParaRPr>
                    </a:p>
                  </a:txBody>
                  <a:tcPr anchor="ctr"/>
                </a:tc>
                <a:extLst>
                  <a:ext uri="{0D108BD9-81ED-4DB2-BD59-A6C34878D82A}">
                    <a16:rowId xmlns:a16="http://schemas.microsoft.com/office/drawing/2014/main" val="209972493"/>
                  </a:ext>
                </a:extLst>
              </a:tr>
              <a:tr h="50292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lphaLcPeriod" startAt="3"/>
                        <a:tabLst/>
                        <a:defRPr/>
                      </a:pPr>
                      <a:r>
                        <a:rPr kumimoji="0" lang="en-US" sz="1800" b="0" u="none" strike="noStrike" kern="1200" cap="none" spc="0" normalizeH="0" baseline="0" noProof="0" dirty="0">
                          <a:ln>
                            <a:noFill/>
                          </a:ln>
                          <a:solidFill>
                            <a:prstClr val="black"/>
                          </a:solidFill>
                          <a:effectLst/>
                          <a:uLnTx/>
                          <a:uFillTx/>
                          <a:latin typeface="+mj-lt"/>
                        </a:rPr>
                        <a:t>52x</a:t>
                      </a:r>
                      <a:endParaRPr kumimoji="0" lang="en-US" sz="1800" b="0" i="0" u="none" strike="noStrike" kern="1200" cap="none" spc="0" normalizeH="0" baseline="0" noProof="0" dirty="0">
                        <a:ln>
                          <a:noFill/>
                        </a:ln>
                        <a:solidFill>
                          <a:prstClr val="black"/>
                        </a:solidFill>
                        <a:effectLst/>
                        <a:uLnTx/>
                        <a:uFillTx/>
                        <a:latin typeface="+mj-lt"/>
                        <a:ea typeface="+mn-ea"/>
                        <a:cs typeface="+mn-cs"/>
                      </a:endParaRPr>
                    </a:p>
                  </a:txBody>
                  <a:tcPr anchor="ctr"/>
                </a:tc>
                <a:extLst>
                  <a:ext uri="{0D108BD9-81ED-4DB2-BD59-A6C34878D82A}">
                    <a16:rowId xmlns:a16="http://schemas.microsoft.com/office/drawing/2014/main" val="3060925855"/>
                  </a:ext>
                </a:extLst>
              </a:tr>
              <a:tr h="50292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lphaLcPeriod" startAt="4"/>
                        <a:tabLst/>
                        <a:defRPr/>
                      </a:pPr>
                      <a:r>
                        <a:rPr kumimoji="0" lang="en-US" sz="1800" b="0" u="none" strike="noStrike" kern="1200" cap="none" spc="0" normalizeH="0" baseline="0" noProof="0" dirty="0">
                          <a:ln>
                            <a:noFill/>
                          </a:ln>
                          <a:solidFill>
                            <a:prstClr val="black"/>
                          </a:solidFill>
                          <a:effectLst/>
                          <a:uLnTx/>
                          <a:uFillTx/>
                          <a:latin typeface="+mj-lt"/>
                        </a:rPr>
                        <a:t>$17,000,000,000</a:t>
                      </a:r>
                      <a:endParaRPr kumimoji="0" lang="en-US" sz="1800" b="0" i="0" u="none" strike="noStrike" kern="1200" cap="none" spc="0" normalizeH="0" baseline="0" noProof="0" dirty="0">
                        <a:ln>
                          <a:noFill/>
                        </a:ln>
                        <a:solidFill>
                          <a:prstClr val="black"/>
                        </a:solidFill>
                        <a:effectLst/>
                        <a:uLnTx/>
                        <a:uFillTx/>
                        <a:latin typeface="+mj-lt"/>
                        <a:ea typeface="+mn-ea"/>
                        <a:cs typeface="+mn-cs"/>
                      </a:endParaRPr>
                    </a:p>
                  </a:txBody>
                  <a:tcPr anchor="ctr"/>
                </a:tc>
                <a:extLst>
                  <a:ext uri="{0D108BD9-81ED-4DB2-BD59-A6C34878D82A}">
                    <a16:rowId xmlns:a16="http://schemas.microsoft.com/office/drawing/2014/main" val="4100368525"/>
                  </a:ext>
                </a:extLst>
              </a:tr>
              <a:tr h="50292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lphaLcPeriod" startAt="5"/>
                        <a:tabLst/>
                        <a:defRPr/>
                      </a:pPr>
                      <a:r>
                        <a:rPr kumimoji="0" lang="en-US" sz="1800" b="0" u="none" strike="noStrike" kern="1200" cap="none" spc="0" normalizeH="0" baseline="0" noProof="0" dirty="0">
                          <a:ln>
                            <a:noFill/>
                          </a:ln>
                          <a:solidFill>
                            <a:prstClr val="black"/>
                          </a:solidFill>
                          <a:effectLst/>
                          <a:uLnTx/>
                          <a:uFillTx/>
                          <a:latin typeface="+mj-lt"/>
                        </a:rPr>
                        <a:t>$452.00</a:t>
                      </a:r>
                      <a:endParaRPr kumimoji="0" lang="en-US" sz="1800" b="0" i="0" u="none" strike="noStrike" kern="1200" cap="none" spc="0" normalizeH="0" baseline="0" noProof="0" dirty="0">
                        <a:ln>
                          <a:noFill/>
                        </a:ln>
                        <a:solidFill>
                          <a:prstClr val="black"/>
                        </a:solidFill>
                        <a:effectLst/>
                        <a:uLnTx/>
                        <a:uFillTx/>
                        <a:latin typeface="+mj-lt"/>
                        <a:ea typeface="+mn-ea"/>
                        <a:cs typeface="+mn-cs"/>
                      </a:endParaRPr>
                    </a:p>
                  </a:txBody>
                  <a:tcPr anchor="ctr"/>
                </a:tc>
                <a:extLst>
                  <a:ext uri="{0D108BD9-81ED-4DB2-BD59-A6C34878D82A}">
                    <a16:rowId xmlns:a16="http://schemas.microsoft.com/office/drawing/2014/main" val="2430589920"/>
                  </a:ext>
                </a:extLst>
              </a:tr>
              <a:tr h="50292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lphaLcPeriod" startAt="6"/>
                        <a:tabLst/>
                        <a:defRPr/>
                      </a:pPr>
                      <a:r>
                        <a:rPr kumimoji="0" lang="en-US" sz="1800" b="0" u="none" strike="noStrike" kern="1200" cap="none" spc="0" normalizeH="0" baseline="0" noProof="0" dirty="0">
                          <a:ln>
                            <a:noFill/>
                          </a:ln>
                          <a:solidFill>
                            <a:prstClr val="black"/>
                          </a:solidFill>
                          <a:effectLst/>
                          <a:uLnTx/>
                          <a:uFillTx/>
                          <a:latin typeface="+mj-lt"/>
                        </a:rPr>
                        <a:t>$15,000,000</a:t>
                      </a:r>
                      <a:endParaRPr kumimoji="0" lang="en-US" sz="1800" b="0" i="0" u="none" strike="noStrike" kern="1200" cap="none" spc="0" normalizeH="0" baseline="0" noProof="0" dirty="0">
                        <a:ln>
                          <a:noFill/>
                        </a:ln>
                        <a:solidFill>
                          <a:prstClr val="black"/>
                        </a:solidFill>
                        <a:effectLst/>
                        <a:uLnTx/>
                        <a:uFillTx/>
                        <a:latin typeface="+mj-lt"/>
                        <a:ea typeface="+mn-ea"/>
                        <a:cs typeface="+mn-cs"/>
                      </a:endParaRPr>
                    </a:p>
                  </a:txBody>
                  <a:tcPr anchor="ctr"/>
                </a:tc>
                <a:extLst>
                  <a:ext uri="{0D108BD9-81ED-4DB2-BD59-A6C34878D82A}">
                    <a16:rowId xmlns:a16="http://schemas.microsoft.com/office/drawing/2014/main" val="1980507175"/>
                  </a:ext>
                </a:extLst>
              </a:tr>
              <a:tr h="50292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lphaLcPeriod" startAt="7"/>
                        <a:tabLst/>
                        <a:defRPr/>
                      </a:pPr>
                      <a:r>
                        <a:rPr kumimoji="0" lang="en-US" sz="1800" b="0" u="none" strike="noStrike" kern="1200" cap="none" spc="0" normalizeH="0" baseline="0" noProof="0" dirty="0">
                          <a:ln>
                            <a:noFill/>
                          </a:ln>
                          <a:solidFill>
                            <a:prstClr val="black"/>
                          </a:solidFill>
                          <a:effectLst/>
                          <a:uLnTx/>
                          <a:uFillTx/>
                          <a:latin typeface="+mj-lt"/>
                        </a:rPr>
                        <a:t>$0</a:t>
                      </a:r>
                      <a:endParaRPr kumimoji="0" lang="en-US" sz="1800" b="0" i="0" u="none" strike="noStrike" kern="1200" cap="none" spc="0" normalizeH="0" baseline="0" noProof="0" dirty="0">
                        <a:ln>
                          <a:noFill/>
                        </a:ln>
                        <a:solidFill>
                          <a:prstClr val="black"/>
                        </a:solidFill>
                        <a:effectLst/>
                        <a:uLnTx/>
                        <a:uFillTx/>
                        <a:latin typeface="+mj-lt"/>
                        <a:ea typeface="+mn-ea"/>
                        <a:cs typeface="+mn-cs"/>
                      </a:endParaRPr>
                    </a:p>
                  </a:txBody>
                  <a:tcPr anchor="ctr"/>
                </a:tc>
                <a:extLst>
                  <a:ext uri="{0D108BD9-81ED-4DB2-BD59-A6C34878D82A}">
                    <a16:rowId xmlns:a16="http://schemas.microsoft.com/office/drawing/2014/main" val="1336401352"/>
                  </a:ext>
                </a:extLst>
              </a:tr>
              <a:tr h="502920">
                <a:tc>
                  <a:txBody>
                    <a:bodyPr/>
                    <a:lstStyle/>
                    <a:p>
                      <a:pPr marL="457200" marR="0" lvl="0" indent="-457200" algn="l" defTabSz="914400" rtl="0" eaLnBrk="1" fontAlgn="auto" latinLnBrk="0" hangingPunct="1">
                        <a:lnSpc>
                          <a:spcPct val="90000"/>
                        </a:lnSpc>
                        <a:spcBef>
                          <a:spcPts val="1800"/>
                        </a:spcBef>
                        <a:spcAft>
                          <a:spcPts val="0"/>
                        </a:spcAft>
                        <a:buClrTx/>
                        <a:buSzTx/>
                        <a:buFont typeface="+mj-lt"/>
                        <a:buAutoNum type="alphaLcPeriod" startAt="8"/>
                        <a:tabLst/>
                        <a:defRPr/>
                      </a:pPr>
                      <a:r>
                        <a:rPr kumimoji="0" lang="en-US" sz="1800" b="0" u="none" strike="noStrike" kern="1200" cap="none" spc="0" normalizeH="0" baseline="0" noProof="0" dirty="0">
                          <a:ln>
                            <a:noFill/>
                          </a:ln>
                          <a:solidFill>
                            <a:prstClr val="black"/>
                          </a:solidFill>
                          <a:effectLst/>
                          <a:uLnTx/>
                          <a:uFillTx/>
                          <a:latin typeface="+mj-lt"/>
                        </a:rPr>
                        <a:t>12+</a:t>
                      </a:r>
                      <a:endParaRPr kumimoji="0" lang="en-US" sz="1800" b="0" i="0" u="none" strike="noStrike" kern="1200" cap="none" spc="0" normalizeH="0" baseline="0" noProof="0" dirty="0">
                        <a:ln>
                          <a:noFill/>
                        </a:ln>
                        <a:solidFill>
                          <a:prstClr val="black"/>
                        </a:solidFill>
                        <a:effectLst/>
                        <a:uLnTx/>
                        <a:uFillTx/>
                        <a:latin typeface="+mj-lt"/>
                        <a:ea typeface="+mn-ea"/>
                        <a:cs typeface="+mn-cs"/>
                      </a:endParaRPr>
                    </a:p>
                  </a:txBody>
                  <a:tcPr anchor="ctr"/>
                </a:tc>
                <a:extLst>
                  <a:ext uri="{0D108BD9-81ED-4DB2-BD59-A6C34878D82A}">
                    <a16:rowId xmlns:a16="http://schemas.microsoft.com/office/drawing/2014/main" val="403291264"/>
                  </a:ext>
                </a:extLst>
              </a:tr>
            </a:tbl>
          </a:graphicData>
        </a:graphic>
      </p:graphicFrame>
      <p:sp>
        <p:nvSpPr>
          <p:cNvPr id="5" name="Title 8">
            <a:extLst>
              <a:ext uri="{FF2B5EF4-FFF2-40B4-BE49-F238E27FC236}">
                <a16:creationId xmlns:a16="http://schemas.microsoft.com/office/drawing/2014/main" id="{F24394CF-CB7C-E13B-BAA2-D68A2A19F142}"/>
              </a:ext>
            </a:extLst>
          </p:cNvPr>
          <p:cNvSpPr txBox="1">
            <a:spLocks/>
          </p:cNvSpPr>
          <p:nvPr/>
        </p:nvSpPr>
        <p:spPr>
          <a:xfrm>
            <a:off x="593725" y="942340"/>
            <a:ext cx="10972800" cy="990282"/>
          </a:xfrm>
          <a:prstGeom prst="rect">
            <a:avLst/>
          </a:prstGeom>
        </p:spPr>
        <p:txBody>
          <a:bodyPr vert="horz" lIns="0" tIns="0" rIns="0" bIns="0" rtlCol="0" anchor="b" anchorCtr="0">
            <a:noAutofit/>
          </a:bodyPr>
          <a:lst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000" b="0" i="0" u="none" strike="noStrike" kern="1200" cap="none" spc="100" normalizeH="0" baseline="0" noProof="0" dirty="0">
                <a:ln>
                  <a:noFill/>
                </a:ln>
                <a:solidFill>
                  <a:prstClr val="black"/>
                </a:solidFill>
                <a:effectLst/>
                <a:uLnTx/>
                <a:uFillTx/>
                <a:latin typeface="Segoe UI Semibold"/>
                <a:ea typeface="+mj-ea"/>
                <a:cs typeface="+mj-cs"/>
              </a:rPr>
              <a:t>Match each statement below to the correct number on the right. </a:t>
            </a:r>
          </a:p>
        </p:txBody>
      </p:sp>
    </p:spTree>
    <p:extLst>
      <p:ext uri="{BB962C8B-B14F-4D97-AF65-F5344CB8AC3E}">
        <p14:creationId xmlns:p14="http://schemas.microsoft.com/office/powerpoint/2010/main" val="4159259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67E68-0156-228E-3A15-DAE0E22C7D42}"/>
            </a:ext>
          </a:extLst>
        </p:cNvPr>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4C5F2172-09BF-1E3F-1CE4-8D1530B98C61}"/>
              </a:ext>
            </a:extLst>
          </p:cNvPr>
          <p:cNvGraphicFramePr>
            <a:graphicFrameLocks noGrp="1"/>
          </p:cNvGraphicFramePr>
          <p:nvPr>
            <p:ph sz="quarter" idx="13"/>
            <p:extLst>
              <p:ext uri="{D42A27DB-BD31-4B8C-83A1-F6EECF244321}">
                <p14:modId xmlns:p14="http://schemas.microsoft.com/office/powerpoint/2010/main" val="1106242012"/>
              </p:ext>
            </p:extLst>
          </p:nvPr>
        </p:nvGraphicFramePr>
        <p:xfrm>
          <a:off x="599124" y="1895475"/>
          <a:ext cx="10993754" cy="4535556"/>
        </p:xfrm>
        <a:graphic>
          <a:graphicData uri="http://schemas.openxmlformats.org/drawingml/2006/table">
            <a:tbl>
              <a:tblPr firstRow="1" bandRow="1">
                <a:tableStyleId>{D7AC3CCA-C797-4891-BE02-D94E43425B78}</a:tableStyleId>
              </a:tblPr>
              <a:tblGrid>
                <a:gridCol w="10993754">
                  <a:extLst>
                    <a:ext uri="{9D8B030D-6E8A-4147-A177-3AD203B41FA5}">
                      <a16:colId xmlns:a16="http://schemas.microsoft.com/office/drawing/2014/main" val="972907673"/>
                    </a:ext>
                  </a:extLst>
                </a:gridCol>
              </a:tblGrid>
              <a:tr h="548254">
                <a:tc>
                  <a:txBody>
                    <a:bodyPr/>
                    <a:lstStyle/>
                    <a:p>
                      <a:pPr marL="0" marR="0" lvl="0" indent="0" algn="l" defTabSz="914400" rtl="0" eaLnBrk="1" fontAlgn="auto" latinLnBrk="0" hangingPunct="1">
                        <a:lnSpc>
                          <a:spcPct val="90000"/>
                        </a:lnSpc>
                        <a:spcBef>
                          <a:spcPts val="1800"/>
                        </a:spcBef>
                        <a:spcAft>
                          <a:spcPts val="0"/>
                        </a:spcAft>
                        <a:buClrTx/>
                        <a:buSzTx/>
                        <a:buFont typeface="+mj-lt"/>
                        <a:buNone/>
                        <a:tabLst/>
                        <a:defRPr/>
                      </a:pPr>
                      <a:r>
                        <a:rPr kumimoji="0" lang="en-US" sz="1800" b="0" u="none" strike="noStrike" kern="1200" cap="none" spc="0" normalizeH="0" baseline="0" noProof="0" dirty="0">
                          <a:ln>
                            <a:noFill/>
                          </a:ln>
                          <a:solidFill>
                            <a:prstClr val="black"/>
                          </a:solidFill>
                          <a:effectLst/>
                          <a:uLnTx/>
                          <a:uFillTx/>
                        </a:rPr>
                        <a:t>Price of a single-game NCAA Tournament ticket this season: </a:t>
                      </a:r>
                      <a:r>
                        <a:rPr kumimoji="0" lang="en-US" sz="1800" b="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rPr>
                        <a:t>$452.00</a:t>
                      </a:r>
                      <a:endParaRPr kumimoji="0" lang="en-US" sz="1800" b="0"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72696116"/>
                  </a:ext>
                </a:extLst>
              </a:tr>
              <a:tr h="548254">
                <a:tc>
                  <a:txBody>
                    <a:bodyPr/>
                    <a:lstStyle/>
                    <a:p>
                      <a:pPr marL="0" marR="0" lvl="0" indent="0" algn="l" defTabSz="914400" rtl="0" eaLnBrk="1" fontAlgn="auto" latinLnBrk="0" hangingPunct="1">
                        <a:lnSpc>
                          <a:spcPct val="90000"/>
                        </a:lnSpc>
                        <a:spcBef>
                          <a:spcPts val="1800"/>
                        </a:spcBef>
                        <a:spcAft>
                          <a:spcPts val="0"/>
                        </a:spcAft>
                        <a:buClrTx/>
                        <a:buSzTx/>
                        <a:buFont typeface="+mj-lt"/>
                        <a:buNone/>
                        <a:tabLst/>
                        <a:defRPr/>
                      </a:pPr>
                      <a:r>
                        <a:rPr kumimoji="0" lang="en-US" sz="1800" b="0" u="none" strike="noStrike" kern="1200" cap="none" spc="0" normalizeH="0" baseline="0" noProof="0" dirty="0">
                          <a:ln>
                            <a:noFill/>
                          </a:ln>
                          <a:solidFill>
                            <a:prstClr val="black"/>
                          </a:solidFill>
                          <a:effectLst/>
                          <a:uLnTx/>
                          <a:uFillTx/>
                        </a:rPr>
                        <a:t>College basketball programs involved in corruption case/paying players: </a:t>
                      </a:r>
                      <a:r>
                        <a:rPr kumimoji="0" lang="en-US" sz="1800" b="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n-ea"/>
                          <a:cs typeface="+mn-cs"/>
                        </a:rPr>
                        <a:t>12+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72557089"/>
                  </a:ext>
                </a:extLst>
              </a:tr>
              <a:tr h="548254">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US" sz="1800" b="0" u="none" strike="noStrike" kern="1200" cap="none" spc="0" normalizeH="0" baseline="0" noProof="0" dirty="0">
                          <a:ln>
                            <a:noFill/>
                          </a:ln>
                          <a:solidFill>
                            <a:prstClr val="black"/>
                          </a:solidFill>
                          <a:effectLst/>
                          <a:uLnTx/>
                          <a:uFillTx/>
                        </a:rPr>
                        <a:t>Salary for college basketball’s highest paid coach: </a:t>
                      </a:r>
                      <a:r>
                        <a:rPr kumimoji="0" lang="en-US" sz="1800" b="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n-ea"/>
                          <a:cs typeface="+mn-cs"/>
                        </a:rPr>
                        <a:t>$9,600,000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20615328"/>
                  </a:ext>
                </a:extLst>
              </a:tr>
              <a:tr h="548254">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US" sz="1800" b="0" u="none" strike="noStrike" kern="1200" cap="none" spc="0" normalizeH="0" baseline="0" noProof="0" dirty="0">
                          <a:ln>
                            <a:noFill/>
                          </a:ln>
                          <a:solidFill>
                            <a:prstClr val="black"/>
                          </a:solidFill>
                          <a:effectLst/>
                          <a:uLnTx/>
                          <a:uFillTx/>
                        </a:rPr>
                        <a:t>NCAA’s women’s basketball fund’s 2025 distribution to D1 schools: </a:t>
                      </a:r>
                      <a:r>
                        <a:rPr kumimoji="0" lang="en-US" sz="1800" b="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n-ea"/>
                          <a:cs typeface="+mn-cs"/>
                        </a:rPr>
                        <a:t>$15,000,000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87192963"/>
                  </a:ext>
                </a:extLst>
              </a:tr>
              <a:tr h="548254">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US" sz="1800" b="0" u="none" strike="noStrike" kern="1200" cap="none" spc="0" normalizeH="0" baseline="0" noProof="0" dirty="0">
                          <a:ln>
                            <a:noFill/>
                          </a:ln>
                          <a:solidFill>
                            <a:prstClr val="black"/>
                          </a:solidFill>
                          <a:effectLst/>
                          <a:uLnTx/>
                          <a:uFillTx/>
                        </a:rPr>
                        <a:t>Amount the players participating in the tournament earn: </a:t>
                      </a:r>
                      <a:r>
                        <a:rPr kumimoji="0" lang="en-US" sz="1800" b="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n-ea"/>
                          <a:cs typeface="+mn-cs"/>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26804480"/>
                  </a:ext>
                </a:extLst>
              </a:tr>
              <a:tr h="697778">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US" sz="1800" b="0" u="none" strike="noStrike" kern="1200" cap="none" spc="0" normalizeH="0" baseline="0" noProof="0" dirty="0">
                          <a:ln>
                            <a:noFill/>
                          </a:ln>
                          <a:solidFill>
                            <a:prstClr val="black"/>
                          </a:solidFill>
                          <a:effectLst/>
                          <a:uLnTx/>
                          <a:uFillTx/>
                        </a:rPr>
                        <a:t>Difference between average NBA rookie’s salary and D1 men’s athlete basketball scholarship</a:t>
                      </a:r>
                      <a:r>
                        <a:rPr kumimoji="0" lang="en-US" sz="1800" b="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n-ea"/>
                          <a:cs typeface="+mn-cs"/>
                        </a:rPr>
                        <a:t>: 52x</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85483686"/>
                  </a:ext>
                </a:extLst>
              </a:tr>
              <a:tr h="548254">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US" sz="1800" b="0" u="none" strike="noStrike" kern="1200" cap="none" spc="0" normalizeH="0" baseline="0" noProof="0" dirty="0">
                          <a:ln>
                            <a:noFill/>
                          </a:ln>
                          <a:solidFill>
                            <a:prstClr val="black"/>
                          </a:solidFill>
                          <a:effectLst/>
                          <a:uLnTx/>
                          <a:uFillTx/>
                        </a:rPr>
                        <a:t>Annual estimated revenue for the NCAA in 2024: </a:t>
                      </a:r>
                      <a:r>
                        <a:rPr kumimoji="0" lang="en-US" sz="1800" b="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n-ea"/>
                          <a:cs typeface="+mn-cs"/>
                        </a:rPr>
                        <a:t>$1,300,000,000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41279490"/>
                  </a:ext>
                </a:extLst>
              </a:tr>
              <a:tr h="548254">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US" sz="1800" b="0" u="none" strike="noStrike" kern="1200" cap="none" spc="0" normalizeH="0" baseline="0" noProof="0" dirty="0">
                          <a:ln>
                            <a:noFill/>
                          </a:ln>
                          <a:solidFill>
                            <a:prstClr val="black"/>
                          </a:solidFill>
                          <a:effectLst/>
                          <a:uLnTx/>
                          <a:uFillTx/>
                        </a:rPr>
                        <a:t>Corporate losses due to unproductive workers during March Madness: </a:t>
                      </a:r>
                      <a:r>
                        <a:rPr kumimoji="0" lang="en-US" sz="1800" b="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n-ea"/>
                          <a:cs typeface="+mn-cs"/>
                        </a:rPr>
                        <a:t>$17,000,000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31862478"/>
                  </a:ext>
                </a:extLst>
              </a:tr>
            </a:tbl>
          </a:graphicData>
        </a:graphic>
      </p:graphicFrame>
      <p:sp>
        <p:nvSpPr>
          <p:cNvPr id="4" name="Title 8">
            <a:extLst>
              <a:ext uri="{FF2B5EF4-FFF2-40B4-BE49-F238E27FC236}">
                <a16:creationId xmlns:a16="http://schemas.microsoft.com/office/drawing/2014/main" id="{B1636362-3ABB-1D77-01FC-0079BCF6C0C9}"/>
              </a:ext>
            </a:extLst>
          </p:cNvPr>
          <p:cNvSpPr>
            <a:spLocks noGrp="1"/>
          </p:cNvSpPr>
          <p:nvPr>
            <p:ph type="title"/>
          </p:nvPr>
        </p:nvSpPr>
        <p:spPr>
          <a:xfrm>
            <a:off x="594360" y="198408"/>
            <a:ext cx="10972800" cy="1408831"/>
          </a:xfrm>
        </p:spPr>
        <p:txBody>
          <a:bodyPr/>
          <a:lstStyle/>
          <a:p>
            <a:r>
              <a:rPr kumimoji="0" lang="en-US" sz="2000" b="1" i="0" u="none" strike="noStrike" kern="1200" cap="none" spc="100" normalizeH="0" baseline="0" noProof="0" dirty="0">
                <a:ln>
                  <a:noFill/>
                </a:ln>
                <a:solidFill>
                  <a:prstClr val="black"/>
                </a:solidFill>
                <a:effectLst/>
                <a:uLnTx/>
                <a:uFillTx/>
                <a:latin typeface="Segoe UI Semibold"/>
                <a:ea typeface="+mj-ea"/>
                <a:cs typeface="+mj-cs"/>
              </a:rPr>
              <a:t>MONEY MATCH:</a:t>
            </a: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r>
              <a:rPr lang="en-US" dirty="0"/>
              <a:t>March Madness (2025) </a:t>
            </a:r>
            <a:r>
              <a:rPr lang="en-US" dirty="0">
                <a:solidFill>
                  <a:srgbClr val="FF0000"/>
                </a:solidFill>
              </a:rPr>
              <a:t>Answers</a:t>
            </a:r>
          </a:p>
        </p:txBody>
      </p:sp>
    </p:spTree>
    <p:extLst>
      <p:ext uri="{BB962C8B-B14F-4D97-AF65-F5344CB8AC3E}">
        <p14:creationId xmlns:p14="http://schemas.microsoft.com/office/powerpoint/2010/main" val="3874577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EEC30-DD68-38F6-C0A9-CB129A5497E1}"/>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29804FD-744C-EA65-2EA8-F03ED97B9CDC}"/>
              </a:ext>
            </a:extLst>
          </p:cNvPr>
          <p:cNvSpPr>
            <a:spLocks noGrp="1"/>
          </p:cNvSpPr>
          <p:nvPr>
            <p:ph type="title"/>
          </p:nvPr>
        </p:nvSpPr>
        <p:spPr>
          <a:xfrm>
            <a:off x="593725" y="198438"/>
            <a:ext cx="10972800" cy="1310322"/>
          </a:xfrm>
        </p:spPr>
        <p:txBody>
          <a:bodyPr/>
          <a:lstStyle/>
          <a:p>
            <a:r>
              <a:rPr kumimoji="0" lang="en-US" sz="2000" b="1" i="0" u="none" strike="noStrike" kern="1200" cap="none" spc="100" normalizeH="0" baseline="0" noProof="0" dirty="0">
                <a:ln>
                  <a:noFill/>
                </a:ln>
                <a:solidFill>
                  <a:prstClr val="black"/>
                </a:solidFill>
                <a:effectLst/>
                <a:uLnTx/>
                <a:uFillTx/>
                <a:latin typeface="Segoe UI Semibold"/>
                <a:ea typeface="+mj-ea"/>
                <a:cs typeface="+mj-cs"/>
              </a:rPr>
              <a:t>MONEY MATCH:</a:t>
            </a: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r>
              <a:rPr lang="en-US" dirty="0"/>
              <a:t>Super Bowl, Super Spending</a:t>
            </a:r>
          </a:p>
        </p:txBody>
      </p:sp>
      <p:graphicFrame>
        <p:nvGraphicFramePr>
          <p:cNvPr id="11" name="Content Placeholder 10">
            <a:extLst>
              <a:ext uri="{FF2B5EF4-FFF2-40B4-BE49-F238E27FC236}">
                <a16:creationId xmlns:a16="http://schemas.microsoft.com/office/drawing/2014/main" id="{CC81EDCF-2B5B-9C9A-14D4-9957E19AE618}"/>
              </a:ext>
            </a:extLst>
          </p:cNvPr>
          <p:cNvGraphicFramePr>
            <a:graphicFrameLocks noGrp="1"/>
          </p:cNvGraphicFramePr>
          <p:nvPr>
            <p:ph sz="quarter" idx="13"/>
          </p:nvPr>
        </p:nvGraphicFramePr>
        <p:xfrm>
          <a:off x="595313" y="2676524"/>
          <a:ext cx="6387378" cy="3726912"/>
        </p:xfrm>
        <a:graphic>
          <a:graphicData uri="http://schemas.openxmlformats.org/drawingml/2006/table">
            <a:tbl>
              <a:tblPr firstRow="1" bandRow="1">
                <a:tableStyleId>{2D5ABB26-0587-4C30-8999-92F81FD0307C}</a:tableStyleId>
              </a:tblPr>
              <a:tblGrid>
                <a:gridCol w="303229">
                  <a:extLst>
                    <a:ext uri="{9D8B030D-6E8A-4147-A177-3AD203B41FA5}">
                      <a16:colId xmlns:a16="http://schemas.microsoft.com/office/drawing/2014/main" val="2094533960"/>
                    </a:ext>
                  </a:extLst>
                </a:gridCol>
                <a:gridCol w="6084149">
                  <a:extLst>
                    <a:ext uri="{9D8B030D-6E8A-4147-A177-3AD203B41FA5}">
                      <a16:colId xmlns:a16="http://schemas.microsoft.com/office/drawing/2014/main" val="1441665551"/>
                    </a:ext>
                  </a:extLst>
                </a:gridCol>
              </a:tblGrid>
              <a:tr h="464714">
                <a:tc>
                  <a:txBody>
                    <a:bodyPr/>
                    <a:lstStyle/>
                    <a:p>
                      <a:pPr marL="0" indent="0" algn="ctr">
                        <a:buFont typeface="+mj-lt"/>
                        <a:buNone/>
                      </a:pPr>
                      <a:r>
                        <a:rPr lang="en-US" sz="1400" dirty="0">
                          <a:solidFill>
                            <a:schemeClr val="bg1"/>
                          </a:solidFill>
                          <a:latin typeface="+mj-lt"/>
                        </a:rPr>
                        <a:t>1</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Average price of Super Bowl LX ticket (Jan 27, 2026)</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42904384"/>
                  </a:ext>
                </a:extLst>
              </a:tr>
              <a:tr h="464714">
                <a:tc>
                  <a:txBody>
                    <a:bodyPr/>
                    <a:lstStyle/>
                    <a:p>
                      <a:pPr marL="0" indent="0" algn="ctr">
                        <a:buFont typeface="+mj-lt"/>
                        <a:buNone/>
                      </a:pPr>
                      <a:r>
                        <a:rPr lang="en-US" sz="1400" dirty="0">
                          <a:solidFill>
                            <a:schemeClr val="bg1"/>
                          </a:solidFill>
                          <a:latin typeface="+mj-lt"/>
                        </a:rPr>
                        <a:t>2</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Number of Americans expected to watch the Super Bowl</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0857124"/>
                  </a:ext>
                </a:extLst>
              </a:tr>
              <a:tr h="464714">
                <a:tc>
                  <a:txBody>
                    <a:bodyPr/>
                    <a:lstStyle/>
                    <a:p>
                      <a:pPr marL="0" indent="0" algn="ctr">
                        <a:buFont typeface="+mj-lt"/>
                        <a:buNone/>
                      </a:pPr>
                      <a:r>
                        <a:rPr lang="en-US" sz="1400" dirty="0">
                          <a:solidFill>
                            <a:schemeClr val="bg1"/>
                          </a:solidFill>
                          <a:latin typeface="+mj-lt"/>
                        </a:rPr>
                        <a:t>3</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Amount paid to Super Bowl Halftime Show performers</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2385108"/>
                  </a:ext>
                </a:extLst>
              </a:tr>
              <a:tr h="464714">
                <a:tc>
                  <a:txBody>
                    <a:bodyPr/>
                    <a:lstStyle/>
                    <a:p>
                      <a:pPr marL="0" indent="0" algn="ctr">
                        <a:buFont typeface="+mj-lt"/>
                        <a:buNone/>
                      </a:pPr>
                      <a:r>
                        <a:rPr lang="en-US" sz="1400" dirty="0">
                          <a:solidFill>
                            <a:schemeClr val="bg1"/>
                          </a:solidFill>
                          <a:latin typeface="+mj-lt"/>
                        </a:rPr>
                        <a:t>4</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Bonus paid to players on the </a:t>
                      </a:r>
                      <a:r>
                        <a:rPr lang="en-US" sz="1600" i="1" dirty="0">
                          <a:solidFill>
                            <a:schemeClr val="bg1"/>
                          </a:solidFill>
                        </a:rPr>
                        <a:t>losing</a:t>
                      </a:r>
                      <a:r>
                        <a:rPr lang="en-US" sz="1600" dirty="0">
                          <a:solidFill>
                            <a:schemeClr val="bg1"/>
                          </a:solidFill>
                        </a:rPr>
                        <a:t> Super Bowl team (2025)</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7145238"/>
                  </a:ext>
                </a:extLst>
              </a:tr>
              <a:tr h="464714">
                <a:tc>
                  <a:txBody>
                    <a:bodyPr/>
                    <a:lstStyle/>
                    <a:p>
                      <a:pPr marL="0" indent="0" algn="ctr">
                        <a:buFont typeface="+mj-lt"/>
                        <a:buNone/>
                      </a:pPr>
                      <a:r>
                        <a:rPr lang="en-US" sz="1400" dirty="0">
                          <a:solidFill>
                            <a:schemeClr val="bg1"/>
                          </a:solidFill>
                          <a:latin typeface="+mj-lt"/>
                        </a:rPr>
                        <a:t>5</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Predicted total U.S. spending for Super Bowl Sunday (2026)</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20780549"/>
                  </a:ext>
                </a:extLst>
              </a:tr>
              <a:tr h="473914">
                <a:tc>
                  <a:txBody>
                    <a:bodyPr/>
                    <a:lstStyle/>
                    <a:p>
                      <a:pPr marL="0" indent="0" algn="ctr">
                        <a:buFont typeface="+mj-lt"/>
                        <a:buNone/>
                      </a:pPr>
                      <a:r>
                        <a:rPr lang="en-US" sz="1400" dirty="0">
                          <a:solidFill>
                            <a:schemeClr val="bg1"/>
                          </a:solidFill>
                          <a:latin typeface="+mj-lt"/>
                        </a:rPr>
                        <a:t>6</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Cost for a 30-second Super Bowl TV ad (2026)</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843539062"/>
                  </a:ext>
                </a:extLst>
              </a:tr>
              <a:tr h="464714">
                <a:tc>
                  <a:txBody>
                    <a:bodyPr/>
                    <a:lstStyle/>
                    <a:p>
                      <a:pPr marL="0" indent="0" algn="ctr">
                        <a:buFont typeface="+mj-lt"/>
                        <a:buNone/>
                      </a:pPr>
                      <a:r>
                        <a:rPr lang="en-US" sz="1400" dirty="0">
                          <a:solidFill>
                            <a:schemeClr val="bg1"/>
                          </a:solidFill>
                          <a:latin typeface="+mj-lt"/>
                        </a:rPr>
                        <a:t>7</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Amount the U.S. is projected to legal gamble on SBLX</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91132446"/>
                  </a:ext>
                </a:extLst>
              </a:tr>
              <a:tr h="464714">
                <a:tc>
                  <a:txBody>
                    <a:bodyPr/>
                    <a:lstStyle/>
                    <a:p>
                      <a:pPr marL="0" indent="0" algn="ctr">
                        <a:buFont typeface="+mj-lt"/>
                        <a:buNone/>
                      </a:pPr>
                      <a:r>
                        <a:rPr lang="en-US" sz="1400" dirty="0">
                          <a:solidFill>
                            <a:schemeClr val="bg1"/>
                          </a:solidFill>
                          <a:latin typeface="+mj-lt"/>
                        </a:rPr>
                        <a:t>8</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Number of albums* sold by SBLX Halftime performer Bad Bunny</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41296803"/>
                  </a:ext>
                </a:extLst>
              </a:tr>
            </a:tbl>
          </a:graphicData>
        </a:graphic>
      </p:graphicFrame>
      <p:graphicFrame>
        <p:nvGraphicFramePr>
          <p:cNvPr id="10" name="Content Placeholder 9">
            <a:extLst>
              <a:ext uri="{FF2B5EF4-FFF2-40B4-BE49-F238E27FC236}">
                <a16:creationId xmlns:a16="http://schemas.microsoft.com/office/drawing/2014/main" id="{E9C53F33-708D-2CDC-DA88-1B202B95D353}"/>
              </a:ext>
            </a:extLst>
          </p:cNvPr>
          <p:cNvGraphicFramePr>
            <a:graphicFrameLocks noGrp="1"/>
          </p:cNvGraphicFramePr>
          <p:nvPr>
            <p:ph sz="quarter" idx="14"/>
          </p:nvPr>
        </p:nvGraphicFramePr>
        <p:xfrm>
          <a:off x="7852410" y="2676524"/>
          <a:ext cx="3714115" cy="3726912"/>
        </p:xfrm>
        <a:graphic>
          <a:graphicData uri="http://schemas.openxmlformats.org/drawingml/2006/table">
            <a:tbl>
              <a:tblPr firstRow="1" bandRow="1">
                <a:tableStyleId>{2D5ABB26-0587-4C30-8999-92F81FD0307C}</a:tableStyleId>
              </a:tblPr>
              <a:tblGrid>
                <a:gridCol w="3714115">
                  <a:extLst>
                    <a:ext uri="{9D8B030D-6E8A-4147-A177-3AD203B41FA5}">
                      <a16:colId xmlns:a16="http://schemas.microsoft.com/office/drawing/2014/main" val="11096842"/>
                    </a:ext>
                  </a:extLst>
                </a:gridCol>
              </a:tblGrid>
              <a:tr h="465864">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lphaLcParenR"/>
                        <a:tabLst/>
                        <a:defRPr/>
                      </a:pPr>
                      <a:r>
                        <a:rPr lang="en-US" sz="2000" b="0" kern="1200" dirty="0">
                          <a:solidFill>
                            <a:schemeClr val="bg1"/>
                          </a:solidFill>
                          <a:latin typeface="+mj-lt"/>
                          <a:ea typeface="+mn-ea"/>
                          <a:cs typeface="+mn-cs"/>
                        </a:rPr>
                        <a:t>$0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1690007"/>
                  </a:ext>
                </a:extLst>
              </a:tr>
              <a:tr h="465864">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lphaLcParenR" startAt="2"/>
                        <a:tabLst/>
                        <a:defRPr/>
                      </a:pPr>
                      <a:r>
                        <a:rPr lang="en-US" sz="2000" dirty="0">
                          <a:solidFill>
                            <a:schemeClr val="bg1"/>
                          </a:solidFill>
                          <a:latin typeface="+mj-lt"/>
                        </a:rPr>
                        <a:t>123,100,000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0398302"/>
                  </a:ext>
                </a:extLst>
              </a:tr>
              <a:tr h="465864">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lphaLcParenR" startAt="3"/>
                        <a:tabLst/>
                        <a:defRPr/>
                      </a:pPr>
                      <a:r>
                        <a:rPr lang="en-US" sz="2000" kern="1200" dirty="0">
                          <a:solidFill>
                            <a:schemeClr val="bg1"/>
                          </a:solidFill>
                          <a:latin typeface="+mj-lt"/>
                          <a:ea typeface="+mn-ea"/>
                          <a:cs typeface="+mn-cs"/>
                        </a:rPr>
                        <a:t>$8,000,000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62109054"/>
                  </a:ext>
                </a:extLst>
              </a:tr>
              <a:tr h="465864">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lphaLcParenR" startAt="4"/>
                        <a:tabLst/>
                        <a:defRPr/>
                      </a:pPr>
                      <a:r>
                        <a:rPr lang="en-US" sz="2000" b="0" kern="1200" dirty="0">
                          <a:solidFill>
                            <a:schemeClr val="bg1"/>
                          </a:solidFill>
                          <a:effectLst/>
                          <a:latin typeface="+mj-lt"/>
                        </a:rPr>
                        <a:t>$20,200,000,000</a:t>
                      </a:r>
                      <a:endParaRPr lang="en-US" sz="2000" b="0" dirty="0">
                        <a:solidFill>
                          <a:schemeClr val="bg1"/>
                        </a:solidFill>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24870136"/>
                  </a:ext>
                </a:extLst>
              </a:tr>
              <a:tr h="465864">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lphaLcParenR" startAt="5"/>
                        <a:tabLst/>
                        <a:defRPr/>
                      </a:pPr>
                      <a:r>
                        <a:rPr lang="en-US" sz="2000" dirty="0">
                          <a:solidFill>
                            <a:schemeClr val="bg1"/>
                          </a:solidFill>
                          <a:latin typeface="+mj-lt"/>
                        </a:rPr>
                        <a:t>$1,760,000,000</a:t>
                      </a:r>
                      <a:endParaRPr lang="en-US" sz="2000" b="0" dirty="0">
                        <a:solidFill>
                          <a:schemeClr val="bg1"/>
                        </a:solidFill>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64918568"/>
                  </a:ext>
                </a:extLst>
              </a:tr>
              <a:tr h="465864">
                <a:tc>
                  <a:txBody>
                    <a:bodyPr/>
                    <a:lstStyle/>
                    <a:p>
                      <a:pPr marL="457200" indent="-457200" algn="l">
                        <a:buFont typeface="+mj-lt"/>
                        <a:buAutoNum type="alphaLcParenR" startAt="6"/>
                      </a:pPr>
                      <a:r>
                        <a:rPr lang="en-US" sz="2000" b="0" dirty="0">
                          <a:solidFill>
                            <a:schemeClr val="bg1"/>
                          </a:solidFill>
                          <a:latin typeface="+mj-lt"/>
                        </a:rPr>
                        <a:t>231,000,000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1212841"/>
                  </a:ext>
                </a:extLst>
              </a:tr>
              <a:tr h="465864">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lphaLcParenR" startAt="7"/>
                        <a:tabLst/>
                        <a:defRPr/>
                      </a:pPr>
                      <a:r>
                        <a:rPr lang="en-US" sz="2000" b="0" kern="1200" dirty="0">
                          <a:solidFill>
                            <a:schemeClr val="bg1"/>
                          </a:solidFill>
                          <a:effectLst/>
                          <a:latin typeface="+mj-lt"/>
                        </a:rPr>
                        <a:t>$6,652</a:t>
                      </a:r>
                      <a:endParaRPr lang="en-US" sz="2000" b="0" dirty="0">
                        <a:solidFill>
                          <a:schemeClr val="bg1"/>
                        </a:solidFill>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24860375"/>
                  </a:ext>
                </a:extLst>
              </a:tr>
              <a:tr h="465864">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lphaLcParenR" startAt="8"/>
                        <a:tabLst/>
                        <a:defRPr/>
                      </a:pPr>
                      <a:r>
                        <a:rPr lang="en-US" sz="2000" b="0" kern="1200" dirty="0">
                          <a:solidFill>
                            <a:schemeClr val="bg1"/>
                          </a:solidFill>
                          <a:latin typeface="+mj-lt"/>
                          <a:ea typeface="+mn-ea"/>
                          <a:cs typeface="+mn-cs"/>
                        </a:rPr>
                        <a:t>$96,000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42045294"/>
                  </a:ext>
                </a:extLst>
              </a:tr>
            </a:tbl>
          </a:graphicData>
        </a:graphic>
      </p:graphicFrame>
      <p:sp>
        <p:nvSpPr>
          <p:cNvPr id="12" name="Title 8">
            <a:extLst>
              <a:ext uri="{FF2B5EF4-FFF2-40B4-BE49-F238E27FC236}">
                <a16:creationId xmlns:a16="http://schemas.microsoft.com/office/drawing/2014/main" id="{F86FE254-A280-F5F5-A4DA-C5E862C330D1}"/>
              </a:ext>
            </a:extLst>
          </p:cNvPr>
          <p:cNvSpPr txBox="1">
            <a:spLocks/>
          </p:cNvSpPr>
          <p:nvPr/>
        </p:nvSpPr>
        <p:spPr>
          <a:xfrm>
            <a:off x="593725" y="942340"/>
            <a:ext cx="10972800" cy="990282"/>
          </a:xfrm>
          <a:prstGeom prst="rect">
            <a:avLst/>
          </a:prstGeom>
        </p:spPr>
        <p:txBody>
          <a:bodyPr vert="horz" lIns="0" tIns="0" rIns="0" bIns="0" rtlCol="0" anchor="b" anchorCtr="0">
            <a:noAutofit/>
          </a:bodyPr>
          <a:lst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000" b="0" i="0" u="none" strike="noStrike" kern="1200" cap="none" spc="100" normalizeH="0" baseline="0" noProof="0" dirty="0">
                <a:ln>
                  <a:noFill/>
                </a:ln>
                <a:solidFill>
                  <a:prstClr val="black"/>
                </a:solidFill>
                <a:effectLst/>
                <a:uLnTx/>
                <a:uFillTx/>
                <a:latin typeface="Segoe UI Semibold"/>
                <a:ea typeface="+mj-ea"/>
                <a:cs typeface="+mj-cs"/>
              </a:rPr>
              <a:t>Match each statement below to the correct number on the right. </a:t>
            </a:r>
          </a:p>
        </p:txBody>
      </p:sp>
    </p:spTree>
    <p:extLst>
      <p:ext uri="{BB962C8B-B14F-4D97-AF65-F5344CB8AC3E}">
        <p14:creationId xmlns:p14="http://schemas.microsoft.com/office/powerpoint/2010/main" val="308920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C538D-9A11-1AB7-C21B-30FB8949E990}"/>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E5F7F69E-AA3B-E21F-FDEE-7A5A357D6BDE}"/>
              </a:ext>
            </a:extLst>
          </p:cNvPr>
          <p:cNvSpPr>
            <a:spLocks noGrp="1"/>
          </p:cNvSpPr>
          <p:nvPr>
            <p:ph type="title"/>
          </p:nvPr>
        </p:nvSpPr>
        <p:spPr>
          <a:xfrm>
            <a:off x="593725" y="198438"/>
            <a:ext cx="10972800" cy="1310322"/>
          </a:xfrm>
        </p:spPr>
        <p:txBody>
          <a:bodyPr/>
          <a:lstStyle/>
          <a:p>
            <a:r>
              <a:rPr kumimoji="0" lang="en-US" sz="2000" b="1" i="0" u="none" strike="noStrike" kern="1200" cap="none" spc="100" normalizeH="0" baseline="0" noProof="0" dirty="0">
                <a:ln>
                  <a:noFill/>
                </a:ln>
                <a:solidFill>
                  <a:prstClr val="black"/>
                </a:solidFill>
                <a:effectLst/>
                <a:uLnTx/>
                <a:uFillTx/>
                <a:latin typeface="Segoe UI Semibold"/>
                <a:ea typeface="+mj-ea"/>
                <a:cs typeface="+mj-cs"/>
              </a:rPr>
              <a:t>MONEY MATCH:</a:t>
            </a: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r>
              <a:rPr lang="en-US" dirty="0"/>
              <a:t>Super Bowl, Super Spending </a:t>
            </a:r>
            <a:r>
              <a:rPr lang="en-US" dirty="0">
                <a:solidFill>
                  <a:srgbClr val="FF0000"/>
                </a:solidFill>
              </a:rPr>
              <a:t>Answers</a:t>
            </a:r>
            <a:endParaRPr lang="en-US" dirty="0"/>
          </a:p>
        </p:txBody>
      </p:sp>
      <p:graphicFrame>
        <p:nvGraphicFramePr>
          <p:cNvPr id="10" name="Content Placeholder 9">
            <a:extLst>
              <a:ext uri="{FF2B5EF4-FFF2-40B4-BE49-F238E27FC236}">
                <a16:creationId xmlns:a16="http://schemas.microsoft.com/office/drawing/2014/main" id="{35CDCCA5-EF14-6FA1-74FF-123916A63BC4}"/>
              </a:ext>
            </a:extLst>
          </p:cNvPr>
          <p:cNvGraphicFramePr>
            <a:graphicFrameLocks noGrp="1"/>
          </p:cNvGraphicFramePr>
          <p:nvPr>
            <p:ph sz="quarter" idx="14"/>
          </p:nvPr>
        </p:nvGraphicFramePr>
        <p:xfrm>
          <a:off x="7239000" y="2676524"/>
          <a:ext cx="4327525" cy="3726912"/>
        </p:xfrm>
        <a:graphic>
          <a:graphicData uri="http://schemas.openxmlformats.org/drawingml/2006/table">
            <a:tbl>
              <a:tblPr firstRow="1" bandRow="1">
                <a:tableStyleId>{2D5ABB26-0587-4C30-8999-92F81FD0307C}</a:tableStyleId>
              </a:tblPr>
              <a:tblGrid>
                <a:gridCol w="4327525">
                  <a:extLst>
                    <a:ext uri="{9D8B030D-6E8A-4147-A177-3AD203B41FA5}">
                      <a16:colId xmlns:a16="http://schemas.microsoft.com/office/drawing/2014/main" val="11096842"/>
                    </a:ext>
                  </a:extLst>
                </a:gridCol>
              </a:tblGrid>
              <a:tr h="465864">
                <a:tc>
                  <a:txBody>
                    <a:bodyPr/>
                    <a:lstStyle/>
                    <a:p>
                      <a:pPr marL="457200" indent="-457200" algn="l">
                        <a:buFont typeface="+mj-lt"/>
                        <a:buAutoNum type="alphaLcPeriod" startAt="7"/>
                      </a:pPr>
                      <a:r>
                        <a:rPr lang="en-US" sz="2000" b="0" kern="1200" dirty="0">
                          <a:solidFill>
                            <a:schemeClr val="bg1"/>
                          </a:solidFill>
                          <a:effectLst/>
                          <a:latin typeface="+mj-lt"/>
                        </a:rPr>
                        <a:t>$6,652</a:t>
                      </a:r>
                      <a:endParaRPr lang="en-US" sz="2000" b="0" dirty="0">
                        <a:solidFill>
                          <a:schemeClr val="bg1"/>
                        </a:solidFill>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1690007"/>
                  </a:ext>
                </a:extLst>
              </a:tr>
              <a:tr h="465864">
                <a:tc>
                  <a:txBody>
                    <a:bodyPr/>
                    <a:lstStyle/>
                    <a:p>
                      <a:pPr marL="457200" indent="-457200" algn="l">
                        <a:buFont typeface="+mj-lt"/>
                        <a:buAutoNum type="alphaLcParenR" startAt="6"/>
                      </a:pPr>
                      <a:r>
                        <a:rPr lang="en-US" sz="2000" b="0" dirty="0">
                          <a:solidFill>
                            <a:schemeClr val="bg1"/>
                          </a:solidFill>
                          <a:latin typeface="+mj-lt"/>
                        </a:rPr>
                        <a:t>231,000,000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0398302"/>
                  </a:ext>
                </a:extLst>
              </a:tr>
              <a:tr h="465864">
                <a:tc>
                  <a:txBody>
                    <a:bodyPr/>
                    <a:lstStyle/>
                    <a:p>
                      <a:pPr marL="457200" indent="-457200" algn="l">
                        <a:buFont typeface="+mj-lt"/>
                        <a:buAutoNum type="alphaLcParenR"/>
                      </a:pPr>
                      <a:r>
                        <a:rPr lang="en-US" sz="2000" b="0" dirty="0">
                          <a:solidFill>
                            <a:schemeClr val="bg1"/>
                          </a:solidFill>
                          <a:latin typeface="+mj-lt"/>
                        </a:rPr>
                        <a:t>$0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62109054"/>
                  </a:ext>
                </a:extLst>
              </a:tr>
              <a:tr h="465864">
                <a:tc>
                  <a:txBody>
                    <a:bodyPr/>
                    <a:lstStyle/>
                    <a:p>
                      <a:pPr marL="457200" indent="-457200" algn="l">
                        <a:buFont typeface="+mj-lt"/>
                        <a:buAutoNum type="alphaLcParenR" startAt="8"/>
                      </a:pPr>
                      <a:r>
                        <a:rPr lang="en-US" sz="2000" b="0" dirty="0">
                          <a:solidFill>
                            <a:schemeClr val="bg1"/>
                          </a:solidFill>
                          <a:latin typeface="+mj-lt"/>
                        </a:rPr>
                        <a:t>$96,000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24870136"/>
                  </a:ext>
                </a:extLst>
              </a:tr>
              <a:tr h="465864">
                <a:tc>
                  <a:txBody>
                    <a:bodyPr/>
                    <a:lstStyle/>
                    <a:p>
                      <a:pPr marL="457200" indent="-457200" algn="l">
                        <a:buFont typeface="+mj-lt"/>
                        <a:buAutoNum type="alphaLcParenR" startAt="4"/>
                      </a:pPr>
                      <a:r>
                        <a:rPr lang="en-US" sz="2000" b="0" kern="1200" dirty="0">
                          <a:solidFill>
                            <a:schemeClr val="bg1"/>
                          </a:solidFill>
                          <a:effectLst/>
                          <a:latin typeface="+mj-lt"/>
                        </a:rPr>
                        <a:t>$20,200,000,000</a:t>
                      </a:r>
                      <a:endParaRPr lang="en-US" sz="2000" b="0" dirty="0">
                        <a:solidFill>
                          <a:schemeClr val="bg1"/>
                        </a:solidFill>
                        <a:latin typeface="+mj-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64918568"/>
                  </a:ext>
                </a:extLst>
              </a:tr>
              <a:tr h="465864">
                <a:tc>
                  <a:txBody>
                    <a:bodyPr/>
                    <a:lstStyle/>
                    <a:p>
                      <a:pPr marL="457200" indent="-457200" algn="l">
                        <a:buFont typeface="+mj-lt"/>
                        <a:buAutoNum type="alphaLcParenR" startAt="3"/>
                      </a:pPr>
                      <a:r>
                        <a:rPr lang="en-US" sz="2000" dirty="0">
                          <a:solidFill>
                            <a:schemeClr val="bg1"/>
                          </a:solidFill>
                          <a:latin typeface="+mj-lt"/>
                        </a:rPr>
                        <a:t>$8,000,000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1212841"/>
                  </a:ext>
                </a:extLst>
              </a:tr>
              <a:tr h="465864">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lphaLcParenR" startAt="5"/>
                        <a:tabLst/>
                        <a:defRPr/>
                      </a:pPr>
                      <a:r>
                        <a:rPr lang="en-US" sz="2000" kern="1200" dirty="0">
                          <a:solidFill>
                            <a:schemeClr val="bg1"/>
                          </a:solidFill>
                          <a:latin typeface="+mj-lt"/>
                          <a:ea typeface="+mn-ea"/>
                          <a:cs typeface="+mn-cs"/>
                        </a:rPr>
                        <a:t>$1,760,000,000</a:t>
                      </a:r>
                      <a:endParaRPr lang="en-US" sz="2000" b="0" kern="1200" dirty="0">
                        <a:solidFill>
                          <a:schemeClr val="bg1"/>
                        </a:solidFill>
                        <a:latin typeface="+mj-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24860375"/>
                  </a:ext>
                </a:extLst>
              </a:tr>
              <a:tr h="465864">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lphaLcParenR" startAt="2"/>
                        <a:tabLst/>
                        <a:defRPr/>
                      </a:pPr>
                      <a:r>
                        <a:rPr lang="en-US" sz="2000" kern="1200" dirty="0">
                          <a:solidFill>
                            <a:schemeClr val="bg1"/>
                          </a:solidFill>
                          <a:latin typeface="+mj-lt"/>
                          <a:ea typeface="+mn-ea"/>
                          <a:cs typeface="+mn-cs"/>
                        </a:rPr>
                        <a:t>123,100,000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42045294"/>
                  </a:ext>
                </a:extLst>
              </a:tr>
            </a:tbl>
          </a:graphicData>
        </a:graphic>
      </p:graphicFrame>
      <p:sp>
        <p:nvSpPr>
          <p:cNvPr id="12" name="Title 8">
            <a:extLst>
              <a:ext uri="{FF2B5EF4-FFF2-40B4-BE49-F238E27FC236}">
                <a16:creationId xmlns:a16="http://schemas.microsoft.com/office/drawing/2014/main" id="{DD866B55-6FC6-0739-9C2C-D682B92D1BE4}"/>
              </a:ext>
            </a:extLst>
          </p:cNvPr>
          <p:cNvSpPr txBox="1">
            <a:spLocks/>
          </p:cNvSpPr>
          <p:nvPr/>
        </p:nvSpPr>
        <p:spPr>
          <a:xfrm>
            <a:off x="593725" y="942340"/>
            <a:ext cx="10972800" cy="990282"/>
          </a:xfrm>
          <a:prstGeom prst="rect">
            <a:avLst/>
          </a:prstGeom>
        </p:spPr>
        <p:txBody>
          <a:bodyPr vert="horz" lIns="0" tIns="0" rIns="0" bIns="0" rtlCol="0" anchor="b" anchorCtr="0">
            <a:noAutofit/>
          </a:bodyPr>
          <a:lst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000" b="0" i="0" u="none" strike="noStrike" kern="1200" cap="none" spc="100" normalizeH="0" baseline="0" noProof="0" dirty="0">
                <a:ln>
                  <a:noFill/>
                </a:ln>
                <a:solidFill>
                  <a:prstClr val="black"/>
                </a:solidFill>
                <a:effectLst/>
                <a:uLnTx/>
                <a:uFillTx/>
                <a:latin typeface="Segoe UI Semibold"/>
                <a:ea typeface="+mj-ea"/>
                <a:cs typeface="+mj-cs"/>
              </a:rPr>
              <a:t>Match each statement below to the correct number on the right. </a:t>
            </a:r>
          </a:p>
        </p:txBody>
      </p:sp>
      <p:graphicFrame>
        <p:nvGraphicFramePr>
          <p:cNvPr id="5" name="Content Placeholder 10">
            <a:extLst>
              <a:ext uri="{FF2B5EF4-FFF2-40B4-BE49-F238E27FC236}">
                <a16:creationId xmlns:a16="http://schemas.microsoft.com/office/drawing/2014/main" id="{063B87D0-D4AA-B133-B942-58165B9DD059}"/>
              </a:ext>
            </a:extLst>
          </p:cNvPr>
          <p:cNvGraphicFramePr>
            <a:graphicFrameLocks noGrp="1"/>
          </p:cNvGraphicFramePr>
          <p:nvPr>
            <p:ph sz="quarter" idx="13"/>
          </p:nvPr>
        </p:nvGraphicFramePr>
        <p:xfrm>
          <a:off x="595313" y="2676525"/>
          <a:ext cx="6387378" cy="3726912"/>
        </p:xfrm>
        <a:graphic>
          <a:graphicData uri="http://schemas.openxmlformats.org/drawingml/2006/table">
            <a:tbl>
              <a:tblPr firstRow="1" bandRow="1">
                <a:tableStyleId>{2D5ABB26-0587-4C30-8999-92F81FD0307C}</a:tableStyleId>
              </a:tblPr>
              <a:tblGrid>
                <a:gridCol w="303229">
                  <a:extLst>
                    <a:ext uri="{9D8B030D-6E8A-4147-A177-3AD203B41FA5}">
                      <a16:colId xmlns:a16="http://schemas.microsoft.com/office/drawing/2014/main" val="2094533960"/>
                    </a:ext>
                  </a:extLst>
                </a:gridCol>
                <a:gridCol w="6084149">
                  <a:extLst>
                    <a:ext uri="{9D8B030D-6E8A-4147-A177-3AD203B41FA5}">
                      <a16:colId xmlns:a16="http://schemas.microsoft.com/office/drawing/2014/main" val="1441665551"/>
                    </a:ext>
                  </a:extLst>
                </a:gridCol>
              </a:tblGrid>
              <a:tr h="464714">
                <a:tc>
                  <a:txBody>
                    <a:bodyPr/>
                    <a:lstStyle/>
                    <a:p>
                      <a:pPr marL="0" indent="0" algn="ctr">
                        <a:buFont typeface="+mj-lt"/>
                        <a:buNone/>
                      </a:pPr>
                      <a:r>
                        <a:rPr lang="en-US" sz="1400" dirty="0">
                          <a:solidFill>
                            <a:schemeClr val="bg1"/>
                          </a:solidFill>
                          <a:latin typeface="+mj-lt"/>
                        </a:rPr>
                        <a:t>1</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Average price of Super Bowl LX ticket (Jan 27, 2026)</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42904384"/>
                  </a:ext>
                </a:extLst>
              </a:tr>
              <a:tr h="464714">
                <a:tc>
                  <a:txBody>
                    <a:bodyPr/>
                    <a:lstStyle/>
                    <a:p>
                      <a:pPr marL="0" indent="0" algn="ctr">
                        <a:buFont typeface="+mj-lt"/>
                        <a:buNone/>
                      </a:pPr>
                      <a:r>
                        <a:rPr lang="en-US" sz="1400" dirty="0">
                          <a:solidFill>
                            <a:schemeClr val="bg1"/>
                          </a:solidFill>
                          <a:latin typeface="+mj-lt"/>
                        </a:rPr>
                        <a:t>2</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Number of Americans expected to watch the Super Bowl</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0857124"/>
                  </a:ext>
                </a:extLst>
              </a:tr>
              <a:tr h="464714">
                <a:tc>
                  <a:txBody>
                    <a:bodyPr/>
                    <a:lstStyle/>
                    <a:p>
                      <a:pPr marL="0" indent="0" algn="ctr">
                        <a:buFont typeface="+mj-lt"/>
                        <a:buNone/>
                      </a:pPr>
                      <a:r>
                        <a:rPr lang="en-US" sz="1400" dirty="0">
                          <a:solidFill>
                            <a:schemeClr val="bg1"/>
                          </a:solidFill>
                          <a:latin typeface="+mj-lt"/>
                        </a:rPr>
                        <a:t>3</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Amount paid to Super Bowl Halftime Show performers</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2385108"/>
                  </a:ext>
                </a:extLst>
              </a:tr>
              <a:tr h="464714">
                <a:tc>
                  <a:txBody>
                    <a:bodyPr/>
                    <a:lstStyle/>
                    <a:p>
                      <a:pPr marL="0" indent="0" algn="ctr">
                        <a:buFont typeface="+mj-lt"/>
                        <a:buNone/>
                      </a:pPr>
                      <a:r>
                        <a:rPr lang="en-US" sz="1400" dirty="0">
                          <a:solidFill>
                            <a:schemeClr val="bg1"/>
                          </a:solidFill>
                          <a:latin typeface="+mj-lt"/>
                        </a:rPr>
                        <a:t>4</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Bonus paid to players on the </a:t>
                      </a:r>
                      <a:r>
                        <a:rPr lang="en-US" sz="1600" i="1" dirty="0">
                          <a:solidFill>
                            <a:schemeClr val="bg1"/>
                          </a:solidFill>
                        </a:rPr>
                        <a:t>losing</a:t>
                      </a:r>
                      <a:r>
                        <a:rPr lang="en-US" sz="1600" dirty="0">
                          <a:solidFill>
                            <a:schemeClr val="bg1"/>
                          </a:solidFill>
                        </a:rPr>
                        <a:t> Super Bowl team (2025)</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7145238"/>
                  </a:ext>
                </a:extLst>
              </a:tr>
              <a:tr h="464714">
                <a:tc>
                  <a:txBody>
                    <a:bodyPr/>
                    <a:lstStyle/>
                    <a:p>
                      <a:pPr marL="0" indent="0" algn="ctr">
                        <a:buFont typeface="+mj-lt"/>
                        <a:buNone/>
                      </a:pPr>
                      <a:r>
                        <a:rPr lang="en-US" sz="1400" dirty="0">
                          <a:solidFill>
                            <a:schemeClr val="bg1"/>
                          </a:solidFill>
                          <a:latin typeface="+mj-lt"/>
                        </a:rPr>
                        <a:t>5</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Predicted total U.S. spending for Super Bowl Sunday (2026)</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20780549"/>
                  </a:ext>
                </a:extLst>
              </a:tr>
              <a:tr h="473914">
                <a:tc>
                  <a:txBody>
                    <a:bodyPr/>
                    <a:lstStyle/>
                    <a:p>
                      <a:pPr marL="0" indent="0" algn="ctr">
                        <a:buFont typeface="+mj-lt"/>
                        <a:buNone/>
                      </a:pPr>
                      <a:r>
                        <a:rPr lang="en-US" sz="1400" dirty="0">
                          <a:solidFill>
                            <a:schemeClr val="bg1"/>
                          </a:solidFill>
                          <a:latin typeface="+mj-lt"/>
                        </a:rPr>
                        <a:t>6</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Cost for a 30-second Super Bowl TV ad (2026)</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843539062"/>
                  </a:ext>
                </a:extLst>
              </a:tr>
              <a:tr h="464714">
                <a:tc>
                  <a:txBody>
                    <a:bodyPr/>
                    <a:lstStyle/>
                    <a:p>
                      <a:pPr marL="0" indent="0" algn="ctr">
                        <a:buFont typeface="+mj-lt"/>
                        <a:buNone/>
                      </a:pPr>
                      <a:r>
                        <a:rPr lang="en-US" sz="1400" dirty="0">
                          <a:solidFill>
                            <a:schemeClr val="bg1"/>
                          </a:solidFill>
                          <a:latin typeface="+mj-lt"/>
                        </a:rPr>
                        <a:t>7</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Amount the U.S. is projected to legal gamble on SBLX</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91132446"/>
                  </a:ext>
                </a:extLst>
              </a:tr>
              <a:tr h="464714">
                <a:tc>
                  <a:txBody>
                    <a:bodyPr/>
                    <a:lstStyle/>
                    <a:p>
                      <a:pPr marL="0" indent="0" algn="ctr">
                        <a:buFont typeface="+mj-lt"/>
                        <a:buNone/>
                      </a:pPr>
                      <a:r>
                        <a:rPr lang="en-US" sz="1400" dirty="0">
                          <a:solidFill>
                            <a:schemeClr val="bg1"/>
                          </a:solidFill>
                          <a:latin typeface="+mj-lt"/>
                        </a:rPr>
                        <a:t>8</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indent="0" algn="r">
                        <a:buFont typeface="+mj-lt"/>
                        <a:buNone/>
                      </a:pPr>
                      <a:r>
                        <a:rPr lang="en-US" sz="1600" dirty="0">
                          <a:solidFill>
                            <a:schemeClr val="bg1"/>
                          </a:solidFill>
                        </a:rPr>
                        <a:t>Number of albums* sold by SBLX Halftime performer Bad Bunny</a:t>
                      </a: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41296803"/>
                  </a:ext>
                </a:extLst>
              </a:tr>
            </a:tbl>
          </a:graphicData>
        </a:graphic>
      </p:graphicFrame>
    </p:spTree>
    <p:extLst>
      <p:ext uri="{BB962C8B-B14F-4D97-AF65-F5344CB8AC3E}">
        <p14:creationId xmlns:p14="http://schemas.microsoft.com/office/powerpoint/2010/main" val="2789592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18429-7A1E-BADE-0DF9-51CB48D85AB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C5E145A-5E8D-4860-CC2F-057F718EC5E3}"/>
              </a:ext>
            </a:extLst>
          </p:cNvPr>
          <p:cNvSpPr>
            <a:spLocks noGrp="1"/>
          </p:cNvSpPr>
          <p:nvPr>
            <p:ph type="title"/>
          </p:nvPr>
        </p:nvSpPr>
        <p:spPr/>
        <p:txBody>
          <a:bodyPr/>
          <a:lstStyle/>
          <a:p>
            <a:r>
              <a:rPr kumimoji="0" lang="en-US" sz="2000" b="1" i="0" u="none" strike="noStrike" kern="1200" cap="none" spc="100" normalizeH="0" baseline="0" noProof="0" dirty="0">
                <a:ln>
                  <a:noFill/>
                </a:ln>
                <a:solidFill>
                  <a:prstClr val="black"/>
                </a:solidFill>
                <a:effectLst/>
                <a:uLnTx/>
                <a:uFillTx/>
                <a:latin typeface="Segoe UI Semibold"/>
                <a:ea typeface="+mj-ea"/>
                <a:cs typeface="+mj-cs"/>
              </a:rPr>
              <a:t>ACTIVITY</a:t>
            </a: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r>
              <a:rPr lang="en-US" dirty="0"/>
              <a:t>Insurance Claim Flowchart</a:t>
            </a:r>
          </a:p>
        </p:txBody>
      </p:sp>
      <p:graphicFrame>
        <p:nvGraphicFramePr>
          <p:cNvPr id="19" name="Content Placeholder 18">
            <a:extLst>
              <a:ext uri="{FF2B5EF4-FFF2-40B4-BE49-F238E27FC236}">
                <a16:creationId xmlns:a16="http://schemas.microsoft.com/office/drawing/2014/main" id="{3DD0DED1-D261-5BDE-0332-EEE5D7A9726F}"/>
              </a:ext>
            </a:extLst>
          </p:cNvPr>
          <p:cNvGraphicFramePr>
            <a:graphicFrameLocks noGrp="1"/>
          </p:cNvGraphicFramePr>
          <p:nvPr>
            <p:ph sz="quarter" idx="13"/>
          </p:nvPr>
        </p:nvGraphicFramePr>
        <p:xfrm>
          <a:off x="3670300" y="584200"/>
          <a:ext cx="7927975" cy="39989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1" name="Picture 2" descr="Apple Watch SE 3 GPS 40mm Starlight Aluminum Case, Neon Yellow Sport Band Side view">
            <a:extLst>
              <a:ext uri="{FF2B5EF4-FFF2-40B4-BE49-F238E27FC236}">
                <a16:creationId xmlns:a16="http://schemas.microsoft.com/office/drawing/2014/main" id="{87B5D9B1-5E1F-85C6-7E93-EAD10B06BBDD}"/>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20080" r="18027"/>
          <a:stretch>
            <a:fillRect/>
          </a:stretch>
        </p:blipFill>
        <p:spPr bwMode="auto">
          <a:xfrm>
            <a:off x="3670299" y="505596"/>
            <a:ext cx="2161689" cy="2237604"/>
          </a:xfrm>
          <a:prstGeom prst="rect">
            <a:avLst/>
          </a:prstGeom>
          <a:noFill/>
          <a:extLst>
            <a:ext uri="{909E8E84-426E-40DD-AFC4-6F175D3DCCD1}">
              <a14:hiddenFill xmlns:a14="http://schemas.microsoft.com/office/drawing/2010/main">
                <a:solidFill>
                  <a:srgbClr val="FFFFFF"/>
                </a:solidFill>
              </a14:hiddenFill>
            </a:ext>
          </a:extLst>
        </p:spPr>
      </p:pic>
      <p:sp>
        <p:nvSpPr>
          <p:cNvPr id="14" name="Content Placeholder 13">
            <a:extLst>
              <a:ext uri="{FF2B5EF4-FFF2-40B4-BE49-F238E27FC236}">
                <a16:creationId xmlns:a16="http://schemas.microsoft.com/office/drawing/2014/main" id="{59067C32-24B7-BE3E-8FD2-3E0FEC5D02C0}"/>
              </a:ext>
            </a:extLst>
          </p:cNvPr>
          <p:cNvSpPr>
            <a:spLocks noGrp="1"/>
          </p:cNvSpPr>
          <p:nvPr>
            <p:ph sz="quarter" idx="14"/>
          </p:nvPr>
        </p:nvSpPr>
        <p:spPr>
          <a:xfrm>
            <a:off x="603885" y="584005"/>
            <a:ext cx="2825115" cy="3639079"/>
          </a:xfrm>
        </p:spPr>
        <p:txBody>
          <a:bodyPr/>
          <a:lstStyle/>
          <a:p>
            <a:pPr algn="ctr"/>
            <a:r>
              <a:rPr lang="en-US" dirty="0">
                <a:latin typeface="+mj-lt"/>
              </a:rPr>
              <a:t>AppleCare+ Analysis</a:t>
            </a:r>
          </a:p>
          <a:p>
            <a:pPr algn="ctr">
              <a:spcBef>
                <a:spcPts val="600"/>
              </a:spcBef>
            </a:pPr>
            <a:r>
              <a:rPr lang="en-US" dirty="0"/>
              <a:t>You pay </a:t>
            </a:r>
            <a:r>
              <a:rPr lang="en-US" dirty="0">
                <a:latin typeface="+mj-lt"/>
              </a:rPr>
              <a:t>$271.66 </a:t>
            </a:r>
            <a:r>
              <a:rPr lang="en-US" dirty="0"/>
              <a:t>for a new Apple Watch SE 3 (GPS, 40 mm).</a:t>
            </a:r>
          </a:p>
        </p:txBody>
      </p:sp>
      <p:pic>
        <p:nvPicPr>
          <p:cNvPr id="16" name="Content Placeholder 6">
            <a:extLst>
              <a:ext uri="{FF2B5EF4-FFF2-40B4-BE49-F238E27FC236}">
                <a16:creationId xmlns:a16="http://schemas.microsoft.com/office/drawing/2014/main" id="{25F9B8FA-63E7-2301-DD60-A2FB2512C4C8}"/>
              </a:ext>
            </a:extLst>
          </p:cNvPr>
          <p:cNvPicPr>
            <a:picLocks noChangeAspect="1"/>
          </p:cNvPicPr>
          <p:nvPr/>
        </p:nvPicPr>
        <p:blipFill>
          <a:blip r:embed="rId9"/>
          <a:stretch>
            <a:fillRect/>
          </a:stretch>
        </p:blipFill>
        <p:spPr>
          <a:xfrm>
            <a:off x="569438" y="2286000"/>
            <a:ext cx="2894008" cy="2943197"/>
          </a:xfrm>
          <a:prstGeom prst="rect">
            <a:avLst/>
          </a:prstGeom>
        </p:spPr>
      </p:pic>
    </p:spTree>
    <p:extLst>
      <p:ext uri="{BB962C8B-B14F-4D97-AF65-F5344CB8AC3E}">
        <p14:creationId xmlns:p14="http://schemas.microsoft.com/office/powerpoint/2010/main" val="2165393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18F3B11-9B07-9AFB-3AD7-C16FB12ABB24}"/>
              </a:ext>
            </a:extLst>
          </p:cNvPr>
          <p:cNvSpPr>
            <a:spLocks noGrp="1"/>
          </p:cNvSpPr>
          <p:nvPr>
            <p:ph type="title"/>
          </p:nvPr>
        </p:nvSpPr>
        <p:spPr/>
        <p:txBody>
          <a:bodyPr/>
          <a:lstStyle/>
          <a:p>
            <a:r>
              <a:rPr kumimoji="0" lang="en-US" sz="2000" b="1" i="0" u="none" strike="noStrike" kern="1200" cap="none" spc="100" normalizeH="0" baseline="0" noProof="0" dirty="0">
                <a:ln>
                  <a:noFill/>
                </a:ln>
                <a:solidFill>
                  <a:prstClr val="black"/>
                </a:solidFill>
                <a:effectLst/>
                <a:uLnTx/>
                <a:uFillTx/>
                <a:latin typeface="Segoe UI Semibold"/>
                <a:ea typeface="+mj-ea"/>
                <a:cs typeface="+mj-cs"/>
              </a:rPr>
              <a:t>ACTIVITY</a:t>
            </a: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br>
              <a:rPr kumimoji="0" lang="en-US" sz="2000" b="1" i="0" u="none" strike="noStrike" kern="1200" cap="none" spc="100" normalizeH="0" baseline="0" noProof="0" dirty="0">
                <a:ln>
                  <a:noFill/>
                </a:ln>
                <a:solidFill>
                  <a:prstClr val="black"/>
                </a:solidFill>
                <a:effectLst/>
                <a:uLnTx/>
                <a:uFillTx/>
                <a:latin typeface="Segoe UI Semibold"/>
                <a:ea typeface="+mj-ea"/>
                <a:cs typeface="+mj-cs"/>
              </a:rPr>
            </a:br>
            <a:r>
              <a:rPr lang="en-US" dirty="0"/>
              <a:t>Insurance Claim Flowchart</a:t>
            </a:r>
          </a:p>
        </p:txBody>
      </p:sp>
      <p:sp>
        <p:nvSpPr>
          <p:cNvPr id="5" name="Content Placeholder 4">
            <a:extLst>
              <a:ext uri="{FF2B5EF4-FFF2-40B4-BE49-F238E27FC236}">
                <a16:creationId xmlns:a16="http://schemas.microsoft.com/office/drawing/2014/main" id="{409993AC-928D-F77C-56B6-A2D4C62CD9D8}"/>
              </a:ext>
            </a:extLst>
          </p:cNvPr>
          <p:cNvSpPr>
            <a:spLocks noGrp="1"/>
          </p:cNvSpPr>
          <p:nvPr>
            <p:ph sz="quarter" idx="14"/>
          </p:nvPr>
        </p:nvSpPr>
        <p:spPr/>
        <p:txBody>
          <a:bodyPr/>
          <a:lstStyle/>
          <a:p>
            <a:r>
              <a:rPr lang="en-US" dirty="0"/>
              <a:t>The owner pays a $150 monthly premium for home insurance with a $5,000 deductible. </a:t>
            </a:r>
          </a:p>
          <a:p>
            <a:r>
              <a:rPr lang="en-US" dirty="0"/>
              <a:t>During a storm, the home incurs $170,000 in covered damages.</a:t>
            </a:r>
          </a:p>
          <a:p>
            <a:pPr marL="342900" indent="-342900">
              <a:buFont typeface="Arial" panose="020B0604020202020204" pitchFamily="34" charset="0"/>
              <a:buChar char="•"/>
            </a:pPr>
            <a:r>
              <a:rPr lang="en-US" dirty="0"/>
              <a:t>Owner: $5,000</a:t>
            </a:r>
          </a:p>
          <a:p>
            <a:pPr marL="342900" indent="-342900">
              <a:buFont typeface="Arial" panose="020B0604020202020204" pitchFamily="34" charset="0"/>
              <a:buChar char="•"/>
            </a:pPr>
            <a:r>
              <a:rPr lang="en-US" dirty="0"/>
              <a:t>Insurer: $165,000</a:t>
            </a:r>
          </a:p>
        </p:txBody>
      </p:sp>
      <p:graphicFrame>
        <p:nvGraphicFramePr>
          <p:cNvPr id="19" name="Content Placeholder 18">
            <a:extLst>
              <a:ext uri="{FF2B5EF4-FFF2-40B4-BE49-F238E27FC236}">
                <a16:creationId xmlns:a16="http://schemas.microsoft.com/office/drawing/2014/main" id="{5C7E0DB5-DD96-54FA-F383-123F089136C7}"/>
              </a:ext>
            </a:extLst>
          </p:cNvPr>
          <p:cNvGraphicFramePr>
            <a:graphicFrameLocks noGrp="1"/>
          </p:cNvGraphicFramePr>
          <p:nvPr>
            <p:ph sz="quarter" idx="13"/>
          </p:nvPr>
        </p:nvGraphicFramePr>
        <p:xfrm>
          <a:off x="3670300" y="584200"/>
          <a:ext cx="7927975" cy="39989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Content Placeholder 4">
            <a:extLst>
              <a:ext uri="{FF2B5EF4-FFF2-40B4-BE49-F238E27FC236}">
                <a16:creationId xmlns:a16="http://schemas.microsoft.com/office/drawing/2014/main" id="{B066D28A-CB8A-3294-8C2F-75268789246D}"/>
              </a:ext>
            </a:extLst>
          </p:cNvPr>
          <p:cNvSpPr txBox="1">
            <a:spLocks/>
          </p:cNvSpPr>
          <p:nvPr/>
        </p:nvSpPr>
        <p:spPr>
          <a:xfrm>
            <a:off x="603885" y="584005"/>
            <a:ext cx="2825115" cy="3687206"/>
          </a:xfrm>
          <a:prstGeom prst="rect">
            <a:avLst/>
          </a:prstGeom>
          <a:solidFill>
            <a:schemeClr val="tx2"/>
          </a:solidFill>
        </p:spPr>
        <p:txBody>
          <a:bodyPr vert="horz" lIns="0" tIns="274320" rIns="91440" bIns="45720" rtlCol="0">
            <a:normAutofit/>
          </a:bodyPr>
          <a:lstStyle>
            <a:lvl1pPr marL="0" indent="0" algn="l" defTabSz="914400" rtl="0" eaLnBrk="1" latinLnBrk="0" hangingPunct="1">
              <a:lnSpc>
                <a:spcPct val="90000"/>
              </a:lnSpc>
              <a:spcBef>
                <a:spcPts val="1800"/>
              </a:spcBef>
              <a:buFont typeface="Arial" panose="020B0604020202020204" pitchFamily="34" charset="0"/>
              <a:buNone/>
              <a:defRPr sz="2000" b="0" i="0" kern="1200">
                <a:solidFill>
                  <a:schemeClr val="bg1"/>
                </a:solidFill>
                <a:latin typeface="+mn-lt"/>
                <a:ea typeface="+mn-ea"/>
                <a:cs typeface="+mn-cs"/>
              </a:defRPr>
            </a:lvl1pPr>
            <a:lvl2pPr marL="457200" indent="0" algn="l" defTabSz="914400" rtl="0" eaLnBrk="1" latinLnBrk="0" hangingPunct="1">
              <a:lnSpc>
                <a:spcPct val="90000"/>
              </a:lnSpc>
              <a:spcBef>
                <a:spcPts val="1800"/>
              </a:spcBef>
              <a:buFont typeface="Arial" panose="020B0604020202020204" pitchFamily="34" charset="0"/>
              <a:buNone/>
              <a:defRPr sz="2000" b="0" i="0" kern="1200">
                <a:solidFill>
                  <a:schemeClr val="bg1"/>
                </a:solidFill>
                <a:latin typeface="+mn-lt"/>
                <a:ea typeface="+mn-ea"/>
                <a:cs typeface="+mn-cs"/>
              </a:defRPr>
            </a:lvl2pPr>
            <a:lvl3pPr marL="914400" indent="0" algn="l" defTabSz="914400" rtl="0" eaLnBrk="1" latinLnBrk="0" hangingPunct="1">
              <a:lnSpc>
                <a:spcPct val="90000"/>
              </a:lnSpc>
              <a:spcBef>
                <a:spcPts val="1800"/>
              </a:spcBef>
              <a:buFont typeface="Arial" panose="020B0604020202020204" pitchFamily="34" charset="0"/>
              <a:buNone/>
              <a:defRPr sz="2000" b="0" i="0" kern="1200">
                <a:solidFill>
                  <a:schemeClr val="bg1"/>
                </a:solidFill>
                <a:latin typeface="+mn-lt"/>
                <a:ea typeface="+mn-ea"/>
                <a:cs typeface="+mn-cs"/>
              </a:defRPr>
            </a:lvl3pPr>
            <a:lvl4pPr marL="1371600" indent="0" algn="l" defTabSz="914400" rtl="0" eaLnBrk="1" latinLnBrk="0" hangingPunct="1">
              <a:lnSpc>
                <a:spcPct val="90000"/>
              </a:lnSpc>
              <a:spcBef>
                <a:spcPts val="1800"/>
              </a:spcBef>
              <a:buFont typeface="Arial" panose="020B0604020202020204" pitchFamily="34" charset="0"/>
              <a:buNone/>
              <a:defRPr sz="2000" b="0" i="0" kern="1200">
                <a:solidFill>
                  <a:schemeClr val="bg1"/>
                </a:solidFill>
                <a:latin typeface="+mn-lt"/>
                <a:ea typeface="+mn-ea"/>
                <a:cs typeface="+mn-cs"/>
              </a:defRPr>
            </a:lvl4pPr>
            <a:lvl5pPr marL="1828800" indent="0" algn="l" defTabSz="914400" rtl="0" eaLnBrk="1" latinLnBrk="0" hangingPunct="1">
              <a:lnSpc>
                <a:spcPct val="90000"/>
              </a:lnSpc>
              <a:spcBef>
                <a:spcPts val="1800"/>
              </a:spcBef>
              <a:buFont typeface="Arial" panose="020B0604020202020204" pitchFamily="34" charset="0"/>
              <a:buNone/>
              <a:defRPr sz="2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0325" marR="0" lvl="0" indent="0" algn="l" defTabSz="914400" rtl="0" eaLnBrk="1" fontAlgn="auto" latinLnBrk="0" hangingPunct="1">
              <a:lnSpc>
                <a:spcPct val="90000"/>
              </a:lnSpc>
              <a:spcBef>
                <a:spcPts val="18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Segoe UI"/>
                <a:ea typeface="+mn-ea"/>
                <a:cs typeface="+mn-cs"/>
              </a:rPr>
              <a:t>The owner pays a </a:t>
            </a:r>
            <a:r>
              <a:rPr kumimoji="0" lang="en-US" sz="2000" b="1" i="0" u="none" strike="noStrike" kern="1200" cap="none" spc="0" normalizeH="0" baseline="0" noProof="0" dirty="0">
                <a:ln>
                  <a:noFill/>
                </a:ln>
                <a:solidFill>
                  <a:prstClr val="black"/>
                </a:solidFill>
                <a:effectLst/>
                <a:uLnTx/>
                <a:uFillTx/>
                <a:latin typeface="Segoe UI"/>
                <a:ea typeface="+mn-ea"/>
                <a:cs typeface="+mn-cs"/>
              </a:rPr>
              <a:t>$70 </a:t>
            </a:r>
            <a:r>
              <a:rPr kumimoji="0" lang="en-US" sz="2000" b="0" i="0" u="none" strike="noStrike" kern="1200" cap="none" spc="0" normalizeH="0" baseline="0" noProof="0" dirty="0">
                <a:ln>
                  <a:noFill/>
                </a:ln>
                <a:solidFill>
                  <a:prstClr val="black"/>
                </a:solidFill>
                <a:effectLst/>
                <a:uLnTx/>
                <a:uFillTx/>
                <a:latin typeface="Segoe UI"/>
                <a:ea typeface="+mn-ea"/>
                <a:cs typeface="+mn-cs"/>
              </a:rPr>
              <a:t>monthly premium for home insurance with a </a:t>
            </a:r>
            <a:r>
              <a:rPr kumimoji="0" lang="en-US" sz="2000" b="1" i="0" u="none" strike="noStrike" kern="1200" cap="none" spc="0" normalizeH="0" baseline="0" noProof="0" dirty="0">
                <a:ln>
                  <a:noFill/>
                </a:ln>
                <a:solidFill>
                  <a:prstClr val="black"/>
                </a:solidFill>
                <a:effectLst/>
                <a:uLnTx/>
                <a:uFillTx/>
                <a:latin typeface="Segoe UI"/>
                <a:ea typeface="+mn-ea"/>
                <a:cs typeface="+mn-cs"/>
              </a:rPr>
              <a:t>$20,000 </a:t>
            </a:r>
            <a:r>
              <a:rPr kumimoji="0" lang="en-US" sz="2000" b="0" i="0" u="none" strike="noStrike" kern="1200" cap="none" spc="0" normalizeH="0" baseline="0" noProof="0" dirty="0">
                <a:ln>
                  <a:noFill/>
                </a:ln>
                <a:solidFill>
                  <a:prstClr val="black"/>
                </a:solidFill>
                <a:effectLst/>
                <a:uLnTx/>
                <a:uFillTx/>
                <a:latin typeface="Segoe UI"/>
                <a:ea typeface="+mn-ea"/>
                <a:cs typeface="+mn-cs"/>
              </a:rPr>
              <a:t>deductible. </a:t>
            </a:r>
          </a:p>
          <a:p>
            <a:pPr marL="60325" marR="0" lvl="0" indent="0" algn="l" defTabSz="914400" rtl="0" eaLnBrk="1" fontAlgn="auto" latinLnBrk="0" hangingPunct="1">
              <a:lnSpc>
                <a:spcPct val="90000"/>
              </a:lnSpc>
              <a:spcBef>
                <a:spcPts val="18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Segoe UI"/>
                <a:ea typeface="+mn-ea"/>
                <a:cs typeface="+mn-cs"/>
              </a:rPr>
              <a:t>During a storm, the home incurs $170,000 in covered damages.</a:t>
            </a:r>
          </a:p>
          <a:p>
            <a:pPr marL="403225" marR="0" lvl="0" indent="-342900" algn="l" defTabSz="914400" rtl="0" eaLnBrk="1" fontAlgn="auto" latinLnBrk="0" hangingPunct="1">
              <a:lnSpc>
                <a:spcPct val="90000"/>
              </a:lnSpc>
              <a:spcBef>
                <a:spcPts val="18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Segoe UI"/>
                <a:ea typeface="+mn-ea"/>
                <a:cs typeface="+mn-cs"/>
              </a:rPr>
              <a:t>Owner: $20,000</a:t>
            </a:r>
          </a:p>
          <a:p>
            <a:pPr marL="403225" marR="0" lvl="0" indent="-342900" algn="l" defTabSz="914400" rtl="0" eaLnBrk="1" fontAlgn="auto" latinLnBrk="0" hangingPunct="1">
              <a:lnSpc>
                <a:spcPct val="90000"/>
              </a:lnSpc>
              <a:spcBef>
                <a:spcPts val="18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Segoe UI"/>
                <a:ea typeface="+mn-ea"/>
                <a:cs typeface="+mn-cs"/>
              </a:rPr>
              <a:t>Insurer: $150,000</a:t>
            </a:r>
          </a:p>
        </p:txBody>
      </p:sp>
    </p:spTree>
    <p:extLst>
      <p:ext uri="{BB962C8B-B14F-4D97-AF65-F5344CB8AC3E}">
        <p14:creationId xmlns:p14="http://schemas.microsoft.com/office/powerpoint/2010/main" val="411784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29D2B-5652-E7D0-79C9-AB9E6512BB31}"/>
            </a:ext>
          </a:extLst>
        </p:cNvPr>
        <p:cNvGrpSpPr/>
        <p:nvPr/>
      </p:nvGrpSpPr>
      <p:grpSpPr>
        <a:xfrm>
          <a:off x="0" y="0"/>
          <a:ext cx="0" cy="0"/>
          <a:chOff x="0" y="0"/>
          <a:chExt cx="0" cy="0"/>
        </a:xfrm>
      </p:grpSpPr>
      <p:graphicFrame>
        <p:nvGraphicFramePr>
          <p:cNvPr id="12" name="Content Placeholder 3">
            <a:extLst>
              <a:ext uri="{FF2B5EF4-FFF2-40B4-BE49-F238E27FC236}">
                <a16:creationId xmlns:a16="http://schemas.microsoft.com/office/drawing/2014/main" id="{F3D54124-489E-F946-9ABD-E076ED1BBC3F}"/>
              </a:ext>
            </a:extLst>
          </p:cNvPr>
          <p:cNvGraphicFramePr>
            <a:graphicFrameLocks noGrp="1"/>
          </p:cNvGraphicFramePr>
          <p:nvPr>
            <p:ph type="tbl" sz="quarter" idx="10"/>
          </p:nvPr>
        </p:nvGraphicFramePr>
        <p:xfrm>
          <a:off x="609600" y="411416"/>
          <a:ext cx="10972800" cy="6035168"/>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3089379088"/>
                    </a:ext>
                  </a:extLst>
                </a:gridCol>
                <a:gridCol w="5486400">
                  <a:extLst>
                    <a:ext uri="{9D8B030D-6E8A-4147-A177-3AD203B41FA5}">
                      <a16:colId xmlns:a16="http://schemas.microsoft.com/office/drawing/2014/main" val="3306680834"/>
                    </a:ext>
                  </a:extLst>
                </a:gridCol>
              </a:tblGrid>
              <a:tr h="803863">
                <a:tc gridSpan="2">
                  <a:txBody>
                    <a:bodyPr/>
                    <a:lstStyle/>
                    <a:p>
                      <a:pPr marL="0" indent="0" algn="ctr">
                        <a:buFont typeface="Arial" panose="020B0604020202020204" pitchFamily="34" charset="0"/>
                        <a:buNone/>
                      </a:pPr>
                      <a:r>
                        <a:rPr lang="en-US" sz="2000" b="0" dirty="0">
                          <a:solidFill>
                            <a:schemeClr val="bg1"/>
                          </a:solidFill>
                          <a:latin typeface="+mj-lt"/>
                        </a:rPr>
                        <a:t>Investigating Climate Disasters &amp; Insurance: Activity Menu</a:t>
                      </a:r>
                    </a:p>
                  </a:txBody>
                  <a:tcPr anchor="ctr">
                    <a:lnL>
                      <a:noFill/>
                    </a:lnL>
                    <a:lnR>
                      <a:noFill/>
                    </a:lnR>
                    <a:lnT>
                      <a:noFill/>
                    </a:lnT>
                    <a:lnB>
                      <a:noFill/>
                    </a:lnB>
                    <a:noFill/>
                  </a:tcPr>
                </a:tc>
                <a:tc hMerge="1">
                  <a:txBody>
                    <a:bodyPr/>
                    <a:lstStyle/>
                    <a:p>
                      <a:pPr marL="285750" indent="-285750">
                        <a:buFont typeface="Arial" panose="020B0604020202020204" pitchFamily="34" charset="0"/>
                        <a:buChar char="•"/>
                      </a:pPr>
                      <a:endParaRPr lang="en-US" sz="1500" b="0" dirty="0">
                        <a:solidFill>
                          <a:schemeClr val="bg1"/>
                        </a:solidFill>
                        <a:latin typeface="+mn-lt"/>
                      </a:endParaRPr>
                    </a:p>
                  </a:txBody>
                  <a:tcPr anchor="ctr">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562719294"/>
                  </a:ext>
                </a:extLst>
              </a:tr>
              <a:tr h="1699969">
                <a:tc>
                  <a:txBody>
                    <a:bodyPr/>
                    <a:lstStyle/>
                    <a:p>
                      <a:pPr marL="0" indent="0" algn="ctr" defTabSz="914400" rtl="0" eaLnBrk="1" latinLnBrk="0" hangingPunct="1">
                        <a:spcAft>
                          <a:spcPts val="200"/>
                        </a:spcAft>
                        <a:buFont typeface="Arial" panose="020B0604020202020204" pitchFamily="34" charset="0"/>
                        <a:buNone/>
                      </a:pPr>
                      <a:r>
                        <a:rPr lang="en-US" sz="1600" b="0" kern="1200" dirty="0">
                          <a:solidFill>
                            <a:schemeClr val="bg1"/>
                          </a:solidFill>
                          <a:latin typeface="+mj-lt"/>
                          <a:ea typeface="+mn-ea"/>
                          <a:cs typeface="+mn-cs"/>
                        </a:rPr>
                        <a:t>Disaster Data &amp; Impact</a:t>
                      </a:r>
                    </a:p>
                    <a:p>
                      <a:pPr>
                        <a:buNone/>
                      </a:pPr>
                      <a:r>
                        <a:rPr lang="en-US" sz="1400" u="sng" dirty="0">
                          <a:solidFill>
                            <a:schemeClr val="bg1"/>
                          </a:solidFill>
                        </a:rPr>
                        <a:t>Focus</a:t>
                      </a:r>
                      <a:r>
                        <a:rPr lang="en-US" sz="1400" dirty="0">
                          <a:solidFill>
                            <a:schemeClr val="bg1"/>
                          </a:solidFill>
                        </a:rPr>
                        <a:t>: Patterns, scale, &amp; cost</a:t>
                      </a:r>
                    </a:p>
                    <a:p>
                      <a:pPr marL="285750" indent="-285750">
                        <a:buFont typeface="Arial" panose="020B0604020202020204" pitchFamily="34" charset="0"/>
                        <a:buChar char="•"/>
                      </a:pPr>
                      <a:r>
                        <a:rPr lang="en-US" sz="1400" dirty="0">
                          <a:solidFill>
                            <a:schemeClr val="bg1"/>
                          </a:solidFill>
                        </a:rPr>
                        <a:t>Explore </a:t>
                      </a:r>
                      <a:r>
                        <a:rPr lang="en-US" sz="1400" dirty="0">
                          <a:solidFill>
                            <a:schemeClr val="bg1"/>
                          </a:solidFill>
                          <a:latin typeface="+mj-lt"/>
                          <a:hlinkClick r:id="rId2"/>
                        </a:rPr>
                        <a:t>Climate Central’s U.S. Billion-Dollar Disaster Database</a:t>
                      </a:r>
                      <a:endParaRPr lang="en-US" sz="1400" dirty="0">
                        <a:solidFill>
                          <a:schemeClr val="bg1"/>
                        </a:solidFill>
                        <a:latin typeface="+mj-lt"/>
                      </a:endParaRPr>
                    </a:p>
                    <a:p>
                      <a:pPr marL="285750" indent="-285750">
                        <a:buFont typeface="Arial" panose="020B0604020202020204" pitchFamily="34" charset="0"/>
                        <a:buChar char="•"/>
                      </a:pPr>
                      <a:r>
                        <a:rPr lang="en-US" sz="1400" dirty="0">
                          <a:solidFill>
                            <a:schemeClr val="bg1"/>
                          </a:solidFill>
                        </a:rPr>
                        <a:t>Identify trends in frequency, location, and total costs</a:t>
                      </a:r>
                    </a:p>
                    <a:p>
                      <a:pPr marL="285750" indent="-285750">
                        <a:buFont typeface="Arial" panose="020B0604020202020204" pitchFamily="34" charset="0"/>
                        <a:buChar char="•"/>
                      </a:pPr>
                      <a:r>
                        <a:rPr lang="en-US" sz="1400" dirty="0">
                          <a:solidFill>
                            <a:schemeClr val="bg1"/>
                          </a:solidFill>
                        </a:rPr>
                        <a:t>Discuss what costs are insured vs. uninsured</a:t>
                      </a:r>
                    </a:p>
                  </a:txBody>
                  <a:tcPr anchor="ctr">
                    <a:lnL>
                      <a:noFill/>
                    </a:lnL>
                    <a:lnR>
                      <a:noFill/>
                    </a:lnR>
                    <a:lnT>
                      <a:noFill/>
                    </a:lnT>
                    <a:lnB>
                      <a:noFill/>
                    </a:lnB>
                    <a:solidFill>
                      <a:schemeClr val="accent4">
                        <a:lumMod val="20000"/>
                        <a:lumOff val="80000"/>
                      </a:schemeClr>
                    </a:solidFill>
                  </a:tcPr>
                </a:tc>
                <a:tc>
                  <a:txBody>
                    <a:bodyPr/>
                    <a:lstStyle/>
                    <a:p>
                      <a:pPr marL="0" indent="0" algn="ctr" defTabSz="914400" rtl="0" eaLnBrk="1" latinLnBrk="0" hangingPunct="1">
                        <a:spcAft>
                          <a:spcPts val="200"/>
                        </a:spcAft>
                        <a:buFont typeface="Arial" panose="020B0604020202020204" pitchFamily="34" charset="0"/>
                        <a:buNone/>
                      </a:pPr>
                      <a:r>
                        <a:rPr lang="en-US" sz="1600" dirty="0">
                          <a:solidFill>
                            <a:schemeClr val="bg1"/>
                          </a:solidFill>
                          <a:latin typeface="+mj-lt"/>
                        </a:rPr>
                        <a:t>Learning From the Field</a:t>
                      </a:r>
                    </a:p>
                    <a:p>
                      <a:pPr marL="0" indent="0" algn="l" defTabSz="914400" rtl="0" eaLnBrk="1" latinLnBrk="0" hangingPunct="1">
                        <a:spcAft>
                          <a:spcPts val="200"/>
                        </a:spcAft>
                        <a:buFont typeface="Arial" panose="020B0604020202020204" pitchFamily="34" charset="0"/>
                        <a:buNone/>
                      </a:pPr>
                      <a:r>
                        <a:rPr lang="en-US" sz="1400" u="sng" dirty="0">
                          <a:solidFill>
                            <a:schemeClr val="bg1"/>
                          </a:solidFill>
                        </a:rPr>
                        <a:t>Focus</a:t>
                      </a:r>
                      <a:r>
                        <a:rPr lang="en-US" sz="1400" dirty="0">
                          <a:solidFill>
                            <a:schemeClr val="bg1"/>
                          </a:solidFill>
                        </a:rPr>
                        <a:t>: Careers &amp; real-world insight</a:t>
                      </a:r>
                    </a:p>
                    <a:p>
                      <a:pPr marL="285750" indent="-285750" algn="l" defTabSz="914400" rtl="0" eaLnBrk="1" latinLnBrk="0" hangingPunct="1">
                        <a:spcAft>
                          <a:spcPts val="200"/>
                        </a:spcAft>
                        <a:buFont typeface="Arial" panose="020B0604020202020204" pitchFamily="34" charset="0"/>
                        <a:buChar char="•"/>
                      </a:pPr>
                      <a:r>
                        <a:rPr lang="en-US" sz="1400" dirty="0">
                          <a:solidFill>
                            <a:schemeClr val="bg1"/>
                          </a:solidFill>
                        </a:rPr>
                        <a:t>Invite local insurance agents to speak to the class</a:t>
                      </a:r>
                    </a:p>
                    <a:p>
                      <a:pPr marL="285750" indent="-285750" algn="l" defTabSz="914400" rtl="0" eaLnBrk="1" latinLnBrk="0" hangingPunct="1">
                        <a:spcAft>
                          <a:spcPts val="200"/>
                        </a:spcAft>
                        <a:buFont typeface="Arial" panose="020B0604020202020204" pitchFamily="34" charset="0"/>
                        <a:buChar char="•"/>
                      </a:pPr>
                      <a:r>
                        <a:rPr lang="en-US" sz="1400" dirty="0">
                          <a:solidFill>
                            <a:schemeClr val="bg1"/>
                          </a:solidFill>
                        </a:rPr>
                        <a:t>Ask how climate risk affects pricing and coverage</a:t>
                      </a:r>
                    </a:p>
                    <a:p>
                      <a:pPr marL="285750" indent="-285750" algn="l" defTabSz="914400" rtl="0" eaLnBrk="1" latinLnBrk="0" hangingPunct="1">
                        <a:spcAft>
                          <a:spcPts val="200"/>
                        </a:spcAft>
                        <a:buFont typeface="Arial" panose="020B0604020202020204" pitchFamily="34" charset="0"/>
                        <a:buChar char="•"/>
                      </a:pPr>
                      <a:r>
                        <a:rPr lang="en-US" sz="1400" dirty="0">
                          <a:solidFill>
                            <a:schemeClr val="bg1"/>
                          </a:solidFill>
                        </a:rPr>
                        <a:t>Explore careers connected to insurance, risk, and resilience</a:t>
                      </a:r>
                    </a:p>
                  </a:txBody>
                  <a:tcPr anchor="ctr">
                    <a:lnL>
                      <a:noFill/>
                    </a:lnL>
                    <a:lnR>
                      <a:noFill/>
                    </a:lnR>
                    <a:lnT>
                      <a:noFill/>
                    </a:lnT>
                    <a:lnB>
                      <a:noFill/>
                    </a:lnB>
                    <a:solidFill>
                      <a:schemeClr val="tx1"/>
                    </a:solidFill>
                  </a:tcPr>
                </a:tc>
                <a:extLst>
                  <a:ext uri="{0D108BD9-81ED-4DB2-BD59-A6C34878D82A}">
                    <a16:rowId xmlns:a16="http://schemas.microsoft.com/office/drawing/2014/main" val="3961076759"/>
                  </a:ext>
                </a:extLst>
              </a:tr>
              <a:tr h="1699969">
                <a:tc>
                  <a:txBody>
                    <a:bodyPr/>
                    <a:lstStyle/>
                    <a:p>
                      <a:pPr algn="ctr"/>
                      <a:r>
                        <a:rPr lang="en-US" sz="1600" b="0" dirty="0">
                          <a:solidFill>
                            <a:schemeClr val="bg1"/>
                          </a:solidFill>
                          <a:latin typeface="+mj-lt"/>
                        </a:rPr>
                        <a:t>Managing Risk</a:t>
                      </a:r>
                    </a:p>
                    <a:p>
                      <a:r>
                        <a:rPr lang="en-US" sz="1400" b="0" u="sng" dirty="0">
                          <a:solidFill>
                            <a:schemeClr val="bg1"/>
                          </a:solidFill>
                        </a:rPr>
                        <a:t>Focus</a:t>
                      </a:r>
                      <a:r>
                        <a:rPr lang="en-US" sz="1400" b="0" dirty="0">
                          <a:solidFill>
                            <a:schemeClr val="bg1"/>
                          </a:solidFill>
                        </a:rPr>
                        <a:t>: Decision-making &amp; prevention</a:t>
                      </a:r>
                    </a:p>
                    <a:p>
                      <a:pPr marL="285750" indent="-285750">
                        <a:buFont typeface="Arial" panose="020B0604020202020204" pitchFamily="34" charset="0"/>
                        <a:buChar char="•"/>
                      </a:pPr>
                      <a:r>
                        <a:rPr lang="en-US" sz="1400" b="0" dirty="0">
                          <a:solidFill>
                            <a:schemeClr val="bg1"/>
                          </a:solidFill>
                        </a:rPr>
                        <a:t>Complete </a:t>
                      </a:r>
                      <a:r>
                        <a:rPr lang="en-US" sz="1400" b="0" dirty="0">
                          <a:solidFill>
                            <a:schemeClr val="bg1"/>
                          </a:solidFill>
                          <a:latin typeface="+mj-lt"/>
                          <a:hlinkClick r:id="rId3"/>
                        </a:rPr>
                        <a:t>EconEdLink: Managing Risk</a:t>
                      </a:r>
                      <a:endParaRPr lang="en-US" sz="1400" b="0" dirty="0">
                        <a:solidFill>
                          <a:schemeClr val="bg1"/>
                        </a:solidFill>
                        <a:latin typeface="+mj-lt"/>
                      </a:endParaRPr>
                    </a:p>
                    <a:p>
                      <a:pPr marL="285750" indent="-285750">
                        <a:buFont typeface="Arial" panose="020B0604020202020204" pitchFamily="34" charset="0"/>
                        <a:buChar char="•"/>
                      </a:pPr>
                      <a:r>
                        <a:rPr lang="en-US" sz="1400" b="0" dirty="0">
                          <a:solidFill>
                            <a:schemeClr val="bg1"/>
                          </a:solidFill>
                        </a:rPr>
                        <a:t>Identify everyday risks and disaster-related risks</a:t>
                      </a:r>
                    </a:p>
                    <a:p>
                      <a:pPr marL="285750" indent="-285750">
                        <a:buFont typeface="Arial" panose="020B0604020202020204" pitchFamily="34" charset="0"/>
                        <a:buChar char="•"/>
                      </a:pPr>
                      <a:r>
                        <a:rPr lang="en-US" sz="1400" b="0" dirty="0">
                          <a:solidFill>
                            <a:schemeClr val="bg1"/>
                          </a:solidFill>
                        </a:rPr>
                        <a:t>Connect prevention and preparation to insurance costs</a:t>
                      </a:r>
                    </a:p>
                  </a:txBody>
                  <a:tcPr anchor="ctr">
                    <a:lnL>
                      <a:noFill/>
                    </a:lnL>
                    <a:lnR>
                      <a:noFill/>
                    </a:lnR>
                    <a:lnT>
                      <a:noFill/>
                    </a:lnT>
                    <a:lnB>
                      <a:noFill/>
                    </a:lnB>
                    <a:solidFill>
                      <a:schemeClr val="tx1"/>
                    </a:solidFill>
                  </a:tcPr>
                </a:tc>
                <a:tc>
                  <a:txBody>
                    <a:bodyPr/>
                    <a:lstStyle/>
                    <a:p>
                      <a:pPr algn="ctr">
                        <a:buNone/>
                      </a:pPr>
                      <a:r>
                        <a:rPr lang="en-US" sz="1600" b="0" dirty="0">
                          <a:solidFill>
                            <a:schemeClr val="bg1"/>
                          </a:solidFill>
                          <a:latin typeface="+mj-lt"/>
                        </a:rPr>
                        <a:t>Story &amp; Reflection</a:t>
                      </a:r>
                    </a:p>
                    <a:p>
                      <a:pPr>
                        <a:buNone/>
                      </a:pPr>
                      <a:r>
                        <a:rPr lang="en-US" sz="1400" b="0" u="sng" dirty="0">
                          <a:solidFill>
                            <a:schemeClr val="bg1"/>
                          </a:solidFill>
                        </a:rPr>
                        <a:t>Focus</a:t>
                      </a:r>
                      <a:r>
                        <a:rPr lang="en-US" sz="1400" b="0" dirty="0">
                          <a:solidFill>
                            <a:schemeClr val="bg1"/>
                          </a:solidFill>
                        </a:rPr>
                        <a:t>: Personal impact &amp; empathy</a:t>
                      </a:r>
                    </a:p>
                    <a:p>
                      <a:pPr marL="285750" indent="-285750">
                        <a:buFont typeface="Arial" panose="020B0604020202020204" pitchFamily="34" charset="0"/>
                        <a:buChar char="•"/>
                      </a:pPr>
                      <a:r>
                        <a:rPr lang="en-US" sz="1400" b="0" dirty="0">
                          <a:solidFill>
                            <a:schemeClr val="bg1"/>
                          </a:solidFill>
                        </a:rPr>
                        <a:t>Play the </a:t>
                      </a:r>
                      <a:r>
                        <a:rPr lang="en-US" sz="1400" b="0" dirty="0">
                          <a:solidFill>
                            <a:schemeClr val="bg1"/>
                          </a:solidFill>
                          <a:latin typeface="+mj-lt"/>
                          <a:hlinkClick r:id="rId4"/>
                        </a:rPr>
                        <a:t>Bummer! Game </a:t>
                      </a:r>
                      <a:r>
                        <a:rPr lang="en-US" sz="1400" b="0" dirty="0">
                          <a:solidFill>
                            <a:schemeClr val="bg1"/>
                          </a:solidFill>
                        </a:rPr>
                        <a:t>from the NGPF Arcade</a:t>
                      </a:r>
                    </a:p>
                    <a:p>
                      <a:pPr marL="285750" indent="-285750">
                        <a:buFont typeface="Arial" panose="020B0604020202020204" pitchFamily="34" charset="0"/>
                        <a:buChar char="•"/>
                      </a:pPr>
                      <a:r>
                        <a:rPr lang="en-US" sz="1400" b="0" dirty="0">
                          <a:solidFill>
                            <a:schemeClr val="bg1"/>
                          </a:solidFill>
                        </a:rPr>
                        <a:t>Complete the </a:t>
                      </a:r>
                      <a:r>
                        <a:rPr lang="en-US" sz="1400" b="0" dirty="0">
                          <a:solidFill>
                            <a:schemeClr val="bg1"/>
                          </a:solidFill>
                          <a:latin typeface="+mj-lt"/>
                          <a:hlinkClick r:id="rId5"/>
                        </a:rPr>
                        <a:t>Bummer! reflection sheet</a:t>
                      </a:r>
                      <a:endParaRPr lang="en-US" sz="1400" b="0" dirty="0">
                        <a:solidFill>
                          <a:schemeClr val="bg1"/>
                        </a:solidFill>
                        <a:latin typeface="+mj-lt"/>
                      </a:endParaRPr>
                    </a:p>
                    <a:p>
                      <a:pPr marL="285750" indent="-285750">
                        <a:buFont typeface="Arial" panose="020B0604020202020204" pitchFamily="34" charset="0"/>
                        <a:buChar char="•"/>
                      </a:pPr>
                      <a:r>
                        <a:rPr lang="en-US" sz="1400" b="0" dirty="0">
                          <a:solidFill>
                            <a:schemeClr val="bg1"/>
                          </a:solidFill>
                        </a:rPr>
                        <a:t>Research the reasons floods are not covered by home insurance</a:t>
                      </a:r>
                    </a:p>
                  </a:txBody>
                  <a:tcPr anchor="ctr">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val="2156429051"/>
                  </a:ext>
                </a:extLst>
              </a:tr>
              <a:tr h="1831367">
                <a:tc>
                  <a:txBody>
                    <a:bodyPr/>
                    <a:lstStyle/>
                    <a:p>
                      <a:pPr marL="0" indent="0" algn="ctr" defTabSz="914400" rtl="0" eaLnBrk="1" latinLnBrk="0" hangingPunct="1">
                        <a:spcAft>
                          <a:spcPts val="200"/>
                        </a:spcAft>
                        <a:buFont typeface="Arial" panose="020B0604020202020204" pitchFamily="34" charset="0"/>
                        <a:buNone/>
                      </a:pPr>
                      <a:r>
                        <a:rPr lang="en-US" sz="1600" b="0" kern="1200" dirty="0">
                          <a:solidFill>
                            <a:schemeClr val="bg1"/>
                          </a:solidFill>
                          <a:latin typeface="+mj-lt"/>
                          <a:ea typeface="+mn-ea"/>
                          <a:cs typeface="+mn-cs"/>
                        </a:rPr>
                        <a:t>How Insurance Works</a:t>
                      </a:r>
                    </a:p>
                    <a:p>
                      <a:pPr algn="l" defTabSz="914400" rtl="0" eaLnBrk="1" latinLnBrk="0" hangingPunct="1"/>
                      <a:r>
                        <a:rPr lang="en-US" sz="1400" b="0" u="sng" kern="1200" dirty="0">
                          <a:solidFill>
                            <a:schemeClr val="bg1"/>
                          </a:solidFill>
                          <a:latin typeface="+mn-lt"/>
                          <a:ea typeface="+mn-ea"/>
                          <a:cs typeface="+mn-cs"/>
                        </a:rPr>
                        <a:t>Focus</a:t>
                      </a:r>
                      <a:r>
                        <a:rPr lang="en-US" sz="1400" b="0" u="none" kern="1200" dirty="0">
                          <a:solidFill>
                            <a:schemeClr val="bg1"/>
                          </a:solidFill>
                          <a:latin typeface="+mn-lt"/>
                          <a:ea typeface="+mn-ea"/>
                          <a:cs typeface="+mn-cs"/>
                        </a:rPr>
                        <a:t>: Systems &amp; processes</a:t>
                      </a:r>
                    </a:p>
                    <a:p>
                      <a:pPr marL="285750" indent="-285750" algn="l" defTabSz="914400" rtl="0" eaLnBrk="1" latinLnBrk="0" hangingPunct="1">
                        <a:buFont typeface="Arial" panose="020B0604020202020204" pitchFamily="34" charset="0"/>
                        <a:buChar char="•"/>
                      </a:pPr>
                      <a:r>
                        <a:rPr lang="en-US" sz="1400" b="0" u="none" kern="1200" dirty="0">
                          <a:solidFill>
                            <a:schemeClr val="bg1"/>
                          </a:solidFill>
                          <a:latin typeface="+mn-lt"/>
                          <a:ea typeface="+mn-ea"/>
                          <a:cs typeface="+mn-cs"/>
                        </a:rPr>
                        <a:t>Watch </a:t>
                      </a:r>
                      <a:r>
                        <a:rPr lang="en-US" sz="1400" b="0" u="none" kern="1200" dirty="0">
                          <a:solidFill>
                            <a:schemeClr val="bg1"/>
                          </a:solidFill>
                          <a:latin typeface="+mj-lt"/>
                          <a:ea typeface="+mn-ea"/>
                          <a:cs typeface="+mn-cs"/>
                          <a:hlinkClick r:id="rId6"/>
                        </a:rPr>
                        <a:t>EconEdLink: Insurance Video and Quiz</a:t>
                      </a:r>
                      <a:endParaRPr lang="en-US" sz="1400" b="0" u="none" kern="1200" dirty="0">
                        <a:solidFill>
                          <a:schemeClr val="bg1"/>
                        </a:solidFill>
                        <a:latin typeface="+mj-lt"/>
                        <a:ea typeface="+mn-ea"/>
                        <a:cs typeface="+mn-cs"/>
                      </a:endParaRPr>
                    </a:p>
                    <a:p>
                      <a:pPr marL="285750" indent="-285750" algn="l" defTabSz="914400" rtl="0" eaLnBrk="1" latinLnBrk="0" hangingPunct="1">
                        <a:buFont typeface="Arial" panose="020B0604020202020204" pitchFamily="34" charset="0"/>
                        <a:buChar char="•"/>
                      </a:pPr>
                      <a:r>
                        <a:rPr lang="en-US" sz="1400" b="0" u="none" kern="1200" dirty="0">
                          <a:solidFill>
                            <a:schemeClr val="bg1"/>
                          </a:solidFill>
                          <a:latin typeface="+mn-lt"/>
                          <a:ea typeface="+mn-ea"/>
                          <a:cs typeface="+mn-cs"/>
                        </a:rPr>
                        <a:t>Walk through f insurance decisions with CFPB’s “</a:t>
                      </a:r>
                      <a:r>
                        <a:rPr lang="en-US" sz="1400" b="0" u="none" kern="1200" dirty="0">
                          <a:solidFill>
                            <a:schemeClr val="bg1"/>
                          </a:solidFill>
                          <a:latin typeface="+mj-lt"/>
                          <a:ea typeface="+mn-ea"/>
                          <a:cs typeface="+mn-cs"/>
                          <a:hlinkClick r:id="rId7"/>
                        </a:rPr>
                        <a:t>Understanding How Insurance Works: A Case Study About Lucy</a:t>
                      </a:r>
                      <a:r>
                        <a:rPr lang="en-US" sz="1400" b="0" u="none" kern="1200" dirty="0">
                          <a:solidFill>
                            <a:schemeClr val="bg1"/>
                          </a:solidFill>
                          <a:latin typeface="+mn-lt"/>
                          <a:ea typeface="+mn-ea"/>
                          <a:cs typeface="+mn-cs"/>
                        </a:rPr>
                        <a:t>”</a:t>
                      </a:r>
                    </a:p>
                    <a:p>
                      <a:pPr marL="285750" indent="-285750" algn="l" defTabSz="914400" rtl="0" eaLnBrk="1" latinLnBrk="0" hangingPunct="1">
                        <a:buFont typeface="Arial" panose="020B0604020202020204" pitchFamily="34" charset="0"/>
                        <a:buChar char="•"/>
                      </a:pPr>
                      <a:r>
                        <a:rPr lang="en-US" sz="1400" b="0" u="none" kern="1200" dirty="0">
                          <a:solidFill>
                            <a:schemeClr val="bg1"/>
                          </a:solidFill>
                          <a:latin typeface="+mn-lt"/>
                          <a:ea typeface="+mn-ea"/>
                          <a:cs typeface="+mn-cs"/>
                        </a:rPr>
                        <a:t>Discuss how insurance priorities will change with age</a:t>
                      </a:r>
                    </a:p>
                  </a:txBody>
                  <a:tcPr anchor="ctr">
                    <a:lnL>
                      <a:noFill/>
                    </a:lnL>
                    <a:lnR>
                      <a:noFill/>
                    </a:lnR>
                    <a:lnT>
                      <a:noFill/>
                    </a:lnT>
                    <a:lnB>
                      <a:noFill/>
                    </a:lnB>
                    <a:solidFill>
                      <a:schemeClr val="accent4">
                        <a:lumMod val="20000"/>
                        <a:lumOff val="80000"/>
                      </a:schemeClr>
                    </a:solidFill>
                  </a:tcPr>
                </a:tc>
                <a:tc>
                  <a:txBody>
                    <a:bodyPr/>
                    <a:lstStyle/>
                    <a:p>
                      <a:pPr marL="0" indent="0" algn="ctr" defTabSz="914400" rtl="0" eaLnBrk="1" latinLnBrk="0" hangingPunct="1">
                        <a:spcAft>
                          <a:spcPts val="200"/>
                        </a:spcAft>
                        <a:buFont typeface="Arial" panose="020B0604020202020204" pitchFamily="34" charset="0"/>
                        <a:buNone/>
                      </a:pPr>
                      <a:r>
                        <a:rPr lang="en-US" sz="1600" b="0" dirty="0">
                          <a:solidFill>
                            <a:schemeClr val="bg1"/>
                          </a:solidFill>
                          <a:latin typeface="+mj-lt"/>
                        </a:rPr>
                        <a:t>Risk Pooling in Action</a:t>
                      </a:r>
                    </a:p>
                    <a:p>
                      <a:pPr marL="0" indent="0" algn="l" defTabSz="914400" rtl="0" eaLnBrk="1" latinLnBrk="0" hangingPunct="1">
                        <a:spcAft>
                          <a:spcPts val="200"/>
                        </a:spcAft>
                        <a:buFont typeface="Arial" panose="020B0604020202020204" pitchFamily="34" charset="0"/>
                        <a:buNone/>
                      </a:pPr>
                      <a:r>
                        <a:rPr lang="en-US" sz="1400" u="sng" dirty="0">
                          <a:solidFill>
                            <a:schemeClr val="bg1"/>
                          </a:solidFill>
                        </a:rPr>
                        <a:t>Focus</a:t>
                      </a:r>
                      <a:r>
                        <a:rPr lang="en-US" sz="1400" dirty="0">
                          <a:solidFill>
                            <a:schemeClr val="bg1"/>
                          </a:solidFill>
                        </a:rPr>
                        <a:t>: Shared risk &amp; fairness</a:t>
                      </a:r>
                    </a:p>
                    <a:p>
                      <a:pPr marL="285750" indent="-285750" algn="l" defTabSz="914400" rtl="0" eaLnBrk="1" latinLnBrk="0" hangingPunct="1">
                        <a:spcAft>
                          <a:spcPts val="200"/>
                        </a:spcAft>
                        <a:buFont typeface="Arial" panose="020B0604020202020204" pitchFamily="34" charset="0"/>
                        <a:buChar char="•"/>
                      </a:pPr>
                      <a:r>
                        <a:rPr lang="en-US" sz="1400" dirty="0">
                          <a:solidFill>
                            <a:schemeClr val="bg1"/>
                          </a:solidFill>
                        </a:rPr>
                        <a:t>Complete </a:t>
                      </a:r>
                      <a:r>
                        <a:rPr lang="en-US" sz="1400" dirty="0">
                          <a:solidFill>
                            <a:schemeClr val="bg1"/>
                          </a:solidFill>
                          <a:latin typeface="+mj-lt"/>
                          <a:hlinkClick r:id="rId8"/>
                        </a:rPr>
                        <a:t>PLAY: Insurance Risk Pooling </a:t>
                      </a:r>
                      <a:r>
                        <a:rPr lang="en-US" sz="1400" dirty="0">
                          <a:solidFill>
                            <a:schemeClr val="bg1"/>
                          </a:solidFill>
                        </a:rPr>
                        <a:t>from NGPF</a:t>
                      </a:r>
                    </a:p>
                    <a:p>
                      <a:pPr marL="285750" indent="-285750" algn="l" defTabSz="914400" rtl="0" eaLnBrk="1" latinLnBrk="0" hangingPunct="1">
                        <a:spcAft>
                          <a:spcPts val="200"/>
                        </a:spcAft>
                        <a:buFont typeface="Arial" panose="020B0604020202020204" pitchFamily="34" charset="0"/>
                        <a:buChar char="•"/>
                      </a:pPr>
                      <a:r>
                        <a:rPr lang="en-US" sz="1400" dirty="0">
                          <a:solidFill>
                            <a:schemeClr val="bg1"/>
                          </a:solidFill>
                        </a:rPr>
                        <a:t>Experience how shared risk lowers individual costs</a:t>
                      </a:r>
                    </a:p>
                    <a:p>
                      <a:pPr marL="285750" indent="-285750" algn="l" defTabSz="914400" rtl="0" eaLnBrk="1" latinLnBrk="0" hangingPunct="1">
                        <a:spcAft>
                          <a:spcPts val="200"/>
                        </a:spcAft>
                        <a:buFont typeface="Arial" panose="020B0604020202020204" pitchFamily="34" charset="0"/>
                        <a:buChar char="•"/>
                      </a:pPr>
                      <a:r>
                        <a:rPr lang="en-US" sz="1400" dirty="0">
                          <a:solidFill>
                            <a:schemeClr val="bg1"/>
                          </a:solidFill>
                        </a:rPr>
                        <a:t>Discuss what happens when risks increase due to climate events</a:t>
                      </a:r>
                      <a:endParaRPr lang="en-US" sz="1400" b="0" dirty="0">
                        <a:solidFill>
                          <a:schemeClr val="bg1"/>
                        </a:solidFill>
                        <a:latin typeface="+mn-lt"/>
                      </a:endParaRPr>
                    </a:p>
                  </a:txBody>
                  <a:tcPr anchor="ctr">
                    <a:lnL>
                      <a:noFill/>
                    </a:lnL>
                    <a:lnR>
                      <a:noFill/>
                    </a:lnR>
                    <a:lnT>
                      <a:noFill/>
                    </a:lnT>
                    <a:lnB>
                      <a:noFill/>
                    </a:lnB>
                    <a:solidFill>
                      <a:schemeClr val="tx1"/>
                    </a:solidFill>
                  </a:tcPr>
                </a:tc>
                <a:extLst>
                  <a:ext uri="{0D108BD9-81ED-4DB2-BD59-A6C34878D82A}">
                    <a16:rowId xmlns:a16="http://schemas.microsoft.com/office/drawing/2014/main" val="3180805257"/>
                  </a:ext>
                </a:extLst>
              </a:tr>
            </a:tbl>
          </a:graphicData>
        </a:graphic>
      </p:graphicFrame>
    </p:spTree>
    <p:extLst>
      <p:ext uri="{BB962C8B-B14F-4D97-AF65-F5344CB8AC3E}">
        <p14:creationId xmlns:p14="http://schemas.microsoft.com/office/powerpoint/2010/main" val="3257852878"/>
      </p:ext>
    </p:extLst>
  </p:cSld>
  <p:clrMapOvr>
    <a:masterClrMapping/>
  </p:clrMapOvr>
</p:sld>
</file>

<file path=ppt/theme/theme1.xml><?xml version="1.0" encoding="utf-8"?>
<a:theme xmlns:a="http://schemas.openxmlformats.org/drawingml/2006/main" name="2_Custom">
  <a:themeElements>
    <a:clrScheme name="Custom 1">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206252"/>
      </a:accent6>
      <a:hlink>
        <a:srgbClr val="EE7B08"/>
      </a:hlink>
      <a:folHlink>
        <a:srgbClr val="977B2D"/>
      </a:folHlink>
    </a:clrScheme>
    <a:fontScheme name="Custom 1">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3_Custom">
  <a:themeElements>
    <a:clrScheme name="Custom 4">
      <a:dk1>
        <a:sysClr val="windowText" lastClr="000000"/>
      </a:dk1>
      <a:lt1>
        <a:sysClr val="window" lastClr="FFFFFF"/>
      </a:lt1>
      <a:dk2>
        <a:srgbClr val="455F51"/>
      </a:dk2>
      <a:lt2>
        <a:srgbClr val="E2DFCC"/>
      </a:lt2>
      <a:accent1>
        <a:srgbClr val="BFE2A7"/>
      </a:accent1>
      <a:accent2>
        <a:srgbClr val="71BC3F"/>
      </a:accent2>
      <a:accent3>
        <a:srgbClr val="599330"/>
      </a:accent3>
      <a:accent4>
        <a:srgbClr val="63A537"/>
      </a:accent4>
      <a:accent5>
        <a:srgbClr val="4EB3CF"/>
      </a:accent5>
      <a:accent6>
        <a:srgbClr val="206252"/>
      </a:accent6>
      <a:hlink>
        <a:srgbClr val="EE7B08"/>
      </a:hlink>
      <a:folHlink>
        <a:srgbClr val="977B2D"/>
      </a:folHlink>
    </a:clrScheme>
    <a:fontScheme name="Custom 1">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FC4E6640BF8E4684BB0AD888238BAB" ma:contentTypeVersion="19" ma:contentTypeDescription="Create a new document." ma:contentTypeScope="" ma:versionID="20254f2f7cb79c46d5703cd45ea0de03">
  <xsd:schema xmlns:xsd="http://www.w3.org/2001/XMLSchema" xmlns:xs="http://www.w3.org/2001/XMLSchema" xmlns:p="http://schemas.microsoft.com/office/2006/metadata/properties" xmlns:ns2="aa0c1190-56bd-4797-9cf7-4990489609e0" xmlns:ns3="e475455f-c69b-4ff8-acf7-75612f4dc189" targetNamespace="http://schemas.microsoft.com/office/2006/metadata/properties" ma:root="true" ma:fieldsID="33e2acd7f5a83e202fbb847578cccddb" ns2:_="" ns3:_="">
    <xsd:import namespace="aa0c1190-56bd-4797-9cf7-4990489609e0"/>
    <xsd:import namespace="e475455f-c69b-4ff8-acf7-75612f4dc1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0c1190-56bd-4797-9cf7-4990489609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05ee66a-9dd0-4897-bf8b-a3237da4aeb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75455f-c69b-4ff8-acf7-75612f4dc1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a5e9271-f96f-4ada-b0c2-5ccfd23e6c7e}" ma:internalName="TaxCatchAll" ma:showField="CatchAllData" ma:web="e475455f-c69b-4ff8-acf7-75612f4dc1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475455f-c69b-4ff8-acf7-75612f4dc189" xsi:nil="true"/>
    <lcf76f155ced4ddcb4097134ff3c332f xmlns="aa0c1190-56bd-4797-9cf7-4990489609e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132F1FA-2F78-471C-BD41-76B73A830CF9}">
  <ds:schemaRefs>
    <ds:schemaRef ds:uri="http://schemas.microsoft.com/sharepoint/v3/contenttype/forms"/>
  </ds:schemaRefs>
</ds:datastoreItem>
</file>

<file path=customXml/itemProps2.xml><?xml version="1.0" encoding="utf-8"?>
<ds:datastoreItem xmlns:ds="http://schemas.openxmlformats.org/officeDocument/2006/customXml" ds:itemID="{DB01538F-964B-4C8B-B519-816B2A55E8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0c1190-56bd-4797-9cf7-4990489609e0"/>
    <ds:schemaRef ds:uri="e475455f-c69b-4ff8-acf7-75612f4dc1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AF45ED4-4DA5-4C8B-9E5C-B9D251BC7635}">
  <ds:schemaRefs>
    <ds:schemaRef ds:uri="http://schemas.microsoft.com/office/2006/metadata/properties"/>
    <ds:schemaRef ds:uri="http://schemas.microsoft.com/office/infopath/2007/PartnerControls"/>
    <ds:schemaRef ds:uri="e475455f-c69b-4ff8-acf7-75612f4dc189"/>
    <ds:schemaRef ds:uri="aa0c1190-56bd-4797-9cf7-4990489609e0"/>
  </ds:schemaRefs>
</ds:datastoreItem>
</file>

<file path=docProps/app.xml><?xml version="1.0" encoding="utf-8"?>
<Properties xmlns="http://schemas.openxmlformats.org/officeDocument/2006/extended-properties" xmlns:vt="http://schemas.openxmlformats.org/officeDocument/2006/docPropsVTypes">
  <TotalTime>0</TotalTime>
  <Words>1580</Words>
  <Application>Microsoft Office PowerPoint</Application>
  <PresentationFormat>Widescreen</PresentationFormat>
  <Paragraphs>211</Paragraphs>
  <Slides>8</Slides>
  <Notes>6</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2_Custom</vt:lpstr>
      <vt:lpstr>3_Custom</vt:lpstr>
      <vt:lpstr>PowerPoint Presentation</vt:lpstr>
      <vt:lpstr>MONEY MATCH:  March Madness (2025)</vt:lpstr>
      <vt:lpstr>MONEY MATCH:  March Madness (2025) Answers</vt:lpstr>
      <vt:lpstr>MONEY MATCH:   Super Bowl, Super Spending</vt:lpstr>
      <vt:lpstr>MONEY MATCH:   Super Bowl, Super Spending Answers</vt:lpstr>
      <vt:lpstr>ACTIVITY   Insurance Claim Flowchart</vt:lpstr>
      <vt:lpstr>ACTIVITY   Insurance Claim Flowchart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Kliewer</dc:creator>
  <cp:lastModifiedBy>Amy Kliewer</cp:lastModifiedBy>
  <cp:revision>2</cp:revision>
  <dcterms:created xsi:type="dcterms:W3CDTF">2026-02-10T21:24:27Z</dcterms:created>
  <dcterms:modified xsi:type="dcterms:W3CDTF">2026-02-10T21:49:14Z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5f431-4c8c-42c6-a5a5-ba6d3bdea585_Enabled">
    <vt:lpwstr>true</vt:lpwstr>
  </property>
  <property fmtid="{D5CDD505-2E9C-101B-9397-08002B2CF9AE}" pid="3" name="MSIP_Label_9145f431-4c8c-42c6-a5a5-ba6d3bdea585_SetDate">
    <vt:lpwstr>2026-02-10T21:38:20Z</vt:lpwstr>
  </property>
  <property fmtid="{D5CDD505-2E9C-101B-9397-08002B2CF9AE}" pid="4" name="MSIP_Label_9145f431-4c8c-42c6-a5a5-ba6d3bdea585_Method">
    <vt:lpwstr>Standard</vt:lpwstr>
  </property>
  <property fmtid="{D5CDD505-2E9C-101B-9397-08002B2CF9AE}" pid="5" name="MSIP_Label_9145f431-4c8c-42c6-a5a5-ba6d3bdea585_Name">
    <vt:lpwstr>defa4170-0d19-0005-0004-bc88714345d2</vt:lpwstr>
  </property>
  <property fmtid="{D5CDD505-2E9C-101B-9397-08002B2CF9AE}" pid="6" name="MSIP_Label_9145f431-4c8c-42c6-a5a5-ba6d3bdea585_SiteId">
    <vt:lpwstr>b2fe5ccf-10a5-46fe-ae45-a0267412af7a</vt:lpwstr>
  </property>
  <property fmtid="{D5CDD505-2E9C-101B-9397-08002B2CF9AE}" pid="7" name="MSIP_Label_9145f431-4c8c-42c6-a5a5-ba6d3bdea585_ActionId">
    <vt:lpwstr>549edf6a-97ff-4b75-b37a-5a7f402739d5</vt:lpwstr>
  </property>
  <property fmtid="{D5CDD505-2E9C-101B-9397-08002B2CF9AE}" pid="8" name="MSIP_Label_9145f431-4c8c-42c6-a5a5-ba6d3bdea585_ContentBits">
    <vt:lpwstr>0</vt:lpwstr>
  </property>
  <property fmtid="{D5CDD505-2E9C-101B-9397-08002B2CF9AE}" pid="9" name="MSIP_Label_9145f431-4c8c-42c6-a5a5-ba6d3bdea585_Tag">
    <vt:lpwstr>10, 3, 0, 1</vt:lpwstr>
  </property>
  <property fmtid="{D5CDD505-2E9C-101B-9397-08002B2CF9AE}" pid="10" name="ContentTypeId">
    <vt:lpwstr>0x0101006DFC4E6640BF8E4684BB0AD888238BAB</vt:lpwstr>
  </property>
</Properties>
</file>