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5143500" type="screen16x9"/>
  <p:notesSz cx="6858000" cy="9144000"/>
  <p:embeddedFontLst>
    <p:embeddedFont>
      <p:font typeface="Barlow" panose="00000500000000000000" pitchFamily="2" charset="0"/>
      <p:regular r:id="rId36"/>
      <p:bold r:id="rId37"/>
      <p:italic r:id="rId38"/>
      <p:boldItalic r:id="rId39"/>
    </p:embeddedFont>
    <p:embeddedFont>
      <p:font typeface="Barlow Medium" panose="00000600000000000000" pitchFamily="2" charset="0"/>
      <p:regular r:id="rId40"/>
      <p:bold r:id="rId41"/>
      <p:italic r:id="rId42"/>
      <p:boldItalic r:id="rId43"/>
    </p:embeddedFont>
    <p:embeddedFont>
      <p:font typeface="Barlow SemiBold" panose="020F0502020204030204" pitchFamily="2" charset="0"/>
      <p:regular r:id="rId44"/>
      <p:bold r:id="rId45"/>
      <p:italic r:id="rId46"/>
      <p:boldItalic r:id="rId47"/>
    </p:embeddedFont>
    <p:embeddedFont>
      <p:font typeface="Lexend" panose="020B0604020202020204" charset="0"/>
      <p:regular r:id="rId48"/>
      <p:bold r:id="rId49"/>
    </p:embeddedFont>
    <p:embeddedFont>
      <p:font typeface="Lexend Medium" panose="020B0604020202020204" charset="0"/>
      <p:regular r:id="rId50"/>
      <p:bold r:id="rId51"/>
    </p:embeddedFont>
    <p:embeddedFont>
      <p:font typeface="Lexend SemiBold"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c56aec61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c56aec61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a496f017f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a496f017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a496f017f0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a496f017f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a496f017f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a496f017f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a496f017f0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a496f017f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a496f017f0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a496f017f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a496f017f0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a496f017f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a496f017f0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a496f017f0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a496f017f0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a496f017f0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a496f017f0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a496f017f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a496f017f0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a496f017f0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6492708a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6492708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a496f017f0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a496f017f0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9108596b61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9108596b6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8927d74938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8927d74938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8927d74938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8927d74938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8927d74938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8927d74938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8927d74938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8927d74938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Bethlehem Steel Plant 1963</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a1521ba8b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a1521ba8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Bethlehem Steel Plant in 2023</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8927d74938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8927d74938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8927d74938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8927d74938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8927d74938_0_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8927d74938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9108596b61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9108596b61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8927d74938_0_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8927d74938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8927d74938_0_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8927d74938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68b03de5d5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68b03de5d5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9108596b61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9108596b61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881bf2a82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881bf2a82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c56aec61a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c56aec61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c56aec61a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c56aec61a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88d0a2869e_0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88d0a2869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a496f017f0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a496f017f0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Barlow Medium"/>
              <a:buNone/>
              <a:defRPr sz="5200">
                <a:latin typeface="Barlow Medium"/>
                <a:ea typeface="Barlow Medium"/>
                <a:cs typeface="Barlow Medium"/>
                <a:sym typeface="Barlow Medium"/>
              </a:defRPr>
            </a:lvl1pPr>
            <a:lvl2pPr lvl="1" algn="ctr">
              <a:spcBef>
                <a:spcPts val="0"/>
              </a:spcBef>
              <a:spcAft>
                <a:spcPts val="0"/>
              </a:spcAft>
              <a:buSzPts val="5200"/>
              <a:buFont typeface="Barlow Medium"/>
              <a:buNone/>
              <a:defRPr sz="5200">
                <a:latin typeface="Barlow Medium"/>
                <a:ea typeface="Barlow Medium"/>
                <a:cs typeface="Barlow Medium"/>
                <a:sym typeface="Barlow Medium"/>
              </a:defRPr>
            </a:lvl2pPr>
            <a:lvl3pPr lvl="2" algn="ctr">
              <a:spcBef>
                <a:spcPts val="0"/>
              </a:spcBef>
              <a:spcAft>
                <a:spcPts val="0"/>
              </a:spcAft>
              <a:buSzPts val="5200"/>
              <a:buFont typeface="Barlow Medium"/>
              <a:buNone/>
              <a:defRPr sz="5200">
                <a:latin typeface="Barlow Medium"/>
                <a:ea typeface="Barlow Medium"/>
                <a:cs typeface="Barlow Medium"/>
                <a:sym typeface="Barlow Medium"/>
              </a:defRPr>
            </a:lvl3pPr>
            <a:lvl4pPr lvl="3" algn="ctr">
              <a:spcBef>
                <a:spcPts val="0"/>
              </a:spcBef>
              <a:spcAft>
                <a:spcPts val="0"/>
              </a:spcAft>
              <a:buSzPts val="5200"/>
              <a:buFont typeface="Barlow Medium"/>
              <a:buNone/>
              <a:defRPr sz="5200">
                <a:latin typeface="Barlow Medium"/>
                <a:ea typeface="Barlow Medium"/>
                <a:cs typeface="Barlow Medium"/>
                <a:sym typeface="Barlow Medium"/>
              </a:defRPr>
            </a:lvl4pPr>
            <a:lvl5pPr lvl="4" algn="ctr">
              <a:spcBef>
                <a:spcPts val="0"/>
              </a:spcBef>
              <a:spcAft>
                <a:spcPts val="0"/>
              </a:spcAft>
              <a:buSzPts val="5200"/>
              <a:buFont typeface="Barlow Medium"/>
              <a:buNone/>
              <a:defRPr sz="5200">
                <a:latin typeface="Barlow Medium"/>
                <a:ea typeface="Barlow Medium"/>
                <a:cs typeface="Barlow Medium"/>
                <a:sym typeface="Barlow Medium"/>
              </a:defRPr>
            </a:lvl5pPr>
            <a:lvl6pPr lvl="5" algn="ctr">
              <a:spcBef>
                <a:spcPts val="0"/>
              </a:spcBef>
              <a:spcAft>
                <a:spcPts val="0"/>
              </a:spcAft>
              <a:buSzPts val="5200"/>
              <a:buFont typeface="Barlow Medium"/>
              <a:buNone/>
              <a:defRPr sz="5200">
                <a:latin typeface="Barlow Medium"/>
                <a:ea typeface="Barlow Medium"/>
                <a:cs typeface="Barlow Medium"/>
                <a:sym typeface="Barlow Medium"/>
              </a:defRPr>
            </a:lvl6pPr>
            <a:lvl7pPr lvl="6" algn="ctr">
              <a:spcBef>
                <a:spcPts val="0"/>
              </a:spcBef>
              <a:spcAft>
                <a:spcPts val="0"/>
              </a:spcAft>
              <a:buSzPts val="5200"/>
              <a:buFont typeface="Barlow Medium"/>
              <a:buNone/>
              <a:defRPr sz="5200">
                <a:latin typeface="Barlow Medium"/>
                <a:ea typeface="Barlow Medium"/>
                <a:cs typeface="Barlow Medium"/>
                <a:sym typeface="Barlow Medium"/>
              </a:defRPr>
            </a:lvl7pPr>
            <a:lvl8pPr lvl="7" algn="ctr">
              <a:spcBef>
                <a:spcPts val="0"/>
              </a:spcBef>
              <a:spcAft>
                <a:spcPts val="0"/>
              </a:spcAft>
              <a:buSzPts val="5200"/>
              <a:buFont typeface="Barlow Medium"/>
              <a:buNone/>
              <a:defRPr sz="5200">
                <a:latin typeface="Barlow Medium"/>
                <a:ea typeface="Barlow Medium"/>
                <a:cs typeface="Barlow Medium"/>
                <a:sym typeface="Barlow Medium"/>
              </a:defRPr>
            </a:lvl8pPr>
            <a:lvl9pPr lvl="8" algn="ctr">
              <a:spcBef>
                <a:spcPts val="0"/>
              </a:spcBef>
              <a:spcAft>
                <a:spcPts val="0"/>
              </a:spcAft>
              <a:buSzPts val="5200"/>
              <a:buFont typeface="Barlow Medium"/>
              <a:buNone/>
              <a:defRPr sz="5200">
                <a:latin typeface="Barlow Medium"/>
                <a:ea typeface="Barlow Medium"/>
                <a:cs typeface="Barlow Medium"/>
                <a:sym typeface="Barlow Medium"/>
              </a:defRPr>
            </a:lvl9pPr>
          </a:lstStyle>
          <a:p>
            <a:endParaRPr/>
          </a:p>
        </p:txBody>
      </p:sp>
      <p:sp>
        <p:nvSpPr>
          <p:cNvPr id="16" name="Google Shape;16;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Barlow"/>
              <a:buNone/>
              <a:defRPr sz="2800">
                <a:latin typeface="Barlow"/>
                <a:ea typeface="Barlow"/>
                <a:cs typeface="Barlow"/>
                <a:sym typeface="Barlow"/>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5"/>
        <p:cNvGrpSpPr/>
        <p:nvPr/>
      </p:nvGrpSpPr>
      <p:grpSpPr>
        <a:xfrm>
          <a:off x="0" y="0"/>
          <a:ext cx="0" cy="0"/>
          <a:chOff x="0" y="0"/>
          <a:chExt cx="0" cy="0"/>
        </a:xfrm>
      </p:grpSpPr>
      <p:sp>
        <p:nvSpPr>
          <p:cNvPr id="56" name="Google Shape;56;p13"/>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rmAutofit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9" name="Google Shape;5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0" name="Google Shape;6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1200"/>
              </a:spcBef>
              <a:spcAft>
                <a:spcPts val="0"/>
              </a:spcAft>
              <a:buClr>
                <a:schemeClr val="dk1"/>
              </a:buClr>
              <a:buSzPts val="1800"/>
              <a:buChar char="○"/>
              <a:defRPr/>
            </a:lvl2pPr>
            <a:lvl3pPr marL="1371600" lvl="2" indent="-342900" algn="l">
              <a:spcBef>
                <a:spcPts val="1200"/>
              </a:spcBef>
              <a:spcAft>
                <a:spcPts val="0"/>
              </a:spcAft>
              <a:buClr>
                <a:schemeClr val="dk1"/>
              </a:buClr>
              <a:buSzPts val="1800"/>
              <a:buChar char="■"/>
              <a:defRPr/>
            </a:lvl3pPr>
            <a:lvl4pPr marL="1828800" lvl="3" indent="-342900" algn="l">
              <a:spcBef>
                <a:spcPts val="1200"/>
              </a:spcBef>
              <a:spcAft>
                <a:spcPts val="0"/>
              </a:spcAft>
              <a:buClr>
                <a:schemeClr val="dk1"/>
              </a:buClr>
              <a:buSzPts val="1800"/>
              <a:buChar char="●"/>
              <a:defRPr/>
            </a:lvl4pPr>
            <a:lvl5pPr marL="2286000" lvl="4" indent="-342900" algn="l">
              <a:spcBef>
                <a:spcPts val="1200"/>
              </a:spcBef>
              <a:spcAft>
                <a:spcPts val="0"/>
              </a:spcAft>
              <a:buClr>
                <a:schemeClr val="dk1"/>
              </a:buClr>
              <a:buSzPts val="1800"/>
              <a:buChar char="○"/>
              <a:defRPr/>
            </a:lvl5pPr>
            <a:lvl6pPr marL="2743200" lvl="5" indent="-342900" algn="l">
              <a:spcBef>
                <a:spcPts val="120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64" name="Google Shape;64;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3" name="Google Shape;7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0" name="Google Shape;8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4" name="Google Shape;84;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5" name="Google Shape;85;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6" name="Google Shape;8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Font typeface="Barlow Medium"/>
              <a:buNone/>
              <a:defRPr sz="3600">
                <a:latin typeface="Barlow Medium"/>
                <a:ea typeface="Barlow Medium"/>
                <a:cs typeface="Barlow Medium"/>
                <a:sym typeface="Barlow Medium"/>
              </a:defRPr>
            </a:lvl1pPr>
            <a:lvl2pPr lvl="1" algn="ctr">
              <a:spcBef>
                <a:spcPts val="0"/>
              </a:spcBef>
              <a:spcAft>
                <a:spcPts val="0"/>
              </a:spcAft>
              <a:buSzPts val="3600"/>
              <a:buFont typeface="Barlow Medium"/>
              <a:buNone/>
              <a:defRPr sz="3600">
                <a:latin typeface="Barlow Medium"/>
                <a:ea typeface="Barlow Medium"/>
                <a:cs typeface="Barlow Medium"/>
                <a:sym typeface="Barlow Medium"/>
              </a:defRPr>
            </a:lvl2pPr>
            <a:lvl3pPr lvl="2" algn="ctr">
              <a:spcBef>
                <a:spcPts val="0"/>
              </a:spcBef>
              <a:spcAft>
                <a:spcPts val="0"/>
              </a:spcAft>
              <a:buSzPts val="3600"/>
              <a:buFont typeface="Barlow Medium"/>
              <a:buNone/>
              <a:defRPr sz="3600">
                <a:latin typeface="Barlow Medium"/>
                <a:ea typeface="Barlow Medium"/>
                <a:cs typeface="Barlow Medium"/>
                <a:sym typeface="Barlow Medium"/>
              </a:defRPr>
            </a:lvl3pPr>
            <a:lvl4pPr lvl="3" algn="ctr">
              <a:spcBef>
                <a:spcPts val="0"/>
              </a:spcBef>
              <a:spcAft>
                <a:spcPts val="0"/>
              </a:spcAft>
              <a:buSzPts val="3600"/>
              <a:buFont typeface="Barlow Medium"/>
              <a:buNone/>
              <a:defRPr sz="3600">
                <a:latin typeface="Barlow Medium"/>
                <a:ea typeface="Barlow Medium"/>
                <a:cs typeface="Barlow Medium"/>
                <a:sym typeface="Barlow Medium"/>
              </a:defRPr>
            </a:lvl4pPr>
            <a:lvl5pPr lvl="4" algn="ctr">
              <a:spcBef>
                <a:spcPts val="0"/>
              </a:spcBef>
              <a:spcAft>
                <a:spcPts val="0"/>
              </a:spcAft>
              <a:buSzPts val="3600"/>
              <a:buFont typeface="Barlow Medium"/>
              <a:buNone/>
              <a:defRPr sz="3600">
                <a:latin typeface="Barlow Medium"/>
                <a:ea typeface="Barlow Medium"/>
                <a:cs typeface="Barlow Medium"/>
                <a:sym typeface="Barlow Medium"/>
              </a:defRPr>
            </a:lvl5pPr>
            <a:lvl6pPr lvl="5" algn="ctr">
              <a:spcBef>
                <a:spcPts val="0"/>
              </a:spcBef>
              <a:spcAft>
                <a:spcPts val="0"/>
              </a:spcAft>
              <a:buSzPts val="3600"/>
              <a:buFont typeface="Barlow Medium"/>
              <a:buNone/>
              <a:defRPr sz="3600">
                <a:latin typeface="Barlow Medium"/>
                <a:ea typeface="Barlow Medium"/>
                <a:cs typeface="Barlow Medium"/>
                <a:sym typeface="Barlow Medium"/>
              </a:defRPr>
            </a:lvl6pPr>
            <a:lvl7pPr lvl="6" algn="ctr">
              <a:spcBef>
                <a:spcPts val="0"/>
              </a:spcBef>
              <a:spcAft>
                <a:spcPts val="0"/>
              </a:spcAft>
              <a:buSzPts val="3600"/>
              <a:buFont typeface="Barlow Medium"/>
              <a:buNone/>
              <a:defRPr sz="3600">
                <a:latin typeface="Barlow Medium"/>
                <a:ea typeface="Barlow Medium"/>
                <a:cs typeface="Barlow Medium"/>
                <a:sym typeface="Barlow Medium"/>
              </a:defRPr>
            </a:lvl7pPr>
            <a:lvl8pPr lvl="7" algn="ctr">
              <a:spcBef>
                <a:spcPts val="0"/>
              </a:spcBef>
              <a:spcAft>
                <a:spcPts val="0"/>
              </a:spcAft>
              <a:buSzPts val="3600"/>
              <a:buFont typeface="Barlow Medium"/>
              <a:buNone/>
              <a:defRPr sz="3600">
                <a:latin typeface="Barlow Medium"/>
                <a:ea typeface="Barlow Medium"/>
                <a:cs typeface="Barlow Medium"/>
                <a:sym typeface="Barlow Medium"/>
              </a:defRPr>
            </a:lvl8pPr>
            <a:lvl9pPr lvl="8" algn="ctr">
              <a:spcBef>
                <a:spcPts val="0"/>
              </a:spcBef>
              <a:spcAft>
                <a:spcPts val="0"/>
              </a:spcAft>
              <a:buSzPts val="3600"/>
              <a:buFont typeface="Barlow Medium"/>
              <a:buNone/>
              <a:defRPr sz="3600">
                <a:latin typeface="Barlow Medium"/>
                <a:ea typeface="Barlow Medium"/>
                <a:cs typeface="Barlow Medium"/>
                <a:sym typeface="Barlow Medium"/>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2" name="Google Shape;92;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3" name="Google Shape;9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2" name="Google Shape;10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05" name="Google Shape;10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sp>
        <p:nvSpPr>
          <p:cNvPr id="107" name="Google Shape;107;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8" name="Google Shape;108;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9" name="Google Shape;10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053075" y="445025"/>
            <a:ext cx="77793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94150" y="1152475"/>
            <a:ext cx="78381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053075" y="445025"/>
            <a:ext cx="77793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1053075" y="445025"/>
            <a:ext cx="77793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53075" y="445025"/>
            <a:ext cx="77793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Barlow SemiBold"/>
              <a:buNone/>
              <a:defRPr sz="2800">
                <a:solidFill>
                  <a:schemeClr val="dk1"/>
                </a:solidFill>
                <a:latin typeface="Barlow SemiBold"/>
                <a:ea typeface="Barlow SemiBold"/>
                <a:cs typeface="Barlow SemiBold"/>
                <a:sym typeface="Barlow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94150" y="1152475"/>
            <a:ext cx="78381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Barlow"/>
              <a:buChar char="●"/>
              <a:defRPr sz="1800">
                <a:solidFill>
                  <a:schemeClr val="dk2"/>
                </a:solidFill>
                <a:latin typeface="Barlow"/>
                <a:ea typeface="Barlow"/>
                <a:cs typeface="Barlow"/>
                <a:sym typeface="Barlow"/>
              </a:defRPr>
            </a:lvl1pPr>
            <a:lvl2pPr marL="914400" lvl="1"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2pPr>
            <a:lvl3pPr marL="1371600" lvl="2"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3pPr>
            <a:lvl4pPr marL="1828800" lvl="3"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4pPr>
            <a:lvl5pPr marL="2286000" lvl="4"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5pPr>
            <a:lvl6pPr marL="2743200" lvl="5"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6pPr>
            <a:lvl7pPr marL="3200400" lvl="6"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7pPr>
            <a:lvl8pPr marL="3657600" lvl="7"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8pPr>
            <a:lvl9pPr marL="4114800" lvl="8" indent="-31750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6">
            <a:alphaModFix/>
          </a:blip>
          <a:srcRect t="27570" b="27462"/>
          <a:stretch/>
        </p:blipFill>
        <p:spPr>
          <a:xfrm>
            <a:off x="67350" y="1415125"/>
            <a:ext cx="791875" cy="355225"/>
          </a:xfrm>
          <a:prstGeom prst="rect">
            <a:avLst/>
          </a:prstGeom>
          <a:noFill/>
          <a:ln>
            <a:noFill/>
          </a:ln>
        </p:spPr>
      </p:pic>
      <p:cxnSp>
        <p:nvCxnSpPr>
          <p:cNvPr id="10" name="Google Shape;10;p1"/>
          <p:cNvCxnSpPr/>
          <p:nvPr/>
        </p:nvCxnSpPr>
        <p:spPr>
          <a:xfrm flipH="1">
            <a:off x="935250" y="10925"/>
            <a:ext cx="8400" cy="5151900"/>
          </a:xfrm>
          <a:prstGeom prst="straightConnector1">
            <a:avLst/>
          </a:prstGeom>
          <a:noFill/>
          <a:ln w="28575" cap="flat" cmpd="sng">
            <a:solidFill>
              <a:srgbClr val="40B4E5"/>
            </a:solidFill>
            <a:prstDash val="solid"/>
            <a:round/>
            <a:headEnd type="none" w="med" len="med"/>
            <a:tailEnd type="none" w="med" len="med"/>
          </a:ln>
        </p:spPr>
      </p:cxnSp>
      <p:pic>
        <p:nvPicPr>
          <p:cNvPr id="11" name="Google Shape;11;p1"/>
          <p:cNvPicPr preferRelativeResize="0"/>
          <p:nvPr/>
        </p:nvPicPr>
        <p:blipFill>
          <a:blip r:embed="rId17">
            <a:alphaModFix/>
          </a:blip>
          <a:stretch>
            <a:fillRect/>
          </a:stretch>
        </p:blipFill>
        <p:spPr>
          <a:xfrm>
            <a:off x="92874" y="3403399"/>
            <a:ext cx="791875" cy="791875"/>
          </a:xfrm>
          <a:prstGeom prst="rect">
            <a:avLst/>
          </a:prstGeom>
          <a:noFill/>
          <a:ln>
            <a:noFill/>
          </a:ln>
        </p:spPr>
      </p:pic>
      <p:sp>
        <p:nvSpPr>
          <p:cNvPr id="12" name="Google Shape;12;p1"/>
          <p:cNvSpPr/>
          <p:nvPr/>
        </p:nvSpPr>
        <p:spPr>
          <a:xfrm>
            <a:off x="-7600" y="2500"/>
            <a:ext cx="951300" cy="1077600"/>
          </a:xfrm>
          <a:prstGeom prst="rect">
            <a:avLst/>
          </a:prstGeom>
          <a:solidFill>
            <a:srgbClr val="40B4E5"/>
          </a:solidFill>
          <a:ln w="9525" cap="flat" cmpd="sng">
            <a:solidFill>
              <a:srgbClr val="40B4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pic>
        <p:nvPicPr>
          <p:cNvPr id="13" name="Google Shape;13;p1"/>
          <p:cNvPicPr preferRelativeResize="0"/>
          <p:nvPr/>
        </p:nvPicPr>
        <p:blipFill>
          <a:blip r:embed="rId18">
            <a:alphaModFix/>
          </a:blip>
          <a:stretch>
            <a:fillRect/>
          </a:stretch>
        </p:blipFill>
        <p:spPr>
          <a:xfrm>
            <a:off x="92874" y="2365850"/>
            <a:ext cx="791875" cy="4420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9" name="Google Shape;69;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geAmhcwgfvRoqUjvJAZsxM_hjFpNfP4C/vie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36.jpg"/><Relationship Id="rId4" Type="http://schemas.openxmlformats.org/officeDocument/2006/relationships/hyperlink" Target="http://www.youtube.com/watch?v=bbWbrM2m8SQ"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36.jpg"/><Relationship Id="rId4" Type="http://schemas.openxmlformats.org/officeDocument/2006/relationships/hyperlink" Target="http://www.youtube.com/watch?v=bbWbrM2m8SQ"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teachrock.org/chapter/crossroads-where-economics-history-and-music-meet/"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teachrock.org/chapter/crossroads-where-economics-history-and-music-mee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8"/>
          <p:cNvPicPr preferRelativeResize="0"/>
          <p:nvPr/>
        </p:nvPicPr>
        <p:blipFill>
          <a:blip r:embed="rId3">
            <a:alphaModFix/>
          </a:blip>
          <a:stretch>
            <a:fillRect/>
          </a:stretch>
        </p:blipFill>
        <p:spPr>
          <a:xfrm>
            <a:off x="2775525" y="924100"/>
            <a:ext cx="3592950" cy="3592950"/>
          </a:xfrm>
          <a:prstGeom prst="rect">
            <a:avLst/>
          </a:prstGeom>
          <a:noFill/>
          <a:ln w="38100" cap="flat" cmpd="sng">
            <a:solidFill>
              <a:schemeClr val="dk2"/>
            </a:solidFill>
            <a:prstDash val="solid"/>
            <a:round/>
            <a:headEnd type="none" w="sm" len="sm"/>
            <a:tailEnd type="none" w="sm" len="sm"/>
          </a:ln>
        </p:spPr>
      </p:pic>
      <p:sp>
        <p:nvSpPr>
          <p:cNvPr id="117" name="Google Shape;117;p28"/>
          <p:cNvSpPr txBox="1">
            <a:spLocks noGrp="1"/>
          </p:cNvSpPr>
          <p:nvPr>
            <p:ph type="title" idx="4294967295"/>
          </p:nvPr>
        </p:nvSpPr>
        <p:spPr>
          <a:xfrm>
            <a:off x="311700" y="193975"/>
            <a:ext cx="8520600" cy="841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WELCOME!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7"/>
          <p:cNvSpPr txBox="1">
            <a:spLocks noGrp="1"/>
          </p:cNvSpPr>
          <p:nvPr>
            <p:ph type="title"/>
          </p:nvPr>
        </p:nvSpPr>
        <p:spPr>
          <a:xfrm>
            <a:off x="1357200" y="82150"/>
            <a:ext cx="7547100" cy="4767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dk1"/>
              </a:buClr>
              <a:buSzPts val="1100"/>
              <a:buFont typeface="Arial"/>
              <a:buNone/>
            </a:pPr>
            <a:r>
              <a:rPr lang="en">
                <a:latin typeface="Lexend Medium"/>
                <a:ea typeface="Lexend Medium"/>
                <a:cs typeface="Lexend Medium"/>
                <a:sym typeface="Lexend Medium"/>
              </a:rPr>
              <a:t>Mastery Objective:</a:t>
            </a:r>
            <a:endParaRPr>
              <a:latin typeface="Lexend Medium"/>
              <a:ea typeface="Lexend Medium"/>
              <a:cs typeface="Lexend Medium"/>
              <a:sym typeface="Lexend Medium"/>
            </a:endParaRPr>
          </a:p>
          <a:p>
            <a:pPr marL="0" lvl="0" indent="0" algn="l" rtl="0">
              <a:spcBef>
                <a:spcPts val="0"/>
              </a:spcBef>
              <a:spcAft>
                <a:spcPts val="0"/>
              </a:spcAft>
              <a:buClr>
                <a:schemeClr val="dk1"/>
              </a:buClr>
              <a:buSzPts val="1100"/>
              <a:buFont typeface="Arial"/>
              <a:buNone/>
            </a:pPr>
            <a:endParaRPr>
              <a:latin typeface="Lexend Medium"/>
              <a:ea typeface="Lexend Medium"/>
              <a:cs typeface="Lexend Medium"/>
              <a:sym typeface="Lexend Medium"/>
            </a:endParaRPr>
          </a:p>
          <a:p>
            <a:pPr marL="0" lvl="0" indent="0" algn="l" rtl="0">
              <a:spcBef>
                <a:spcPts val="0"/>
              </a:spcBef>
              <a:spcAft>
                <a:spcPts val="0"/>
              </a:spcAft>
              <a:buClr>
                <a:schemeClr val="dk1"/>
              </a:buClr>
              <a:buSzPts val="1100"/>
              <a:buFont typeface="Arial"/>
              <a:buNone/>
            </a:pPr>
            <a:r>
              <a:rPr lang="en" sz="2700">
                <a:latin typeface="Lexend Medium"/>
                <a:ea typeface="Lexend Medium"/>
                <a:cs typeface="Lexend Medium"/>
                <a:sym typeface="Lexend Medium"/>
              </a:rPr>
              <a:t>Students will be able to articulate the relationships between workers, businesses owners, and the federal government from the late 1800s to the 1940s by watching and discussing the work of musician Nimrod Workman. </a:t>
            </a:r>
            <a:endParaRPr sz="2700">
              <a:latin typeface="Lexend Medium"/>
              <a:ea typeface="Lexend Medium"/>
              <a:cs typeface="Lexend Medium"/>
              <a:sym typeface="Lexen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8" title="nimrod vid 1.mp4">
            <a:hlinkClick r:id="rId3"/>
          </p:cNvPr>
          <p:cNvPicPr preferRelativeResize="0"/>
          <p:nvPr/>
        </p:nvPicPr>
        <p:blipFill>
          <a:blip r:embed="rId4">
            <a:alphaModFix/>
          </a:blip>
          <a:stretch>
            <a:fillRect/>
          </a:stretch>
        </p:blipFill>
        <p:spPr>
          <a:xfrm>
            <a:off x="1290125" y="485000"/>
            <a:ext cx="7659874" cy="4308676"/>
          </a:xfrm>
          <a:prstGeom prst="rect">
            <a:avLst/>
          </a:prstGeom>
          <a:noFill/>
          <a:ln>
            <a:noFill/>
          </a:ln>
        </p:spPr>
      </p:pic>
      <p:pic>
        <p:nvPicPr>
          <p:cNvPr id="179" name="Google Shape;179;p38" descr="File:YouTube Diamond Play Button.png - Wikimedia Commons"/>
          <p:cNvPicPr preferRelativeResize="0"/>
          <p:nvPr/>
        </p:nvPicPr>
        <p:blipFill>
          <a:blip r:embed="rId5">
            <a:alphaModFix/>
          </a:blip>
          <a:stretch>
            <a:fillRect/>
          </a:stretch>
        </p:blipFill>
        <p:spPr>
          <a:xfrm>
            <a:off x="7213525" y="666762"/>
            <a:ext cx="1493425" cy="1045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title="19.jpg"/>
          <p:cNvPicPr preferRelativeResize="0"/>
          <p:nvPr/>
        </p:nvPicPr>
        <p:blipFill>
          <a:blip r:embed="rId3">
            <a:alphaModFix/>
          </a:blip>
          <a:stretch>
            <a:fillRect/>
          </a:stretch>
        </p:blipFill>
        <p:spPr>
          <a:xfrm>
            <a:off x="976150" y="0"/>
            <a:ext cx="803435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0"/>
          <p:cNvSpPr txBox="1">
            <a:spLocks noGrp="1"/>
          </p:cNvSpPr>
          <p:nvPr>
            <p:ph type="title"/>
          </p:nvPr>
        </p:nvSpPr>
        <p:spPr>
          <a:xfrm>
            <a:off x="1023550" y="98675"/>
            <a:ext cx="777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Lexend SemiBold"/>
                <a:ea typeface="Lexend SemiBold"/>
                <a:cs typeface="Lexend SemiBold"/>
                <a:sym typeface="Lexend SemiBold"/>
              </a:rPr>
              <a:t>“42 Years” Lyrics</a:t>
            </a:r>
            <a:endParaRPr sz="3600">
              <a:latin typeface="Lexend SemiBold"/>
              <a:ea typeface="Lexend SemiBold"/>
              <a:cs typeface="Lexend SemiBold"/>
              <a:sym typeface="Lexend SemiBold"/>
            </a:endParaRPr>
          </a:p>
        </p:txBody>
      </p:sp>
      <p:sp>
        <p:nvSpPr>
          <p:cNvPr id="190" name="Google Shape;190;p40"/>
          <p:cNvSpPr txBox="1">
            <a:spLocks noGrp="1"/>
          </p:cNvSpPr>
          <p:nvPr>
            <p:ph type="body" idx="1"/>
          </p:nvPr>
        </p:nvSpPr>
        <p:spPr>
          <a:xfrm>
            <a:off x="994150" y="671375"/>
            <a:ext cx="7838100" cy="4385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1500">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For 42 years, is a mighty long time</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For to labor and toil down in that coal mine</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But down in that dark hole where the bright lights did go</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Back in a dark room, I were spadin’ up coal</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My bones they did ache me and my kneecaps got bad</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Down on that hard rock on a set of knee pads</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The motors were shiftin’, I got sand in my hair</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Both lungs were broke down from breathin’ bad air</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Now went to Columbus for to find a new job</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They sent me to my boss man and I heard him say</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“The company don’t want you, compensation won’t pay</a:t>
            </a:r>
            <a:endParaRPr>
              <a:solidFill>
                <a:schemeClr val="dk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en">
                <a:solidFill>
                  <a:schemeClr val="dk1"/>
                </a:solidFill>
                <a:latin typeface="Lexend"/>
                <a:ea typeface="Lexend"/>
                <a:cs typeface="Lexend"/>
                <a:sym typeface="Lexend"/>
              </a:rPr>
              <a:t>For the doctors they told us, coal dust didn’t get you this way.”</a:t>
            </a:r>
            <a:endParaRPr sz="2500">
              <a:latin typeface="Lexend"/>
              <a:ea typeface="Lexend"/>
              <a:cs typeface="Lexend"/>
              <a:sym typeface="Lexend"/>
            </a:endParaRPr>
          </a:p>
        </p:txBody>
      </p:sp>
      <p:pic>
        <p:nvPicPr>
          <p:cNvPr id="191" name="Google Shape;191;p40" descr="File:YouTube Diamond Play Button.png - Wikimedia Commons"/>
          <p:cNvPicPr preferRelativeResize="0"/>
          <p:nvPr/>
        </p:nvPicPr>
        <p:blipFill>
          <a:blip r:embed="rId3">
            <a:alphaModFix/>
          </a:blip>
          <a:stretch>
            <a:fillRect/>
          </a:stretch>
        </p:blipFill>
        <p:spPr>
          <a:xfrm>
            <a:off x="7309425" y="98675"/>
            <a:ext cx="1493425" cy="10454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41"/>
          <p:cNvPicPr preferRelativeResize="0"/>
          <p:nvPr/>
        </p:nvPicPr>
        <p:blipFill>
          <a:blip r:embed="rId3">
            <a:alphaModFix/>
          </a:blip>
          <a:stretch>
            <a:fillRect/>
          </a:stretch>
        </p:blipFill>
        <p:spPr>
          <a:xfrm>
            <a:off x="5281675" y="149925"/>
            <a:ext cx="2491200" cy="1503024"/>
          </a:xfrm>
          <a:prstGeom prst="rect">
            <a:avLst/>
          </a:prstGeom>
          <a:noFill/>
          <a:ln>
            <a:noFill/>
          </a:ln>
        </p:spPr>
      </p:pic>
      <p:pic>
        <p:nvPicPr>
          <p:cNvPr id="197" name="Google Shape;197;p41" descr="Georgia Department of Education"/>
          <p:cNvPicPr preferRelativeResize="0"/>
          <p:nvPr/>
        </p:nvPicPr>
        <p:blipFill rotWithShape="1">
          <a:blip r:embed="rId4">
            <a:alphaModFix/>
          </a:blip>
          <a:srcRect/>
          <a:stretch/>
        </p:blipFill>
        <p:spPr>
          <a:xfrm>
            <a:off x="4440290" y="1780337"/>
            <a:ext cx="3343748" cy="607350"/>
          </a:xfrm>
          <a:prstGeom prst="rect">
            <a:avLst/>
          </a:prstGeom>
          <a:noFill/>
          <a:ln>
            <a:noFill/>
          </a:ln>
        </p:spPr>
      </p:pic>
      <p:pic>
        <p:nvPicPr>
          <p:cNvPr id="198" name="Google Shape;198;p41"/>
          <p:cNvPicPr preferRelativeResize="0"/>
          <p:nvPr/>
        </p:nvPicPr>
        <p:blipFill>
          <a:blip r:embed="rId5">
            <a:alphaModFix/>
          </a:blip>
          <a:stretch>
            <a:fillRect/>
          </a:stretch>
        </p:blipFill>
        <p:spPr>
          <a:xfrm>
            <a:off x="4793074" y="2515087"/>
            <a:ext cx="1913516" cy="1212700"/>
          </a:xfrm>
          <a:prstGeom prst="rect">
            <a:avLst/>
          </a:prstGeom>
          <a:noFill/>
          <a:ln>
            <a:noFill/>
          </a:ln>
        </p:spPr>
      </p:pic>
      <p:pic>
        <p:nvPicPr>
          <p:cNvPr id="199" name="Google Shape;199;p41"/>
          <p:cNvPicPr preferRelativeResize="0"/>
          <p:nvPr/>
        </p:nvPicPr>
        <p:blipFill>
          <a:blip r:embed="rId6">
            <a:alphaModFix/>
          </a:blip>
          <a:stretch>
            <a:fillRect/>
          </a:stretch>
        </p:blipFill>
        <p:spPr>
          <a:xfrm>
            <a:off x="6824325" y="2322889"/>
            <a:ext cx="2425475" cy="1212737"/>
          </a:xfrm>
          <a:prstGeom prst="rect">
            <a:avLst/>
          </a:prstGeom>
          <a:noFill/>
          <a:ln>
            <a:noFill/>
          </a:ln>
        </p:spPr>
      </p:pic>
      <p:pic>
        <p:nvPicPr>
          <p:cNvPr id="200" name="Google Shape;200;p41"/>
          <p:cNvPicPr preferRelativeResize="0"/>
          <p:nvPr/>
        </p:nvPicPr>
        <p:blipFill>
          <a:blip r:embed="rId7">
            <a:alphaModFix/>
          </a:blip>
          <a:stretch>
            <a:fillRect/>
          </a:stretch>
        </p:blipFill>
        <p:spPr>
          <a:xfrm>
            <a:off x="7784050" y="1089250"/>
            <a:ext cx="1414650" cy="1414650"/>
          </a:xfrm>
          <a:prstGeom prst="rect">
            <a:avLst/>
          </a:prstGeom>
          <a:noFill/>
          <a:ln>
            <a:noFill/>
          </a:ln>
        </p:spPr>
      </p:pic>
      <p:pic>
        <p:nvPicPr>
          <p:cNvPr id="201" name="Google Shape;201;p41"/>
          <p:cNvPicPr preferRelativeResize="0"/>
          <p:nvPr/>
        </p:nvPicPr>
        <p:blipFill>
          <a:blip r:embed="rId8">
            <a:alphaModFix/>
          </a:blip>
          <a:stretch>
            <a:fillRect/>
          </a:stretch>
        </p:blipFill>
        <p:spPr>
          <a:xfrm>
            <a:off x="4899425" y="3995250"/>
            <a:ext cx="2425475" cy="1000769"/>
          </a:xfrm>
          <a:prstGeom prst="rect">
            <a:avLst/>
          </a:prstGeom>
          <a:noFill/>
          <a:ln>
            <a:noFill/>
          </a:ln>
        </p:spPr>
      </p:pic>
      <p:pic>
        <p:nvPicPr>
          <p:cNvPr id="202" name="Google Shape;202;p41"/>
          <p:cNvPicPr preferRelativeResize="0"/>
          <p:nvPr/>
        </p:nvPicPr>
        <p:blipFill>
          <a:blip r:embed="rId9">
            <a:alphaModFix/>
          </a:blip>
          <a:stretch>
            <a:fillRect/>
          </a:stretch>
        </p:blipFill>
        <p:spPr>
          <a:xfrm>
            <a:off x="7324910" y="3636438"/>
            <a:ext cx="1819089" cy="1212724"/>
          </a:xfrm>
          <a:prstGeom prst="rect">
            <a:avLst/>
          </a:prstGeom>
          <a:noFill/>
          <a:ln>
            <a:noFill/>
          </a:ln>
        </p:spPr>
      </p:pic>
      <p:pic>
        <p:nvPicPr>
          <p:cNvPr id="203" name="Google Shape;203;p41"/>
          <p:cNvPicPr preferRelativeResize="0"/>
          <p:nvPr/>
        </p:nvPicPr>
        <p:blipFill>
          <a:blip r:embed="rId10">
            <a:alphaModFix/>
          </a:blip>
          <a:stretch>
            <a:fillRect/>
          </a:stretch>
        </p:blipFill>
        <p:spPr>
          <a:xfrm>
            <a:off x="0" y="0"/>
            <a:ext cx="4440275" cy="470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42" title="21.jpg"/>
          <p:cNvPicPr preferRelativeResize="0"/>
          <p:nvPr/>
        </p:nvPicPr>
        <p:blipFill>
          <a:blip r:embed="rId3">
            <a:alphaModFix/>
          </a:blip>
          <a:stretch>
            <a:fillRect/>
          </a:stretch>
        </p:blipFill>
        <p:spPr>
          <a:xfrm>
            <a:off x="959600" y="0"/>
            <a:ext cx="8076101"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3" title="gallery walk 1.png"/>
          <p:cNvPicPr preferRelativeResize="0"/>
          <p:nvPr/>
        </p:nvPicPr>
        <p:blipFill rotWithShape="1">
          <a:blip r:embed="rId3">
            <a:alphaModFix/>
          </a:blip>
          <a:srcRect l="26737" t="20874" r="26894"/>
          <a:stretch/>
        </p:blipFill>
        <p:spPr>
          <a:xfrm>
            <a:off x="2753500" y="156125"/>
            <a:ext cx="4352952" cy="4831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4" title="gallery walk 2.png"/>
          <p:cNvPicPr preferRelativeResize="0"/>
          <p:nvPr/>
        </p:nvPicPr>
        <p:blipFill rotWithShape="1">
          <a:blip r:embed="rId3">
            <a:alphaModFix/>
          </a:blip>
          <a:srcRect l="17868" t="7094" r="19325" b="1607"/>
          <a:stretch/>
        </p:blipFill>
        <p:spPr>
          <a:xfrm>
            <a:off x="2589200" y="127375"/>
            <a:ext cx="5081902" cy="4804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5" title="gallery walk 3.png"/>
          <p:cNvPicPr preferRelativeResize="0"/>
          <p:nvPr/>
        </p:nvPicPr>
        <p:blipFill rotWithShape="1">
          <a:blip r:embed="rId3">
            <a:alphaModFix/>
          </a:blip>
          <a:srcRect l="22290" t="6273" r="22795" b="8497"/>
          <a:stretch/>
        </p:blipFill>
        <p:spPr>
          <a:xfrm>
            <a:off x="2681600" y="239475"/>
            <a:ext cx="4681498" cy="4725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6" title="gallery walk 4.png"/>
          <p:cNvPicPr preferRelativeResize="0"/>
          <p:nvPr/>
        </p:nvPicPr>
        <p:blipFill rotWithShape="1">
          <a:blip r:embed="rId3">
            <a:alphaModFix/>
          </a:blip>
          <a:srcRect l="19764" t="4270" r="19350"/>
          <a:stretch/>
        </p:blipFill>
        <p:spPr>
          <a:xfrm>
            <a:off x="2650800" y="219700"/>
            <a:ext cx="4814976" cy="4923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1053075" y="342350"/>
            <a:ext cx="777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Lexend SemiBold"/>
                <a:ea typeface="Lexend SemiBold"/>
                <a:cs typeface="Lexend SemiBold"/>
                <a:sym typeface="Lexend SemiBold"/>
              </a:rPr>
              <a:t>Meet the Team</a:t>
            </a:r>
            <a:endParaRPr sz="3600">
              <a:latin typeface="Lexend SemiBold"/>
              <a:ea typeface="Lexend SemiBold"/>
              <a:cs typeface="Lexend SemiBold"/>
              <a:sym typeface="Lexend SemiBold"/>
            </a:endParaRPr>
          </a:p>
        </p:txBody>
      </p:sp>
      <p:sp>
        <p:nvSpPr>
          <p:cNvPr id="123" name="Google Shape;123;p29"/>
          <p:cNvSpPr txBox="1">
            <a:spLocks noGrp="1"/>
          </p:cNvSpPr>
          <p:nvPr>
            <p:ph type="body" idx="1"/>
          </p:nvPr>
        </p:nvSpPr>
        <p:spPr>
          <a:xfrm>
            <a:off x="1117950" y="3234075"/>
            <a:ext cx="2125500" cy="133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Dr. Chris Cannon</a:t>
            </a:r>
            <a:endParaRPr/>
          </a:p>
          <a:p>
            <a:pPr marL="0" lvl="0" indent="0" algn="l" rtl="0">
              <a:spcBef>
                <a:spcPts val="1200"/>
              </a:spcBef>
              <a:spcAft>
                <a:spcPts val="0"/>
              </a:spcAft>
              <a:buNone/>
            </a:pPr>
            <a:r>
              <a:rPr lang="en"/>
              <a:t>Associate Director</a:t>
            </a:r>
            <a:endParaRPr/>
          </a:p>
          <a:p>
            <a:pPr marL="0" lvl="0" indent="0" algn="l" rtl="0">
              <a:spcBef>
                <a:spcPts val="1200"/>
              </a:spcBef>
              <a:spcAft>
                <a:spcPts val="1200"/>
              </a:spcAft>
              <a:buNone/>
            </a:pPr>
            <a:r>
              <a:rPr lang="en"/>
              <a:t>GCEE</a:t>
            </a:r>
            <a:endParaRPr/>
          </a:p>
        </p:txBody>
      </p:sp>
      <p:sp>
        <p:nvSpPr>
          <p:cNvPr id="124" name="Google Shape;124;p29"/>
          <p:cNvSpPr txBox="1">
            <a:spLocks noGrp="1"/>
          </p:cNvSpPr>
          <p:nvPr>
            <p:ph type="body" idx="2"/>
          </p:nvPr>
        </p:nvSpPr>
        <p:spPr>
          <a:xfrm>
            <a:off x="3879975" y="3234075"/>
            <a:ext cx="2125500" cy="128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Triza Cox</a:t>
            </a:r>
            <a:endParaRPr/>
          </a:p>
          <a:p>
            <a:pPr marL="0" lvl="0" indent="0" algn="l" rtl="0">
              <a:spcBef>
                <a:spcPts val="1200"/>
              </a:spcBef>
              <a:spcAft>
                <a:spcPts val="0"/>
              </a:spcAft>
              <a:buNone/>
            </a:pPr>
            <a:r>
              <a:rPr lang="en"/>
              <a:t>Program Manager</a:t>
            </a:r>
            <a:endParaRPr/>
          </a:p>
          <a:p>
            <a:pPr marL="0" lvl="0" indent="0" algn="l" rtl="0">
              <a:spcBef>
                <a:spcPts val="1200"/>
              </a:spcBef>
              <a:spcAft>
                <a:spcPts val="1200"/>
              </a:spcAft>
              <a:buNone/>
            </a:pPr>
            <a:r>
              <a:rPr lang="en"/>
              <a:t>TeachRock</a:t>
            </a:r>
            <a:endParaRPr/>
          </a:p>
        </p:txBody>
      </p:sp>
      <p:sp>
        <p:nvSpPr>
          <p:cNvPr id="125" name="Google Shape;125;p29"/>
          <p:cNvSpPr txBox="1">
            <a:spLocks noGrp="1"/>
          </p:cNvSpPr>
          <p:nvPr>
            <p:ph type="body" idx="2"/>
          </p:nvPr>
        </p:nvSpPr>
        <p:spPr>
          <a:xfrm>
            <a:off x="6706875" y="3234300"/>
            <a:ext cx="2125500" cy="1397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Princeton Williams</a:t>
            </a:r>
            <a:endParaRPr/>
          </a:p>
          <a:p>
            <a:pPr marL="0" lvl="0" indent="0" algn="l" rtl="0">
              <a:spcBef>
                <a:spcPts val="1200"/>
              </a:spcBef>
              <a:spcAft>
                <a:spcPts val="0"/>
              </a:spcAft>
              <a:buNone/>
            </a:pPr>
            <a:r>
              <a:rPr lang="en"/>
              <a:t>Outreach Senior Advisor</a:t>
            </a:r>
            <a:endParaRPr/>
          </a:p>
          <a:p>
            <a:pPr marL="0" lvl="0" indent="0" algn="l" rtl="0">
              <a:spcBef>
                <a:spcPts val="1200"/>
              </a:spcBef>
              <a:spcAft>
                <a:spcPts val="1200"/>
              </a:spcAft>
              <a:buNone/>
            </a:pPr>
            <a:r>
              <a:rPr lang="en"/>
              <a:t>Federal Reserve Bank of Atlanta</a:t>
            </a:r>
            <a:endParaRPr/>
          </a:p>
        </p:txBody>
      </p:sp>
      <p:pic>
        <p:nvPicPr>
          <p:cNvPr id="126" name="Google Shape;126;p29"/>
          <p:cNvPicPr preferRelativeResize="0"/>
          <p:nvPr/>
        </p:nvPicPr>
        <p:blipFill rotWithShape="1">
          <a:blip r:embed="rId3">
            <a:alphaModFix/>
          </a:blip>
          <a:srcRect r="19342"/>
          <a:stretch/>
        </p:blipFill>
        <p:spPr>
          <a:xfrm>
            <a:off x="6852575" y="1233800"/>
            <a:ext cx="1536500" cy="1905000"/>
          </a:xfrm>
          <a:prstGeom prst="rect">
            <a:avLst/>
          </a:prstGeom>
          <a:noFill/>
          <a:ln w="28575" cap="flat" cmpd="sng">
            <a:solidFill>
              <a:schemeClr val="dk2"/>
            </a:solidFill>
            <a:prstDash val="solid"/>
            <a:round/>
            <a:headEnd type="none" w="sm" len="sm"/>
            <a:tailEnd type="none" w="sm" len="sm"/>
          </a:ln>
        </p:spPr>
      </p:pic>
      <p:pic>
        <p:nvPicPr>
          <p:cNvPr id="127" name="Google Shape;127;p29"/>
          <p:cNvPicPr preferRelativeResize="0"/>
          <p:nvPr/>
        </p:nvPicPr>
        <p:blipFill>
          <a:blip r:embed="rId4">
            <a:alphaModFix/>
          </a:blip>
          <a:stretch>
            <a:fillRect/>
          </a:stretch>
        </p:blipFill>
        <p:spPr>
          <a:xfrm>
            <a:off x="3803750" y="1220500"/>
            <a:ext cx="1536507" cy="1931612"/>
          </a:xfrm>
          <a:prstGeom prst="rect">
            <a:avLst/>
          </a:prstGeom>
          <a:noFill/>
          <a:ln w="28575" cap="flat" cmpd="sng">
            <a:solidFill>
              <a:schemeClr val="dk2"/>
            </a:solidFill>
            <a:prstDash val="solid"/>
            <a:round/>
            <a:headEnd type="none" w="sm" len="sm"/>
            <a:tailEnd type="none" w="sm" len="sm"/>
          </a:ln>
        </p:spPr>
      </p:pic>
      <p:pic>
        <p:nvPicPr>
          <p:cNvPr id="128" name="Google Shape;128;p29"/>
          <p:cNvPicPr preferRelativeResize="0"/>
          <p:nvPr/>
        </p:nvPicPr>
        <p:blipFill rotWithShape="1">
          <a:blip r:embed="rId5">
            <a:alphaModFix/>
          </a:blip>
          <a:srcRect l="25011" t="2661" r="25006" b="35157"/>
          <a:stretch/>
        </p:blipFill>
        <p:spPr>
          <a:xfrm>
            <a:off x="1117950" y="1233800"/>
            <a:ext cx="1536500" cy="19115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7" title="gallery walk 5.png"/>
          <p:cNvPicPr preferRelativeResize="0"/>
          <p:nvPr/>
        </p:nvPicPr>
        <p:blipFill rotWithShape="1">
          <a:blip r:embed="rId3">
            <a:alphaModFix/>
          </a:blip>
          <a:srcRect l="17565" t="16442" r="17526" b="6111"/>
          <a:stretch/>
        </p:blipFill>
        <p:spPr>
          <a:xfrm>
            <a:off x="2270950" y="505675"/>
            <a:ext cx="5584952" cy="43339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8"/>
          <p:cNvSpPr/>
          <p:nvPr/>
        </p:nvSpPr>
        <p:spPr>
          <a:xfrm>
            <a:off x="3812675" y="1801100"/>
            <a:ext cx="1854300" cy="1783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Barlow"/>
                <a:ea typeface="Barlow"/>
                <a:cs typeface="Barlow"/>
                <a:sym typeface="Barlow"/>
              </a:rPr>
              <a:t>      </a:t>
            </a:r>
            <a:r>
              <a:rPr lang="en" b="1">
                <a:latin typeface="Barlow"/>
                <a:ea typeface="Barlow"/>
                <a:cs typeface="Barlow"/>
                <a:sym typeface="Barlow"/>
              </a:rPr>
              <a:t>MINING             COMPANIES</a:t>
            </a:r>
            <a:endParaRPr b="1">
              <a:latin typeface="Barlow"/>
              <a:ea typeface="Barlow"/>
              <a:cs typeface="Barlow"/>
              <a:sym typeface="Barlow"/>
            </a:endParaRPr>
          </a:p>
        </p:txBody>
      </p:sp>
      <p:sp>
        <p:nvSpPr>
          <p:cNvPr id="239" name="Google Shape;239;p48"/>
          <p:cNvSpPr/>
          <p:nvPr/>
        </p:nvSpPr>
        <p:spPr>
          <a:xfrm>
            <a:off x="4393475" y="1004600"/>
            <a:ext cx="692700" cy="796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40" name="Google Shape;240;p48"/>
          <p:cNvSpPr/>
          <p:nvPr/>
        </p:nvSpPr>
        <p:spPr>
          <a:xfrm>
            <a:off x="4512725" y="3584900"/>
            <a:ext cx="831300" cy="710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41" name="Google Shape;241;p48"/>
          <p:cNvSpPr/>
          <p:nvPr/>
        </p:nvSpPr>
        <p:spPr>
          <a:xfrm>
            <a:off x="5681075" y="2294750"/>
            <a:ext cx="917700" cy="796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42" name="Google Shape;242;p48"/>
          <p:cNvSpPr/>
          <p:nvPr/>
        </p:nvSpPr>
        <p:spPr>
          <a:xfrm>
            <a:off x="2894975" y="2277350"/>
            <a:ext cx="917700" cy="831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43" name="Google Shape;243;p48"/>
          <p:cNvSpPr/>
          <p:nvPr/>
        </p:nvSpPr>
        <p:spPr>
          <a:xfrm>
            <a:off x="4210325" y="588825"/>
            <a:ext cx="9870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Labor</a:t>
            </a:r>
            <a:endParaRPr>
              <a:latin typeface="Barlow"/>
              <a:ea typeface="Barlow"/>
              <a:cs typeface="Barlow"/>
              <a:sym typeface="Barlow"/>
            </a:endParaRPr>
          </a:p>
        </p:txBody>
      </p:sp>
      <p:sp>
        <p:nvSpPr>
          <p:cNvPr id="244" name="Google Shape;244;p48"/>
          <p:cNvSpPr/>
          <p:nvPr/>
        </p:nvSpPr>
        <p:spPr>
          <a:xfrm>
            <a:off x="6612875" y="2381300"/>
            <a:ext cx="12471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Housing</a:t>
            </a:r>
            <a:endParaRPr>
              <a:latin typeface="Barlow"/>
              <a:ea typeface="Barlow"/>
              <a:cs typeface="Barlow"/>
              <a:sym typeface="Barlow"/>
            </a:endParaRPr>
          </a:p>
        </p:txBody>
      </p:sp>
      <p:sp>
        <p:nvSpPr>
          <p:cNvPr id="245" name="Google Shape;245;p48"/>
          <p:cNvSpPr/>
          <p:nvPr/>
        </p:nvSpPr>
        <p:spPr>
          <a:xfrm>
            <a:off x="4210325" y="4173775"/>
            <a:ext cx="14361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Medical Care</a:t>
            </a:r>
            <a:endParaRPr>
              <a:latin typeface="Barlow"/>
              <a:ea typeface="Barlow"/>
              <a:cs typeface="Barlow"/>
              <a:sym typeface="Barlow"/>
            </a:endParaRPr>
          </a:p>
        </p:txBody>
      </p:sp>
      <p:sp>
        <p:nvSpPr>
          <p:cNvPr id="246" name="Google Shape;246;p48"/>
          <p:cNvSpPr/>
          <p:nvPr/>
        </p:nvSpPr>
        <p:spPr>
          <a:xfrm>
            <a:off x="1557850" y="2381300"/>
            <a:ext cx="1436100" cy="710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Company Store</a:t>
            </a:r>
            <a:endParaRPr>
              <a:latin typeface="Barlow"/>
              <a:ea typeface="Barlow"/>
              <a:cs typeface="Barlow"/>
              <a:sym typeface="Barlow"/>
            </a:endParaRPr>
          </a:p>
        </p:txBody>
      </p:sp>
      <p:sp>
        <p:nvSpPr>
          <p:cNvPr id="247" name="Google Shape;247;p48"/>
          <p:cNvSpPr/>
          <p:nvPr/>
        </p:nvSpPr>
        <p:spPr>
          <a:xfrm>
            <a:off x="4841800" y="114300"/>
            <a:ext cx="9870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Low Pay</a:t>
            </a:r>
            <a:endParaRPr>
              <a:latin typeface="Barlow"/>
              <a:ea typeface="Barlow"/>
              <a:cs typeface="Barlow"/>
              <a:sym typeface="Barlow"/>
            </a:endParaRPr>
          </a:p>
        </p:txBody>
      </p:sp>
      <p:sp>
        <p:nvSpPr>
          <p:cNvPr id="248" name="Google Shape;248;p48"/>
          <p:cNvSpPr/>
          <p:nvPr/>
        </p:nvSpPr>
        <p:spPr>
          <a:xfrm>
            <a:off x="3327250" y="346375"/>
            <a:ext cx="9870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Child Labor</a:t>
            </a:r>
            <a:endParaRPr>
              <a:latin typeface="Barlow"/>
              <a:ea typeface="Barlow"/>
              <a:cs typeface="Barlow"/>
              <a:sym typeface="Barlow"/>
            </a:endParaRPr>
          </a:p>
        </p:txBody>
      </p:sp>
      <p:sp>
        <p:nvSpPr>
          <p:cNvPr id="249" name="Google Shape;249;p48"/>
          <p:cNvSpPr/>
          <p:nvPr/>
        </p:nvSpPr>
        <p:spPr>
          <a:xfrm>
            <a:off x="1092975" y="3004700"/>
            <a:ext cx="9870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Scrips</a:t>
            </a:r>
            <a:endParaRPr>
              <a:latin typeface="Barlow"/>
              <a:ea typeface="Barlow"/>
              <a:cs typeface="Barlow"/>
              <a:sym typeface="Barlow"/>
            </a:endParaRPr>
          </a:p>
        </p:txBody>
      </p:sp>
      <p:sp>
        <p:nvSpPr>
          <p:cNvPr id="250" name="Google Shape;250;p48"/>
          <p:cNvSpPr/>
          <p:nvPr/>
        </p:nvSpPr>
        <p:spPr>
          <a:xfrm>
            <a:off x="1358450" y="1801100"/>
            <a:ext cx="12471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Work Supplies</a:t>
            </a:r>
            <a:endParaRPr>
              <a:latin typeface="Barlow"/>
              <a:ea typeface="Barlow"/>
              <a:cs typeface="Barlow"/>
              <a:sym typeface="Barlow"/>
            </a:endParaRPr>
          </a:p>
        </p:txBody>
      </p:sp>
      <p:sp>
        <p:nvSpPr>
          <p:cNvPr id="251" name="Google Shape;251;p48"/>
          <p:cNvSpPr/>
          <p:nvPr/>
        </p:nvSpPr>
        <p:spPr>
          <a:xfrm>
            <a:off x="2079975" y="3004700"/>
            <a:ext cx="1436100" cy="710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Household goods</a:t>
            </a:r>
            <a:endParaRPr>
              <a:latin typeface="Barlow"/>
              <a:ea typeface="Barlow"/>
              <a:cs typeface="Barlow"/>
              <a:sym typeface="Barlow"/>
            </a:endParaRPr>
          </a:p>
        </p:txBody>
      </p:sp>
      <p:sp>
        <p:nvSpPr>
          <p:cNvPr id="252" name="Google Shape;252;p48"/>
          <p:cNvSpPr/>
          <p:nvPr/>
        </p:nvSpPr>
        <p:spPr>
          <a:xfrm>
            <a:off x="5421875" y="4416225"/>
            <a:ext cx="13329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Claims Denied</a:t>
            </a:r>
            <a:endParaRPr>
              <a:latin typeface="Barlow"/>
              <a:ea typeface="Barlow"/>
              <a:cs typeface="Barlow"/>
              <a:sym typeface="Barlow"/>
            </a:endParaRPr>
          </a:p>
        </p:txBody>
      </p:sp>
      <p:sp>
        <p:nvSpPr>
          <p:cNvPr id="253" name="Google Shape;253;p48"/>
          <p:cNvSpPr/>
          <p:nvPr/>
        </p:nvSpPr>
        <p:spPr>
          <a:xfrm>
            <a:off x="7226475" y="2874900"/>
            <a:ext cx="16059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Barlow"/>
                <a:ea typeface="Barlow"/>
                <a:cs typeface="Barlow"/>
                <a:sym typeface="Barlow"/>
              </a:rPr>
              <a:t>Inadequate</a:t>
            </a:r>
            <a:endParaRPr>
              <a:latin typeface="Barlow"/>
              <a:ea typeface="Barlow"/>
              <a:cs typeface="Barlow"/>
              <a:sym typeface="Barlow"/>
            </a:endParaRPr>
          </a:p>
        </p:txBody>
      </p:sp>
      <p:sp>
        <p:nvSpPr>
          <p:cNvPr id="254" name="Google Shape;254;p48"/>
          <p:cNvSpPr/>
          <p:nvPr/>
        </p:nvSpPr>
        <p:spPr>
          <a:xfrm>
            <a:off x="5115425" y="737700"/>
            <a:ext cx="987000" cy="623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Long Hours</a:t>
            </a:r>
            <a:endParaRPr>
              <a:latin typeface="Barlow"/>
              <a:ea typeface="Barlow"/>
              <a:cs typeface="Barlow"/>
              <a:sym typeface="Barlow"/>
            </a:endParaRPr>
          </a:p>
        </p:txBody>
      </p:sp>
      <p:sp>
        <p:nvSpPr>
          <p:cNvPr id="255" name="Google Shape;255;p48"/>
          <p:cNvSpPr/>
          <p:nvPr/>
        </p:nvSpPr>
        <p:spPr>
          <a:xfrm>
            <a:off x="7153750" y="1714400"/>
            <a:ext cx="1605900" cy="710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Barlow"/>
                <a:ea typeface="Barlow"/>
                <a:cs typeface="Barlow"/>
                <a:sym typeface="Barlow"/>
              </a:rPr>
              <a:t>Owned by the mining company</a:t>
            </a:r>
            <a:endParaRPr>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9"/>
          <p:cNvSpPr txBox="1">
            <a:spLocks noGrp="1"/>
          </p:cNvSpPr>
          <p:nvPr>
            <p:ph type="title"/>
          </p:nvPr>
        </p:nvSpPr>
        <p:spPr>
          <a:xfrm>
            <a:off x="1155550" y="3644900"/>
            <a:ext cx="7575600" cy="8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320">
                <a:latin typeface="Lexend SemiBold"/>
                <a:ea typeface="Lexend SemiBold"/>
                <a:cs typeface="Lexend SemiBold"/>
                <a:sym typeface="Lexend SemiBold"/>
              </a:rPr>
              <a:t>Allentown and De-industrialization</a:t>
            </a:r>
            <a:endParaRPr sz="3320">
              <a:latin typeface="Lexend SemiBold"/>
              <a:ea typeface="Lexend SemiBold"/>
              <a:cs typeface="Lexend SemiBold"/>
              <a:sym typeface="Lexend SemiBold"/>
            </a:endParaRPr>
          </a:p>
        </p:txBody>
      </p:sp>
      <p:pic>
        <p:nvPicPr>
          <p:cNvPr id="261" name="Google Shape;261;p49"/>
          <p:cNvPicPr preferRelativeResize="0"/>
          <p:nvPr/>
        </p:nvPicPr>
        <p:blipFill>
          <a:blip r:embed="rId3">
            <a:alphaModFix/>
          </a:blip>
          <a:stretch>
            <a:fillRect/>
          </a:stretch>
        </p:blipFill>
        <p:spPr>
          <a:xfrm>
            <a:off x="1155700" y="51827"/>
            <a:ext cx="7575551" cy="3544076"/>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0"/>
          <p:cNvSpPr txBox="1">
            <a:spLocks noGrp="1"/>
          </p:cNvSpPr>
          <p:nvPr>
            <p:ph type="title"/>
          </p:nvPr>
        </p:nvSpPr>
        <p:spPr>
          <a:xfrm>
            <a:off x="1114650" y="147300"/>
            <a:ext cx="777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Lexend SemiBold"/>
                <a:ea typeface="Lexend SemiBold"/>
                <a:cs typeface="Lexend SemiBold"/>
                <a:sym typeface="Lexend SemiBold"/>
              </a:rPr>
              <a:t>Standards</a:t>
            </a:r>
            <a:endParaRPr sz="3600">
              <a:latin typeface="Lexend SemiBold"/>
              <a:ea typeface="Lexend SemiBold"/>
              <a:cs typeface="Lexend SemiBold"/>
              <a:sym typeface="Lexend SemiBold"/>
            </a:endParaRPr>
          </a:p>
        </p:txBody>
      </p:sp>
      <p:sp>
        <p:nvSpPr>
          <p:cNvPr id="267" name="Google Shape;267;p50"/>
          <p:cNvSpPr txBox="1"/>
          <p:nvPr/>
        </p:nvSpPr>
        <p:spPr>
          <a:xfrm>
            <a:off x="1114650" y="870888"/>
            <a:ext cx="77793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latin typeface="Lexend"/>
                <a:ea typeface="Lexend"/>
                <a:cs typeface="Lexend"/>
                <a:sym typeface="Lexend"/>
              </a:rPr>
              <a:t>Personal Finance and Economics</a:t>
            </a:r>
            <a:endParaRPr sz="1800" u="sng">
              <a:latin typeface="Lexend"/>
              <a:ea typeface="Lexend"/>
              <a:cs typeface="Lexend"/>
              <a:sym typeface="Lexend"/>
            </a:endParaRPr>
          </a:p>
          <a:p>
            <a:pPr marL="0" lvl="0" indent="0" algn="l" rtl="0">
              <a:spcBef>
                <a:spcPts val="0"/>
              </a:spcBef>
              <a:spcAft>
                <a:spcPts val="0"/>
              </a:spcAft>
              <a:buNone/>
            </a:pPr>
            <a:r>
              <a:rPr lang="en" sz="1800" i="1">
                <a:latin typeface="Lexend"/>
                <a:ea typeface="Lexend"/>
                <a:cs typeface="Lexend"/>
                <a:sym typeface="Lexend"/>
              </a:rPr>
              <a:t>*Interdependence as a general theme</a:t>
            </a:r>
            <a:endParaRPr sz="1800" i="1">
              <a:latin typeface="Lexend"/>
              <a:ea typeface="Lexend"/>
              <a:cs typeface="Lexend"/>
              <a:sym typeface="Lexend"/>
            </a:endParaRPr>
          </a:p>
          <a:p>
            <a:pPr marL="0" lvl="0" indent="0" algn="l" rtl="0">
              <a:spcBef>
                <a:spcPts val="0"/>
              </a:spcBef>
              <a:spcAft>
                <a:spcPts val="0"/>
              </a:spcAft>
              <a:buNone/>
            </a:pPr>
            <a:endParaRPr sz="1800" i="1">
              <a:latin typeface="Lexend"/>
              <a:ea typeface="Lexend"/>
              <a:cs typeface="Lexend"/>
              <a:sym typeface="Lexend"/>
            </a:endParaRPr>
          </a:p>
          <a:p>
            <a:pPr marL="0" lvl="0" indent="0" algn="l" rtl="0">
              <a:spcBef>
                <a:spcPts val="0"/>
              </a:spcBef>
              <a:spcAft>
                <a:spcPts val="0"/>
              </a:spcAft>
              <a:buNone/>
            </a:pPr>
            <a:r>
              <a:rPr lang="en" sz="1800">
                <a:latin typeface="Lexend"/>
                <a:ea typeface="Lexend"/>
                <a:cs typeface="Lexend"/>
                <a:sym typeface="Lexend"/>
              </a:rPr>
              <a:t>SSEMA1b Explain the differences between seasonal, </a:t>
            </a:r>
            <a:r>
              <a:rPr lang="en" sz="1800" b="1">
                <a:latin typeface="Lexend"/>
                <a:ea typeface="Lexend"/>
                <a:cs typeface="Lexend"/>
                <a:sym typeface="Lexend"/>
              </a:rPr>
              <a:t>structural</a:t>
            </a:r>
            <a:r>
              <a:rPr lang="en" sz="1800">
                <a:latin typeface="Lexend"/>
                <a:ea typeface="Lexend"/>
                <a:cs typeface="Lexend"/>
                <a:sym typeface="Lexend"/>
              </a:rPr>
              <a:t>, cyclical, and frictional unemployment.</a:t>
            </a:r>
            <a:endParaRPr sz="1800">
              <a:latin typeface="Lexend"/>
              <a:ea typeface="Lexend"/>
              <a:cs typeface="Lexend"/>
              <a:sym typeface="Lexend"/>
            </a:endParaRPr>
          </a:p>
          <a:p>
            <a:pPr marL="0" lvl="0" indent="0" algn="l" rtl="0">
              <a:spcBef>
                <a:spcPts val="0"/>
              </a:spcBef>
              <a:spcAft>
                <a:spcPts val="0"/>
              </a:spcAft>
              <a:buNone/>
            </a:pPr>
            <a:endParaRPr sz="1800">
              <a:latin typeface="Lexend"/>
              <a:ea typeface="Lexend"/>
              <a:cs typeface="Lexend"/>
              <a:sym typeface="Lexend"/>
            </a:endParaRPr>
          </a:p>
          <a:p>
            <a:pPr marL="0" lvl="0" indent="0" algn="l" rtl="0">
              <a:spcBef>
                <a:spcPts val="0"/>
              </a:spcBef>
              <a:spcAft>
                <a:spcPts val="0"/>
              </a:spcAft>
              <a:buNone/>
            </a:pPr>
            <a:r>
              <a:rPr lang="en" sz="1800">
                <a:latin typeface="Lexend"/>
                <a:ea typeface="Lexend"/>
                <a:cs typeface="Lexend"/>
                <a:sym typeface="Lexend"/>
              </a:rPr>
              <a:t>SSEMI1 </a:t>
            </a:r>
            <a:r>
              <a:rPr lang="en" sz="1800" b="1">
                <a:latin typeface="Lexend"/>
                <a:ea typeface="Lexend"/>
                <a:cs typeface="Lexend"/>
                <a:sym typeface="Lexend"/>
              </a:rPr>
              <a:t>Describe how households and businesses are interdependent</a:t>
            </a:r>
            <a:r>
              <a:rPr lang="en" sz="1800">
                <a:latin typeface="Lexend"/>
                <a:ea typeface="Lexend"/>
                <a:cs typeface="Lexend"/>
                <a:sym typeface="Lexend"/>
              </a:rPr>
              <a:t> and interact through flows of goods, services, resources, and money.</a:t>
            </a:r>
            <a:endParaRPr sz="1800">
              <a:latin typeface="Lexend"/>
              <a:ea typeface="Lexend"/>
              <a:cs typeface="Lexend"/>
              <a:sym typeface="Lexend"/>
            </a:endParaRPr>
          </a:p>
        </p:txBody>
      </p:sp>
      <p:sp>
        <p:nvSpPr>
          <p:cNvPr id="268" name="Google Shape;268;p50"/>
          <p:cNvSpPr txBox="1"/>
          <p:nvPr/>
        </p:nvSpPr>
        <p:spPr>
          <a:xfrm>
            <a:off x="1114650" y="3699875"/>
            <a:ext cx="77793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latin typeface="Lexend"/>
                <a:ea typeface="Lexend"/>
                <a:cs typeface="Lexend"/>
                <a:sym typeface="Lexend"/>
              </a:rPr>
              <a:t>US History</a:t>
            </a:r>
            <a:endParaRPr sz="1800" u="sng">
              <a:latin typeface="Lexend"/>
              <a:ea typeface="Lexend"/>
              <a:cs typeface="Lexend"/>
              <a:sym typeface="Lexend"/>
            </a:endParaRPr>
          </a:p>
          <a:p>
            <a:pPr marL="0" lvl="0" indent="0" algn="l" rtl="0">
              <a:spcBef>
                <a:spcPts val="0"/>
              </a:spcBef>
              <a:spcAft>
                <a:spcPts val="0"/>
              </a:spcAft>
              <a:buNone/>
            </a:pPr>
            <a:r>
              <a:rPr lang="en" sz="1800">
                <a:latin typeface="Lexend"/>
                <a:ea typeface="Lexend"/>
                <a:cs typeface="Lexend"/>
                <a:sym typeface="Lexend"/>
              </a:rPr>
              <a:t>SSUSH11.e Discuss the origins, growth, influence, and </a:t>
            </a:r>
            <a:r>
              <a:rPr lang="en" sz="1800" b="1">
                <a:latin typeface="Lexend"/>
                <a:ea typeface="Lexend"/>
                <a:cs typeface="Lexend"/>
                <a:sym typeface="Lexend"/>
              </a:rPr>
              <a:t>tactics of labor unions</a:t>
            </a:r>
            <a:r>
              <a:rPr lang="en" sz="1800">
                <a:latin typeface="Lexend"/>
                <a:ea typeface="Lexend"/>
                <a:cs typeface="Lexend"/>
                <a:sym typeface="Lexend"/>
              </a:rPr>
              <a:t> including the American Federation of Labor.</a:t>
            </a:r>
            <a:endParaRPr sz="1800">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1"/>
          <p:cNvSpPr txBox="1">
            <a:spLocks noGrp="1"/>
          </p:cNvSpPr>
          <p:nvPr>
            <p:ph type="title"/>
          </p:nvPr>
        </p:nvSpPr>
        <p:spPr>
          <a:xfrm>
            <a:off x="1058400" y="0"/>
            <a:ext cx="8085600" cy="12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200">
                <a:latin typeface="Lexend SemiBold"/>
                <a:ea typeface="Lexend SemiBold"/>
                <a:cs typeface="Lexend SemiBold"/>
                <a:sym typeface="Lexend SemiBold"/>
              </a:rPr>
              <a:t>Deindustrialization</a:t>
            </a:r>
            <a:endParaRPr sz="4200">
              <a:latin typeface="Lexend SemiBold"/>
              <a:ea typeface="Lexend SemiBold"/>
              <a:cs typeface="Lexend SemiBold"/>
              <a:sym typeface="Lexend SemiBold"/>
            </a:endParaRPr>
          </a:p>
        </p:txBody>
      </p:sp>
      <p:sp>
        <p:nvSpPr>
          <p:cNvPr id="274" name="Google Shape;274;p51"/>
          <p:cNvSpPr txBox="1">
            <a:spLocks noGrp="1"/>
          </p:cNvSpPr>
          <p:nvPr>
            <p:ph type="body" idx="1"/>
          </p:nvPr>
        </p:nvSpPr>
        <p:spPr>
          <a:xfrm>
            <a:off x="3022200" y="1204600"/>
            <a:ext cx="4158000" cy="503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latin typeface="Lexend"/>
                <a:ea typeface="Lexend"/>
                <a:cs typeface="Lexend"/>
                <a:sym typeface="Lexend"/>
              </a:rPr>
              <a:t>What is it?</a:t>
            </a:r>
            <a:endParaRPr>
              <a:solidFill>
                <a:schemeClr val="dk1"/>
              </a:solidFill>
              <a:latin typeface="Lexend"/>
              <a:ea typeface="Lexend"/>
              <a:cs typeface="Lexend"/>
              <a:sym typeface="Lexend"/>
            </a:endParaRPr>
          </a:p>
        </p:txBody>
      </p:sp>
      <p:sp>
        <p:nvSpPr>
          <p:cNvPr id="275" name="Google Shape;275;p51"/>
          <p:cNvSpPr txBox="1">
            <a:spLocks noGrp="1"/>
          </p:cNvSpPr>
          <p:nvPr>
            <p:ph type="body" idx="1"/>
          </p:nvPr>
        </p:nvSpPr>
        <p:spPr>
          <a:xfrm>
            <a:off x="1867200" y="2010250"/>
            <a:ext cx="6468000" cy="205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Lexend"/>
                <a:ea typeface="Lexend"/>
                <a:cs typeface="Lexend"/>
                <a:sym typeface="Lexend"/>
              </a:rPr>
              <a:t>Deindustrialization: </a:t>
            </a:r>
            <a:r>
              <a:rPr lang="en" sz="2400">
                <a:solidFill>
                  <a:schemeClr val="dk1"/>
                </a:solidFill>
                <a:latin typeface="Lexend"/>
                <a:ea typeface="Lexend"/>
                <a:cs typeface="Lexend"/>
                <a:sym typeface="Lexend"/>
              </a:rPr>
              <a:t>The progressive closure or downsizing of manufacturing industries in a place, city or region. </a:t>
            </a:r>
            <a:endParaRPr sz="2400">
              <a:solidFill>
                <a:schemeClr val="dk1"/>
              </a:solidFill>
              <a:latin typeface="Lexend"/>
              <a:ea typeface="Lexend"/>
              <a:cs typeface="Lexend"/>
              <a:sym typeface="Lexend"/>
            </a:endParaRPr>
          </a:p>
          <a:p>
            <a:pPr marL="0" lvl="0" indent="0" algn="l" rtl="0">
              <a:spcBef>
                <a:spcPts val="1200"/>
              </a:spcBef>
              <a:spcAft>
                <a:spcPts val="1200"/>
              </a:spcAft>
              <a:buNone/>
            </a:pPr>
            <a:r>
              <a:rPr lang="en" sz="2400">
                <a:solidFill>
                  <a:schemeClr val="dk1"/>
                </a:solidFill>
                <a:latin typeface="Lexend"/>
                <a:ea typeface="Lexend"/>
                <a:cs typeface="Lexend"/>
                <a:sym typeface="Lexend"/>
              </a:rPr>
              <a:t>(Oxford Dictionary of Human Geography)</a:t>
            </a:r>
            <a:endParaRPr sz="2400">
              <a:solidFill>
                <a:schemeClr val="dk1"/>
              </a:solidFill>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52"/>
          <p:cNvPicPr preferRelativeResize="0"/>
          <p:nvPr/>
        </p:nvPicPr>
        <p:blipFill>
          <a:blip r:embed="rId3">
            <a:alphaModFix/>
          </a:blip>
          <a:stretch>
            <a:fillRect/>
          </a:stretch>
        </p:blipFill>
        <p:spPr>
          <a:xfrm>
            <a:off x="2015075" y="152400"/>
            <a:ext cx="6049853" cy="4838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53" descr="An old factory with a train track and a river&#10;&#10;AI-generated content may be incorrect."/>
          <p:cNvPicPr preferRelativeResize="0"/>
          <p:nvPr/>
        </p:nvPicPr>
        <p:blipFill rotWithShape="1">
          <a:blip r:embed="rId3">
            <a:alphaModFix/>
          </a:blip>
          <a:srcRect t="1486" b="1408"/>
          <a:stretch/>
        </p:blipFill>
        <p:spPr>
          <a:xfrm>
            <a:off x="1308250" y="121125"/>
            <a:ext cx="7314076" cy="4831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91" name="Google Shape;291;p5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292" name="Google Shape;292;p5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293" name="Google Shape;293;p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55"/>
          <p:cNvPicPr preferRelativeResize="0"/>
          <p:nvPr/>
        </p:nvPicPr>
        <p:blipFill>
          <a:blip r:embed="rId3">
            <a:alphaModFix/>
          </a:blip>
          <a:stretch>
            <a:fillRect/>
          </a:stretch>
        </p:blipFill>
        <p:spPr>
          <a:xfrm>
            <a:off x="1448062" y="2431775"/>
            <a:ext cx="2571674" cy="2238994"/>
          </a:xfrm>
          <a:prstGeom prst="rect">
            <a:avLst/>
          </a:prstGeom>
          <a:noFill/>
          <a:ln w="28575" cap="flat" cmpd="sng">
            <a:solidFill>
              <a:schemeClr val="dk2"/>
            </a:solidFill>
            <a:prstDash val="solid"/>
            <a:round/>
            <a:headEnd type="none" w="sm" len="sm"/>
            <a:tailEnd type="none" w="sm" len="sm"/>
          </a:ln>
        </p:spPr>
      </p:pic>
      <p:sp>
        <p:nvSpPr>
          <p:cNvPr id="299" name="Google Shape;299;p55"/>
          <p:cNvSpPr txBox="1">
            <a:spLocks noGrp="1"/>
          </p:cNvSpPr>
          <p:nvPr>
            <p:ph type="title"/>
          </p:nvPr>
        </p:nvSpPr>
        <p:spPr>
          <a:xfrm>
            <a:off x="1177488" y="472725"/>
            <a:ext cx="3112800" cy="171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Lexend SemiBold"/>
                <a:ea typeface="Lexend SemiBold"/>
                <a:cs typeface="Lexend SemiBold"/>
                <a:sym typeface="Lexend SemiBold"/>
              </a:rPr>
              <a:t>Let’s learn about “Allentown”</a:t>
            </a:r>
            <a:endParaRPr sz="3600">
              <a:latin typeface="Lexend SemiBold"/>
              <a:ea typeface="Lexend SemiBold"/>
              <a:cs typeface="Lexend SemiBold"/>
              <a:sym typeface="Lexend SemiBold"/>
            </a:endParaRPr>
          </a:p>
        </p:txBody>
      </p:sp>
      <p:pic>
        <p:nvPicPr>
          <p:cNvPr id="300" name="Google Shape;300;p55" descr="It's getting very hard to stay. Apparently." title="Billy Joel - Allentown w/lyrics">
            <a:hlinkClick r:id="rId4"/>
          </p:cNvPr>
          <p:cNvPicPr preferRelativeResize="0"/>
          <p:nvPr/>
        </p:nvPicPr>
        <p:blipFill>
          <a:blip r:embed="rId5">
            <a:alphaModFix/>
          </a:blip>
          <a:stretch>
            <a:fillRect/>
          </a:stretch>
        </p:blipFill>
        <p:spPr>
          <a:xfrm>
            <a:off x="4572000" y="1047525"/>
            <a:ext cx="4572000" cy="2571750"/>
          </a:xfrm>
          <a:prstGeom prst="rect">
            <a:avLst/>
          </a:prstGeom>
          <a:noFill/>
          <a:ln>
            <a:noFill/>
          </a:ln>
        </p:spPr>
      </p:pic>
      <p:pic>
        <p:nvPicPr>
          <p:cNvPr id="301" name="Google Shape;301;p55" descr="File:YouTube Diamond Play Button.png - Wikimedia Commons"/>
          <p:cNvPicPr preferRelativeResize="0"/>
          <p:nvPr/>
        </p:nvPicPr>
        <p:blipFill>
          <a:blip r:embed="rId6">
            <a:alphaModFix/>
          </a:blip>
          <a:stretch>
            <a:fillRect/>
          </a:stretch>
        </p:blipFill>
        <p:spPr>
          <a:xfrm>
            <a:off x="6050850" y="1810700"/>
            <a:ext cx="1493425" cy="1045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6"/>
          <p:cNvSpPr txBox="1">
            <a:spLocks noGrp="1"/>
          </p:cNvSpPr>
          <p:nvPr>
            <p:ph type="title"/>
          </p:nvPr>
        </p:nvSpPr>
        <p:spPr>
          <a:xfrm>
            <a:off x="1039300" y="1830600"/>
            <a:ext cx="3250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Lexend SemiBold"/>
                <a:ea typeface="Lexend SemiBold"/>
                <a:cs typeface="Lexend SemiBold"/>
                <a:sym typeface="Lexend SemiBold"/>
              </a:rPr>
              <a:t>Bethlehem Steel Timeline Activity</a:t>
            </a:r>
            <a:endParaRPr sz="3600">
              <a:latin typeface="Lexend SemiBold"/>
              <a:ea typeface="Lexend SemiBold"/>
              <a:cs typeface="Lexend SemiBold"/>
              <a:sym typeface="Lexend SemiBold"/>
            </a:endParaRPr>
          </a:p>
        </p:txBody>
      </p:sp>
      <p:pic>
        <p:nvPicPr>
          <p:cNvPr id="307" name="Google Shape;307;p56"/>
          <p:cNvPicPr preferRelativeResize="0"/>
          <p:nvPr/>
        </p:nvPicPr>
        <p:blipFill>
          <a:blip r:embed="rId3">
            <a:alphaModFix/>
          </a:blip>
          <a:stretch>
            <a:fillRect/>
          </a:stretch>
        </p:blipFill>
        <p:spPr>
          <a:xfrm>
            <a:off x="4970735" y="724200"/>
            <a:ext cx="3910262" cy="36951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7"/>
          <p:cNvSpPr txBox="1">
            <a:spLocks noGrp="1"/>
          </p:cNvSpPr>
          <p:nvPr>
            <p:ph type="title"/>
          </p:nvPr>
        </p:nvSpPr>
        <p:spPr>
          <a:xfrm>
            <a:off x="1060475" y="1830600"/>
            <a:ext cx="3250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a:latin typeface="Lexend SemiBold"/>
                <a:ea typeface="Lexend SemiBold"/>
                <a:cs typeface="Lexend SemiBold"/>
                <a:sym typeface="Lexend SemiBold"/>
              </a:rPr>
              <a:t>Gallery Walk Activity</a:t>
            </a:r>
            <a:endParaRPr sz="3600">
              <a:latin typeface="Lexend SemiBold"/>
              <a:ea typeface="Lexend SemiBold"/>
              <a:cs typeface="Lexend SemiBold"/>
              <a:sym typeface="Lexend SemiBold"/>
            </a:endParaRPr>
          </a:p>
        </p:txBody>
      </p:sp>
      <p:pic>
        <p:nvPicPr>
          <p:cNvPr id="313" name="Google Shape;313;p57"/>
          <p:cNvPicPr preferRelativeResize="0"/>
          <p:nvPr/>
        </p:nvPicPr>
        <p:blipFill>
          <a:blip r:embed="rId3">
            <a:alphaModFix/>
          </a:blip>
          <a:stretch>
            <a:fillRect/>
          </a:stretch>
        </p:blipFill>
        <p:spPr>
          <a:xfrm>
            <a:off x="5082125" y="801286"/>
            <a:ext cx="3697826" cy="35409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58"/>
          <p:cNvPicPr preferRelativeResize="0"/>
          <p:nvPr/>
        </p:nvPicPr>
        <p:blipFill>
          <a:blip r:embed="rId3">
            <a:alphaModFix/>
          </a:blip>
          <a:stretch>
            <a:fillRect/>
          </a:stretch>
        </p:blipFill>
        <p:spPr>
          <a:xfrm>
            <a:off x="1468587" y="2477975"/>
            <a:ext cx="2571674" cy="2238994"/>
          </a:xfrm>
          <a:prstGeom prst="rect">
            <a:avLst/>
          </a:prstGeom>
          <a:noFill/>
          <a:ln w="28575" cap="flat" cmpd="sng">
            <a:solidFill>
              <a:schemeClr val="dk2"/>
            </a:solidFill>
            <a:prstDash val="solid"/>
            <a:round/>
            <a:headEnd type="none" w="sm" len="sm"/>
            <a:tailEnd type="none" w="sm" len="sm"/>
          </a:ln>
        </p:spPr>
      </p:pic>
      <p:sp>
        <p:nvSpPr>
          <p:cNvPr id="319" name="Google Shape;319;p58"/>
          <p:cNvSpPr txBox="1">
            <a:spLocks noGrp="1"/>
          </p:cNvSpPr>
          <p:nvPr>
            <p:ph type="title"/>
          </p:nvPr>
        </p:nvSpPr>
        <p:spPr>
          <a:xfrm>
            <a:off x="1198025" y="426525"/>
            <a:ext cx="3112800" cy="171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Lexend SemiBold"/>
                <a:ea typeface="Lexend SemiBold"/>
                <a:cs typeface="Lexend SemiBold"/>
                <a:sym typeface="Lexend SemiBold"/>
              </a:rPr>
              <a:t>“Allentown”</a:t>
            </a:r>
            <a:endParaRPr sz="3600">
              <a:latin typeface="Lexend SemiBold"/>
              <a:ea typeface="Lexend SemiBold"/>
              <a:cs typeface="Lexend SemiBold"/>
              <a:sym typeface="Lexend SemiBold"/>
            </a:endParaRPr>
          </a:p>
          <a:p>
            <a:pPr marL="0" lvl="0" indent="0" algn="ctr" rtl="0">
              <a:spcBef>
                <a:spcPts val="0"/>
              </a:spcBef>
              <a:spcAft>
                <a:spcPts val="0"/>
              </a:spcAft>
              <a:buNone/>
            </a:pPr>
            <a:r>
              <a:rPr lang="en" sz="3600">
                <a:latin typeface="Lexend SemiBold"/>
                <a:ea typeface="Lexend SemiBold"/>
                <a:cs typeface="Lexend SemiBold"/>
                <a:sym typeface="Lexend SemiBold"/>
              </a:rPr>
              <a:t>Revisit the lyrics.</a:t>
            </a:r>
            <a:endParaRPr sz="3600">
              <a:latin typeface="Lexend SemiBold"/>
              <a:ea typeface="Lexend SemiBold"/>
              <a:cs typeface="Lexend SemiBold"/>
              <a:sym typeface="Lexend SemiBold"/>
            </a:endParaRPr>
          </a:p>
        </p:txBody>
      </p:sp>
      <p:pic>
        <p:nvPicPr>
          <p:cNvPr id="320" name="Google Shape;320;p58" descr="It's getting very hard to stay. Apparently." title="Billy Joel - Allentown w/lyrics">
            <a:hlinkClick r:id="rId4"/>
          </p:cNvPr>
          <p:cNvPicPr preferRelativeResize="0"/>
          <p:nvPr/>
        </p:nvPicPr>
        <p:blipFill>
          <a:blip r:embed="rId5">
            <a:alphaModFix/>
          </a:blip>
          <a:stretch>
            <a:fillRect/>
          </a:stretch>
        </p:blipFill>
        <p:spPr>
          <a:xfrm>
            <a:off x="4572000" y="1047525"/>
            <a:ext cx="4572000" cy="2571750"/>
          </a:xfrm>
          <a:prstGeom prst="rect">
            <a:avLst/>
          </a:prstGeom>
          <a:noFill/>
          <a:ln>
            <a:noFill/>
          </a:ln>
        </p:spPr>
      </p:pic>
      <p:pic>
        <p:nvPicPr>
          <p:cNvPr id="321" name="Google Shape;321;p58" descr="File:YouTube Diamond Play Button.png - Wikimedia Commons"/>
          <p:cNvPicPr preferRelativeResize="0"/>
          <p:nvPr/>
        </p:nvPicPr>
        <p:blipFill>
          <a:blip r:embed="rId6">
            <a:alphaModFix/>
          </a:blip>
          <a:stretch>
            <a:fillRect/>
          </a:stretch>
        </p:blipFill>
        <p:spPr>
          <a:xfrm>
            <a:off x="6111288" y="1810700"/>
            <a:ext cx="1493425" cy="1045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9"/>
          <p:cNvSpPr txBox="1">
            <a:spLocks noGrp="1"/>
          </p:cNvSpPr>
          <p:nvPr>
            <p:ph type="title"/>
          </p:nvPr>
        </p:nvSpPr>
        <p:spPr>
          <a:xfrm>
            <a:off x="1105675" y="157550"/>
            <a:ext cx="777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Lexend SemiBold"/>
                <a:ea typeface="Lexend SemiBold"/>
                <a:cs typeface="Lexend SemiBold"/>
                <a:sym typeface="Lexend SemiBold"/>
              </a:rPr>
              <a:t>Conclusion Discussion Questions</a:t>
            </a:r>
            <a:endParaRPr sz="3600">
              <a:latin typeface="Lexend SemiBold"/>
              <a:ea typeface="Lexend SemiBold"/>
              <a:cs typeface="Lexend SemiBold"/>
              <a:sym typeface="Lexend SemiBold"/>
            </a:endParaRPr>
          </a:p>
        </p:txBody>
      </p:sp>
      <p:sp>
        <p:nvSpPr>
          <p:cNvPr id="327" name="Google Shape;327;p59"/>
          <p:cNvSpPr txBox="1">
            <a:spLocks noGrp="1"/>
          </p:cNvSpPr>
          <p:nvPr>
            <p:ph type="body" idx="1"/>
          </p:nvPr>
        </p:nvSpPr>
        <p:spPr>
          <a:xfrm>
            <a:off x="994150" y="1017725"/>
            <a:ext cx="7838100" cy="3937500"/>
          </a:xfrm>
          <a:prstGeom prst="rect">
            <a:avLst/>
          </a:prstGeom>
        </p:spPr>
        <p:txBody>
          <a:bodyPr spcFirstLastPara="1" wrap="square" lIns="91425" tIns="91425" rIns="91425" bIns="91425" anchor="t" anchorCtr="0">
            <a:normAutofit fontScale="92500" lnSpcReduction="20000"/>
          </a:bodyPr>
          <a:lstStyle/>
          <a:p>
            <a:pPr marL="457200" lvl="0" indent="-349011" algn="l" rtl="0">
              <a:lnSpc>
                <a:spcPct val="100000"/>
              </a:lnSpc>
              <a:spcBef>
                <a:spcPts val="0"/>
              </a:spcBef>
              <a:spcAft>
                <a:spcPts val="0"/>
              </a:spcAft>
              <a:buClr>
                <a:schemeClr val="dk1"/>
              </a:buClr>
              <a:buSzPct val="100000"/>
              <a:buFont typeface="Lexend Medium"/>
              <a:buChar char="●"/>
            </a:pPr>
            <a:r>
              <a:rPr lang="en" sz="2050">
                <a:solidFill>
                  <a:schemeClr val="dk1"/>
                </a:solidFill>
                <a:highlight>
                  <a:srgbClr val="FFFFFF"/>
                </a:highlight>
                <a:latin typeface="Lexend Medium"/>
                <a:ea typeface="Lexend Medium"/>
                <a:cs typeface="Lexend Medium"/>
                <a:sym typeface="Lexend Medium"/>
              </a:rPr>
              <a:t>In what way does this story influence the way you view labor unions?</a:t>
            </a:r>
            <a:endParaRPr sz="2050">
              <a:solidFill>
                <a:schemeClr val="dk1"/>
              </a:solidFill>
              <a:highlight>
                <a:srgbClr val="FFFFFF"/>
              </a:highlight>
              <a:latin typeface="Lexend Medium"/>
              <a:ea typeface="Lexend Medium"/>
              <a:cs typeface="Lexend Medium"/>
              <a:sym typeface="Lexend Medium"/>
            </a:endParaRPr>
          </a:p>
          <a:p>
            <a:pPr marL="457200" lvl="0" indent="0" algn="l" rtl="0">
              <a:lnSpc>
                <a:spcPct val="100000"/>
              </a:lnSpc>
              <a:spcBef>
                <a:spcPts val="0"/>
              </a:spcBef>
              <a:spcAft>
                <a:spcPts val="0"/>
              </a:spcAft>
              <a:buNone/>
            </a:pPr>
            <a:endParaRPr sz="2050">
              <a:solidFill>
                <a:schemeClr val="dk1"/>
              </a:solidFill>
              <a:highlight>
                <a:srgbClr val="FFFFFF"/>
              </a:highlight>
              <a:latin typeface="Lexend Medium"/>
              <a:ea typeface="Lexend Medium"/>
              <a:cs typeface="Lexend Medium"/>
              <a:sym typeface="Lexend Medium"/>
            </a:endParaRPr>
          </a:p>
          <a:p>
            <a:pPr marL="457200" lvl="0" indent="-349011" algn="l" rtl="0">
              <a:lnSpc>
                <a:spcPct val="100000"/>
              </a:lnSpc>
              <a:spcBef>
                <a:spcPts val="0"/>
              </a:spcBef>
              <a:spcAft>
                <a:spcPts val="0"/>
              </a:spcAft>
              <a:buClr>
                <a:schemeClr val="dk1"/>
              </a:buClr>
              <a:buSzPct val="100000"/>
              <a:buFont typeface="Lexend Medium"/>
              <a:buChar char="●"/>
            </a:pPr>
            <a:r>
              <a:rPr lang="en" sz="2050">
                <a:solidFill>
                  <a:schemeClr val="dk1"/>
                </a:solidFill>
                <a:highlight>
                  <a:srgbClr val="FFFFFF"/>
                </a:highlight>
                <a:latin typeface="Lexend Medium"/>
                <a:ea typeface="Lexend Medium"/>
                <a:cs typeface="Lexend Medium"/>
                <a:sym typeface="Lexend Medium"/>
              </a:rPr>
              <a:t>Why does the closing of a major industry in a city have the potential to do so much damage to a local economy?</a:t>
            </a:r>
            <a:endParaRPr sz="2050">
              <a:solidFill>
                <a:schemeClr val="dk1"/>
              </a:solidFill>
              <a:highlight>
                <a:srgbClr val="FFFFFF"/>
              </a:highlight>
              <a:latin typeface="Lexend Medium"/>
              <a:ea typeface="Lexend Medium"/>
              <a:cs typeface="Lexend Medium"/>
              <a:sym typeface="Lexend Medium"/>
            </a:endParaRPr>
          </a:p>
          <a:p>
            <a:pPr marL="457200" lvl="0" indent="0" algn="l" rtl="0">
              <a:lnSpc>
                <a:spcPct val="100000"/>
              </a:lnSpc>
              <a:spcBef>
                <a:spcPts val="0"/>
              </a:spcBef>
              <a:spcAft>
                <a:spcPts val="0"/>
              </a:spcAft>
              <a:buNone/>
            </a:pPr>
            <a:endParaRPr sz="2050">
              <a:solidFill>
                <a:schemeClr val="dk1"/>
              </a:solidFill>
              <a:highlight>
                <a:srgbClr val="FFFFFF"/>
              </a:highlight>
              <a:latin typeface="Lexend Medium"/>
              <a:ea typeface="Lexend Medium"/>
              <a:cs typeface="Lexend Medium"/>
              <a:sym typeface="Lexend Medium"/>
            </a:endParaRPr>
          </a:p>
          <a:p>
            <a:pPr marL="457200" lvl="0" indent="-349011" algn="l" rtl="0">
              <a:lnSpc>
                <a:spcPct val="100000"/>
              </a:lnSpc>
              <a:spcBef>
                <a:spcPts val="0"/>
              </a:spcBef>
              <a:spcAft>
                <a:spcPts val="0"/>
              </a:spcAft>
              <a:buClr>
                <a:schemeClr val="dk1"/>
              </a:buClr>
              <a:buSzPct val="100000"/>
              <a:buFont typeface="Lexend Medium"/>
              <a:buChar char="●"/>
            </a:pPr>
            <a:r>
              <a:rPr lang="en" sz="2050">
                <a:solidFill>
                  <a:schemeClr val="dk1"/>
                </a:solidFill>
                <a:highlight>
                  <a:srgbClr val="FFFFFF"/>
                </a:highlight>
                <a:latin typeface="Lexend Medium"/>
                <a:ea typeface="Lexend Medium"/>
                <a:cs typeface="Lexend Medium"/>
                <a:sym typeface="Lexend Medium"/>
              </a:rPr>
              <a:t>What type of unemployment would most of the steel workers have been experiencing? What about the other workers that lost jobs?</a:t>
            </a:r>
            <a:endParaRPr sz="2050">
              <a:solidFill>
                <a:schemeClr val="dk1"/>
              </a:solidFill>
              <a:highlight>
                <a:srgbClr val="FFFFFF"/>
              </a:highlight>
              <a:latin typeface="Lexend Medium"/>
              <a:ea typeface="Lexend Medium"/>
              <a:cs typeface="Lexend Medium"/>
              <a:sym typeface="Lexend Medium"/>
            </a:endParaRPr>
          </a:p>
          <a:p>
            <a:pPr marL="0" lvl="0" indent="0" algn="l" rtl="0">
              <a:lnSpc>
                <a:spcPct val="100000"/>
              </a:lnSpc>
              <a:spcBef>
                <a:spcPts val="0"/>
              </a:spcBef>
              <a:spcAft>
                <a:spcPts val="0"/>
              </a:spcAft>
              <a:buNone/>
            </a:pPr>
            <a:endParaRPr sz="2050">
              <a:solidFill>
                <a:schemeClr val="dk1"/>
              </a:solidFill>
              <a:highlight>
                <a:srgbClr val="FFFFFF"/>
              </a:highlight>
              <a:latin typeface="Lexend Medium"/>
              <a:ea typeface="Lexend Medium"/>
              <a:cs typeface="Lexend Medium"/>
              <a:sym typeface="Lexend Medium"/>
            </a:endParaRPr>
          </a:p>
          <a:p>
            <a:pPr marL="457200" lvl="0" indent="-349011" algn="l" rtl="0">
              <a:lnSpc>
                <a:spcPct val="100000"/>
              </a:lnSpc>
              <a:spcBef>
                <a:spcPts val="0"/>
              </a:spcBef>
              <a:spcAft>
                <a:spcPts val="0"/>
              </a:spcAft>
              <a:buClr>
                <a:schemeClr val="dk1"/>
              </a:buClr>
              <a:buSzPct val="100000"/>
              <a:buFont typeface="Lexend Medium"/>
              <a:buChar char="●"/>
            </a:pPr>
            <a:r>
              <a:rPr lang="en" sz="2050">
                <a:solidFill>
                  <a:schemeClr val="dk1"/>
                </a:solidFill>
                <a:highlight>
                  <a:srgbClr val="FFFFFF"/>
                </a:highlight>
                <a:latin typeface="Lexend Medium"/>
                <a:ea typeface="Lexend Medium"/>
                <a:cs typeface="Lexend Medium"/>
                <a:sym typeface="Lexend Medium"/>
              </a:rPr>
              <a:t>What steps would the former steel workers of Bethlehem Steel have had to take to find new employment?</a:t>
            </a:r>
            <a:endParaRPr sz="2050">
              <a:solidFill>
                <a:schemeClr val="dk1"/>
              </a:solidFill>
              <a:highlight>
                <a:srgbClr val="FFFFFF"/>
              </a:highlight>
              <a:latin typeface="Lexend Medium"/>
              <a:ea typeface="Lexend Medium"/>
              <a:cs typeface="Lexend Medium"/>
              <a:sym typeface="Lexend Medium"/>
            </a:endParaRPr>
          </a:p>
          <a:p>
            <a:pPr marL="457200" lvl="0" indent="0" algn="l" rtl="0">
              <a:lnSpc>
                <a:spcPct val="100000"/>
              </a:lnSpc>
              <a:spcBef>
                <a:spcPts val="0"/>
              </a:spcBef>
              <a:spcAft>
                <a:spcPts val="0"/>
              </a:spcAft>
              <a:buNone/>
            </a:pPr>
            <a:endParaRPr sz="2050">
              <a:solidFill>
                <a:schemeClr val="dk1"/>
              </a:solidFill>
              <a:highlight>
                <a:srgbClr val="FFFFFF"/>
              </a:highlight>
              <a:latin typeface="Lexend Medium"/>
              <a:ea typeface="Lexend Medium"/>
              <a:cs typeface="Lexend Medium"/>
              <a:sym typeface="Lexend Medium"/>
            </a:endParaRPr>
          </a:p>
          <a:p>
            <a:pPr marL="457200" lvl="0" indent="-349011" algn="l" rtl="0">
              <a:lnSpc>
                <a:spcPct val="100000"/>
              </a:lnSpc>
              <a:spcBef>
                <a:spcPts val="0"/>
              </a:spcBef>
              <a:spcAft>
                <a:spcPts val="0"/>
              </a:spcAft>
              <a:buClr>
                <a:schemeClr val="dk1"/>
              </a:buClr>
              <a:buSzPct val="100000"/>
              <a:buFont typeface="Lexend Medium"/>
              <a:buChar char="●"/>
            </a:pPr>
            <a:r>
              <a:rPr lang="en" sz="2050">
                <a:solidFill>
                  <a:schemeClr val="dk1"/>
                </a:solidFill>
                <a:highlight>
                  <a:srgbClr val="FFFFFF"/>
                </a:highlight>
                <a:latin typeface="Lexend Medium"/>
                <a:ea typeface="Lexend Medium"/>
                <a:cs typeface="Lexend Medium"/>
                <a:sym typeface="Lexend Medium"/>
              </a:rPr>
              <a:t>How might deindustrialization affect other cities? What happens when deindustrialization spreads across a country?</a:t>
            </a:r>
            <a:endParaRPr>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988775" y="-125"/>
            <a:ext cx="3583200" cy="5143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latin typeface="Lexend SemiBold"/>
                <a:ea typeface="Lexend SemiBold"/>
                <a:cs typeface="Lexend SemiBold"/>
                <a:sym typeface="Lexend SemiBold"/>
              </a:rPr>
              <a:t>Workshop Goals</a:t>
            </a:r>
            <a:endParaRPr sz="3600">
              <a:latin typeface="Lexend SemiBold"/>
              <a:ea typeface="Lexend SemiBold"/>
              <a:cs typeface="Lexend SemiBold"/>
              <a:sym typeface="Lexend SemiBold"/>
            </a:endParaRPr>
          </a:p>
        </p:txBody>
      </p:sp>
      <p:sp>
        <p:nvSpPr>
          <p:cNvPr id="142" name="Google Shape;142;p32"/>
          <p:cNvSpPr txBox="1">
            <a:spLocks noGrp="1"/>
          </p:cNvSpPr>
          <p:nvPr>
            <p:ph type="body" idx="2"/>
          </p:nvPr>
        </p:nvSpPr>
        <p:spPr>
          <a:xfrm>
            <a:off x="4939500" y="0"/>
            <a:ext cx="3837000" cy="5143500"/>
          </a:xfrm>
          <a:prstGeom prst="rect">
            <a:avLst/>
          </a:prstGeom>
        </p:spPr>
        <p:txBody>
          <a:bodyPr spcFirstLastPara="1" wrap="square" lIns="91425" tIns="91425" rIns="91425" bIns="91425" anchor="ctr" anchorCtr="0">
            <a:normAutofit/>
          </a:bodyPr>
          <a:lstStyle/>
          <a:p>
            <a:pPr marL="457200" lvl="0" indent="-387350" algn="l" rtl="0">
              <a:spcBef>
                <a:spcPts val="0"/>
              </a:spcBef>
              <a:spcAft>
                <a:spcPts val="0"/>
              </a:spcAft>
              <a:buSzPts val="2500"/>
              <a:buFont typeface="Lexend"/>
              <a:buChar char="●"/>
            </a:pPr>
            <a:r>
              <a:rPr lang="en" sz="2500">
                <a:latin typeface="Lexend"/>
                <a:ea typeface="Lexend"/>
                <a:cs typeface="Lexend"/>
                <a:sym typeface="Lexend"/>
              </a:rPr>
              <a:t>Cross-curricular material</a:t>
            </a:r>
            <a:endParaRPr sz="2500">
              <a:latin typeface="Lexend"/>
              <a:ea typeface="Lexend"/>
              <a:cs typeface="Lexend"/>
              <a:sym typeface="Lexend"/>
            </a:endParaRPr>
          </a:p>
          <a:p>
            <a:pPr marL="457200" lvl="0" indent="-387350" algn="l" rtl="0">
              <a:spcBef>
                <a:spcPts val="0"/>
              </a:spcBef>
              <a:spcAft>
                <a:spcPts val="0"/>
              </a:spcAft>
              <a:buSzPts val="2500"/>
              <a:buFont typeface="Lexend"/>
              <a:buChar char="●"/>
            </a:pPr>
            <a:r>
              <a:rPr lang="en" sz="2500">
                <a:latin typeface="Lexend"/>
                <a:ea typeface="Lexend"/>
                <a:cs typeface="Lexend"/>
                <a:sym typeface="Lexend"/>
              </a:rPr>
              <a:t>Economic themes as guide</a:t>
            </a:r>
            <a:endParaRPr sz="2500">
              <a:latin typeface="Lexend"/>
              <a:ea typeface="Lexend"/>
              <a:cs typeface="Lexend"/>
              <a:sym typeface="Lexend"/>
            </a:endParaRPr>
          </a:p>
          <a:p>
            <a:pPr marL="457200" lvl="0" indent="-387350" algn="l" rtl="0">
              <a:spcBef>
                <a:spcPts val="0"/>
              </a:spcBef>
              <a:spcAft>
                <a:spcPts val="0"/>
              </a:spcAft>
              <a:buSzPts val="2500"/>
              <a:buFont typeface="Lexend"/>
              <a:buChar char="●"/>
            </a:pPr>
            <a:r>
              <a:rPr lang="en" sz="2500">
                <a:latin typeface="Lexend"/>
                <a:ea typeface="Lexend"/>
                <a:cs typeface="Lexend"/>
                <a:sym typeface="Lexend"/>
              </a:rPr>
              <a:t>Lesson demos</a:t>
            </a:r>
            <a:endParaRPr sz="2500">
              <a:latin typeface="Lexend"/>
              <a:ea typeface="Lexend"/>
              <a:cs typeface="Lexend"/>
              <a:sym typeface="Lexend"/>
            </a:endParaRPr>
          </a:p>
          <a:p>
            <a:pPr marL="457200" lvl="0" indent="-387350" algn="l" rtl="0">
              <a:spcBef>
                <a:spcPts val="0"/>
              </a:spcBef>
              <a:spcAft>
                <a:spcPts val="0"/>
              </a:spcAft>
              <a:buSzPts val="2500"/>
              <a:buFont typeface="Lexend"/>
              <a:buChar char="●"/>
            </a:pPr>
            <a:r>
              <a:rPr lang="en" sz="2500">
                <a:latin typeface="Lexend"/>
                <a:ea typeface="Lexend"/>
                <a:cs typeface="Lexend"/>
                <a:sym typeface="Lexend"/>
              </a:rPr>
              <a:t>Critical Thinking</a:t>
            </a:r>
            <a:endParaRPr sz="2500">
              <a:latin typeface="Lexend"/>
              <a:ea typeface="Lexend"/>
              <a:cs typeface="Lexend"/>
              <a:sym typeface="Lexend"/>
            </a:endParaRPr>
          </a:p>
          <a:p>
            <a:pPr marL="457200" lvl="0" indent="-387350" algn="l" rtl="0">
              <a:spcBef>
                <a:spcPts val="0"/>
              </a:spcBef>
              <a:spcAft>
                <a:spcPts val="0"/>
              </a:spcAft>
              <a:buSzPts val="2500"/>
              <a:buFont typeface="Lexend"/>
              <a:buChar char="●"/>
            </a:pPr>
            <a:r>
              <a:rPr lang="en" sz="2500">
                <a:latin typeface="Lexend"/>
                <a:ea typeface="Lexend"/>
                <a:cs typeface="Lexend"/>
                <a:sym typeface="Lexend"/>
              </a:rPr>
              <a:t>Exposure to new resources</a:t>
            </a:r>
            <a:endParaRPr sz="2500">
              <a:latin typeface="Lexend"/>
              <a:ea typeface="Lexend"/>
              <a:cs typeface="Lexend"/>
              <a:sym typeface="Lexend"/>
            </a:endParaRPr>
          </a:p>
        </p:txBody>
      </p:sp>
      <p:pic>
        <p:nvPicPr>
          <p:cNvPr id="143" name="Google Shape;143;p32" descr="Continuous one line drawing. Music symbol vector illustration. Minimalism style isolated on white background. (Provided by Getty Images)"/>
          <p:cNvPicPr preferRelativeResize="0"/>
          <p:nvPr/>
        </p:nvPicPr>
        <p:blipFill rotWithShape="1">
          <a:blip r:embed="rId3">
            <a:alphaModFix/>
          </a:blip>
          <a:srcRect t="19074"/>
          <a:stretch/>
        </p:blipFill>
        <p:spPr>
          <a:xfrm>
            <a:off x="1365300" y="3372301"/>
            <a:ext cx="2615849" cy="1482301"/>
          </a:xfrm>
          <a:prstGeom prst="rect">
            <a:avLst/>
          </a:prstGeom>
          <a:noFill/>
          <a:ln>
            <a:noFill/>
          </a:ln>
        </p:spPr>
      </p:pic>
      <p:pic>
        <p:nvPicPr>
          <p:cNvPr id="144" name="Google Shape;144;p32" descr="Continuous one line drawing. Music symbol vector illustration. Minimalism style isolated on white background. (Provided by Getty Images)"/>
          <p:cNvPicPr preferRelativeResize="0"/>
          <p:nvPr/>
        </p:nvPicPr>
        <p:blipFill rotWithShape="1">
          <a:blip r:embed="rId3">
            <a:alphaModFix/>
          </a:blip>
          <a:srcRect b="19074"/>
          <a:stretch/>
        </p:blipFill>
        <p:spPr>
          <a:xfrm>
            <a:off x="1261725" y="0"/>
            <a:ext cx="2615875" cy="14823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title"/>
          </p:nvPr>
        </p:nvSpPr>
        <p:spPr>
          <a:xfrm>
            <a:off x="1053075" y="445025"/>
            <a:ext cx="77793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600">
                <a:latin typeface="Lexend SemiBold"/>
                <a:ea typeface="Lexend SemiBold"/>
                <a:cs typeface="Lexend SemiBold"/>
                <a:sym typeface="Lexend SemiBold"/>
              </a:rPr>
              <a:t>Lesson topics in </a:t>
            </a:r>
            <a:r>
              <a:rPr lang="en" sz="3600" u="sng">
                <a:solidFill>
                  <a:schemeClr val="hlink"/>
                </a:solidFill>
                <a:latin typeface="Lexend SemiBold"/>
                <a:ea typeface="Lexend SemiBold"/>
                <a:cs typeface="Lexend SemiBold"/>
                <a:sym typeface="Lexend SemiBold"/>
                <a:hlinkClick r:id="rId3"/>
              </a:rPr>
              <a:t>Crossroads Series</a:t>
            </a:r>
            <a:endParaRPr sz="3600">
              <a:latin typeface="Lexend SemiBold"/>
              <a:ea typeface="Lexend SemiBold"/>
              <a:cs typeface="Lexend SemiBold"/>
              <a:sym typeface="Lexend SemiBold"/>
            </a:endParaRPr>
          </a:p>
        </p:txBody>
      </p:sp>
      <p:sp>
        <p:nvSpPr>
          <p:cNvPr id="150" name="Google Shape;150;p33"/>
          <p:cNvSpPr txBox="1">
            <a:spLocks noGrp="1"/>
          </p:cNvSpPr>
          <p:nvPr>
            <p:ph type="body" idx="1"/>
          </p:nvPr>
        </p:nvSpPr>
        <p:spPr>
          <a:xfrm>
            <a:off x="1053075" y="1152475"/>
            <a:ext cx="3768600" cy="3416400"/>
          </a:xfrm>
          <a:prstGeom prst="rect">
            <a:avLst/>
          </a:prstGeom>
        </p:spPr>
        <p:txBody>
          <a:bodyPr spcFirstLastPara="1" wrap="square" lIns="91425" tIns="91425" rIns="91425" bIns="91425" anchor="t" anchorCtr="0">
            <a:normAutofit fontScale="85000" lnSpcReduction="10000"/>
          </a:bodyPr>
          <a:lstStyle/>
          <a:p>
            <a:pPr marL="457200" lvl="0" indent="-363537" algn="l" rtl="0">
              <a:spcBef>
                <a:spcPts val="0"/>
              </a:spcBef>
              <a:spcAft>
                <a:spcPts val="0"/>
              </a:spcAft>
              <a:buSzPct val="100000"/>
              <a:buFont typeface="Lexend"/>
              <a:buChar char="●"/>
            </a:pPr>
            <a:r>
              <a:rPr lang="en" sz="2500">
                <a:latin typeface="Lexend"/>
                <a:ea typeface="Lexend"/>
                <a:cs typeface="Lexend"/>
                <a:sym typeface="Lexend"/>
              </a:rPr>
              <a:t>Copyright (Economics-based)</a:t>
            </a:r>
            <a:endParaRPr sz="2500">
              <a:latin typeface="Lexend"/>
              <a:ea typeface="Lexend"/>
              <a:cs typeface="Lexend"/>
              <a:sym typeface="Lexend"/>
            </a:endParaRPr>
          </a:p>
          <a:p>
            <a:pPr marL="457200" lvl="0" indent="-363537" algn="l" rtl="0">
              <a:spcBef>
                <a:spcPts val="0"/>
              </a:spcBef>
              <a:spcAft>
                <a:spcPts val="0"/>
              </a:spcAft>
              <a:buSzPct val="100000"/>
              <a:buFont typeface="Lexend"/>
              <a:buChar char="●"/>
            </a:pPr>
            <a:r>
              <a:rPr lang="en" sz="2500">
                <a:latin typeface="Lexend"/>
                <a:ea typeface="Lexend"/>
                <a:cs typeface="Lexend"/>
                <a:sym typeface="Lexend"/>
              </a:rPr>
              <a:t>Copyright (History-based)</a:t>
            </a:r>
            <a:endParaRPr sz="2500">
              <a:latin typeface="Lexend"/>
              <a:ea typeface="Lexend"/>
              <a:cs typeface="Lexend"/>
              <a:sym typeface="Lexend"/>
            </a:endParaRPr>
          </a:p>
          <a:p>
            <a:pPr marL="457200" lvl="0" indent="-363537" algn="l" rtl="0">
              <a:spcBef>
                <a:spcPts val="0"/>
              </a:spcBef>
              <a:spcAft>
                <a:spcPts val="0"/>
              </a:spcAft>
              <a:buSzPct val="100000"/>
              <a:buFont typeface="Lexend"/>
              <a:buChar char="●"/>
            </a:pPr>
            <a:r>
              <a:rPr lang="en" sz="2500">
                <a:latin typeface="Lexend"/>
                <a:ea typeface="Lexend"/>
                <a:cs typeface="Lexend"/>
                <a:sym typeface="Lexend"/>
              </a:rPr>
              <a:t>Labor Unions/Economic Interdependence</a:t>
            </a:r>
            <a:endParaRPr sz="2500">
              <a:latin typeface="Lexend"/>
              <a:ea typeface="Lexend"/>
              <a:cs typeface="Lexend"/>
              <a:sym typeface="Lexend"/>
            </a:endParaRPr>
          </a:p>
          <a:p>
            <a:pPr marL="457200" lvl="0" indent="-363537" algn="l" rtl="0">
              <a:spcBef>
                <a:spcPts val="0"/>
              </a:spcBef>
              <a:spcAft>
                <a:spcPts val="0"/>
              </a:spcAft>
              <a:buSzPct val="100000"/>
              <a:buFont typeface="Lexend"/>
              <a:buChar char="●"/>
            </a:pPr>
            <a:r>
              <a:rPr lang="en" sz="2500">
                <a:latin typeface="Lexend"/>
                <a:ea typeface="Lexend"/>
                <a:cs typeface="Lexend"/>
                <a:sym typeface="Lexend"/>
              </a:rPr>
              <a:t>Vinyl and Sustainability</a:t>
            </a:r>
            <a:endParaRPr sz="2500">
              <a:latin typeface="Lexend"/>
              <a:ea typeface="Lexend"/>
              <a:cs typeface="Lexend"/>
              <a:sym typeface="Lexend"/>
            </a:endParaRPr>
          </a:p>
          <a:p>
            <a:pPr marL="457200" lvl="0" indent="-363537" algn="l" rtl="0">
              <a:spcBef>
                <a:spcPts val="0"/>
              </a:spcBef>
              <a:spcAft>
                <a:spcPts val="0"/>
              </a:spcAft>
              <a:buSzPct val="100000"/>
              <a:buFont typeface="Lexend"/>
              <a:buChar char="●"/>
            </a:pPr>
            <a:r>
              <a:rPr lang="en" sz="2500">
                <a:latin typeface="Lexend"/>
                <a:ea typeface="Lexend"/>
                <a:cs typeface="Lexend"/>
                <a:sym typeface="Lexend"/>
              </a:rPr>
              <a:t>Urban Sprawl</a:t>
            </a:r>
            <a:endParaRPr sz="2500">
              <a:latin typeface="Lexend"/>
              <a:ea typeface="Lexend"/>
              <a:cs typeface="Lexend"/>
              <a:sym typeface="Lexend"/>
            </a:endParaRPr>
          </a:p>
        </p:txBody>
      </p:sp>
      <p:sp>
        <p:nvSpPr>
          <p:cNvPr id="151" name="Google Shape;151;p33"/>
          <p:cNvSpPr txBox="1">
            <a:spLocks noGrp="1"/>
          </p:cNvSpPr>
          <p:nvPr>
            <p:ph type="body" idx="1"/>
          </p:nvPr>
        </p:nvSpPr>
        <p:spPr>
          <a:xfrm>
            <a:off x="4821600" y="1152475"/>
            <a:ext cx="3553500" cy="3416400"/>
          </a:xfrm>
          <a:prstGeom prst="rect">
            <a:avLst/>
          </a:prstGeom>
        </p:spPr>
        <p:txBody>
          <a:bodyPr spcFirstLastPara="1" wrap="square" lIns="91425" tIns="91425" rIns="91425" bIns="91425" anchor="t" anchorCtr="0">
            <a:normAutofit fontScale="92500" lnSpcReduction="20000"/>
          </a:bodyPr>
          <a:lstStyle/>
          <a:p>
            <a:pPr marL="457200" lvl="0" indent="-375443" algn="l" rtl="0">
              <a:spcBef>
                <a:spcPts val="0"/>
              </a:spcBef>
              <a:spcAft>
                <a:spcPts val="0"/>
              </a:spcAft>
              <a:buSzPct val="100000"/>
              <a:buFont typeface="Lexend"/>
              <a:buChar char="●"/>
            </a:pPr>
            <a:r>
              <a:rPr lang="en" sz="2500" b="1" u="sng">
                <a:latin typeface="Lexend"/>
                <a:ea typeface="Lexend"/>
                <a:cs typeface="Lexend"/>
                <a:sym typeface="Lexend"/>
              </a:rPr>
              <a:t>Coming fall 2026:</a:t>
            </a:r>
            <a:endParaRPr sz="2500" b="1" u="sng">
              <a:latin typeface="Lexend"/>
              <a:ea typeface="Lexend"/>
              <a:cs typeface="Lexend"/>
              <a:sym typeface="Lexend"/>
            </a:endParaRPr>
          </a:p>
          <a:p>
            <a:pPr marL="914400" lvl="1" indent="-375443" algn="l" rtl="0">
              <a:spcBef>
                <a:spcPts val="0"/>
              </a:spcBef>
              <a:spcAft>
                <a:spcPts val="0"/>
              </a:spcAft>
              <a:buSzPct val="100000"/>
              <a:buFont typeface="Lexend"/>
              <a:buChar char="○"/>
            </a:pPr>
            <a:r>
              <a:rPr lang="en" sz="2500">
                <a:latin typeface="Lexend"/>
                <a:ea typeface="Lexend"/>
                <a:cs typeface="Lexend"/>
                <a:sym typeface="Lexend"/>
              </a:rPr>
              <a:t>A.I. and music</a:t>
            </a:r>
            <a:endParaRPr sz="2500">
              <a:latin typeface="Lexend"/>
              <a:ea typeface="Lexend"/>
              <a:cs typeface="Lexend"/>
              <a:sym typeface="Lexend"/>
            </a:endParaRPr>
          </a:p>
          <a:p>
            <a:pPr marL="914400" lvl="1" indent="-375443" algn="l" rtl="0">
              <a:spcBef>
                <a:spcPts val="0"/>
              </a:spcBef>
              <a:spcAft>
                <a:spcPts val="0"/>
              </a:spcAft>
              <a:buSzPct val="100000"/>
              <a:buFont typeface="Lexend"/>
              <a:buChar char="○"/>
            </a:pPr>
            <a:r>
              <a:rPr lang="en" sz="2500">
                <a:latin typeface="Lexend"/>
                <a:ea typeface="Lexend"/>
                <a:cs typeface="Lexend"/>
                <a:sym typeface="Lexend"/>
              </a:rPr>
              <a:t>Incentives through the Edmund Fitzgerald</a:t>
            </a:r>
            <a:endParaRPr sz="2500">
              <a:latin typeface="Lexend"/>
              <a:ea typeface="Lexend"/>
              <a:cs typeface="Lexend"/>
              <a:sym typeface="Lexend"/>
            </a:endParaRPr>
          </a:p>
          <a:p>
            <a:pPr marL="914400" lvl="1" indent="-375443" algn="l" rtl="0">
              <a:spcBef>
                <a:spcPts val="0"/>
              </a:spcBef>
              <a:spcAft>
                <a:spcPts val="0"/>
              </a:spcAft>
              <a:buSzPct val="100000"/>
              <a:buFont typeface="Lexend"/>
              <a:buChar char="○"/>
            </a:pPr>
            <a:r>
              <a:rPr lang="en" sz="2500">
                <a:latin typeface="Lexend"/>
                <a:ea typeface="Lexend"/>
                <a:cs typeface="Lexend"/>
                <a:sym typeface="Lexend"/>
              </a:rPr>
              <a:t>Introducing Personal Finance with Music</a:t>
            </a:r>
            <a:endParaRPr sz="2500">
              <a:latin typeface="Lexend"/>
              <a:ea typeface="Lexend"/>
              <a:cs typeface="Lexend"/>
              <a:sym typeface="Lexe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4"/>
          <p:cNvSpPr txBox="1">
            <a:spLocks noGrp="1"/>
          </p:cNvSpPr>
          <p:nvPr>
            <p:ph type="title"/>
          </p:nvPr>
        </p:nvSpPr>
        <p:spPr>
          <a:xfrm>
            <a:off x="1053075" y="445025"/>
            <a:ext cx="777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hlink"/>
                </a:solidFill>
                <a:hlinkClick r:id="rId3"/>
              </a:rPr>
              <a:t>Crossroads Lessons</a:t>
            </a:r>
            <a:r>
              <a:rPr lang="en"/>
              <a:t> Collection</a:t>
            </a:r>
            <a:endParaRPr/>
          </a:p>
        </p:txBody>
      </p:sp>
      <p:pic>
        <p:nvPicPr>
          <p:cNvPr id="157" name="Google Shape;157;p34"/>
          <p:cNvPicPr preferRelativeResize="0"/>
          <p:nvPr/>
        </p:nvPicPr>
        <p:blipFill>
          <a:blip r:embed="rId4">
            <a:alphaModFix/>
          </a:blip>
          <a:stretch>
            <a:fillRect/>
          </a:stretch>
        </p:blipFill>
        <p:spPr>
          <a:xfrm>
            <a:off x="1150575" y="1017725"/>
            <a:ext cx="7882463" cy="38209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5"/>
          <p:cNvSpPr txBox="1">
            <a:spLocks noGrp="1"/>
          </p:cNvSpPr>
          <p:nvPr>
            <p:ph type="sldNum" idx="12"/>
          </p:nvPr>
        </p:nvSpPr>
        <p:spPr>
          <a:xfrm>
            <a:off x="6417581" y="3619650"/>
            <a:ext cx="411600" cy="238200"/>
          </a:xfrm>
          <a:prstGeom prst="rect">
            <a:avLst/>
          </a:prstGeom>
        </p:spPr>
        <p:txBody>
          <a:bodyPr spcFirstLastPara="1" wrap="square" lIns="91425" tIns="91425" rIns="91425" bIns="91425" anchor="t" anchorCtr="0">
            <a:normAutofit fontScale="40000" lnSpcReduction="10000"/>
          </a:bodyPr>
          <a:lstStyle/>
          <a:p>
            <a:pPr marL="0" lvl="0" indent="0" algn="r" rtl="0">
              <a:spcBef>
                <a:spcPts val="0"/>
              </a:spcBef>
              <a:spcAft>
                <a:spcPts val="0"/>
              </a:spcAft>
              <a:buNone/>
            </a:pPr>
            <a:fld id="{00000000-1234-1234-1234-123412341234}" type="slidenum">
              <a:rPr lang="en"/>
              <a:t>8</a:t>
            </a:fld>
            <a:endParaRPr/>
          </a:p>
        </p:txBody>
      </p:sp>
      <p:pic>
        <p:nvPicPr>
          <p:cNvPr id="163" name="Google Shape;163;p35"/>
          <p:cNvPicPr preferRelativeResize="0"/>
          <p:nvPr/>
        </p:nvPicPr>
        <p:blipFill>
          <a:blip r:embed="rId3">
            <a:alphaModFix/>
          </a:blip>
          <a:stretch>
            <a:fillRect/>
          </a:stretch>
        </p:blipFill>
        <p:spPr>
          <a:xfrm>
            <a:off x="1920225" y="114300"/>
            <a:ext cx="6360457" cy="4914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6" title="Screenshot 2025-11-12 at 10.36.57 AM.png"/>
          <p:cNvPicPr preferRelativeResize="0"/>
          <p:nvPr/>
        </p:nvPicPr>
        <p:blipFill rotWithShape="1">
          <a:blip r:embed="rId3">
            <a:alphaModFix/>
          </a:blip>
          <a:srcRect t="22291" b="7833"/>
          <a:stretch/>
        </p:blipFill>
        <p:spPr>
          <a:xfrm>
            <a:off x="985800" y="700156"/>
            <a:ext cx="8158198" cy="374319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529</Words>
  <Application>Microsoft Office PowerPoint</Application>
  <PresentationFormat>On-screen Show (16:9)</PresentationFormat>
  <Paragraphs>91</Paragraphs>
  <Slides>32</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Barlow Medium</vt:lpstr>
      <vt:lpstr>Lexend</vt:lpstr>
      <vt:lpstr>Arial</vt:lpstr>
      <vt:lpstr>Lexend Medium</vt:lpstr>
      <vt:lpstr>Barlow</vt:lpstr>
      <vt:lpstr>Barlow SemiBold</vt:lpstr>
      <vt:lpstr>Lexend SemiBold</vt:lpstr>
      <vt:lpstr>Simple Light</vt:lpstr>
      <vt:lpstr>Simple Light</vt:lpstr>
      <vt:lpstr>WELCOME!</vt:lpstr>
      <vt:lpstr>Meet the Team</vt:lpstr>
      <vt:lpstr>PowerPoint Presentation</vt:lpstr>
      <vt:lpstr>PowerPoint Presentation</vt:lpstr>
      <vt:lpstr>Workshop Goals</vt:lpstr>
      <vt:lpstr>Lesson topics in Crossroads Series</vt:lpstr>
      <vt:lpstr>Crossroads Lessons Collection</vt:lpstr>
      <vt:lpstr>PowerPoint Presentation</vt:lpstr>
      <vt:lpstr>PowerPoint Presentation</vt:lpstr>
      <vt:lpstr>Mastery Objective:  Students will be able to articulate the relationships between workers, businesses owners, and the federal government from the late 1800s to the 1940s by watching and discussing the work of musician Nimrod Workman. </vt:lpstr>
      <vt:lpstr>PowerPoint Presentation</vt:lpstr>
      <vt:lpstr>PowerPoint Presentation</vt:lpstr>
      <vt:lpstr>“42 Years” Lyrics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Allentown and De-industrialization</vt:lpstr>
      <vt:lpstr>Standards</vt:lpstr>
      <vt:lpstr>Deindustrialization</vt:lpstr>
      <vt:lpstr>PowerPoint Presentation</vt:lpstr>
      <vt:lpstr>PowerPoint Presentation</vt:lpstr>
      <vt:lpstr>PowerPoint Presentation</vt:lpstr>
      <vt:lpstr>Let’s learn about “Allentown”</vt:lpstr>
      <vt:lpstr>Bethlehem Steel Timeline Activity</vt:lpstr>
      <vt:lpstr>Gallery Walk Activity</vt:lpstr>
      <vt:lpstr>“Allentown” Revisit the lyrics.</vt:lpstr>
      <vt:lpstr>Conclusion 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LeBlanc</dc:creator>
  <cp:lastModifiedBy>James LeBlanc</cp:lastModifiedBy>
  <cp:revision>1</cp:revision>
  <dcterms:modified xsi:type="dcterms:W3CDTF">2026-03-09T22:59:48Z</dcterms:modified>
</cp:coreProperties>
</file>