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Bowlby One SC" panose="020B0604020202020204" charset="0"/>
      <p:regular r:id="rId44"/>
    </p:embeddedFont>
    <p:embeddedFont>
      <p:font typeface="Carlito" panose="020B0604020202020204" charset="0"/>
      <p:regular r:id="rId45"/>
      <p:bold r:id="rId46"/>
      <p:italic r:id="rId47"/>
      <p:boldItalic r:id="rId48"/>
    </p:embeddedFont>
    <p:embeddedFont>
      <p:font typeface="Helvetica Neue" panose="020B0604020202020204" charset="0"/>
      <p:regular r:id="rId49"/>
      <p:bold r:id="rId50"/>
      <p:italic r:id="rId51"/>
      <p:boldItalic r:id="rId52"/>
    </p:embeddedFont>
    <p:embeddedFont>
      <p:font typeface="Short Stack" panose="020B0604020202020204" charset="0"/>
      <p:regular r:id="rId53"/>
    </p:embeddedFont>
    <p:embeddedFont>
      <p:font typeface="Times" panose="02020603050405020304" pitchFamily="18"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h/CWSu0C3xqt93T62X5c8me6Vf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D8BAB0-B5FE-4B03-9307-F55AD663FD4E}">
  <a:tblStyle styleId="{7BD8BAB0-B5FE-4B03-9307-F55AD663FD4E}"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D6D7D8"/>
          </a:solidFill>
        </a:fill>
      </a:tcStyle>
    </a:wholeTbl>
    <a:band1H>
      <a:tcTxStyle/>
      <a:tcStyle>
        <a:tcBdr/>
      </a:tcStyle>
    </a:band1H>
    <a:band2H>
      <a:tcTxStyle b="off" i="off"/>
      <a:tcStyle>
        <a:tcBdr/>
        <a:fill>
          <a:solidFill>
            <a:srgbClr val="ECECED"/>
          </a:solidFill>
        </a:fill>
      </a:tcStyle>
    </a:band2H>
    <a:band1V>
      <a:tcTxStyle/>
      <a:tcStyle>
        <a:tcBdr/>
      </a:tcStyle>
    </a:band1V>
    <a:band2V>
      <a:tcTxStyle/>
      <a:tcStyle>
        <a:tcBdr/>
      </a:tcStyle>
    </a:band2V>
    <a:lastCol>
      <a:tcTxStyle/>
      <a:tcStyle>
        <a:tcBdr/>
      </a:tcStyle>
    </a:lastCol>
    <a:firstCol>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FF"/>
                </a:solidFill>
                <a:latin typeface="Arial"/>
                <a:ea typeface="Arial"/>
                <a:cs typeface="Arial"/>
                <a:sym typeface="Arial"/>
              </a:rPr>
              <a:t>tariffs parallel placing taxes on items</a:t>
            </a:r>
            <a:endParaRPr sz="1800">
              <a:solidFill>
                <a:srgbClr val="0000FF"/>
              </a:solidFill>
            </a:endParaRPr>
          </a:p>
        </p:txBody>
      </p:sp>
      <p:sp>
        <p:nvSpPr>
          <p:cNvPr id="135" name="Google Shape;13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4de2b62f2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point out the change un the percentages</a:t>
            </a:r>
            <a:endParaRPr sz="1800">
              <a:solidFill>
                <a:srgbClr val="FF0000"/>
              </a:solidFill>
            </a:endParaRPr>
          </a:p>
        </p:txBody>
      </p:sp>
      <p:sp>
        <p:nvSpPr>
          <p:cNvPr id="140" name="Google Shape;140;g3d4de2b62f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three types of tariffs - will explore each</a:t>
            </a:r>
            <a:endParaRPr sz="1800">
              <a:solidFill>
                <a:srgbClr val="FF0000"/>
              </a:solidFill>
            </a:endParaRPr>
          </a:p>
        </p:txBody>
      </p:sp>
      <p:sp>
        <p:nvSpPr>
          <p:cNvPr id="145" name="Google Shape;14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d4de2b62f2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example</a:t>
            </a:r>
            <a:endParaRPr sz="1800">
              <a:solidFill>
                <a:srgbClr val="FF0000"/>
              </a:solidFill>
            </a:endParaRPr>
          </a:p>
        </p:txBody>
      </p:sp>
      <p:sp>
        <p:nvSpPr>
          <p:cNvPr id="157" name="Google Shape;157;g3d4de2b62f2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short video</a:t>
            </a:r>
            <a:endParaRPr sz="1800">
              <a:solidFill>
                <a:srgbClr val="FF0000"/>
              </a:solidFill>
            </a:endParaRPr>
          </a:p>
        </p:txBody>
      </p:sp>
      <p:sp>
        <p:nvSpPr>
          <p:cNvPr id="177" name="Google Shape;1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ask about ideas</a:t>
            </a:r>
            <a:endParaRPr sz="1800">
              <a:solidFill>
                <a:srgbClr val="FF0000"/>
              </a:solidFill>
            </a:endParaRPr>
          </a:p>
        </p:txBody>
      </p:sp>
      <p:sp>
        <p:nvSpPr>
          <p:cNvPr id="184" name="Google Shape;18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discuss with students possible answers </a:t>
            </a:r>
            <a:endParaRPr sz="1800">
              <a:solidFill>
                <a:srgbClr val="FF0000"/>
              </a:solidFill>
            </a:endParaRPr>
          </a:p>
        </p:txBody>
      </p:sp>
      <p:sp>
        <p:nvSpPr>
          <p:cNvPr id="272" name="Google Shape;27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d4de2b62f2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d4de2b62f2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FF0000"/>
                </a:solidFill>
              </a:rPr>
              <a:t>example of a poster </a:t>
            </a:r>
            <a:endParaRPr sz="1800">
              <a:solidFill>
                <a:srgbClr val="FF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FF"/>
                </a:solidFill>
              </a:rPr>
              <a:t>Maybe suggest discussing with a partner - 2 minutes</a:t>
            </a:r>
            <a:endParaRPr sz="1800">
              <a:solidFill>
                <a:srgbClr val="0000FF"/>
              </a:solidFill>
            </a:endParaRPr>
          </a:p>
        </p:txBody>
      </p:sp>
      <p:sp>
        <p:nvSpPr>
          <p:cNvPr id="93" name="Google Shape;9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FF"/>
                </a:solidFill>
              </a:rPr>
              <a:t>Agenda - go over each section lightly </a:t>
            </a:r>
            <a:endParaRPr sz="1800">
              <a:solidFill>
                <a:srgbClr val="0000FF"/>
              </a:solidFill>
            </a:endParaRPr>
          </a:p>
        </p:txBody>
      </p:sp>
      <p:sp>
        <p:nvSpPr>
          <p:cNvPr id="101" name="Google Shape;10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FF"/>
                </a:solidFill>
              </a:rPr>
              <a:t>Standards - link provided </a:t>
            </a:r>
            <a:endParaRPr sz="1800">
              <a:solidFill>
                <a:srgbClr val="0000FF"/>
              </a:solidFill>
            </a:endParaRPr>
          </a:p>
        </p:txBody>
      </p:sp>
      <p:sp>
        <p:nvSpPr>
          <p:cNvPr id="109" name="Google Shape;10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a:solidFill>
                  <a:srgbClr val="0000FF"/>
                </a:solidFill>
              </a:rPr>
              <a:t>Standards - link provided </a:t>
            </a:r>
            <a:endParaRPr/>
          </a:p>
        </p:txBody>
      </p:sp>
      <p:sp>
        <p:nvSpPr>
          <p:cNvPr id="118" name="Google Shape;11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a:solidFill>
                  <a:srgbClr val="0000FF"/>
                </a:solidFill>
              </a:rPr>
              <a:t>In this section - discussion about what are tariffs and the 3 major types </a:t>
            </a:r>
            <a:endParaRPr/>
          </a:p>
        </p:txBody>
      </p:sp>
      <p:sp>
        <p:nvSpPr>
          <p:cNvPr id="127" name="Google Shape;12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Title and Text" type="tx">
  <p:cSld name="TITLE_AND_BODY">
    <p:spTree>
      <p:nvGrpSpPr>
        <p:cNvPr id="1" name="Shape 11"/>
        <p:cNvGrpSpPr/>
        <p:nvPr/>
      </p:nvGrpSpPr>
      <p:grpSpPr>
        <a:xfrm>
          <a:off x="0" y="0"/>
          <a:ext cx="0" cy="0"/>
          <a:chOff x="0" y="0"/>
          <a:chExt cx="0" cy="0"/>
        </a:xfrm>
      </p:grpSpPr>
      <p:sp>
        <p:nvSpPr>
          <p:cNvPr id="12" name="Google Shape;12;p41"/>
          <p:cNvSpPr/>
          <p:nvPr/>
        </p:nvSpPr>
        <p:spPr>
          <a:xfrm rot="10800000" flipH="1">
            <a:off x="790413" y="1291710"/>
            <a:ext cx="10611174" cy="45720"/>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3" name="Google Shape;13;p41" descr="Picture 6"/>
          <p:cNvPicPr preferRelativeResize="0"/>
          <p:nvPr/>
        </p:nvPicPr>
        <p:blipFill rotWithShape="1">
          <a:blip r:embed="rId2">
            <a:alphaModFix/>
          </a:blip>
          <a:srcRect/>
          <a:stretch/>
        </p:blipFill>
        <p:spPr>
          <a:xfrm>
            <a:off x="9909312" y="324518"/>
            <a:ext cx="1452595" cy="741431"/>
          </a:xfrm>
          <a:prstGeom prst="rect">
            <a:avLst/>
          </a:prstGeom>
          <a:noFill/>
          <a:ln>
            <a:noFill/>
          </a:ln>
        </p:spPr>
      </p:pic>
      <p:sp>
        <p:nvSpPr>
          <p:cNvPr id="14" name="Google Shape;14;p41"/>
          <p:cNvSpPr txBox="1">
            <a:spLocks noGrp="1"/>
          </p:cNvSpPr>
          <p:nvPr>
            <p:ph type="title"/>
          </p:nvPr>
        </p:nvSpPr>
        <p:spPr>
          <a:xfrm>
            <a:off x="812800" y="5066782"/>
            <a:ext cx="10515600" cy="1325564"/>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3400"/>
              <a:buFont typeface="Calibri"/>
              <a:buNone/>
              <a:defRPr sz="3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41"/>
          <p:cNvSpPr txBox="1">
            <a:spLocks noGrp="1"/>
          </p:cNvSpPr>
          <p:nvPr>
            <p:ph type="body" idx="1"/>
          </p:nvPr>
        </p:nvSpPr>
        <p:spPr>
          <a:xfrm>
            <a:off x="812800" y="4146550"/>
            <a:ext cx="10515600" cy="914400"/>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5400"/>
              <a:buFont typeface="Calibri"/>
              <a:buNone/>
              <a:defRPr sz="5400"/>
            </a:lvl1pPr>
            <a:lvl2pPr marL="914400" lvl="1" indent="-571500" algn="l">
              <a:lnSpc>
                <a:spcPct val="90000"/>
              </a:lnSpc>
              <a:spcBef>
                <a:spcPts val="1000"/>
              </a:spcBef>
              <a:spcAft>
                <a:spcPts val="0"/>
              </a:spcAft>
              <a:buClr>
                <a:srgbClr val="000000"/>
              </a:buClr>
              <a:buSzPts val="5400"/>
              <a:buFont typeface="Calibri"/>
              <a:buChar char="•"/>
              <a:defRPr sz="5400"/>
            </a:lvl2pPr>
            <a:lvl3pPr marL="1371600" lvl="2" indent="-228600" algn="l">
              <a:lnSpc>
                <a:spcPct val="90000"/>
              </a:lnSpc>
              <a:spcBef>
                <a:spcPts val="1000"/>
              </a:spcBef>
              <a:spcAft>
                <a:spcPts val="0"/>
              </a:spcAft>
              <a:buClr>
                <a:srgbClr val="000000"/>
              </a:buClr>
              <a:buSzPts val="5400"/>
              <a:buFont typeface="Calibri"/>
              <a:buNone/>
              <a:defRPr sz="5400"/>
            </a:lvl3pPr>
            <a:lvl4pPr marL="1828800" lvl="3" indent="-571500" algn="l">
              <a:lnSpc>
                <a:spcPct val="90000"/>
              </a:lnSpc>
              <a:spcBef>
                <a:spcPts val="1000"/>
              </a:spcBef>
              <a:spcAft>
                <a:spcPts val="0"/>
              </a:spcAft>
              <a:buClr>
                <a:srgbClr val="000000"/>
              </a:buClr>
              <a:buSzPts val="5400"/>
              <a:buFont typeface="Calibri"/>
              <a:buChar char="•"/>
              <a:defRPr sz="5400"/>
            </a:lvl4pPr>
            <a:lvl5pPr marL="2286000" lvl="4" indent="-571500" algn="l">
              <a:lnSpc>
                <a:spcPct val="90000"/>
              </a:lnSpc>
              <a:spcBef>
                <a:spcPts val="1000"/>
              </a:spcBef>
              <a:spcAft>
                <a:spcPts val="0"/>
              </a:spcAft>
              <a:buClr>
                <a:srgbClr val="000000"/>
              </a:buClr>
              <a:buSzPts val="5400"/>
              <a:buFont typeface="Calibri"/>
              <a:buChar char="•"/>
              <a:defRPr sz="5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4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699053" y="274224"/>
            <a:ext cx="9144001" cy="679933"/>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4000"/>
              <a:buFont typeface="Calibri"/>
              <a:buNone/>
              <a:defRPr sz="4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0" name="Google Shape;50;p50"/>
          <p:cNvSpPr txBox="1">
            <a:spLocks noGrp="1"/>
          </p:cNvSpPr>
          <p:nvPr>
            <p:ph type="body" idx="1"/>
          </p:nvPr>
        </p:nvSpPr>
        <p:spPr>
          <a:xfrm>
            <a:off x="732183" y="861391"/>
            <a:ext cx="9144001" cy="61622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2000"/>
              <a:buFont typeface="Calibri"/>
              <a:buNone/>
              <a:defRPr sz="2000"/>
            </a:lvl1pPr>
            <a:lvl2pPr marL="914400" lvl="1" indent="-228600" algn="l">
              <a:lnSpc>
                <a:spcPct val="90000"/>
              </a:lnSpc>
              <a:spcBef>
                <a:spcPts val="1000"/>
              </a:spcBef>
              <a:spcAft>
                <a:spcPts val="0"/>
              </a:spcAft>
              <a:buClr>
                <a:srgbClr val="000000"/>
              </a:buClr>
              <a:buSzPts val="2000"/>
              <a:buFont typeface="Calibri"/>
              <a:buNone/>
              <a:defRPr sz="2000"/>
            </a:lvl2pPr>
            <a:lvl3pPr marL="1371600" lvl="2" indent="-228600" algn="l">
              <a:lnSpc>
                <a:spcPct val="90000"/>
              </a:lnSpc>
              <a:spcBef>
                <a:spcPts val="1000"/>
              </a:spcBef>
              <a:spcAft>
                <a:spcPts val="0"/>
              </a:spcAft>
              <a:buClr>
                <a:srgbClr val="000000"/>
              </a:buClr>
              <a:buSzPts val="2000"/>
              <a:buFont typeface="Calibri"/>
              <a:buNone/>
              <a:defRPr sz="2000"/>
            </a:lvl3pPr>
            <a:lvl4pPr marL="1828800" lvl="3" indent="-228600" algn="l">
              <a:lnSpc>
                <a:spcPct val="90000"/>
              </a:lnSpc>
              <a:spcBef>
                <a:spcPts val="1000"/>
              </a:spcBef>
              <a:spcAft>
                <a:spcPts val="0"/>
              </a:spcAft>
              <a:buClr>
                <a:srgbClr val="000000"/>
              </a:buClr>
              <a:buSzPts val="2000"/>
              <a:buFont typeface="Calibri"/>
              <a:buNone/>
              <a:defRPr sz="2000"/>
            </a:lvl4pPr>
            <a:lvl5pPr marL="2286000" lvl="4" indent="-228600" algn="l">
              <a:lnSpc>
                <a:spcPct val="90000"/>
              </a:lnSpc>
              <a:spcBef>
                <a:spcPts val="1000"/>
              </a:spcBef>
              <a:spcAft>
                <a:spcPts val="0"/>
              </a:spcAft>
              <a:buClr>
                <a:srgbClr val="000000"/>
              </a:buClr>
              <a:buSzPts val="2000"/>
              <a:buFont typeface="Calibri"/>
              <a:buNone/>
              <a:defRPr sz="20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1" name="Google Shape;51;p50"/>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2"/>
        <p:cNvGrpSpPr/>
        <p:nvPr/>
      </p:nvGrpSpPr>
      <p:grpSpPr>
        <a:xfrm>
          <a:off x="0" y="0"/>
          <a:ext cx="0" cy="0"/>
          <a:chOff x="0" y="0"/>
          <a:chExt cx="0" cy="0"/>
        </a:xfrm>
      </p:grpSpPr>
      <p:sp>
        <p:nvSpPr>
          <p:cNvPr id="53" name="Google Shape;53;p51"/>
          <p:cNvSpPr txBox="1">
            <a:spLocks noGrp="1"/>
          </p:cNvSpPr>
          <p:nvPr>
            <p:ph type="title"/>
          </p:nvPr>
        </p:nvSpPr>
        <p:spPr>
          <a:xfrm>
            <a:off x="689112" y="543338"/>
            <a:ext cx="10664688" cy="827248"/>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4" name="Google Shape;54;p51"/>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5" name="Google Shape;55;p51"/>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6"/>
        <p:cNvGrpSpPr/>
        <p:nvPr/>
      </p:nvGrpSpPr>
      <p:grpSpPr>
        <a:xfrm>
          <a:off x="0" y="0"/>
          <a:ext cx="0" cy="0"/>
          <a:chOff x="0" y="0"/>
          <a:chExt cx="0" cy="0"/>
        </a:xfrm>
      </p:grpSpPr>
      <p:sp>
        <p:nvSpPr>
          <p:cNvPr id="57" name="Google Shape;57;p52"/>
          <p:cNvSpPr txBox="1">
            <a:spLocks noGrp="1"/>
          </p:cNvSpPr>
          <p:nvPr>
            <p:ph type="title"/>
          </p:nvPr>
        </p:nvSpPr>
        <p:spPr>
          <a:xfrm>
            <a:off x="689112" y="543338"/>
            <a:ext cx="10664688" cy="827248"/>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58" name="Google Shape;58;p52"/>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800"/>
              <a:buNone/>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9" name="Google Shape;59;p52"/>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and Text">
  <p:cSld name="1_Title and Text">
    <p:spTree>
      <p:nvGrpSpPr>
        <p:cNvPr id="1" name="Shape 17"/>
        <p:cNvGrpSpPr/>
        <p:nvPr/>
      </p:nvGrpSpPr>
      <p:grpSpPr>
        <a:xfrm>
          <a:off x="0" y="0"/>
          <a:ext cx="0" cy="0"/>
          <a:chOff x="0" y="0"/>
          <a:chExt cx="0" cy="0"/>
        </a:xfrm>
      </p:grpSpPr>
      <p:sp>
        <p:nvSpPr>
          <p:cNvPr id="18" name="Google Shape;18;p42"/>
          <p:cNvSpPr/>
          <p:nvPr/>
        </p:nvSpPr>
        <p:spPr>
          <a:xfrm rot="10800000" flipH="1">
            <a:off x="790413" y="1291710"/>
            <a:ext cx="10611174" cy="45720"/>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9" name="Google Shape;19;p42" descr="Picture 6"/>
          <p:cNvPicPr preferRelativeResize="0"/>
          <p:nvPr/>
        </p:nvPicPr>
        <p:blipFill rotWithShape="1">
          <a:blip r:embed="rId2">
            <a:alphaModFix/>
          </a:blip>
          <a:srcRect/>
          <a:stretch/>
        </p:blipFill>
        <p:spPr>
          <a:xfrm>
            <a:off x="9909312" y="324518"/>
            <a:ext cx="1452595" cy="741431"/>
          </a:xfrm>
          <a:prstGeom prst="rect">
            <a:avLst/>
          </a:prstGeom>
          <a:noFill/>
          <a:ln>
            <a:noFill/>
          </a:ln>
        </p:spPr>
      </p:pic>
      <p:sp>
        <p:nvSpPr>
          <p:cNvPr id="20" name="Google Shape;20;p42"/>
          <p:cNvSpPr txBox="1">
            <a:spLocks noGrp="1"/>
          </p:cNvSpPr>
          <p:nvPr>
            <p:ph type="sldNum" idx="12"/>
          </p:nvPr>
        </p:nvSpPr>
        <p:spPr>
          <a:xfrm>
            <a:off x="11634697" y="6443272"/>
            <a:ext cx="232878"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1"/>
        <p:cNvGrpSpPr/>
        <p:nvPr/>
      </p:nvGrpSpPr>
      <p:grpSpPr>
        <a:xfrm>
          <a:off x="0" y="0"/>
          <a:ext cx="0" cy="0"/>
          <a:chOff x="0" y="0"/>
          <a:chExt cx="0" cy="0"/>
        </a:xfrm>
      </p:grpSpPr>
      <p:sp>
        <p:nvSpPr>
          <p:cNvPr id="22" name="Google Shape;22;p43"/>
          <p:cNvSpPr txBox="1">
            <a:spLocks noGrp="1"/>
          </p:cNvSpPr>
          <p:nvPr>
            <p:ph type="sldNum" idx="12"/>
          </p:nvPr>
        </p:nvSpPr>
        <p:spPr>
          <a:xfrm>
            <a:off x="11634697" y="6443272"/>
            <a:ext cx="232878"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sp>
        <p:nvSpPr>
          <p:cNvPr id="24" name="Google Shape;24;p44"/>
          <p:cNvSpPr txBox="1">
            <a:spLocks noGrp="1"/>
          </p:cNvSpPr>
          <p:nvPr>
            <p:ph type="title"/>
          </p:nvPr>
        </p:nvSpPr>
        <p:spPr>
          <a:xfrm>
            <a:off x="686076" y="529880"/>
            <a:ext cx="9213299" cy="841720"/>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5" name="Google Shape;25;p44"/>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44"/>
          <p:cNvSpPr txBox="1">
            <a:spLocks noGrp="1"/>
          </p:cNvSpPr>
          <p:nvPr>
            <p:ph type="body" idx="1"/>
          </p:nvPr>
        </p:nvSpPr>
        <p:spPr>
          <a:xfrm>
            <a:off x="750887" y="1552712"/>
            <a:ext cx="10691813" cy="47528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400"/>
              </a:spcBef>
              <a:spcAft>
                <a:spcPts val="0"/>
              </a:spcAft>
              <a:buClr>
                <a:srgbClr val="000000"/>
              </a:buClr>
              <a:buSzPts val="2600"/>
              <a:buFont typeface="Calibri"/>
              <a:buNone/>
              <a:defRPr sz="2600">
                <a:latin typeface="Calibri"/>
                <a:ea typeface="Calibri"/>
                <a:cs typeface="Calibri"/>
                <a:sym typeface="Calibri"/>
              </a:defRPr>
            </a:lvl1pPr>
            <a:lvl2pPr marL="914400" lvl="1" indent="-228600" algn="l">
              <a:lnSpc>
                <a:spcPct val="90000"/>
              </a:lnSpc>
              <a:spcBef>
                <a:spcPts val="400"/>
              </a:spcBef>
              <a:spcAft>
                <a:spcPts val="0"/>
              </a:spcAft>
              <a:buClr>
                <a:srgbClr val="000000"/>
              </a:buClr>
              <a:buSzPts val="2600"/>
              <a:buFont typeface="Calibri"/>
              <a:buNone/>
              <a:defRPr sz="2600">
                <a:latin typeface="Calibri"/>
                <a:ea typeface="Calibri"/>
                <a:cs typeface="Calibri"/>
                <a:sym typeface="Calibri"/>
              </a:defRPr>
            </a:lvl2pPr>
            <a:lvl3pPr marL="1371600" lvl="2" indent="-228600" algn="l">
              <a:lnSpc>
                <a:spcPct val="90000"/>
              </a:lnSpc>
              <a:spcBef>
                <a:spcPts val="400"/>
              </a:spcBef>
              <a:spcAft>
                <a:spcPts val="0"/>
              </a:spcAft>
              <a:buClr>
                <a:srgbClr val="000000"/>
              </a:buClr>
              <a:buSzPts val="2600"/>
              <a:buFont typeface="Calibri"/>
              <a:buNone/>
              <a:defRPr sz="2600">
                <a:latin typeface="Calibri"/>
                <a:ea typeface="Calibri"/>
                <a:cs typeface="Calibri"/>
                <a:sym typeface="Calibri"/>
              </a:defRPr>
            </a:lvl3pPr>
            <a:lvl4pPr marL="1828800" lvl="3" indent="-228600" algn="l">
              <a:lnSpc>
                <a:spcPct val="90000"/>
              </a:lnSpc>
              <a:spcBef>
                <a:spcPts val="400"/>
              </a:spcBef>
              <a:spcAft>
                <a:spcPts val="0"/>
              </a:spcAft>
              <a:buClr>
                <a:srgbClr val="000000"/>
              </a:buClr>
              <a:buSzPts val="2600"/>
              <a:buFont typeface="Calibri"/>
              <a:buNone/>
              <a:defRPr sz="2600">
                <a:latin typeface="Calibri"/>
                <a:ea typeface="Calibri"/>
                <a:cs typeface="Calibri"/>
                <a:sym typeface="Calibri"/>
              </a:defRPr>
            </a:lvl4pPr>
            <a:lvl5pPr marL="2286000" lvl="4" indent="-228600" algn="l">
              <a:lnSpc>
                <a:spcPct val="90000"/>
              </a:lnSpc>
              <a:spcBef>
                <a:spcPts val="400"/>
              </a:spcBef>
              <a:spcAft>
                <a:spcPts val="0"/>
              </a:spcAft>
              <a:buClr>
                <a:srgbClr val="000000"/>
              </a:buClr>
              <a:buSzPts val="2600"/>
              <a:buFont typeface="Calibri"/>
              <a:buNone/>
              <a:defRPr sz="2600">
                <a:latin typeface="Calibri"/>
                <a:ea typeface="Calibri"/>
                <a:cs typeface="Calibri"/>
                <a:sym typeface="Calibri"/>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7"/>
        <p:cNvGrpSpPr/>
        <p:nvPr/>
      </p:nvGrpSpPr>
      <p:grpSpPr>
        <a:xfrm>
          <a:off x="0" y="0"/>
          <a:ext cx="0" cy="0"/>
          <a:chOff x="0" y="0"/>
          <a:chExt cx="0" cy="0"/>
        </a:xfrm>
      </p:grpSpPr>
      <p:sp>
        <p:nvSpPr>
          <p:cNvPr id="28" name="Google Shape;28;p45"/>
          <p:cNvSpPr txBox="1">
            <a:spLocks noGrp="1"/>
          </p:cNvSpPr>
          <p:nvPr>
            <p:ph type="title"/>
          </p:nvPr>
        </p:nvSpPr>
        <p:spPr>
          <a:xfrm>
            <a:off x="686076" y="529880"/>
            <a:ext cx="9213299" cy="841720"/>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9" name="Google Shape;29;p45"/>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5"/>
          <p:cNvSpPr txBox="1">
            <a:spLocks noGrp="1"/>
          </p:cNvSpPr>
          <p:nvPr>
            <p:ph type="body" idx="1"/>
          </p:nvPr>
        </p:nvSpPr>
        <p:spPr>
          <a:xfrm>
            <a:off x="750887" y="1552712"/>
            <a:ext cx="10691813" cy="47528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400"/>
              </a:spcBef>
              <a:spcAft>
                <a:spcPts val="0"/>
              </a:spcAft>
              <a:buClr>
                <a:srgbClr val="000000"/>
              </a:buClr>
              <a:buSzPts val="2800"/>
              <a:buFont typeface="Calibri"/>
              <a:buNone/>
              <a:defRPr>
                <a:latin typeface="Calibri"/>
                <a:ea typeface="Calibri"/>
                <a:cs typeface="Calibri"/>
                <a:sym typeface="Calibri"/>
              </a:defRPr>
            </a:lvl1pPr>
            <a:lvl2pPr marL="914400" lvl="1" indent="-228600" algn="l">
              <a:lnSpc>
                <a:spcPct val="90000"/>
              </a:lnSpc>
              <a:spcBef>
                <a:spcPts val="400"/>
              </a:spcBef>
              <a:spcAft>
                <a:spcPts val="0"/>
              </a:spcAft>
              <a:buClr>
                <a:srgbClr val="000000"/>
              </a:buClr>
              <a:buSzPts val="2800"/>
              <a:buFont typeface="Calibri"/>
              <a:buNone/>
              <a:defRPr>
                <a:latin typeface="Calibri"/>
                <a:ea typeface="Calibri"/>
                <a:cs typeface="Calibri"/>
                <a:sym typeface="Calibri"/>
              </a:defRPr>
            </a:lvl2pPr>
            <a:lvl3pPr marL="1371600" lvl="2" indent="-228600" algn="l">
              <a:lnSpc>
                <a:spcPct val="90000"/>
              </a:lnSpc>
              <a:spcBef>
                <a:spcPts val="400"/>
              </a:spcBef>
              <a:spcAft>
                <a:spcPts val="0"/>
              </a:spcAft>
              <a:buClr>
                <a:srgbClr val="000000"/>
              </a:buClr>
              <a:buSzPts val="2800"/>
              <a:buFont typeface="Calibri"/>
              <a:buNone/>
              <a:defRPr>
                <a:latin typeface="Calibri"/>
                <a:ea typeface="Calibri"/>
                <a:cs typeface="Calibri"/>
                <a:sym typeface="Calibri"/>
              </a:defRPr>
            </a:lvl3pPr>
            <a:lvl4pPr marL="1828800" lvl="3" indent="-228600" algn="l">
              <a:lnSpc>
                <a:spcPct val="90000"/>
              </a:lnSpc>
              <a:spcBef>
                <a:spcPts val="400"/>
              </a:spcBef>
              <a:spcAft>
                <a:spcPts val="0"/>
              </a:spcAft>
              <a:buClr>
                <a:srgbClr val="000000"/>
              </a:buClr>
              <a:buSzPts val="2800"/>
              <a:buFont typeface="Calibri"/>
              <a:buNone/>
              <a:defRPr>
                <a:latin typeface="Calibri"/>
                <a:ea typeface="Calibri"/>
                <a:cs typeface="Calibri"/>
                <a:sym typeface="Calibri"/>
              </a:defRPr>
            </a:lvl4pPr>
            <a:lvl5pPr marL="2286000" lvl="4" indent="-228600" algn="l">
              <a:lnSpc>
                <a:spcPct val="90000"/>
              </a:lnSpc>
              <a:spcBef>
                <a:spcPts val="400"/>
              </a:spcBef>
              <a:spcAft>
                <a:spcPts val="0"/>
              </a:spcAft>
              <a:buClr>
                <a:srgbClr val="000000"/>
              </a:buClr>
              <a:buSzPts val="2800"/>
              <a:buFont typeface="Calibri"/>
              <a:buNone/>
              <a:defRPr>
                <a:latin typeface="Calibri"/>
                <a:ea typeface="Calibri"/>
                <a:cs typeface="Calibri"/>
                <a:sym typeface="Calibri"/>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sp>
        <p:nvSpPr>
          <p:cNvPr id="32" name="Google Shape;32;p46"/>
          <p:cNvSpPr txBox="1">
            <a:spLocks noGrp="1"/>
          </p:cNvSpPr>
          <p:nvPr>
            <p:ph type="title"/>
          </p:nvPr>
        </p:nvSpPr>
        <p:spPr>
          <a:xfrm>
            <a:off x="689112" y="470452"/>
            <a:ext cx="10664688" cy="900135"/>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3" name="Google Shape;33;p46"/>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46"/>
          <p:cNvSpPr txBox="1">
            <a:spLocks noGrp="1"/>
          </p:cNvSpPr>
          <p:nvPr>
            <p:ph type="body" idx="1"/>
          </p:nvPr>
        </p:nvSpPr>
        <p:spPr>
          <a:xfrm>
            <a:off x="699053" y="2290417"/>
            <a:ext cx="10830339" cy="336363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1pPr>
            <a:lvl2pPr marL="914400" lvl="1"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2pPr>
            <a:lvl3pPr marL="1371600" lvl="2" indent="-381000" algn="l">
              <a:lnSpc>
                <a:spcPct val="90000"/>
              </a:lnSpc>
              <a:spcBef>
                <a:spcPts val="1000"/>
              </a:spcBef>
              <a:spcAft>
                <a:spcPts val="0"/>
              </a:spcAft>
              <a:buClr>
                <a:srgbClr val="000000"/>
              </a:buClr>
              <a:buSzPts val="2400"/>
              <a:buChar char="o"/>
              <a:defRPr sz="2400">
                <a:latin typeface="Calibri"/>
                <a:ea typeface="Calibri"/>
                <a:cs typeface="Calibri"/>
                <a:sym typeface="Calibri"/>
              </a:defRPr>
            </a:lvl3pPr>
            <a:lvl4pPr marL="1828800" lvl="3"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4pPr>
            <a:lvl5pPr marL="2286000" lvl="4"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5"/>
        <p:cNvGrpSpPr/>
        <p:nvPr/>
      </p:nvGrpSpPr>
      <p:grpSpPr>
        <a:xfrm>
          <a:off x="0" y="0"/>
          <a:ext cx="0" cy="0"/>
          <a:chOff x="0" y="0"/>
          <a:chExt cx="0" cy="0"/>
        </a:xfrm>
      </p:grpSpPr>
      <p:sp>
        <p:nvSpPr>
          <p:cNvPr id="36" name="Google Shape;36;p47"/>
          <p:cNvSpPr txBox="1">
            <a:spLocks noGrp="1"/>
          </p:cNvSpPr>
          <p:nvPr>
            <p:ph type="title"/>
          </p:nvPr>
        </p:nvSpPr>
        <p:spPr>
          <a:xfrm>
            <a:off x="689112" y="470452"/>
            <a:ext cx="10664688" cy="900135"/>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7" name="Google Shape;37;p47"/>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47"/>
          <p:cNvSpPr txBox="1">
            <a:spLocks noGrp="1"/>
          </p:cNvSpPr>
          <p:nvPr>
            <p:ph type="body" idx="1"/>
          </p:nvPr>
        </p:nvSpPr>
        <p:spPr>
          <a:xfrm>
            <a:off x="699053" y="2290417"/>
            <a:ext cx="10830339" cy="336363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1pPr>
            <a:lvl2pPr marL="914400" lvl="1"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2pPr>
            <a:lvl3pPr marL="1371600" lvl="2" indent="-381000" algn="l">
              <a:lnSpc>
                <a:spcPct val="90000"/>
              </a:lnSpc>
              <a:spcBef>
                <a:spcPts val="1000"/>
              </a:spcBef>
              <a:spcAft>
                <a:spcPts val="0"/>
              </a:spcAft>
              <a:buClr>
                <a:srgbClr val="000000"/>
              </a:buClr>
              <a:buSzPts val="2400"/>
              <a:buChar char="o"/>
              <a:defRPr sz="2400">
                <a:latin typeface="Calibri"/>
                <a:ea typeface="Calibri"/>
                <a:cs typeface="Calibri"/>
                <a:sym typeface="Calibri"/>
              </a:defRPr>
            </a:lvl3pPr>
            <a:lvl4pPr marL="1828800" lvl="3"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4pPr>
            <a:lvl5pPr marL="2286000" lvl="4" indent="-381000" algn="l">
              <a:lnSpc>
                <a:spcPct val="90000"/>
              </a:lnSpc>
              <a:spcBef>
                <a:spcPts val="1000"/>
              </a:spcBef>
              <a:spcAft>
                <a:spcPts val="0"/>
              </a:spcAft>
              <a:buClr>
                <a:srgbClr val="000000"/>
              </a:buClr>
              <a:buSzPts val="2400"/>
              <a:buChar char="•"/>
              <a:defRPr sz="2400">
                <a:latin typeface="Calibri"/>
                <a:ea typeface="Calibri"/>
                <a:cs typeface="Calibri"/>
                <a:sym typeface="Calibri"/>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9"/>
        <p:cNvGrpSpPr/>
        <p:nvPr/>
      </p:nvGrpSpPr>
      <p:grpSpPr>
        <a:xfrm>
          <a:off x="0" y="0"/>
          <a:ext cx="0" cy="0"/>
          <a:chOff x="0" y="0"/>
          <a:chExt cx="0" cy="0"/>
        </a:xfrm>
      </p:grpSpPr>
      <p:sp>
        <p:nvSpPr>
          <p:cNvPr id="40" name="Google Shape;40;p48"/>
          <p:cNvSpPr txBox="1">
            <a:spLocks noGrp="1"/>
          </p:cNvSpPr>
          <p:nvPr>
            <p:ph type="title"/>
          </p:nvPr>
        </p:nvSpPr>
        <p:spPr>
          <a:xfrm>
            <a:off x="713894" y="510897"/>
            <a:ext cx="10515601" cy="986598"/>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1" name="Google Shape;41;p48"/>
          <p:cNvSpPr txBox="1">
            <a:spLocks noGrp="1"/>
          </p:cNvSpPr>
          <p:nvPr>
            <p:ph type="body" idx="1"/>
          </p:nvPr>
        </p:nvSpPr>
        <p:spPr>
          <a:xfrm>
            <a:off x="839787" y="1681163"/>
            <a:ext cx="5157789" cy="823913"/>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45700" tIns="45700" rIns="45700" bIns="45700" anchor="ctr" anchorCtr="0">
            <a:normAutofit/>
          </a:bodyPr>
          <a:lstStyle>
            <a:lvl1pPr marL="457200" lvl="0" indent="-228600" algn="l">
              <a:lnSpc>
                <a:spcPct val="90000"/>
              </a:lnSpc>
              <a:spcBef>
                <a:spcPts val="1000"/>
              </a:spcBef>
              <a:spcAft>
                <a:spcPts val="0"/>
              </a:spcAft>
              <a:buClr>
                <a:srgbClr val="FFFFFF"/>
              </a:buClr>
              <a:buSzPts val="2400"/>
              <a:buFont typeface="Calibri"/>
              <a:buNone/>
              <a:defRPr sz="2400" b="1">
                <a:solidFill>
                  <a:srgbClr val="FFFFFF"/>
                </a:solidFill>
              </a:defRPr>
            </a:lvl1pPr>
            <a:lvl2pPr marL="914400" lvl="1" indent="-228600" algn="l">
              <a:lnSpc>
                <a:spcPct val="90000"/>
              </a:lnSpc>
              <a:spcBef>
                <a:spcPts val="1000"/>
              </a:spcBef>
              <a:spcAft>
                <a:spcPts val="0"/>
              </a:spcAft>
              <a:buClr>
                <a:srgbClr val="FFFFFF"/>
              </a:buClr>
              <a:buSzPts val="2400"/>
              <a:buFont typeface="Calibri"/>
              <a:buNone/>
              <a:defRPr sz="2400" b="1">
                <a:solidFill>
                  <a:srgbClr val="FFFFFF"/>
                </a:solidFill>
              </a:defRPr>
            </a:lvl2pPr>
            <a:lvl3pPr marL="1371600" lvl="2" indent="-228600" algn="l">
              <a:lnSpc>
                <a:spcPct val="90000"/>
              </a:lnSpc>
              <a:spcBef>
                <a:spcPts val="1000"/>
              </a:spcBef>
              <a:spcAft>
                <a:spcPts val="0"/>
              </a:spcAft>
              <a:buClr>
                <a:srgbClr val="FFFFFF"/>
              </a:buClr>
              <a:buSzPts val="2400"/>
              <a:buFont typeface="Calibri"/>
              <a:buNone/>
              <a:defRPr sz="2400" b="1">
                <a:solidFill>
                  <a:srgbClr val="FFFFFF"/>
                </a:solidFill>
              </a:defRPr>
            </a:lvl3pPr>
            <a:lvl4pPr marL="1828800" lvl="3" indent="-228600" algn="l">
              <a:lnSpc>
                <a:spcPct val="90000"/>
              </a:lnSpc>
              <a:spcBef>
                <a:spcPts val="1000"/>
              </a:spcBef>
              <a:spcAft>
                <a:spcPts val="0"/>
              </a:spcAft>
              <a:buClr>
                <a:srgbClr val="FFFFFF"/>
              </a:buClr>
              <a:buSzPts val="2400"/>
              <a:buFont typeface="Calibri"/>
              <a:buNone/>
              <a:defRPr sz="2400" b="1">
                <a:solidFill>
                  <a:srgbClr val="FFFFFF"/>
                </a:solidFill>
              </a:defRPr>
            </a:lvl4pPr>
            <a:lvl5pPr marL="2286000" lvl="4" indent="-228600" algn="l">
              <a:lnSpc>
                <a:spcPct val="90000"/>
              </a:lnSpc>
              <a:spcBef>
                <a:spcPts val="1000"/>
              </a:spcBef>
              <a:spcAft>
                <a:spcPts val="0"/>
              </a:spcAft>
              <a:buClr>
                <a:srgbClr val="FFFFFF"/>
              </a:buClr>
              <a:buSzPts val="2400"/>
              <a:buFont typeface="Calibri"/>
              <a:buNone/>
              <a:defRPr sz="2400" b="1">
                <a:solidFill>
                  <a:srgbClr val="FFFFFF"/>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2" name="Google Shape;42;p48"/>
          <p:cNvSpPr txBox="1">
            <a:spLocks noGrp="1"/>
          </p:cNvSpPr>
          <p:nvPr>
            <p:ph type="body" idx="2"/>
          </p:nvPr>
        </p:nvSpPr>
        <p:spPr>
          <a:xfrm>
            <a:off x="6172200" y="1681163"/>
            <a:ext cx="5183188" cy="823913"/>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45700" tIns="45700" rIns="45700" bIns="45700" anchor="ctr" anchorCtr="0">
            <a:normAutofit/>
          </a:bodyPr>
          <a:lstStyle>
            <a:lvl1pPr marL="457200" lvl="0" indent="-228600" algn="l">
              <a:lnSpc>
                <a:spcPct val="90000"/>
              </a:lnSpc>
              <a:spcBef>
                <a:spcPts val="1000"/>
              </a:spcBef>
              <a:spcAft>
                <a:spcPts val="0"/>
              </a:spcAft>
              <a:buClr>
                <a:srgbClr val="FFFFFF"/>
              </a:buClr>
              <a:buSzPts val="2400"/>
              <a:buFont typeface="Calibri"/>
              <a:buNone/>
              <a:defRPr sz="2400" b="1">
                <a:solidFill>
                  <a:srgbClr val="FFFFFF"/>
                </a:solidFill>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3" name="Google Shape;43;p48"/>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49"/>
          <p:cNvSpPr txBox="1">
            <a:spLocks noGrp="1"/>
          </p:cNvSpPr>
          <p:nvPr>
            <p:ph type="title"/>
          </p:nvPr>
        </p:nvSpPr>
        <p:spPr>
          <a:xfrm>
            <a:off x="699053" y="274224"/>
            <a:ext cx="9144001" cy="679933"/>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000000"/>
              </a:buClr>
              <a:buSzPts val="4000"/>
              <a:buFont typeface="Calibri"/>
              <a:buNone/>
              <a:defRPr sz="4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6" name="Google Shape;46;p49"/>
          <p:cNvSpPr txBox="1">
            <a:spLocks noGrp="1"/>
          </p:cNvSpPr>
          <p:nvPr>
            <p:ph type="body" idx="1"/>
          </p:nvPr>
        </p:nvSpPr>
        <p:spPr>
          <a:xfrm>
            <a:off x="732183" y="861391"/>
            <a:ext cx="9144001" cy="61622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2000"/>
              <a:buFont typeface="Calibri"/>
              <a:buNone/>
              <a:defRPr sz="2000"/>
            </a:lvl1pPr>
            <a:lvl2pPr marL="914400" lvl="1" indent="-228600" algn="l">
              <a:lnSpc>
                <a:spcPct val="90000"/>
              </a:lnSpc>
              <a:spcBef>
                <a:spcPts val="1000"/>
              </a:spcBef>
              <a:spcAft>
                <a:spcPts val="0"/>
              </a:spcAft>
              <a:buClr>
                <a:srgbClr val="000000"/>
              </a:buClr>
              <a:buSzPts val="2000"/>
              <a:buFont typeface="Calibri"/>
              <a:buNone/>
              <a:defRPr sz="2000"/>
            </a:lvl2pPr>
            <a:lvl3pPr marL="1371600" lvl="2" indent="-228600" algn="l">
              <a:lnSpc>
                <a:spcPct val="90000"/>
              </a:lnSpc>
              <a:spcBef>
                <a:spcPts val="1000"/>
              </a:spcBef>
              <a:spcAft>
                <a:spcPts val="0"/>
              </a:spcAft>
              <a:buClr>
                <a:srgbClr val="000000"/>
              </a:buClr>
              <a:buSzPts val="2000"/>
              <a:buFont typeface="Calibri"/>
              <a:buNone/>
              <a:defRPr sz="2000"/>
            </a:lvl3pPr>
            <a:lvl4pPr marL="1828800" lvl="3" indent="-228600" algn="l">
              <a:lnSpc>
                <a:spcPct val="90000"/>
              </a:lnSpc>
              <a:spcBef>
                <a:spcPts val="1000"/>
              </a:spcBef>
              <a:spcAft>
                <a:spcPts val="0"/>
              </a:spcAft>
              <a:buClr>
                <a:srgbClr val="000000"/>
              </a:buClr>
              <a:buSzPts val="2000"/>
              <a:buFont typeface="Calibri"/>
              <a:buNone/>
              <a:defRPr sz="2000"/>
            </a:lvl4pPr>
            <a:lvl5pPr marL="2286000" lvl="4" indent="-228600" algn="l">
              <a:lnSpc>
                <a:spcPct val="90000"/>
              </a:lnSpc>
              <a:spcBef>
                <a:spcPts val="1000"/>
              </a:spcBef>
              <a:spcAft>
                <a:spcPts val="0"/>
              </a:spcAft>
              <a:buClr>
                <a:srgbClr val="000000"/>
              </a:buClr>
              <a:buSzPts val="2000"/>
              <a:buFont typeface="Calibri"/>
              <a:buNone/>
              <a:defRPr sz="20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7" name="Google Shape;47;p49"/>
          <p:cNvSpPr txBox="1">
            <a:spLocks noGrp="1"/>
          </p:cNvSpPr>
          <p:nvPr>
            <p:ph type="sldNum" idx="12"/>
          </p:nvPr>
        </p:nvSpPr>
        <p:spPr>
          <a:xfrm>
            <a:off x="11766966" y="6424657"/>
            <a:ext cx="232877" cy="22851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414A58"/>
              </a:buClr>
              <a:buSzPts val="1000"/>
              <a:buFont typeface="Calibri"/>
              <a:buNone/>
              <a:defRPr sz="1000">
                <a:solidFill>
                  <a:srgbClr val="414A58"/>
                </a:solidFill>
              </a:defRPr>
            </a:lvl1pPr>
            <a:lvl2pPr marL="0" lvl="1" indent="0" algn="r">
              <a:lnSpc>
                <a:spcPct val="100000"/>
              </a:lnSpc>
              <a:spcBef>
                <a:spcPts val="0"/>
              </a:spcBef>
              <a:spcAft>
                <a:spcPts val="0"/>
              </a:spcAft>
              <a:buClr>
                <a:srgbClr val="414A58"/>
              </a:buClr>
              <a:buSzPts val="1000"/>
              <a:buFont typeface="Calibri"/>
              <a:buNone/>
              <a:defRPr sz="1000">
                <a:solidFill>
                  <a:srgbClr val="414A58"/>
                </a:solidFill>
              </a:defRPr>
            </a:lvl2pPr>
            <a:lvl3pPr marL="0" lvl="2" indent="0" algn="r">
              <a:lnSpc>
                <a:spcPct val="100000"/>
              </a:lnSpc>
              <a:spcBef>
                <a:spcPts val="0"/>
              </a:spcBef>
              <a:spcAft>
                <a:spcPts val="0"/>
              </a:spcAft>
              <a:buClr>
                <a:srgbClr val="414A58"/>
              </a:buClr>
              <a:buSzPts val="1000"/>
              <a:buFont typeface="Calibri"/>
              <a:buNone/>
              <a:defRPr sz="1000">
                <a:solidFill>
                  <a:srgbClr val="414A58"/>
                </a:solidFill>
              </a:defRPr>
            </a:lvl3pPr>
            <a:lvl4pPr marL="0" lvl="3" indent="0" algn="r">
              <a:lnSpc>
                <a:spcPct val="100000"/>
              </a:lnSpc>
              <a:spcBef>
                <a:spcPts val="0"/>
              </a:spcBef>
              <a:spcAft>
                <a:spcPts val="0"/>
              </a:spcAft>
              <a:buClr>
                <a:srgbClr val="414A58"/>
              </a:buClr>
              <a:buSzPts val="1000"/>
              <a:buFont typeface="Calibri"/>
              <a:buNone/>
              <a:defRPr sz="1000">
                <a:solidFill>
                  <a:srgbClr val="414A58"/>
                </a:solidFill>
              </a:defRPr>
            </a:lvl4pPr>
            <a:lvl5pPr marL="0" lvl="4" indent="0" algn="r">
              <a:lnSpc>
                <a:spcPct val="100000"/>
              </a:lnSpc>
              <a:spcBef>
                <a:spcPts val="0"/>
              </a:spcBef>
              <a:spcAft>
                <a:spcPts val="0"/>
              </a:spcAft>
              <a:buClr>
                <a:srgbClr val="414A58"/>
              </a:buClr>
              <a:buSzPts val="1000"/>
              <a:buFont typeface="Calibri"/>
              <a:buNone/>
              <a:defRPr sz="1000">
                <a:solidFill>
                  <a:srgbClr val="414A58"/>
                </a:solidFill>
              </a:defRPr>
            </a:lvl5pPr>
            <a:lvl6pPr marL="0" lvl="5" indent="0" algn="r">
              <a:lnSpc>
                <a:spcPct val="100000"/>
              </a:lnSpc>
              <a:spcBef>
                <a:spcPts val="0"/>
              </a:spcBef>
              <a:spcAft>
                <a:spcPts val="0"/>
              </a:spcAft>
              <a:buClr>
                <a:srgbClr val="414A58"/>
              </a:buClr>
              <a:buSzPts val="1000"/>
              <a:buFont typeface="Calibri"/>
              <a:buNone/>
              <a:defRPr sz="1000">
                <a:solidFill>
                  <a:srgbClr val="414A58"/>
                </a:solidFill>
              </a:defRPr>
            </a:lvl6pPr>
            <a:lvl7pPr marL="0" lvl="6" indent="0" algn="r">
              <a:lnSpc>
                <a:spcPct val="100000"/>
              </a:lnSpc>
              <a:spcBef>
                <a:spcPts val="0"/>
              </a:spcBef>
              <a:spcAft>
                <a:spcPts val="0"/>
              </a:spcAft>
              <a:buClr>
                <a:srgbClr val="414A58"/>
              </a:buClr>
              <a:buSzPts val="1000"/>
              <a:buFont typeface="Calibri"/>
              <a:buNone/>
              <a:defRPr sz="1000">
                <a:solidFill>
                  <a:srgbClr val="414A58"/>
                </a:solidFill>
              </a:defRPr>
            </a:lvl7pPr>
            <a:lvl8pPr marL="0" lvl="7" indent="0" algn="r">
              <a:lnSpc>
                <a:spcPct val="100000"/>
              </a:lnSpc>
              <a:spcBef>
                <a:spcPts val="0"/>
              </a:spcBef>
              <a:spcAft>
                <a:spcPts val="0"/>
              </a:spcAft>
              <a:buClr>
                <a:srgbClr val="414A58"/>
              </a:buClr>
              <a:buSzPts val="1000"/>
              <a:buFont typeface="Calibri"/>
              <a:buNone/>
              <a:defRPr sz="1000">
                <a:solidFill>
                  <a:srgbClr val="414A58"/>
                </a:solidFill>
              </a:defRPr>
            </a:lvl8pPr>
            <a:lvl9pPr marL="0" lvl="8" indent="0" algn="r">
              <a:lnSpc>
                <a:spcPct val="100000"/>
              </a:lnSpc>
              <a:spcBef>
                <a:spcPts val="0"/>
              </a:spcBef>
              <a:spcAft>
                <a:spcPts val="0"/>
              </a:spcAft>
              <a:buClr>
                <a:srgbClr val="414A58"/>
              </a:buClr>
              <a:buSzPts val="1000"/>
              <a:buFont typeface="Calibri"/>
              <a:buNone/>
              <a:defRPr sz="1000">
                <a:solidFill>
                  <a:srgbClr val="414A5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40"/>
          <p:cNvSpPr/>
          <p:nvPr/>
        </p:nvSpPr>
        <p:spPr>
          <a:xfrm rot="10800000" flipH="1">
            <a:off x="790413" y="1291710"/>
            <a:ext cx="10611174" cy="45720"/>
          </a:xfrm>
          <a:prstGeom prst="rect">
            <a:avLst/>
          </a:prstGeom>
          <a:solidFill>
            <a:srgbClr val="A7CE6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40" descr="Picture 6"/>
          <p:cNvPicPr preferRelativeResize="0"/>
          <p:nvPr/>
        </p:nvPicPr>
        <p:blipFill rotWithShape="1">
          <a:blip r:embed="rId14">
            <a:alphaModFix/>
          </a:blip>
          <a:srcRect/>
          <a:stretch/>
        </p:blipFill>
        <p:spPr>
          <a:xfrm>
            <a:off x="9909312" y="324518"/>
            <a:ext cx="1452595" cy="741431"/>
          </a:xfrm>
          <a:prstGeom prst="rect">
            <a:avLst/>
          </a:prstGeom>
          <a:noFill/>
          <a:ln>
            <a:noFill/>
          </a:ln>
        </p:spPr>
      </p:pic>
      <p:sp>
        <p:nvSpPr>
          <p:cNvPr id="8" name="Google Shape;8;p40"/>
          <p:cNvSpPr txBox="1">
            <a:spLocks noGrp="1"/>
          </p:cNvSpPr>
          <p:nvPr>
            <p:ph type="sldNum" idx="12"/>
          </p:nvPr>
        </p:nvSpPr>
        <p:spPr>
          <a:xfrm>
            <a:off x="11634697" y="6443272"/>
            <a:ext cx="232878" cy="22851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1pPr>
            <a:lvl2pPr marL="0" marR="0" lvl="1"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2pPr>
            <a:lvl3pPr marL="0" marR="0" lvl="2"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3pPr>
            <a:lvl4pPr marL="0" marR="0" lvl="3"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4pPr>
            <a:lvl5pPr marL="0" marR="0" lvl="4"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5pPr>
            <a:lvl6pPr marL="0" marR="0" lvl="5"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6pPr>
            <a:lvl7pPr marL="0" marR="0" lvl="6"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7pPr>
            <a:lvl8pPr marL="0" marR="0" lvl="7"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8pPr>
            <a:lvl9pPr marL="0" marR="0" lvl="8" indent="0" algn="r" rtl="0">
              <a:lnSpc>
                <a:spcPct val="100000"/>
              </a:lnSpc>
              <a:spcBef>
                <a:spcPts val="0"/>
              </a:spcBef>
              <a:spcAft>
                <a:spcPts val="0"/>
              </a:spcAft>
              <a:buClr>
                <a:srgbClr val="414A58"/>
              </a:buClr>
              <a:buSzPts val="1000"/>
              <a:buFont typeface="Calibri"/>
              <a:buNone/>
              <a:defRPr sz="10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
        <p:nvSpPr>
          <p:cNvPr id="9" name="Google Shape;9;p40"/>
          <p:cNvSpPr txBox="1">
            <a:spLocks noGrp="1"/>
          </p:cNvSpPr>
          <p:nvPr>
            <p:ph type="title"/>
          </p:nvPr>
        </p:nvSpPr>
        <p:spPr>
          <a:xfrm>
            <a:off x="609600" y="92074"/>
            <a:ext cx="10972800" cy="1508126"/>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10" name="Google Shape;10;p40"/>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YmULDHBvb5Q"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http://www.youtube.com/watch?v=YmULDHBvb5Q"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fte.org/wp-content/uploads/Tic-Tac-Toe-Tariff-.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councilforeconed.org/policy-advocacy/k-12-standar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councilforeconed.org/policy-advocacy/k-12-standar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4B7"/>
        </a:solidFill>
        <a:effectLst/>
      </p:bgPr>
    </p:bg>
    <p:spTree>
      <p:nvGrpSpPr>
        <p:cNvPr id="1" name="Shape 63"/>
        <p:cNvGrpSpPr/>
        <p:nvPr/>
      </p:nvGrpSpPr>
      <p:grpSpPr>
        <a:xfrm>
          <a:off x="0" y="0"/>
          <a:ext cx="0" cy="0"/>
          <a:chOff x="0" y="0"/>
          <a:chExt cx="0" cy="0"/>
        </a:xfrm>
      </p:grpSpPr>
      <p:sp>
        <p:nvSpPr>
          <p:cNvPr id="64" name="Google Shape;64;p1"/>
          <p:cNvSpPr txBox="1">
            <a:spLocks noGrp="1"/>
          </p:cNvSpPr>
          <p:nvPr>
            <p:ph type="body" idx="1"/>
          </p:nvPr>
        </p:nvSpPr>
        <p:spPr>
          <a:xfrm>
            <a:off x="122700" y="1614850"/>
            <a:ext cx="6449100" cy="3403500"/>
          </a:xfrm>
          <a:prstGeom prst="rect">
            <a:avLst/>
          </a:prstGeom>
          <a:solidFill>
            <a:srgbClr val="C1DFBC"/>
          </a:solidFill>
          <a:ln>
            <a:noFill/>
          </a:ln>
        </p:spPr>
        <p:txBody>
          <a:bodyPr spcFirstLastPara="1" wrap="square" lIns="45700" tIns="45700" rIns="45700" bIns="45700" anchor="ctr" anchorCtr="0">
            <a:normAutofit/>
          </a:bodyPr>
          <a:lstStyle/>
          <a:p>
            <a:pPr marL="0" lvl="0" indent="0" algn="ctr" rtl="0">
              <a:lnSpc>
                <a:spcPct val="200000"/>
              </a:lnSpc>
              <a:spcBef>
                <a:spcPts val="0"/>
              </a:spcBef>
              <a:spcAft>
                <a:spcPts val="0"/>
              </a:spcAft>
              <a:buClr>
                <a:srgbClr val="000000"/>
              </a:buClr>
              <a:buSzPts val="3000"/>
              <a:buNone/>
            </a:pPr>
            <a:r>
              <a:rPr lang="en-US" sz="3000">
                <a:latin typeface="Short Stack"/>
                <a:ea typeface="Short Stack"/>
                <a:cs typeface="Short Stack"/>
                <a:sym typeface="Short Stack"/>
              </a:rPr>
              <a:t>The Hidden Cost of Tariffs:</a:t>
            </a:r>
            <a:endParaRPr/>
          </a:p>
          <a:p>
            <a:pPr marL="0" lvl="0" indent="0" algn="ctr" rtl="0">
              <a:lnSpc>
                <a:spcPct val="90000"/>
              </a:lnSpc>
              <a:spcBef>
                <a:spcPts val="400"/>
              </a:spcBef>
              <a:spcAft>
                <a:spcPts val="0"/>
              </a:spcAft>
              <a:buClr>
                <a:srgbClr val="000000"/>
              </a:buClr>
              <a:buSzPts val="3000"/>
              <a:buNone/>
            </a:pPr>
            <a:r>
              <a:rPr lang="en-US" sz="3600">
                <a:latin typeface="Short Stack"/>
                <a:ea typeface="Short Stack"/>
                <a:cs typeface="Short Stack"/>
                <a:sym typeface="Short Stack"/>
              </a:rPr>
              <a:t>What They Mean </a:t>
            </a:r>
            <a:endParaRPr sz="3600">
              <a:latin typeface="Short Stack"/>
              <a:ea typeface="Short Stack"/>
              <a:cs typeface="Short Stack"/>
              <a:sym typeface="Short Stack"/>
            </a:endParaRPr>
          </a:p>
          <a:p>
            <a:pPr marL="0" lvl="0" indent="0" algn="ctr" rtl="0">
              <a:lnSpc>
                <a:spcPct val="90000"/>
              </a:lnSpc>
              <a:spcBef>
                <a:spcPts val="400"/>
              </a:spcBef>
              <a:spcAft>
                <a:spcPts val="0"/>
              </a:spcAft>
              <a:buClr>
                <a:srgbClr val="000000"/>
              </a:buClr>
              <a:buSzPts val="3000"/>
              <a:buNone/>
            </a:pPr>
            <a:r>
              <a:rPr lang="en-US" sz="3600">
                <a:latin typeface="Short Stack"/>
                <a:ea typeface="Short Stack"/>
                <a:cs typeface="Short Stack"/>
                <a:sym typeface="Short Stack"/>
              </a:rPr>
              <a:t>for Your Wallet</a:t>
            </a:r>
            <a:endParaRPr sz="3600"/>
          </a:p>
        </p:txBody>
      </p:sp>
      <p:pic>
        <p:nvPicPr>
          <p:cNvPr id="65" name="Google Shape;65;p1" descr="Picture 5"/>
          <p:cNvPicPr preferRelativeResize="0"/>
          <p:nvPr/>
        </p:nvPicPr>
        <p:blipFill rotWithShape="1">
          <a:blip r:embed="rId3">
            <a:alphaModFix/>
          </a:blip>
          <a:srcRect/>
          <a:stretch/>
        </p:blipFill>
        <p:spPr>
          <a:xfrm>
            <a:off x="421899" y="5340412"/>
            <a:ext cx="2597021" cy="1325562"/>
          </a:xfrm>
          <a:prstGeom prst="rect">
            <a:avLst/>
          </a:prstGeom>
          <a:noFill/>
          <a:ln>
            <a:noFill/>
          </a:ln>
        </p:spPr>
      </p:pic>
      <p:pic>
        <p:nvPicPr>
          <p:cNvPr id="66" name="Google Shape;66;p1" descr="Screenshot 2025-11-21 at 7.32.13 PM.png"/>
          <p:cNvPicPr preferRelativeResize="0"/>
          <p:nvPr/>
        </p:nvPicPr>
        <p:blipFill rotWithShape="1">
          <a:blip r:embed="rId4">
            <a:alphaModFix/>
          </a:blip>
          <a:srcRect/>
          <a:stretch/>
        </p:blipFill>
        <p:spPr>
          <a:xfrm>
            <a:off x="15165036" y="4083583"/>
            <a:ext cx="2514601" cy="2489201"/>
          </a:xfrm>
          <a:prstGeom prst="rect">
            <a:avLst/>
          </a:prstGeom>
          <a:noFill/>
          <a:ln>
            <a:noFill/>
          </a:ln>
        </p:spPr>
      </p:pic>
      <p:pic>
        <p:nvPicPr>
          <p:cNvPr id="67" name="Google Shape;67;p1" descr="Image"/>
          <p:cNvPicPr preferRelativeResize="0"/>
          <p:nvPr/>
        </p:nvPicPr>
        <p:blipFill rotWithShape="1">
          <a:blip r:embed="rId5">
            <a:alphaModFix/>
          </a:blip>
          <a:srcRect/>
          <a:stretch/>
        </p:blipFill>
        <p:spPr>
          <a:xfrm>
            <a:off x="6478429" y="1570651"/>
            <a:ext cx="5539425" cy="46680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2E6BF">
            <a:alpha val="42410"/>
          </a:srgbClr>
        </a:solidFill>
        <a:effectLst/>
      </p:bgPr>
    </p:bg>
    <p:spTree>
      <p:nvGrpSpPr>
        <p:cNvPr id="1" name="Shape 136"/>
        <p:cNvGrpSpPr/>
        <p:nvPr/>
      </p:nvGrpSpPr>
      <p:grpSpPr>
        <a:xfrm>
          <a:off x="0" y="0"/>
          <a:ext cx="0" cy="0"/>
          <a:chOff x="0" y="0"/>
          <a:chExt cx="0" cy="0"/>
        </a:xfrm>
      </p:grpSpPr>
      <p:sp>
        <p:nvSpPr>
          <p:cNvPr id="137" name="Google Shape;137;p10"/>
          <p:cNvSpPr txBox="1"/>
          <p:nvPr/>
        </p:nvSpPr>
        <p:spPr>
          <a:xfrm>
            <a:off x="672500" y="1628900"/>
            <a:ext cx="10563900" cy="4089300"/>
          </a:xfrm>
          <a:prstGeom prst="rect">
            <a:avLst/>
          </a:prstGeom>
          <a:solidFill>
            <a:srgbClr val="C1DFBC"/>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74E13"/>
              </a:buClr>
              <a:buSzPts val="4800"/>
              <a:buFont typeface="Helvetica Neue"/>
              <a:buNone/>
            </a:pPr>
            <a:r>
              <a:rPr lang="en-US" sz="4800" b="0" i="0" u="sng" strike="noStrike" cap="none">
                <a:solidFill>
                  <a:srgbClr val="274E13"/>
                </a:solidFill>
                <a:latin typeface="Helvetica Neue"/>
                <a:ea typeface="Helvetica Neue"/>
                <a:cs typeface="Helvetica Neue"/>
                <a:sym typeface="Helvetica Neue"/>
              </a:rPr>
              <a:t>Definition:</a:t>
            </a:r>
            <a:endParaRPr sz="3000"/>
          </a:p>
          <a:p>
            <a:pPr marL="0" marR="0" lvl="0" indent="0" algn="l" rtl="0">
              <a:lnSpc>
                <a:spcPct val="100000"/>
              </a:lnSpc>
              <a:spcBef>
                <a:spcPts val="1400"/>
              </a:spcBef>
              <a:spcAft>
                <a:spcPts val="0"/>
              </a:spcAft>
              <a:buClr>
                <a:srgbClr val="2980B9"/>
              </a:buClr>
              <a:buSzPts val="3000"/>
              <a:buFont typeface="Verdana"/>
              <a:buNone/>
            </a:pPr>
            <a:r>
              <a:rPr lang="en-US" sz="3000" b="1" i="0" u="none" strike="noStrike" cap="none">
                <a:solidFill>
                  <a:srgbClr val="1155CC"/>
                </a:solidFill>
                <a:latin typeface="Verdana"/>
                <a:ea typeface="Verdana"/>
                <a:cs typeface="Verdana"/>
                <a:sym typeface="Verdana"/>
              </a:rPr>
              <a:t>What Are </a:t>
            </a:r>
            <a:r>
              <a:rPr lang="en-US" sz="3000" b="1" i="1" u="sng" strike="noStrike" cap="none">
                <a:solidFill>
                  <a:srgbClr val="1155CC"/>
                </a:solidFill>
                <a:latin typeface="Verdana"/>
                <a:ea typeface="Verdana"/>
                <a:cs typeface="Verdana"/>
                <a:sym typeface="Verdana"/>
              </a:rPr>
              <a:t>Tariffs</a:t>
            </a:r>
            <a:r>
              <a:rPr lang="en-US" sz="3000" b="1" i="0" u="none" strike="noStrike" cap="none">
                <a:solidFill>
                  <a:srgbClr val="1155CC"/>
                </a:solidFill>
                <a:latin typeface="Verdana"/>
                <a:ea typeface="Verdana"/>
                <a:cs typeface="Verdana"/>
                <a:sym typeface="Verdana"/>
              </a:rPr>
              <a:t>?</a:t>
            </a:r>
            <a:endParaRPr sz="3000" b="1" i="0" u="none" strike="noStrike" cap="none">
              <a:solidFill>
                <a:srgbClr val="1155CC"/>
              </a:solidFill>
              <a:latin typeface="Verdana"/>
              <a:ea typeface="Verdana"/>
              <a:cs typeface="Verdana"/>
              <a:sym typeface="Verdana"/>
            </a:endParaRPr>
          </a:p>
          <a:p>
            <a:pPr marL="0" marR="0" lvl="0" indent="0" algn="l" rtl="0">
              <a:lnSpc>
                <a:spcPct val="100000"/>
              </a:lnSpc>
              <a:spcBef>
                <a:spcPts val="1400"/>
              </a:spcBef>
              <a:spcAft>
                <a:spcPts val="0"/>
              </a:spcAft>
              <a:buClr>
                <a:srgbClr val="2980B9"/>
              </a:buClr>
              <a:buSzPts val="3000"/>
              <a:buFont typeface="Verdana"/>
              <a:buNone/>
            </a:pPr>
            <a:endParaRPr sz="3000" b="1">
              <a:solidFill>
                <a:srgbClr val="1155CC"/>
              </a:solidFill>
              <a:latin typeface="Verdana"/>
              <a:ea typeface="Verdana"/>
              <a:cs typeface="Verdana"/>
              <a:sym typeface="Verdana"/>
            </a:endParaRPr>
          </a:p>
          <a:p>
            <a:pPr marL="0" marR="0" lvl="0" indent="0" algn="ctr" rtl="0">
              <a:lnSpc>
                <a:spcPct val="100000"/>
              </a:lnSpc>
              <a:spcBef>
                <a:spcPts val="0"/>
              </a:spcBef>
              <a:spcAft>
                <a:spcPts val="0"/>
              </a:spcAft>
              <a:buClr>
                <a:srgbClr val="333333"/>
              </a:buClr>
              <a:buSzPts val="3000"/>
              <a:buFont typeface="Verdana"/>
              <a:buNone/>
            </a:pPr>
            <a:r>
              <a:rPr lang="en-US" sz="3000" b="1" i="0" u="none" strike="noStrike" cap="none">
                <a:solidFill>
                  <a:srgbClr val="333333"/>
                </a:solidFill>
                <a:latin typeface="Verdana"/>
                <a:ea typeface="Verdana"/>
                <a:cs typeface="Verdana"/>
                <a:sym typeface="Verdana"/>
              </a:rPr>
              <a:t>Tariffs</a:t>
            </a:r>
            <a:r>
              <a:rPr lang="en-US" sz="3000" b="0" i="0" u="none" strike="noStrike" cap="none">
                <a:solidFill>
                  <a:srgbClr val="333333"/>
                </a:solidFill>
                <a:latin typeface="Verdana"/>
                <a:ea typeface="Verdana"/>
                <a:cs typeface="Verdana"/>
                <a:sym typeface="Verdana"/>
              </a:rPr>
              <a:t> are taxes imposed on imported goods, </a:t>
            </a:r>
            <a:endParaRPr sz="3000"/>
          </a:p>
          <a:p>
            <a:pPr marL="0" marR="0" lvl="0" indent="0" algn="ctr" rtl="0">
              <a:lnSpc>
                <a:spcPct val="100000"/>
              </a:lnSpc>
              <a:spcBef>
                <a:spcPts val="1000"/>
              </a:spcBef>
              <a:spcAft>
                <a:spcPts val="0"/>
              </a:spcAft>
              <a:buClr>
                <a:srgbClr val="333333"/>
              </a:buClr>
              <a:buSzPts val="3000"/>
              <a:buFont typeface="Verdana"/>
              <a:buNone/>
            </a:pPr>
            <a:r>
              <a:rPr lang="en-US" sz="3000" b="0" i="0" u="none" strike="noStrike" cap="none">
                <a:solidFill>
                  <a:srgbClr val="333333"/>
                </a:solidFill>
                <a:latin typeface="Verdana"/>
                <a:ea typeface="Verdana"/>
                <a:cs typeface="Verdana"/>
                <a:sym typeface="Verdana"/>
              </a:rPr>
              <a:t>making them more expensive to bring into the country.</a:t>
            </a:r>
            <a:endParaRPr sz="3000" b="0" i="0" u="none" strike="noStrike" cap="none">
              <a:solidFill>
                <a:srgbClr val="000000"/>
              </a:solidFill>
              <a:latin typeface="Times"/>
              <a:ea typeface="Times"/>
              <a:cs typeface="Times"/>
              <a:sym typeface="Times"/>
            </a:endParaRPr>
          </a:p>
          <a:p>
            <a:pPr marL="0" marR="0" lvl="0" indent="0" algn="ctr" rtl="0">
              <a:lnSpc>
                <a:spcPct val="100000"/>
              </a:lnSpc>
              <a:spcBef>
                <a:spcPts val="0"/>
              </a:spcBef>
              <a:spcAft>
                <a:spcPts val="0"/>
              </a:spcAft>
              <a:buClr>
                <a:srgbClr val="333333"/>
              </a:buClr>
              <a:buSzPts val="3000"/>
              <a:buFont typeface="Verdana"/>
              <a:buNone/>
            </a:pPr>
            <a:endParaRPr sz="3000">
              <a:solidFill>
                <a:srgbClr val="333333"/>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E6BF">
            <a:alpha val="42410"/>
          </a:srgbClr>
        </a:solidFill>
        <a:effectLst/>
      </p:bgPr>
    </p:bg>
    <p:spTree>
      <p:nvGrpSpPr>
        <p:cNvPr id="1" name="Shape 141"/>
        <p:cNvGrpSpPr/>
        <p:nvPr/>
      </p:nvGrpSpPr>
      <p:grpSpPr>
        <a:xfrm>
          <a:off x="0" y="0"/>
          <a:ext cx="0" cy="0"/>
          <a:chOff x="0" y="0"/>
          <a:chExt cx="0" cy="0"/>
        </a:xfrm>
      </p:grpSpPr>
      <p:sp>
        <p:nvSpPr>
          <p:cNvPr id="142" name="Google Shape;142;g3d4de2b62f2_0_1"/>
          <p:cNvSpPr txBox="1"/>
          <p:nvPr/>
        </p:nvSpPr>
        <p:spPr>
          <a:xfrm>
            <a:off x="217875" y="1286525"/>
            <a:ext cx="11506200" cy="5262600"/>
          </a:xfrm>
          <a:prstGeom prst="rect">
            <a:avLst/>
          </a:prstGeom>
          <a:solidFill>
            <a:srgbClr val="C1DFBC"/>
          </a:solidFill>
          <a:ln>
            <a:noFill/>
          </a:ln>
        </p:spPr>
        <p:txBody>
          <a:bodyPr spcFirstLastPara="1" wrap="square" lIns="45700" tIns="45700" rIns="45700" bIns="45700" anchor="t" anchorCtr="0">
            <a:spAutoFit/>
          </a:bodyPr>
          <a:lstStyle/>
          <a:p>
            <a:pPr marL="0" marR="0" lvl="0" indent="0" algn="l" rtl="0">
              <a:lnSpc>
                <a:spcPct val="115000"/>
              </a:lnSpc>
              <a:spcBef>
                <a:spcPts val="0"/>
              </a:spcBef>
              <a:spcAft>
                <a:spcPts val="0"/>
              </a:spcAft>
              <a:buClr>
                <a:srgbClr val="2980B9"/>
              </a:buClr>
              <a:buSzPts val="3000"/>
              <a:buFont typeface="Verdana"/>
              <a:buNone/>
            </a:pPr>
            <a:r>
              <a:rPr lang="en-US" sz="2600" b="1" i="0" u="none" strike="noStrike" cap="none">
                <a:solidFill>
                  <a:srgbClr val="1155CC"/>
                </a:solidFill>
                <a:latin typeface="Verdana"/>
                <a:ea typeface="Verdana"/>
                <a:cs typeface="Verdana"/>
                <a:sym typeface="Verdana"/>
              </a:rPr>
              <a:t>A Key Fact: </a:t>
            </a:r>
            <a:endParaRPr sz="2600" b="1" i="0" u="none" strike="noStrike" cap="none">
              <a:solidFill>
                <a:srgbClr val="1155CC"/>
              </a:solidFill>
              <a:latin typeface="Verdana"/>
              <a:ea typeface="Verdana"/>
              <a:cs typeface="Verdana"/>
              <a:sym typeface="Verdana"/>
            </a:endParaRPr>
          </a:p>
          <a:p>
            <a:pPr marL="0" marR="0" lvl="0" indent="0" algn="l" rtl="0">
              <a:lnSpc>
                <a:spcPct val="100000"/>
              </a:lnSpc>
              <a:spcBef>
                <a:spcPts val="0"/>
              </a:spcBef>
              <a:spcAft>
                <a:spcPts val="0"/>
              </a:spcAft>
              <a:buClr>
                <a:srgbClr val="2980B9"/>
              </a:buClr>
              <a:buSzPts val="3000"/>
              <a:buFont typeface="Verdana"/>
              <a:buNone/>
            </a:pPr>
            <a:endParaRPr sz="2600" b="1">
              <a:solidFill>
                <a:srgbClr val="1155CC"/>
              </a:solidFill>
              <a:latin typeface="Verdana"/>
              <a:ea typeface="Verdana"/>
              <a:cs typeface="Verdana"/>
              <a:sym typeface="Verdana"/>
            </a:endParaRPr>
          </a:p>
          <a:p>
            <a:pPr marL="0" marR="0" lvl="0" indent="0" algn="l" rtl="0">
              <a:lnSpc>
                <a:spcPct val="100000"/>
              </a:lnSpc>
              <a:spcBef>
                <a:spcPts val="0"/>
              </a:spcBef>
              <a:spcAft>
                <a:spcPts val="0"/>
              </a:spcAft>
              <a:buClr>
                <a:srgbClr val="333333"/>
              </a:buClr>
              <a:buSzPts val="3000"/>
              <a:buFont typeface="Verdana"/>
              <a:buNone/>
            </a:pPr>
            <a:r>
              <a:rPr lang="en-US" sz="2600" b="0" i="0" u="none" strike="noStrike" cap="none">
                <a:solidFill>
                  <a:srgbClr val="333333"/>
                </a:solidFill>
                <a:latin typeface="Verdana"/>
                <a:ea typeface="Verdana"/>
                <a:cs typeface="Verdana"/>
                <a:sym typeface="Verdana"/>
              </a:rPr>
              <a:t>The average effective U.S. tariff rate increased from         </a:t>
            </a:r>
            <a:endParaRPr sz="2600" b="0" i="0" u="none" strike="noStrike" cap="none">
              <a:solidFill>
                <a:srgbClr val="333333"/>
              </a:solidFill>
              <a:latin typeface="Verdana"/>
              <a:ea typeface="Verdana"/>
              <a:cs typeface="Verdana"/>
              <a:sym typeface="Verdana"/>
            </a:endParaRPr>
          </a:p>
          <a:p>
            <a:pPr marL="0" marR="0" lvl="0" indent="0" algn="l" rtl="0">
              <a:lnSpc>
                <a:spcPct val="100000"/>
              </a:lnSpc>
              <a:spcBef>
                <a:spcPts val="0"/>
              </a:spcBef>
              <a:spcAft>
                <a:spcPts val="0"/>
              </a:spcAft>
              <a:buClr>
                <a:srgbClr val="333333"/>
              </a:buClr>
              <a:buSzPts val="3000"/>
              <a:buFont typeface="Verdana"/>
              <a:buNone/>
            </a:pPr>
            <a:r>
              <a:rPr lang="en-US" sz="2600">
                <a:solidFill>
                  <a:srgbClr val="333333"/>
                </a:solidFill>
                <a:latin typeface="Verdana"/>
                <a:ea typeface="Verdana"/>
                <a:cs typeface="Verdana"/>
                <a:sym typeface="Verdana"/>
              </a:rPr>
              <a:t>                       </a:t>
            </a:r>
            <a:r>
              <a:rPr lang="en-US" sz="2600" b="0" i="0" u="none" strike="noStrike" cap="none">
                <a:solidFill>
                  <a:srgbClr val="333333"/>
                </a:solidFill>
                <a:latin typeface="Verdana"/>
                <a:ea typeface="Verdana"/>
                <a:cs typeface="Verdana"/>
                <a:sym typeface="Verdana"/>
              </a:rPr>
              <a:t>2.4% at the beginning of 2025 to </a:t>
            </a:r>
            <a:endParaRPr sz="2600"/>
          </a:p>
          <a:p>
            <a:pPr marL="0" marR="0" lvl="0" indent="0" algn="ctr" rtl="0">
              <a:lnSpc>
                <a:spcPct val="100000"/>
              </a:lnSpc>
              <a:spcBef>
                <a:spcPts val="0"/>
              </a:spcBef>
              <a:spcAft>
                <a:spcPts val="0"/>
              </a:spcAft>
              <a:buClr>
                <a:srgbClr val="333333"/>
              </a:buClr>
              <a:buSzPts val="3000"/>
              <a:buFont typeface="Verdana"/>
              <a:buNone/>
            </a:pPr>
            <a:r>
              <a:rPr lang="en-US" sz="2600" b="0" i="0" u="none" strike="noStrike" cap="none">
                <a:solidFill>
                  <a:srgbClr val="333333"/>
                </a:solidFill>
                <a:latin typeface="Verdana"/>
                <a:ea typeface="Verdana"/>
                <a:cs typeface="Verdana"/>
                <a:sym typeface="Verdana"/>
              </a:rPr>
              <a:t>approximately 12% by August 2025.</a:t>
            </a:r>
            <a:endParaRPr sz="2600" b="0" i="0" u="none" strike="noStrike" cap="none">
              <a:solidFill>
                <a:srgbClr val="333333"/>
              </a:solidFill>
              <a:latin typeface="Verdana"/>
              <a:ea typeface="Verdana"/>
              <a:cs typeface="Verdana"/>
              <a:sym typeface="Verdana"/>
            </a:endParaRPr>
          </a:p>
          <a:p>
            <a:pPr marL="0" marR="0" lvl="0" indent="0" algn="ctr" rtl="0">
              <a:lnSpc>
                <a:spcPct val="100000"/>
              </a:lnSpc>
              <a:spcBef>
                <a:spcPts val="0"/>
              </a:spcBef>
              <a:spcAft>
                <a:spcPts val="0"/>
              </a:spcAft>
              <a:buClr>
                <a:srgbClr val="333333"/>
              </a:buClr>
              <a:buSzPts val="3000"/>
              <a:buFont typeface="Verdana"/>
              <a:buNone/>
            </a:pPr>
            <a:endParaRPr sz="2600">
              <a:solidFill>
                <a:srgbClr val="333333"/>
              </a:solidFill>
              <a:latin typeface="Verdana"/>
              <a:ea typeface="Verdana"/>
              <a:cs typeface="Verdana"/>
              <a:sym typeface="Verdana"/>
            </a:endParaRPr>
          </a:p>
          <a:p>
            <a:pPr marL="0" marR="0" lvl="0" indent="0" algn="l" rtl="0">
              <a:lnSpc>
                <a:spcPct val="100000"/>
              </a:lnSpc>
              <a:spcBef>
                <a:spcPts val="0"/>
              </a:spcBef>
              <a:spcAft>
                <a:spcPts val="0"/>
              </a:spcAft>
              <a:buClr>
                <a:srgbClr val="333333"/>
              </a:buClr>
              <a:buSzPts val="3000"/>
              <a:buFont typeface="Verdana"/>
              <a:buNone/>
            </a:pPr>
            <a:r>
              <a:rPr lang="en-US" sz="2600">
                <a:solidFill>
                  <a:schemeClr val="dk1"/>
                </a:solidFill>
              </a:rPr>
              <a:t>As of April 2026, the </a:t>
            </a:r>
            <a:r>
              <a:rPr lang="en-US" sz="2600" b="1">
                <a:solidFill>
                  <a:schemeClr val="dk1"/>
                </a:solidFill>
              </a:rPr>
              <a:t>average effective U.S. tariff rate</a:t>
            </a:r>
            <a:r>
              <a:rPr lang="en-US" sz="2600">
                <a:solidFill>
                  <a:schemeClr val="dk1"/>
                </a:solidFill>
              </a:rPr>
              <a:t> has settled at approximately </a:t>
            </a:r>
            <a:r>
              <a:rPr lang="en-US" sz="2600" b="1">
                <a:solidFill>
                  <a:schemeClr val="dk1"/>
                </a:solidFill>
              </a:rPr>
              <a:t>11.0%</a:t>
            </a:r>
            <a:r>
              <a:rPr lang="en-US" sz="2600">
                <a:solidFill>
                  <a:schemeClr val="dk1"/>
                </a:solidFill>
              </a:rPr>
              <a:t> (pre-substitution) -</a:t>
            </a:r>
            <a:endParaRPr sz="2600">
              <a:solidFill>
                <a:schemeClr val="dk1"/>
              </a:solidFill>
            </a:endParaRPr>
          </a:p>
          <a:p>
            <a:pPr marL="0" marR="0" lvl="0" indent="0" algn="l" rtl="0">
              <a:lnSpc>
                <a:spcPct val="100000"/>
              </a:lnSpc>
              <a:spcBef>
                <a:spcPts val="0"/>
              </a:spcBef>
              <a:spcAft>
                <a:spcPts val="0"/>
              </a:spcAft>
              <a:buClr>
                <a:srgbClr val="333333"/>
              </a:buClr>
              <a:buSzPts val="3000"/>
              <a:buFont typeface="Verdana"/>
              <a:buNone/>
            </a:pPr>
            <a:r>
              <a:rPr lang="en-US" sz="2400">
                <a:solidFill>
                  <a:srgbClr val="FF0000"/>
                </a:solidFill>
              </a:rPr>
              <a:t>[This is the "sticker price" calculating revenue based on historical import volumes].</a:t>
            </a:r>
            <a:endParaRPr sz="2400">
              <a:solidFill>
                <a:srgbClr val="FF0000"/>
              </a:solidFill>
            </a:endParaRPr>
          </a:p>
          <a:p>
            <a:pPr marL="0" marR="0" lvl="0" indent="0" algn="l" rtl="0">
              <a:lnSpc>
                <a:spcPct val="100000"/>
              </a:lnSpc>
              <a:spcBef>
                <a:spcPts val="0"/>
              </a:spcBef>
              <a:spcAft>
                <a:spcPts val="0"/>
              </a:spcAft>
              <a:buClr>
                <a:srgbClr val="333333"/>
              </a:buClr>
              <a:buSzPts val="3000"/>
              <a:buFont typeface="Verdana"/>
              <a:buNone/>
            </a:pPr>
            <a:endParaRPr sz="2600">
              <a:solidFill>
                <a:schemeClr val="dk1"/>
              </a:solidFill>
            </a:endParaRPr>
          </a:p>
          <a:p>
            <a:pPr marL="0" marR="0" lvl="0" indent="0" algn="l" rtl="0">
              <a:lnSpc>
                <a:spcPct val="100000"/>
              </a:lnSpc>
              <a:spcBef>
                <a:spcPts val="0"/>
              </a:spcBef>
              <a:spcAft>
                <a:spcPts val="0"/>
              </a:spcAft>
              <a:buClr>
                <a:srgbClr val="333333"/>
              </a:buClr>
              <a:buSzPts val="3000"/>
              <a:buFont typeface="Verdana"/>
              <a:buNone/>
            </a:pPr>
            <a:r>
              <a:rPr lang="en-US" sz="2600">
                <a:solidFill>
                  <a:schemeClr val="dk1"/>
                </a:solidFill>
              </a:rPr>
              <a:t>                            or </a:t>
            </a:r>
            <a:r>
              <a:rPr lang="en-US" sz="2600" b="1">
                <a:solidFill>
                  <a:schemeClr val="dk1"/>
                </a:solidFill>
              </a:rPr>
              <a:t>9.6%</a:t>
            </a:r>
            <a:r>
              <a:rPr lang="en-US" sz="2600">
                <a:solidFill>
                  <a:schemeClr val="dk1"/>
                </a:solidFill>
              </a:rPr>
              <a:t> (post-substitution) </a:t>
            </a:r>
            <a:r>
              <a:rPr lang="en-US" sz="2400">
                <a:solidFill>
                  <a:srgbClr val="FF0000"/>
                </a:solidFill>
              </a:rPr>
              <a:t>[accounts for businesses shifting their supply chains to different countries or domestic suppliers to dodge the highest duties]</a:t>
            </a:r>
            <a:endParaRPr sz="26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D7D8"/>
        </a:solidFill>
        <a:effectLst/>
      </p:bgPr>
    </p:bg>
    <p:spTree>
      <p:nvGrpSpPr>
        <p:cNvPr id="1" name="Shape 146"/>
        <p:cNvGrpSpPr/>
        <p:nvPr/>
      </p:nvGrpSpPr>
      <p:grpSpPr>
        <a:xfrm>
          <a:off x="0" y="0"/>
          <a:ext cx="0" cy="0"/>
          <a:chOff x="0" y="0"/>
          <a:chExt cx="0" cy="0"/>
        </a:xfrm>
      </p:grpSpPr>
      <p:sp>
        <p:nvSpPr>
          <p:cNvPr id="147" name="Google Shape;147;p11"/>
          <p:cNvSpPr txBox="1">
            <a:spLocks noGrp="1"/>
          </p:cNvSpPr>
          <p:nvPr>
            <p:ph type="title"/>
          </p:nvPr>
        </p:nvSpPr>
        <p:spPr>
          <a:xfrm>
            <a:off x="72625" y="1361550"/>
            <a:ext cx="11960100" cy="5257800"/>
          </a:xfrm>
          <a:prstGeom prst="rect">
            <a:avLst/>
          </a:prstGeom>
          <a:solidFill>
            <a:srgbClr val="DDDDDD"/>
          </a:solidFill>
          <a:ln>
            <a:noFill/>
          </a:ln>
        </p:spPr>
        <p:txBody>
          <a:bodyPr spcFirstLastPara="1" wrap="square" lIns="45700" tIns="45700" rIns="45700" bIns="45700" anchor="t" anchorCtr="0">
            <a:normAutofit/>
          </a:bodyPr>
          <a:lstStyle/>
          <a:p>
            <a:pPr marL="251460" lvl="0" indent="-171450" algn="l" rtl="0">
              <a:lnSpc>
                <a:spcPct val="100000"/>
              </a:lnSpc>
              <a:spcBef>
                <a:spcPts val="0"/>
              </a:spcBef>
              <a:spcAft>
                <a:spcPts val="0"/>
              </a:spcAft>
              <a:buClr>
                <a:srgbClr val="20124D"/>
              </a:buClr>
              <a:buSzPts val="2700"/>
              <a:buFont typeface="Verdana"/>
              <a:buChar char="•"/>
            </a:pPr>
            <a:r>
              <a:rPr lang="en-US" b="1">
                <a:solidFill>
                  <a:srgbClr val="9437FF"/>
                </a:solidFill>
              </a:rPr>
              <a:t> </a:t>
            </a:r>
            <a:r>
              <a:rPr lang="en-US" b="1" u="sng">
                <a:solidFill>
                  <a:srgbClr val="9437FF"/>
                </a:solidFill>
              </a:rPr>
              <a:t>Universal Tariff:</a:t>
            </a:r>
            <a:r>
              <a:rPr lang="en-US" u="sng">
                <a:solidFill>
                  <a:srgbClr val="9437FF"/>
                </a:solidFill>
              </a:rPr>
              <a:t> </a:t>
            </a:r>
            <a:endParaRPr u="sng">
              <a:solidFill>
                <a:srgbClr val="9437FF"/>
              </a:solidFill>
            </a:endParaRPr>
          </a:p>
          <a:p>
            <a:pPr marL="0" lvl="0" indent="0" algn="l" rtl="0">
              <a:lnSpc>
                <a:spcPct val="100000"/>
              </a:lnSpc>
              <a:spcBef>
                <a:spcPts val="0"/>
              </a:spcBef>
              <a:spcAft>
                <a:spcPts val="0"/>
              </a:spcAft>
              <a:buClr>
                <a:srgbClr val="20124D"/>
              </a:buClr>
              <a:buSzPts val="3400"/>
              <a:buFont typeface="Verdana"/>
              <a:buNone/>
            </a:pPr>
            <a:endParaRPr u="sng">
              <a:solidFill>
                <a:srgbClr val="9437FF"/>
              </a:solidFill>
            </a:endParaRPr>
          </a:p>
          <a:p>
            <a:pPr marL="0" lvl="0" indent="0" algn="l" rtl="0">
              <a:lnSpc>
                <a:spcPct val="100000"/>
              </a:lnSpc>
              <a:spcBef>
                <a:spcPts val="0"/>
              </a:spcBef>
              <a:spcAft>
                <a:spcPts val="0"/>
              </a:spcAft>
              <a:buClr>
                <a:srgbClr val="20124D"/>
              </a:buClr>
              <a:buSzPts val="2750"/>
              <a:buFont typeface="Verdana"/>
              <a:buNone/>
            </a:pPr>
            <a:r>
              <a:rPr lang="en-US" sz="2750">
                <a:solidFill>
                  <a:srgbClr val="20124D"/>
                </a:solidFill>
                <a:latin typeface="Verdana"/>
                <a:ea typeface="Verdana"/>
                <a:cs typeface="Verdana"/>
                <a:sym typeface="Verdana"/>
              </a:rPr>
              <a:t>10% baseline on all trading partners</a:t>
            </a:r>
            <a:endParaRPr/>
          </a:p>
          <a:p>
            <a:pPr marL="251460" lvl="0" indent="-174625" algn="l" rtl="0">
              <a:lnSpc>
                <a:spcPct val="100000"/>
              </a:lnSpc>
              <a:spcBef>
                <a:spcPts val="0"/>
              </a:spcBef>
              <a:spcAft>
                <a:spcPts val="0"/>
              </a:spcAft>
              <a:buClr>
                <a:srgbClr val="20124D"/>
              </a:buClr>
              <a:buSzPts val="2750"/>
              <a:buFont typeface="Verdana"/>
              <a:buNone/>
            </a:pPr>
            <a:endParaRPr sz="2750">
              <a:solidFill>
                <a:srgbClr val="20124D"/>
              </a:solidFill>
              <a:latin typeface="Verdana"/>
              <a:ea typeface="Verdana"/>
              <a:cs typeface="Verdana"/>
              <a:sym typeface="Verdana"/>
            </a:endParaRPr>
          </a:p>
          <a:p>
            <a:pPr marL="457200" lvl="0" indent="-444500" algn="l" rtl="0">
              <a:lnSpc>
                <a:spcPct val="100000"/>
              </a:lnSpc>
              <a:spcBef>
                <a:spcPts val="800"/>
              </a:spcBef>
              <a:spcAft>
                <a:spcPts val="0"/>
              </a:spcAft>
              <a:buSzPts val="3400"/>
              <a:buChar char="●"/>
            </a:pPr>
            <a:r>
              <a:rPr lang="en-US" b="1" u="sng">
                <a:solidFill>
                  <a:srgbClr val="9437FF"/>
                </a:solidFill>
              </a:rPr>
              <a:t>Reciprocal Tariffs:</a:t>
            </a:r>
            <a:r>
              <a:rPr lang="en-US" sz="2750">
                <a:solidFill>
                  <a:srgbClr val="20124D"/>
                </a:solidFill>
                <a:latin typeface="Verdana"/>
                <a:ea typeface="Verdana"/>
                <a:cs typeface="Verdana"/>
                <a:sym typeface="Verdana"/>
              </a:rPr>
              <a:t> </a:t>
            </a:r>
            <a:endParaRPr/>
          </a:p>
          <a:p>
            <a:pPr marL="0" lvl="0" indent="0" algn="l" rtl="0">
              <a:lnSpc>
                <a:spcPct val="100000"/>
              </a:lnSpc>
              <a:spcBef>
                <a:spcPts val="800"/>
              </a:spcBef>
              <a:spcAft>
                <a:spcPts val="0"/>
              </a:spcAft>
              <a:buClr>
                <a:srgbClr val="20124D"/>
              </a:buClr>
              <a:buSzPts val="2750"/>
              <a:buFont typeface="Verdana"/>
              <a:buNone/>
            </a:pPr>
            <a:r>
              <a:rPr lang="en-US" sz="2750">
                <a:solidFill>
                  <a:srgbClr val="20124D"/>
                </a:solidFill>
                <a:latin typeface="Verdana"/>
                <a:ea typeface="Verdana"/>
                <a:cs typeface="Verdana"/>
                <a:sym typeface="Verdana"/>
              </a:rPr>
              <a:t>Country-specific rates (China 32-140%, Canada 35%, EU 15-30%)</a:t>
            </a:r>
            <a:endParaRPr sz="2750">
              <a:solidFill>
                <a:srgbClr val="20124D"/>
              </a:solidFill>
              <a:latin typeface="Verdana"/>
              <a:ea typeface="Verdana"/>
              <a:cs typeface="Verdana"/>
              <a:sym typeface="Verdana"/>
            </a:endParaRPr>
          </a:p>
          <a:p>
            <a:pPr marL="0" lvl="0" indent="0" algn="l" rtl="0">
              <a:lnSpc>
                <a:spcPct val="100000"/>
              </a:lnSpc>
              <a:spcBef>
                <a:spcPts val="800"/>
              </a:spcBef>
              <a:spcAft>
                <a:spcPts val="0"/>
              </a:spcAft>
              <a:buClr>
                <a:srgbClr val="20124D"/>
              </a:buClr>
              <a:buSzPts val="2750"/>
              <a:buFont typeface="Verdana"/>
              <a:buNone/>
            </a:pPr>
            <a:endParaRPr sz="2750">
              <a:solidFill>
                <a:srgbClr val="20124D"/>
              </a:solidFill>
              <a:latin typeface="Verdana"/>
              <a:ea typeface="Verdana"/>
              <a:cs typeface="Verdana"/>
              <a:sym typeface="Verdana"/>
            </a:endParaRPr>
          </a:p>
          <a:p>
            <a:pPr marL="457200" lvl="0" indent="-444500" algn="l" rtl="0">
              <a:lnSpc>
                <a:spcPct val="100000"/>
              </a:lnSpc>
              <a:spcBef>
                <a:spcPts val="800"/>
              </a:spcBef>
              <a:spcAft>
                <a:spcPts val="0"/>
              </a:spcAft>
              <a:buSzPts val="3400"/>
              <a:buChar char="●"/>
            </a:pPr>
            <a:r>
              <a:rPr lang="en-US" b="1" u="sng">
                <a:solidFill>
                  <a:srgbClr val="9437FF"/>
                </a:solidFill>
              </a:rPr>
              <a:t>Sector-Specific:</a:t>
            </a:r>
            <a:r>
              <a:rPr lang="en-US" u="sng">
                <a:solidFill>
                  <a:srgbClr val="9437FF"/>
                </a:solidFill>
              </a:rPr>
              <a:t> </a:t>
            </a:r>
            <a:endParaRPr u="sng">
              <a:solidFill>
                <a:srgbClr val="9437FF"/>
              </a:solidFill>
            </a:endParaRPr>
          </a:p>
          <a:p>
            <a:pPr marL="0" lvl="0" indent="0" algn="l" rtl="0">
              <a:lnSpc>
                <a:spcPct val="100000"/>
              </a:lnSpc>
              <a:spcBef>
                <a:spcPts val="800"/>
              </a:spcBef>
              <a:spcAft>
                <a:spcPts val="0"/>
              </a:spcAft>
              <a:buClr>
                <a:srgbClr val="20124D"/>
              </a:buClr>
              <a:buSzPts val="2750"/>
              <a:buFont typeface="Verdana"/>
              <a:buNone/>
            </a:pPr>
            <a:r>
              <a:rPr lang="en-US" sz="2750">
                <a:solidFill>
                  <a:srgbClr val="20124D"/>
                </a:solidFill>
                <a:latin typeface="Verdana"/>
                <a:ea typeface="Verdana"/>
                <a:cs typeface="Verdana"/>
                <a:sym typeface="Verdana"/>
              </a:rPr>
              <a:t>Steel/Aluminum 50%, Auto 25%, Electronics up to 100%</a:t>
            </a:r>
            <a:endParaRPr/>
          </a:p>
        </p:txBody>
      </p:sp>
      <p:sp>
        <p:nvSpPr>
          <p:cNvPr id="148" name="Google Shape;148;p11"/>
          <p:cNvSpPr txBox="1">
            <a:spLocks noGrp="1"/>
          </p:cNvSpPr>
          <p:nvPr>
            <p:ph type="body" idx="1"/>
          </p:nvPr>
        </p:nvSpPr>
        <p:spPr>
          <a:xfrm>
            <a:off x="546100" y="400169"/>
            <a:ext cx="10515600" cy="914401"/>
          </a:xfrm>
          <a:prstGeom prst="rect">
            <a:avLst/>
          </a:prstGeom>
          <a:noFill/>
          <a:ln>
            <a:noFill/>
          </a:ln>
        </p:spPr>
        <p:txBody>
          <a:bodyPr spcFirstLastPara="1" wrap="square" lIns="45700" tIns="45700" rIns="45700" bIns="45700" anchor="t" anchorCtr="0">
            <a:normAutofit/>
          </a:bodyPr>
          <a:lstStyle/>
          <a:p>
            <a:pPr marL="0" marR="0" lvl="0" indent="0" algn="l" rtl="0">
              <a:lnSpc>
                <a:spcPct val="100000"/>
              </a:lnSpc>
              <a:spcBef>
                <a:spcPts val="0"/>
              </a:spcBef>
              <a:spcAft>
                <a:spcPts val="0"/>
              </a:spcAft>
              <a:buClr>
                <a:srgbClr val="9900FF"/>
              </a:buClr>
              <a:buSzPts val="3200"/>
              <a:buFont typeface="Arial"/>
              <a:buNone/>
            </a:pPr>
            <a:r>
              <a:rPr lang="en-US" sz="3200" b="1" u="sng">
                <a:solidFill>
                  <a:srgbClr val="9900FF"/>
                </a:solidFill>
                <a:latin typeface="Verdana"/>
                <a:ea typeface="Verdana"/>
                <a:cs typeface="Verdana"/>
                <a:sym typeface="Verdana"/>
              </a:rPr>
              <a:t>Types of Tariffs in 2025-2026</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7D5D1"/>
            </a:gs>
            <a:gs pos="100000">
              <a:srgbClr val="D96868"/>
            </a:gs>
          </a:gsLst>
          <a:lin ang="5400012" scaled="0"/>
        </a:gradFill>
        <a:effectLst/>
      </p:bgPr>
    </p:bg>
    <p:spTree>
      <p:nvGrpSpPr>
        <p:cNvPr id="1" name="Shape 152"/>
        <p:cNvGrpSpPr/>
        <p:nvPr/>
      </p:nvGrpSpPr>
      <p:grpSpPr>
        <a:xfrm>
          <a:off x="0" y="0"/>
          <a:ext cx="0" cy="0"/>
          <a:chOff x="0" y="0"/>
          <a:chExt cx="0" cy="0"/>
        </a:xfrm>
      </p:grpSpPr>
      <p:pic>
        <p:nvPicPr>
          <p:cNvPr id="153" name="Google Shape;153;p12" descr="pasted-movie.png"/>
          <p:cNvPicPr preferRelativeResize="0"/>
          <p:nvPr/>
        </p:nvPicPr>
        <p:blipFill rotWithShape="1">
          <a:blip r:embed="rId3">
            <a:alphaModFix/>
          </a:blip>
          <a:srcRect/>
          <a:stretch/>
        </p:blipFill>
        <p:spPr>
          <a:xfrm>
            <a:off x="743189" y="1329249"/>
            <a:ext cx="10705622" cy="5348615"/>
          </a:xfrm>
          <a:prstGeom prst="rect">
            <a:avLst/>
          </a:prstGeom>
          <a:noFill/>
          <a:ln>
            <a:noFill/>
          </a:ln>
        </p:spPr>
      </p:pic>
      <p:pic>
        <p:nvPicPr>
          <p:cNvPr id="154" name="Google Shape;154;p12" descr="pasted-movie.png"/>
          <p:cNvPicPr preferRelativeResize="0"/>
          <p:nvPr/>
        </p:nvPicPr>
        <p:blipFill rotWithShape="1">
          <a:blip r:embed="rId4">
            <a:alphaModFix/>
          </a:blip>
          <a:srcRect/>
          <a:stretch/>
        </p:blipFill>
        <p:spPr>
          <a:xfrm>
            <a:off x="8026751" y="1838756"/>
            <a:ext cx="2881122" cy="1600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7D5D1"/>
            </a:gs>
            <a:gs pos="100000">
              <a:srgbClr val="D96868"/>
            </a:gs>
          </a:gsLst>
          <a:lin ang="5400012" scaled="0"/>
        </a:gradFill>
        <a:effectLst/>
      </p:bgPr>
    </p:bg>
    <p:spTree>
      <p:nvGrpSpPr>
        <p:cNvPr id="1" name="Shape 158"/>
        <p:cNvGrpSpPr/>
        <p:nvPr/>
      </p:nvGrpSpPr>
      <p:grpSpPr>
        <a:xfrm>
          <a:off x="0" y="0"/>
          <a:ext cx="0" cy="0"/>
          <a:chOff x="0" y="0"/>
          <a:chExt cx="0" cy="0"/>
        </a:xfrm>
      </p:grpSpPr>
      <p:sp>
        <p:nvSpPr>
          <p:cNvPr id="159" name="Google Shape;159;g3d4de2b62f2_0_8"/>
          <p:cNvSpPr txBox="1"/>
          <p:nvPr/>
        </p:nvSpPr>
        <p:spPr>
          <a:xfrm>
            <a:off x="269750" y="1743025"/>
            <a:ext cx="117447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chemeClr val="dk1"/>
                </a:solidFill>
              </a:rPr>
              <a:t>A GREAT EXAMPLE OF A UNIVERSAL TARIFF </a:t>
            </a:r>
            <a:endParaRPr sz="3600">
              <a:solidFill>
                <a:schemeClr val="dk1"/>
              </a:solidFill>
            </a:endParaRPr>
          </a:p>
          <a:p>
            <a:pPr marL="0" lvl="0" indent="0" algn="l" rtl="0">
              <a:spcBef>
                <a:spcPts val="0"/>
              </a:spcBef>
              <a:spcAft>
                <a:spcPts val="0"/>
              </a:spcAft>
              <a:buNone/>
            </a:pPr>
            <a:endParaRPr sz="3600">
              <a:solidFill>
                <a:schemeClr val="dk1"/>
              </a:solidFill>
            </a:endParaRPr>
          </a:p>
          <a:p>
            <a:pPr marL="0" lvl="0" indent="0" algn="ctr" rtl="0">
              <a:spcBef>
                <a:spcPts val="0"/>
              </a:spcBef>
              <a:spcAft>
                <a:spcPts val="0"/>
              </a:spcAft>
              <a:buNone/>
            </a:pPr>
            <a:r>
              <a:rPr lang="en-US" sz="3600">
                <a:solidFill>
                  <a:schemeClr val="dk1"/>
                </a:solidFill>
              </a:rPr>
              <a:t>A specific item currently subject to the </a:t>
            </a:r>
            <a:r>
              <a:rPr lang="en-US" sz="3600" b="1">
                <a:solidFill>
                  <a:schemeClr val="dk1"/>
                </a:solidFill>
              </a:rPr>
              <a:t>10% universal tariff</a:t>
            </a:r>
            <a:r>
              <a:rPr lang="en-US" sz="3600">
                <a:solidFill>
                  <a:schemeClr val="dk1"/>
                </a:solidFill>
              </a:rPr>
              <a:t> is a </a:t>
            </a:r>
            <a:r>
              <a:rPr lang="en-US" sz="3600" b="1">
                <a:solidFill>
                  <a:schemeClr val="dk1"/>
                </a:solidFill>
              </a:rPr>
              <a:t>standard piece of wooden furniture</a:t>
            </a:r>
            <a:r>
              <a:rPr lang="en-US" sz="3600">
                <a:solidFill>
                  <a:schemeClr val="dk1"/>
                </a:solidFill>
              </a:rPr>
              <a:t>, </a:t>
            </a:r>
            <a:endParaRPr sz="3600">
              <a:solidFill>
                <a:schemeClr val="dk1"/>
              </a:solidFill>
            </a:endParaRPr>
          </a:p>
          <a:p>
            <a:pPr marL="0" lvl="0" indent="0" algn="ctr" rtl="0">
              <a:spcBef>
                <a:spcPts val="0"/>
              </a:spcBef>
              <a:spcAft>
                <a:spcPts val="0"/>
              </a:spcAft>
              <a:buNone/>
            </a:pPr>
            <a:r>
              <a:rPr lang="en-US" sz="3600">
                <a:solidFill>
                  <a:schemeClr val="dk1"/>
                </a:solidFill>
              </a:rPr>
              <a:t>such as a dining room chair or a bookshelf.</a:t>
            </a:r>
            <a:endParaRPr sz="3600"/>
          </a:p>
        </p:txBody>
      </p:sp>
      <p:pic>
        <p:nvPicPr>
          <p:cNvPr id="160" name="Google Shape;160;g3d4de2b62f2_0_8" descr="black and white room (Provided by Getty Images)"/>
          <p:cNvPicPr preferRelativeResize="0"/>
          <p:nvPr/>
        </p:nvPicPr>
        <p:blipFill>
          <a:blip r:embed="rId3">
            <a:alphaModFix/>
          </a:blip>
          <a:stretch>
            <a:fillRect/>
          </a:stretch>
        </p:blipFill>
        <p:spPr>
          <a:xfrm>
            <a:off x="8522700" y="4594138"/>
            <a:ext cx="2965484" cy="1854875"/>
          </a:xfrm>
          <a:prstGeom prst="rect">
            <a:avLst/>
          </a:prstGeom>
          <a:noFill/>
          <a:ln>
            <a:noFill/>
          </a:ln>
        </p:spPr>
      </p:pic>
      <p:pic>
        <p:nvPicPr>
          <p:cNvPr id="161" name="Google Shape;161;g3d4de2b62f2_0_8"/>
          <p:cNvPicPr preferRelativeResize="0"/>
          <p:nvPr/>
        </p:nvPicPr>
        <p:blipFill>
          <a:blip r:embed="rId4">
            <a:alphaModFix/>
          </a:blip>
          <a:stretch>
            <a:fillRect/>
          </a:stretch>
        </p:blipFill>
        <p:spPr>
          <a:xfrm>
            <a:off x="3169150" y="5017475"/>
            <a:ext cx="875325" cy="1406775"/>
          </a:xfrm>
          <a:prstGeom prst="rect">
            <a:avLst/>
          </a:prstGeom>
          <a:noFill/>
          <a:ln>
            <a:noFill/>
          </a:ln>
        </p:spPr>
      </p:pic>
      <p:pic>
        <p:nvPicPr>
          <p:cNvPr id="162" name="Google Shape;162;g3d4de2b62f2_0_8"/>
          <p:cNvPicPr preferRelativeResize="0"/>
          <p:nvPr/>
        </p:nvPicPr>
        <p:blipFill>
          <a:blip r:embed="rId4">
            <a:alphaModFix/>
          </a:blip>
          <a:stretch>
            <a:fillRect/>
          </a:stretch>
        </p:blipFill>
        <p:spPr>
          <a:xfrm>
            <a:off x="4458675" y="4698325"/>
            <a:ext cx="875325" cy="1406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7D5D1"/>
            </a:gs>
            <a:gs pos="100000">
              <a:srgbClr val="D96868"/>
            </a:gs>
          </a:gsLst>
          <a:lin ang="5400012" scaled="0"/>
        </a:gradFill>
        <a:effectLst/>
      </p:bgPr>
    </p:bg>
    <p:spTree>
      <p:nvGrpSpPr>
        <p:cNvPr id="1" name="Shape 166"/>
        <p:cNvGrpSpPr/>
        <p:nvPr/>
      </p:nvGrpSpPr>
      <p:grpSpPr>
        <a:xfrm>
          <a:off x="0" y="0"/>
          <a:ext cx="0" cy="0"/>
          <a:chOff x="0" y="0"/>
          <a:chExt cx="0" cy="0"/>
        </a:xfrm>
      </p:grpSpPr>
      <p:pic>
        <p:nvPicPr>
          <p:cNvPr id="167" name="Google Shape;167;p13" descr="pasted-movie.png"/>
          <p:cNvPicPr preferRelativeResize="0"/>
          <p:nvPr/>
        </p:nvPicPr>
        <p:blipFill rotWithShape="1">
          <a:blip r:embed="rId3">
            <a:alphaModFix/>
          </a:blip>
          <a:srcRect/>
          <a:stretch/>
        </p:blipFill>
        <p:spPr>
          <a:xfrm>
            <a:off x="1262450" y="1366875"/>
            <a:ext cx="10619003" cy="5276051"/>
          </a:xfrm>
          <a:prstGeom prst="rect">
            <a:avLst/>
          </a:prstGeom>
          <a:noFill/>
          <a:ln>
            <a:noFill/>
          </a:ln>
        </p:spPr>
      </p:pic>
      <p:pic>
        <p:nvPicPr>
          <p:cNvPr id="168" name="Google Shape;168;p13" descr="pasted-movie.png"/>
          <p:cNvPicPr preferRelativeResize="0"/>
          <p:nvPr/>
        </p:nvPicPr>
        <p:blipFill rotWithShape="1">
          <a:blip r:embed="rId4">
            <a:alphaModFix/>
          </a:blip>
          <a:srcRect/>
          <a:stretch/>
        </p:blipFill>
        <p:spPr>
          <a:xfrm>
            <a:off x="7846596" y="1475371"/>
            <a:ext cx="3141150" cy="15624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7D5D1"/>
            </a:gs>
            <a:gs pos="100000">
              <a:srgbClr val="D96868"/>
            </a:gs>
          </a:gsLst>
          <a:lin ang="5400012" scaled="0"/>
        </a:gradFill>
        <a:effectLst/>
      </p:bgPr>
    </p:bg>
    <p:spTree>
      <p:nvGrpSpPr>
        <p:cNvPr id="1" name="Shape 172"/>
        <p:cNvGrpSpPr/>
        <p:nvPr/>
      </p:nvGrpSpPr>
      <p:grpSpPr>
        <a:xfrm>
          <a:off x="0" y="0"/>
          <a:ext cx="0" cy="0"/>
          <a:chOff x="0" y="0"/>
          <a:chExt cx="0" cy="0"/>
        </a:xfrm>
      </p:grpSpPr>
      <p:pic>
        <p:nvPicPr>
          <p:cNvPr id="173" name="Google Shape;173;p14" descr="pasted-movie.png"/>
          <p:cNvPicPr preferRelativeResize="0"/>
          <p:nvPr/>
        </p:nvPicPr>
        <p:blipFill rotWithShape="1">
          <a:blip r:embed="rId3">
            <a:alphaModFix/>
          </a:blip>
          <a:srcRect/>
          <a:stretch/>
        </p:blipFill>
        <p:spPr>
          <a:xfrm>
            <a:off x="1044925" y="1353050"/>
            <a:ext cx="9837926" cy="4946799"/>
          </a:xfrm>
          <a:prstGeom prst="rect">
            <a:avLst/>
          </a:prstGeom>
          <a:noFill/>
          <a:ln>
            <a:noFill/>
          </a:ln>
        </p:spPr>
      </p:pic>
      <p:pic>
        <p:nvPicPr>
          <p:cNvPr id="174" name="Google Shape;174;p14" descr="pasted-movie.png"/>
          <p:cNvPicPr preferRelativeResize="0"/>
          <p:nvPr/>
        </p:nvPicPr>
        <p:blipFill rotWithShape="1">
          <a:blip r:embed="rId4">
            <a:alphaModFix/>
          </a:blip>
          <a:srcRect/>
          <a:stretch/>
        </p:blipFill>
        <p:spPr>
          <a:xfrm>
            <a:off x="8042687" y="1353038"/>
            <a:ext cx="2840171" cy="14325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C5"/>
        </a:solidFill>
        <a:effectLst/>
      </p:bgPr>
    </p:bg>
    <p:spTree>
      <p:nvGrpSpPr>
        <p:cNvPr id="1" name="Shape 178"/>
        <p:cNvGrpSpPr/>
        <p:nvPr/>
      </p:nvGrpSpPr>
      <p:grpSpPr>
        <a:xfrm>
          <a:off x="0" y="0"/>
          <a:ext cx="0" cy="0"/>
          <a:chOff x="0" y="0"/>
          <a:chExt cx="0" cy="0"/>
        </a:xfrm>
      </p:grpSpPr>
      <p:sp>
        <p:nvSpPr>
          <p:cNvPr id="179" name="Google Shape;179;p15"/>
          <p:cNvSpPr txBox="1"/>
          <p:nvPr/>
        </p:nvSpPr>
        <p:spPr>
          <a:xfrm>
            <a:off x="751943" y="469338"/>
            <a:ext cx="10491300" cy="7020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sng" strike="noStrike" cap="none">
                <a:solidFill>
                  <a:schemeClr val="hlink"/>
                </a:solidFill>
                <a:latin typeface="Calibri"/>
                <a:ea typeface="Calibri"/>
                <a:cs typeface="Calibri"/>
                <a:sym typeface="Calibri"/>
                <a:hlinkClick r:id="rId3"/>
              </a:rPr>
              <a:t>Tariffs</a:t>
            </a:r>
            <a:endParaRPr/>
          </a:p>
        </p:txBody>
      </p:sp>
      <p:sp>
        <p:nvSpPr>
          <p:cNvPr id="180" name="Google Shape;180;p15"/>
          <p:cNvSpPr txBox="1">
            <a:spLocks noGrp="1"/>
          </p:cNvSpPr>
          <p:nvPr>
            <p:ph type="sldNum" idx="12"/>
          </p:nvPr>
        </p:nvSpPr>
        <p:spPr>
          <a:xfrm>
            <a:off x="11634697" y="6443272"/>
            <a:ext cx="232878"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17</a:t>
            </a:fld>
            <a:endParaRPr/>
          </a:p>
        </p:txBody>
      </p:sp>
      <p:pic>
        <p:nvPicPr>
          <p:cNvPr id="181" name="Google Shape;181;p15" descr="&quot;Have you ever wondered why some toys or candies cost more than others? 🤔 It might be because of something called TARIFFS! In this fun and easy-to-understand video, our friendly cat teacher 🐱🎓 will explain:&#10;&#10;✅ What tariffs are 💰&#10;✅ The two types of tariffs: Import &amp; Export Tariffs 🚢🚛&#10;✅ Why countries use tariffs 🌍&#10;✅ How tariffs affect prices and trade 🛒&#10;&#10;Join us on this exciting learning adventure! 🚀 Don't forget to LIKE 👍, SHARE 🔄, and SUBSCRIBE 🔔 for more awesome educational videos! 🎥✨&#10;#TariffsForKids #LearningMadeFun #Trade #EconomicsForKids #tariffs #tariff #tariffwar #tariffimpact" title="Tariffs Explained for Kids: Why Toys Cost More! Economics Made Simple 🧸💰">
            <a:hlinkClick r:id="rId4"/>
          </p:cNvPr>
          <p:cNvPicPr preferRelativeResize="0"/>
          <p:nvPr/>
        </p:nvPicPr>
        <p:blipFill>
          <a:blip r:embed="rId5">
            <a:alphaModFix/>
          </a:blip>
          <a:stretch>
            <a:fillRect/>
          </a:stretch>
        </p:blipFill>
        <p:spPr>
          <a:xfrm>
            <a:off x="984550" y="1347600"/>
            <a:ext cx="10338375" cy="525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185"/>
        <p:cNvGrpSpPr/>
        <p:nvPr/>
      </p:nvGrpSpPr>
      <p:grpSpPr>
        <a:xfrm>
          <a:off x="0" y="0"/>
          <a:ext cx="0" cy="0"/>
          <a:chOff x="0" y="0"/>
          <a:chExt cx="0" cy="0"/>
        </a:xfrm>
      </p:grpSpPr>
      <p:sp>
        <p:nvSpPr>
          <p:cNvPr id="186" name="Google Shape;186;p16"/>
          <p:cNvSpPr txBox="1"/>
          <p:nvPr/>
        </p:nvSpPr>
        <p:spPr>
          <a:xfrm>
            <a:off x="692137" y="1538104"/>
            <a:ext cx="7732800" cy="4889700"/>
          </a:xfrm>
          <a:prstGeom prst="rect">
            <a:avLst/>
          </a:prstGeom>
          <a:solidFill>
            <a:srgbClr val="ACDBC7"/>
          </a:solid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5000"/>
              <a:buFont typeface="Calibri"/>
              <a:buNone/>
            </a:pPr>
            <a:r>
              <a:rPr lang="en-US" sz="5000" b="0" i="0" u="none" strike="noStrike" cap="none">
                <a:solidFill>
                  <a:srgbClr val="414A58"/>
                </a:solidFill>
                <a:latin typeface="Calibri"/>
                <a:ea typeface="Calibri"/>
                <a:cs typeface="Calibri"/>
                <a:sym typeface="Calibri"/>
              </a:rPr>
              <a:t>2 - How Do Tariffs </a:t>
            </a:r>
            <a:endParaRPr/>
          </a:p>
          <a:p>
            <a:pPr marL="0" marR="0" lvl="0" indent="0" algn="l" rtl="0">
              <a:lnSpc>
                <a:spcPct val="90000"/>
              </a:lnSpc>
              <a:spcBef>
                <a:spcPts val="1000"/>
              </a:spcBef>
              <a:spcAft>
                <a:spcPts val="0"/>
              </a:spcAft>
              <a:buClr>
                <a:srgbClr val="414A58"/>
              </a:buClr>
              <a:buSzPts val="5000"/>
              <a:buFont typeface="Calibri"/>
              <a:buNone/>
            </a:pPr>
            <a:r>
              <a:rPr lang="en-US" sz="5000" b="0" i="0" u="none" strike="noStrike" cap="none">
                <a:solidFill>
                  <a:srgbClr val="414A58"/>
                </a:solidFill>
                <a:latin typeface="Calibri"/>
                <a:ea typeface="Calibri"/>
                <a:cs typeface="Calibri"/>
                <a:sym typeface="Calibri"/>
              </a:rPr>
              <a:t>                 </a:t>
            </a:r>
            <a:endParaRPr/>
          </a:p>
          <a:p>
            <a:pPr marL="0" marR="0" lvl="0" indent="0" algn="l" rtl="0">
              <a:lnSpc>
                <a:spcPct val="90000"/>
              </a:lnSpc>
              <a:spcBef>
                <a:spcPts val="1000"/>
              </a:spcBef>
              <a:spcAft>
                <a:spcPts val="0"/>
              </a:spcAft>
              <a:buClr>
                <a:srgbClr val="414A58"/>
              </a:buClr>
              <a:buSzPts val="5000"/>
              <a:buFont typeface="Calibri"/>
              <a:buNone/>
            </a:pPr>
            <a:r>
              <a:rPr lang="en-US" sz="5000" b="0" i="0" u="none" strike="noStrike" cap="none">
                <a:solidFill>
                  <a:srgbClr val="414A58"/>
                </a:solidFill>
                <a:latin typeface="Calibri"/>
                <a:ea typeface="Calibri"/>
                <a:cs typeface="Calibri"/>
                <a:sym typeface="Calibri"/>
              </a:rPr>
              <a:t>                    Impact Spending?</a:t>
            </a:r>
            <a:endParaRPr/>
          </a:p>
          <a:p>
            <a:pPr marL="0" marR="0" lvl="0" indent="0" algn="l" rtl="0">
              <a:lnSpc>
                <a:spcPct val="90000"/>
              </a:lnSpc>
              <a:spcBef>
                <a:spcPts val="1000"/>
              </a:spcBef>
              <a:spcAft>
                <a:spcPts val="0"/>
              </a:spcAft>
              <a:buClr>
                <a:srgbClr val="414A58"/>
              </a:buClr>
              <a:buSzPts val="5000"/>
              <a:buFont typeface="Calibri"/>
              <a:buNone/>
            </a:pPr>
            <a:r>
              <a:rPr lang="en-US" sz="5000" b="0" i="0" u="none" strike="noStrike" cap="none">
                <a:solidFill>
                  <a:srgbClr val="414A58"/>
                </a:solidFill>
                <a:latin typeface="Calibri"/>
                <a:ea typeface="Calibri"/>
                <a:cs typeface="Calibri"/>
                <a:sym typeface="Calibri"/>
              </a:rPr>
              <a:t>               </a:t>
            </a:r>
            <a:endParaRPr/>
          </a:p>
          <a:p>
            <a:pPr marL="0" marR="0" lvl="0" indent="0" algn="l" rtl="0">
              <a:lnSpc>
                <a:spcPct val="90000"/>
              </a:lnSpc>
              <a:spcBef>
                <a:spcPts val="1000"/>
              </a:spcBef>
              <a:spcAft>
                <a:spcPts val="0"/>
              </a:spcAft>
              <a:buClr>
                <a:srgbClr val="414A58"/>
              </a:buClr>
              <a:buSzPts val="5000"/>
              <a:buFont typeface="Calibri"/>
              <a:buNone/>
            </a:pPr>
            <a:r>
              <a:rPr lang="en-US" sz="5000" b="0" i="0" u="none" strike="noStrike" cap="none">
                <a:solidFill>
                  <a:srgbClr val="414A58"/>
                </a:solidFill>
                <a:latin typeface="Calibri"/>
                <a:ea typeface="Calibri"/>
                <a:cs typeface="Calibri"/>
                <a:sym typeface="Calibri"/>
              </a:rPr>
              <a:t>    Look at Some Examples</a:t>
            </a:r>
            <a:endParaRPr sz="5000" b="0" i="0" u="none" strike="noStrike" cap="none">
              <a:solidFill>
                <a:srgbClr val="414A58"/>
              </a:solidFill>
              <a:latin typeface="Calibri"/>
              <a:ea typeface="Calibri"/>
              <a:cs typeface="Calibri"/>
              <a:sym typeface="Calibri"/>
            </a:endParaRPr>
          </a:p>
          <a:p>
            <a:pPr marL="0" marR="0" lvl="0" indent="0" algn="l" rtl="0">
              <a:lnSpc>
                <a:spcPct val="90000"/>
              </a:lnSpc>
              <a:spcBef>
                <a:spcPts val="1000"/>
              </a:spcBef>
              <a:spcAft>
                <a:spcPts val="0"/>
              </a:spcAft>
              <a:buClr>
                <a:srgbClr val="414A58"/>
              </a:buClr>
              <a:buSzPts val="5000"/>
              <a:buFont typeface="Calibri"/>
              <a:buNone/>
            </a:pPr>
            <a:endParaRPr sz="5000">
              <a:solidFill>
                <a:srgbClr val="414A58"/>
              </a:solidFill>
              <a:latin typeface="Calibri"/>
              <a:ea typeface="Calibri"/>
              <a:cs typeface="Calibri"/>
              <a:sym typeface="Calibri"/>
            </a:endParaRPr>
          </a:p>
        </p:txBody>
      </p:sp>
      <p:pic>
        <p:nvPicPr>
          <p:cNvPr id="187" name="Google Shape;187;p16" descr="pasted-movie.png"/>
          <p:cNvPicPr preferRelativeResize="0"/>
          <p:nvPr/>
        </p:nvPicPr>
        <p:blipFill rotWithShape="1">
          <a:blip r:embed="rId3">
            <a:alphaModFix/>
          </a:blip>
          <a:srcRect/>
          <a:stretch/>
        </p:blipFill>
        <p:spPr>
          <a:xfrm>
            <a:off x="8494065" y="1379257"/>
            <a:ext cx="3007714" cy="44550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91"/>
        <p:cNvGrpSpPr/>
        <p:nvPr/>
      </p:nvGrpSpPr>
      <p:grpSpPr>
        <a:xfrm>
          <a:off x="0" y="0"/>
          <a:ext cx="0" cy="0"/>
          <a:chOff x="0" y="0"/>
          <a:chExt cx="0" cy="0"/>
        </a:xfrm>
      </p:grpSpPr>
      <p:pic>
        <p:nvPicPr>
          <p:cNvPr id="192" name="Google Shape;192;p17" descr="pasted-movie.png"/>
          <p:cNvPicPr preferRelativeResize="0"/>
          <p:nvPr/>
        </p:nvPicPr>
        <p:blipFill rotWithShape="1">
          <a:blip r:embed="rId3">
            <a:alphaModFix/>
          </a:blip>
          <a:srcRect/>
          <a:stretch/>
        </p:blipFill>
        <p:spPr>
          <a:xfrm>
            <a:off x="869100" y="1391500"/>
            <a:ext cx="10661600" cy="5341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15C"/>
            </a:gs>
          </a:gsLst>
          <a:path path="circle">
            <a:fillToRect l="50000" t="50000" r="50000" b="50000"/>
          </a:path>
          <a:tileRect/>
        </a:gradFill>
        <a:effectLst/>
      </p:bgPr>
    </p:bg>
    <p:spTree>
      <p:nvGrpSpPr>
        <p:cNvPr id="1" name="Shape 71"/>
        <p:cNvGrpSpPr/>
        <p:nvPr/>
      </p:nvGrpSpPr>
      <p:grpSpPr>
        <a:xfrm>
          <a:off x="0" y="0"/>
          <a:ext cx="0" cy="0"/>
          <a:chOff x="0" y="0"/>
          <a:chExt cx="0" cy="0"/>
        </a:xfrm>
      </p:grpSpPr>
      <p:sp>
        <p:nvSpPr>
          <p:cNvPr id="72" name="Google Shape;72;p2"/>
          <p:cNvSpPr txBox="1"/>
          <p:nvPr/>
        </p:nvSpPr>
        <p:spPr>
          <a:xfrm>
            <a:off x="751943" y="469338"/>
            <a:ext cx="10491401" cy="653913"/>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Certificate Requirements</a:t>
            </a:r>
            <a:endParaRPr/>
          </a:p>
        </p:txBody>
      </p:sp>
      <p:sp>
        <p:nvSpPr>
          <p:cNvPr id="73" name="Google Shape;73;p2"/>
          <p:cNvSpPr txBox="1"/>
          <p:nvPr/>
        </p:nvSpPr>
        <p:spPr>
          <a:xfrm>
            <a:off x="816678" y="1825625"/>
            <a:ext cx="10425753" cy="2875147"/>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0" i="0" u="none" strike="noStrike" cap="none">
                <a:solidFill>
                  <a:srgbClr val="000000"/>
                </a:solidFill>
                <a:latin typeface="Calibri"/>
                <a:ea typeface="Calibri"/>
                <a:cs typeface="Calibri"/>
                <a:sym typeface="Calibri"/>
              </a:rPr>
              <a:t>To earn professional development hours for webinars, you must:</a:t>
            </a:r>
            <a:endParaRPr sz="28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800"/>
              <a:buFont typeface="Calibri"/>
              <a:buNone/>
            </a:pPr>
            <a:endParaRPr sz="2800" b="0" i="0" u="none" strike="noStrike" cap="none">
              <a:solidFill>
                <a:srgbClr val="000000"/>
              </a:solidFill>
              <a:latin typeface="Calibri"/>
              <a:ea typeface="Calibri"/>
              <a:cs typeface="Calibri"/>
              <a:sym typeface="Calibri"/>
            </a:endParaRPr>
          </a:p>
          <a:p>
            <a:pPr marL="457200" marR="0" lvl="0" indent="-457200" algn="l" rtl="0">
              <a:lnSpc>
                <a:spcPct val="90000"/>
              </a:lnSpc>
              <a:spcBef>
                <a:spcPts val="1000"/>
              </a:spcBef>
              <a:spcAft>
                <a:spcPts val="0"/>
              </a:spcAft>
              <a:buClr>
                <a:srgbClr val="000000"/>
              </a:buClr>
              <a:buSzPts val="2600"/>
              <a:buFont typeface="Arial"/>
              <a:buChar char="•"/>
            </a:pPr>
            <a:r>
              <a:rPr lang="en-US" sz="2600" b="0" i="0" u="none" strike="noStrike" cap="none">
                <a:solidFill>
                  <a:srgbClr val="000000"/>
                </a:solidFill>
                <a:latin typeface="Calibri"/>
                <a:ea typeface="Calibri"/>
                <a:cs typeface="Calibri"/>
                <a:sym typeface="Calibri"/>
              </a:rPr>
              <a:t>Watch a minimum of 75% for all sessions </a:t>
            </a:r>
            <a:endParaRPr sz="2800" b="0" i="0" u="none" strike="noStrike" cap="none">
              <a:solidFill>
                <a:srgbClr val="000000"/>
              </a:solidFill>
              <a:latin typeface="Calibri"/>
              <a:ea typeface="Calibri"/>
              <a:cs typeface="Calibri"/>
              <a:sym typeface="Calibri"/>
            </a:endParaRPr>
          </a:p>
          <a:p>
            <a:pPr marL="457200" marR="0" lvl="0" indent="-457200" algn="l" rtl="0">
              <a:lnSpc>
                <a:spcPct val="90000"/>
              </a:lnSpc>
              <a:spcBef>
                <a:spcPts val="1000"/>
              </a:spcBef>
              <a:spcAft>
                <a:spcPts val="0"/>
              </a:spcAft>
              <a:buClr>
                <a:srgbClr val="000000"/>
              </a:buClr>
              <a:buSzPts val="2600"/>
              <a:buFont typeface="Arial"/>
              <a:buChar char="•"/>
            </a:pPr>
            <a:r>
              <a:rPr lang="en-US" sz="2600" b="0" i="0" u="none" strike="noStrike" cap="none">
                <a:solidFill>
                  <a:srgbClr val="000000"/>
                </a:solidFill>
                <a:latin typeface="Calibri"/>
                <a:ea typeface="Calibri"/>
                <a:cs typeface="Calibri"/>
                <a:sym typeface="Calibri"/>
              </a:rPr>
              <a:t>You will automatically receive a professional development certificate via e-mail within 24 to 48 hours.</a:t>
            </a:r>
            <a:endParaRPr sz="2800" b="0" i="0" u="none" strike="noStrike" cap="none">
              <a:solidFill>
                <a:srgbClr val="000000"/>
              </a:solidFill>
              <a:latin typeface="Calibri"/>
              <a:ea typeface="Calibri"/>
              <a:cs typeface="Calibri"/>
              <a:sym typeface="Calibri"/>
            </a:endParaRPr>
          </a:p>
        </p:txBody>
      </p:sp>
      <p:sp>
        <p:nvSpPr>
          <p:cNvPr id="74" name="Google Shape;74;p2"/>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196"/>
        <p:cNvGrpSpPr/>
        <p:nvPr/>
      </p:nvGrpSpPr>
      <p:grpSpPr>
        <a:xfrm>
          <a:off x="0" y="0"/>
          <a:ext cx="0" cy="0"/>
          <a:chOff x="0" y="0"/>
          <a:chExt cx="0" cy="0"/>
        </a:xfrm>
      </p:grpSpPr>
      <p:pic>
        <p:nvPicPr>
          <p:cNvPr id="197" name="Google Shape;197;p18" descr="pasted-movie.png"/>
          <p:cNvPicPr preferRelativeResize="0"/>
          <p:nvPr/>
        </p:nvPicPr>
        <p:blipFill rotWithShape="1">
          <a:blip r:embed="rId3">
            <a:alphaModFix/>
          </a:blip>
          <a:srcRect/>
          <a:stretch/>
        </p:blipFill>
        <p:spPr>
          <a:xfrm>
            <a:off x="1201076" y="1399989"/>
            <a:ext cx="9789848" cy="5241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01"/>
        <p:cNvGrpSpPr/>
        <p:nvPr/>
      </p:nvGrpSpPr>
      <p:grpSpPr>
        <a:xfrm>
          <a:off x="0" y="0"/>
          <a:ext cx="0" cy="0"/>
          <a:chOff x="0" y="0"/>
          <a:chExt cx="0" cy="0"/>
        </a:xfrm>
      </p:grpSpPr>
      <p:pic>
        <p:nvPicPr>
          <p:cNvPr id="202" name="Google Shape;202;p19" descr="pasted-movie.png"/>
          <p:cNvPicPr preferRelativeResize="0"/>
          <p:nvPr/>
        </p:nvPicPr>
        <p:blipFill rotWithShape="1">
          <a:blip r:embed="rId3">
            <a:alphaModFix/>
          </a:blip>
          <a:srcRect/>
          <a:stretch/>
        </p:blipFill>
        <p:spPr>
          <a:xfrm>
            <a:off x="9893792" y="2057766"/>
            <a:ext cx="1647675" cy="1452556"/>
          </a:xfrm>
          <a:prstGeom prst="rect">
            <a:avLst/>
          </a:prstGeom>
          <a:noFill/>
          <a:ln>
            <a:noFill/>
          </a:ln>
        </p:spPr>
      </p:pic>
      <p:pic>
        <p:nvPicPr>
          <p:cNvPr id="203" name="Google Shape;203;p19" descr="pasted-movie.png"/>
          <p:cNvPicPr preferRelativeResize="0"/>
          <p:nvPr/>
        </p:nvPicPr>
        <p:blipFill rotWithShape="1">
          <a:blip r:embed="rId4">
            <a:alphaModFix/>
          </a:blip>
          <a:srcRect/>
          <a:stretch/>
        </p:blipFill>
        <p:spPr>
          <a:xfrm>
            <a:off x="1238914" y="2126791"/>
            <a:ext cx="8654898" cy="4003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07"/>
        <p:cNvGrpSpPr/>
        <p:nvPr/>
      </p:nvGrpSpPr>
      <p:grpSpPr>
        <a:xfrm>
          <a:off x="0" y="0"/>
          <a:ext cx="0" cy="0"/>
          <a:chOff x="0" y="0"/>
          <a:chExt cx="0" cy="0"/>
        </a:xfrm>
      </p:grpSpPr>
      <p:pic>
        <p:nvPicPr>
          <p:cNvPr id="208" name="Google Shape;208;p20" descr="pasted-movie.png"/>
          <p:cNvPicPr preferRelativeResize="0"/>
          <p:nvPr/>
        </p:nvPicPr>
        <p:blipFill rotWithShape="1">
          <a:blip r:embed="rId3">
            <a:alphaModFix/>
          </a:blip>
          <a:srcRect/>
          <a:stretch/>
        </p:blipFill>
        <p:spPr>
          <a:xfrm>
            <a:off x="794605" y="1563191"/>
            <a:ext cx="9425870" cy="4972168"/>
          </a:xfrm>
          <a:prstGeom prst="rect">
            <a:avLst/>
          </a:prstGeom>
          <a:noFill/>
          <a:ln>
            <a:noFill/>
          </a:ln>
        </p:spPr>
      </p:pic>
      <p:pic>
        <p:nvPicPr>
          <p:cNvPr id="209" name="Google Shape;209;p20" descr="pasted-movie.png"/>
          <p:cNvPicPr preferRelativeResize="0"/>
          <p:nvPr/>
        </p:nvPicPr>
        <p:blipFill rotWithShape="1">
          <a:blip r:embed="rId4">
            <a:alphaModFix/>
          </a:blip>
          <a:srcRect/>
          <a:stretch/>
        </p:blipFill>
        <p:spPr>
          <a:xfrm>
            <a:off x="8241557" y="2578099"/>
            <a:ext cx="1930401" cy="1701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13"/>
        <p:cNvGrpSpPr/>
        <p:nvPr/>
      </p:nvGrpSpPr>
      <p:grpSpPr>
        <a:xfrm>
          <a:off x="0" y="0"/>
          <a:ext cx="0" cy="0"/>
          <a:chOff x="0" y="0"/>
          <a:chExt cx="0" cy="0"/>
        </a:xfrm>
      </p:grpSpPr>
      <p:pic>
        <p:nvPicPr>
          <p:cNvPr id="214" name="Google Shape;214;p21" descr="pasted-movie.png"/>
          <p:cNvPicPr preferRelativeResize="0"/>
          <p:nvPr/>
        </p:nvPicPr>
        <p:blipFill rotWithShape="1">
          <a:blip r:embed="rId3">
            <a:alphaModFix/>
          </a:blip>
          <a:srcRect/>
          <a:stretch/>
        </p:blipFill>
        <p:spPr>
          <a:xfrm>
            <a:off x="770625" y="1640700"/>
            <a:ext cx="10277649" cy="3770175"/>
          </a:xfrm>
          <a:prstGeom prst="rect">
            <a:avLst/>
          </a:prstGeom>
          <a:noFill/>
          <a:ln>
            <a:noFill/>
          </a:ln>
        </p:spPr>
      </p:pic>
      <p:pic>
        <p:nvPicPr>
          <p:cNvPr id="215" name="Google Shape;215;p21" descr="Image"/>
          <p:cNvPicPr preferRelativeResize="0"/>
          <p:nvPr/>
        </p:nvPicPr>
        <p:blipFill rotWithShape="1">
          <a:blip r:embed="rId4">
            <a:alphaModFix/>
          </a:blip>
          <a:srcRect/>
          <a:stretch/>
        </p:blipFill>
        <p:spPr>
          <a:xfrm>
            <a:off x="8591320" y="1723942"/>
            <a:ext cx="2219657" cy="13127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19"/>
        <p:cNvGrpSpPr/>
        <p:nvPr/>
      </p:nvGrpSpPr>
      <p:grpSpPr>
        <a:xfrm>
          <a:off x="0" y="0"/>
          <a:ext cx="0" cy="0"/>
          <a:chOff x="0" y="0"/>
          <a:chExt cx="0" cy="0"/>
        </a:xfrm>
      </p:grpSpPr>
      <p:pic>
        <p:nvPicPr>
          <p:cNvPr id="220" name="Google Shape;220;p22" descr="pasted-movie.png"/>
          <p:cNvPicPr preferRelativeResize="0"/>
          <p:nvPr/>
        </p:nvPicPr>
        <p:blipFill rotWithShape="1">
          <a:blip r:embed="rId3">
            <a:alphaModFix/>
          </a:blip>
          <a:srcRect/>
          <a:stretch/>
        </p:blipFill>
        <p:spPr>
          <a:xfrm>
            <a:off x="352351" y="1439655"/>
            <a:ext cx="11597544" cy="4868722"/>
          </a:xfrm>
          <a:prstGeom prst="rect">
            <a:avLst/>
          </a:prstGeom>
          <a:noFill/>
          <a:ln>
            <a:noFill/>
          </a:ln>
        </p:spPr>
      </p:pic>
      <p:pic>
        <p:nvPicPr>
          <p:cNvPr id="221" name="Google Shape;221;p22" descr="Image"/>
          <p:cNvPicPr preferRelativeResize="0"/>
          <p:nvPr/>
        </p:nvPicPr>
        <p:blipFill rotWithShape="1">
          <a:blip r:embed="rId4">
            <a:alphaModFix/>
          </a:blip>
          <a:srcRect/>
          <a:stretch/>
        </p:blipFill>
        <p:spPr>
          <a:xfrm>
            <a:off x="9778556" y="2864887"/>
            <a:ext cx="1882407" cy="137668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25"/>
        <p:cNvGrpSpPr/>
        <p:nvPr/>
      </p:nvGrpSpPr>
      <p:grpSpPr>
        <a:xfrm>
          <a:off x="0" y="0"/>
          <a:ext cx="0" cy="0"/>
          <a:chOff x="0" y="0"/>
          <a:chExt cx="0" cy="0"/>
        </a:xfrm>
      </p:grpSpPr>
      <p:sp>
        <p:nvSpPr>
          <p:cNvPr id="226" name="Google Shape;226;p23"/>
          <p:cNvSpPr txBox="1">
            <a:spLocks noGrp="1"/>
          </p:cNvSpPr>
          <p:nvPr>
            <p:ph type="body" idx="1"/>
          </p:nvPr>
        </p:nvSpPr>
        <p:spPr>
          <a:xfrm>
            <a:off x="838200" y="1390758"/>
            <a:ext cx="10515601" cy="914401"/>
          </a:xfrm>
          <a:prstGeom prst="rect">
            <a:avLst/>
          </a:prstGeom>
          <a:solidFill>
            <a:srgbClr val="83A259"/>
          </a:solid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00000"/>
              </a:buClr>
              <a:buSzPts val="5400"/>
              <a:buNone/>
            </a:pPr>
            <a:r>
              <a:rPr lang="en-US" sz="5400"/>
              <a:t>Interesting Fact:</a:t>
            </a:r>
            <a:endParaRPr/>
          </a:p>
        </p:txBody>
      </p:sp>
      <p:pic>
        <p:nvPicPr>
          <p:cNvPr id="227" name="Google Shape;227;p23" descr="Image"/>
          <p:cNvPicPr preferRelativeResize="0"/>
          <p:nvPr/>
        </p:nvPicPr>
        <p:blipFill rotWithShape="1">
          <a:blip r:embed="rId3">
            <a:alphaModFix/>
          </a:blip>
          <a:srcRect/>
          <a:stretch/>
        </p:blipFill>
        <p:spPr>
          <a:xfrm>
            <a:off x="790413" y="2358488"/>
            <a:ext cx="10611174" cy="33617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31"/>
        <p:cNvGrpSpPr/>
        <p:nvPr/>
      </p:nvGrpSpPr>
      <p:grpSpPr>
        <a:xfrm>
          <a:off x="0" y="0"/>
          <a:ext cx="0" cy="0"/>
          <a:chOff x="0" y="0"/>
          <a:chExt cx="0" cy="0"/>
        </a:xfrm>
      </p:grpSpPr>
      <p:pic>
        <p:nvPicPr>
          <p:cNvPr id="232" name="Google Shape;232;p24" descr="Image"/>
          <p:cNvPicPr preferRelativeResize="0"/>
          <p:nvPr/>
        </p:nvPicPr>
        <p:blipFill rotWithShape="1">
          <a:blip r:embed="rId3">
            <a:alphaModFix/>
          </a:blip>
          <a:srcRect/>
          <a:stretch/>
        </p:blipFill>
        <p:spPr>
          <a:xfrm>
            <a:off x="9778556" y="2864887"/>
            <a:ext cx="1882407" cy="1376686"/>
          </a:xfrm>
          <a:prstGeom prst="rect">
            <a:avLst/>
          </a:prstGeom>
          <a:noFill/>
          <a:ln>
            <a:noFill/>
          </a:ln>
        </p:spPr>
      </p:pic>
      <p:pic>
        <p:nvPicPr>
          <p:cNvPr id="233" name="Google Shape;233;p24" descr="Image"/>
          <p:cNvPicPr preferRelativeResize="0"/>
          <p:nvPr/>
        </p:nvPicPr>
        <p:blipFill rotWithShape="1">
          <a:blip r:embed="rId4">
            <a:alphaModFix/>
          </a:blip>
          <a:srcRect/>
          <a:stretch/>
        </p:blipFill>
        <p:spPr>
          <a:xfrm>
            <a:off x="1356931" y="1442001"/>
            <a:ext cx="8062783" cy="5309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Shape 237"/>
        <p:cNvGrpSpPr/>
        <p:nvPr/>
      </p:nvGrpSpPr>
      <p:grpSpPr>
        <a:xfrm>
          <a:off x="0" y="0"/>
          <a:ext cx="0" cy="0"/>
          <a:chOff x="0" y="0"/>
          <a:chExt cx="0" cy="0"/>
        </a:xfrm>
      </p:grpSpPr>
      <p:pic>
        <p:nvPicPr>
          <p:cNvPr id="238" name="Google Shape;238;p25" descr="Image"/>
          <p:cNvPicPr preferRelativeResize="0"/>
          <p:nvPr/>
        </p:nvPicPr>
        <p:blipFill rotWithShape="1">
          <a:blip r:embed="rId3">
            <a:alphaModFix/>
          </a:blip>
          <a:srcRect/>
          <a:stretch/>
        </p:blipFill>
        <p:spPr>
          <a:xfrm>
            <a:off x="9778556" y="2864887"/>
            <a:ext cx="1882407" cy="1376686"/>
          </a:xfrm>
          <a:prstGeom prst="rect">
            <a:avLst/>
          </a:prstGeom>
          <a:noFill/>
          <a:ln>
            <a:noFill/>
          </a:ln>
        </p:spPr>
      </p:pic>
      <p:pic>
        <p:nvPicPr>
          <p:cNvPr id="239" name="Google Shape;239;p25" descr="Image"/>
          <p:cNvPicPr preferRelativeResize="0"/>
          <p:nvPr/>
        </p:nvPicPr>
        <p:blipFill rotWithShape="1">
          <a:blip r:embed="rId4">
            <a:alphaModFix/>
          </a:blip>
          <a:srcRect/>
          <a:stretch/>
        </p:blipFill>
        <p:spPr>
          <a:xfrm>
            <a:off x="1717960" y="1354130"/>
            <a:ext cx="7888045" cy="53725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3"/>
        <p:cNvGrpSpPr/>
        <p:nvPr/>
      </p:nvGrpSpPr>
      <p:grpSpPr>
        <a:xfrm>
          <a:off x="0" y="0"/>
          <a:ext cx="0" cy="0"/>
          <a:chOff x="0" y="0"/>
          <a:chExt cx="0" cy="0"/>
        </a:xfrm>
      </p:grpSpPr>
      <p:pic>
        <p:nvPicPr>
          <p:cNvPr id="244" name="Google Shape;244;p26" descr="Image"/>
          <p:cNvPicPr preferRelativeResize="0"/>
          <p:nvPr/>
        </p:nvPicPr>
        <p:blipFill rotWithShape="1">
          <a:blip r:embed="rId3">
            <a:alphaModFix/>
          </a:blip>
          <a:srcRect/>
          <a:stretch/>
        </p:blipFill>
        <p:spPr>
          <a:xfrm>
            <a:off x="871623" y="1354274"/>
            <a:ext cx="10448754" cy="514004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8"/>
        <p:cNvGrpSpPr/>
        <p:nvPr/>
      </p:nvGrpSpPr>
      <p:grpSpPr>
        <a:xfrm>
          <a:off x="0" y="0"/>
          <a:ext cx="0" cy="0"/>
          <a:chOff x="0" y="0"/>
          <a:chExt cx="0" cy="0"/>
        </a:xfrm>
      </p:grpSpPr>
      <p:pic>
        <p:nvPicPr>
          <p:cNvPr id="249" name="Google Shape;249;p27" descr="Image"/>
          <p:cNvPicPr preferRelativeResize="0"/>
          <p:nvPr/>
        </p:nvPicPr>
        <p:blipFill rotWithShape="1">
          <a:blip r:embed="rId3">
            <a:alphaModFix/>
          </a:blip>
          <a:srcRect/>
          <a:stretch/>
        </p:blipFill>
        <p:spPr>
          <a:xfrm>
            <a:off x="1391957" y="1402645"/>
            <a:ext cx="9716733" cy="53869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78"/>
        <p:cNvGrpSpPr/>
        <p:nvPr/>
      </p:nvGrpSpPr>
      <p:grpSpPr>
        <a:xfrm>
          <a:off x="0" y="0"/>
          <a:ext cx="0" cy="0"/>
          <a:chOff x="0" y="0"/>
          <a:chExt cx="0" cy="0"/>
        </a:xfrm>
      </p:grpSpPr>
      <p:sp>
        <p:nvSpPr>
          <p:cNvPr id="79" name="Google Shape;79;p3"/>
          <p:cNvSpPr txBox="1"/>
          <p:nvPr/>
        </p:nvSpPr>
        <p:spPr>
          <a:xfrm>
            <a:off x="751943" y="469338"/>
            <a:ext cx="10491401" cy="653913"/>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Objectives</a:t>
            </a:r>
            <a:endParaRPr/>
          </a:p>
        </p:txBody>
      </p:sp>
      <p:sp>
        <p:nvSpPr>
          <p:cNvPr id="80" name="Google Shape;80;p3"/>
          <p:cNvSpPr txBox="1"/>
          <p:nvPr/>
        </p:nvSpPr>
        <p:spPr>
          <a:xfrm>
            <a:off x="883124" y="1420316"/>
            <a:ext cx="10425752" cy="5172830"/>
          </a:xfrm>
          <a:prstGeom prst="rect">
            <a:avLst/>
          </a:prstGeom>
          <a:gradFill>
            <a:gsLst>
              <a:gs pos="0">
                <a:srgbClr val="CFE4B7"/>
              </a:gs>
              <a:gs pos="50000">
                <a:srgbClr val="C8DFAB"/>
              </a:gs>
              <a:gs pos="100000">
                <a:srgbClr val="C0DD9B"/>
              </a:gs>
            </a:gsLst>
            <a:lin ang="5400000" scaled="0"/>
          </a:grad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You will be able to:</a:t>
            </a:r>
            <a:endParaRPr/>
          </a:p>
          <a:p>
            <a:pPr marL="0" marR="0" lvl="0" indent="0" algn="l" rtl="0">
              <a:lnSpc>
                <a:spcPct val="90000"/>
              </a:lnSpc>
              <a:spcBef>
                <a:spcPts val="1000"/>
              </a:spcBef>
              <a:spcAft>
                <a:spcPts val="0"/>
              </a:spcAft>
              <a:buClr>
                <a:srgbClr val="000000"/>
              </a:buClr>
              <a:buSzPts val="2800"/>
              <a:buFont typeface="Calibri"/>
              <a:buNone/>
            </a:pPr>
            <a:endParaRPr sz="2800" b="0" i="0" u="none" strike="noStrike" cap="none">
              <a:solidFill>
                <a:srgbClr val="000000"/>
              </a:solidFill>
              <a:latin typeface="Calibri"/>
              <a:ea typeface="Calibri"/>
              <a:cs typeface="Calibri"/>
              <a:sym typeface="Calibri"/>
            </a:endParaRPr>
          </a:p>
          <a:p>
            <a:pPr marL="240631" marR="0" lvl="0" indent="-240631" algn="l" rtl="0">
              <a:lnSpc>
                <a:spcPct val="100000"/>
              </a:lnSpc>
              <a:spcBef>
                <a:spcPts val="0"/>
              </a:spcBef>
              <a:spcAft>
                <a:spcPts val="0"/>
              </a:spcAft>
              <a:buClr>
                <a:srgbClr val="000000"/>
              </a:buClr>
              <a:buSzPts val="3000"/>
              <a:buFont typeface="Calibri"/>
              <a:buChar char="•"/>
            </a:pPr>
            <a:r>
              <a:rPr lang="en-US" sz="3000" b="0" i="0" u="none" strike="noStrike" cap="none">
                <a:solidFill>
                  <a:srgbClr val="000000"/>
                </a:solidFill>
                <a:latin typeface="Calibri"/>
                <a:ea typeface="Calibri"/>
                <a:cs typeface="Calibri"/>
                <a:sym typeface="Calibri"/>
              </a:rPr>
              <a:t>Define words associated with tariffs</a:t>
            </a:r>
            <a:endParaRPr/>
          </a:p>
          <a:p>
            <a:pPr marL="285750" marR="0" lvl="0" indent="-95250" algn="l" rtl="0">
              <a:lnSpc>
                <a:spcPct val="100000"/>
              </a:lnSpc>
              <a:spcBef>
                <a:spcPts val="0"/>
              </a:spcBef>
              <a:spcAft>
                <a:spcPts val="0"/>
              </a:spcAft>
              <a:buClr>
                <a:srgbClr val="000000"/>
              </a:buClr>
              <a:buSzPts val="3000"/>
              <a:buFont typeface="Helvetica Neue"/>
              <a:buNone/>
            </a:pPr>
            <a:endParaRPr sz="3000" b="0" i="0" u="none" strike="noStrike" cap="none">
              <a:solidFill>
                <a:srgbClr val="000000"/>
              </a:solidFill>
              <a:latin typeface="Calibri"/>
              <a:ea typeface="Calibri"/>
              <a:cs typeface="Calibri"/>
              <a:sym typeface="Calibri"/>
            </a:endParaRPr>
          </a:p>
          <a:p>
            <a:pPr marL="240631" marR="0" lvl="0" indent="-240631" algn="l" rtl="0">
              <a:lnSpc>
                <a:spcPct val="100000"/>
              </a:lnSpc>
              <a:spcBef>
                <a:spcPts val="0"/>
              </a:spcBef>
              <a:spcAft>
                <a:spcPts val="0"/>
              </a:spcAft>
              <a:buClr>
                <a:srgbClr val="000000"/>
              </a:buClr>
              <a:buSzPts val="3000"/>
              <a:buFont typeface="Calibri"/>
              <a:buChar char="•"/>
            </a:pPr>
            <a:r>
              <a:rPr lang="en-US" sz="3000" b="0" i="0" u="none" strike="noStrike" cap="none">
                <a:solidFill>
                  <a:srgbClr val="000000"/>
                </a:solidFill>
                <a:latin typeface="Calibri"/>
                <a:ea typeface="Calibri"/>
                <a:cs typeface="Calibri"/>
                <a:sym typeface="Calibri"/>
              </a:rPr>
              <a:t>Investigate various types of tariffs </a:t>
            </a:r>
            <a:endParaRPr/>
          </a:p>
          <a:p>
            <a:pPr marL="0" marR="0" lvl="0" indent="0" algn="l" rtl="0">
              <a:lnSpc>
                <a:spcPct val="100000"/>
              </a:lnSpc>
              <a:spcBef>
                <a:spcPts val="0"/>
              </a:spcBef>
              <a:spcAft>
                <a:spcPts val="0"/>
              </a:spcAft>
              <a:buClr>
                <a:srgbClr val="000000"/>
              </a:buClr>
              <a:buSzPts val="3000"/>
              <a:buFont typeface="Calibri"/>
              <a:buNone/>
            </a:pPr>
            <a:endParaRPr sz="3000" b="0" i="0" u="none" strike="noStrike" cap="none">
              <a:solidFill>
                <a:srgbClr val="000000"/>
              </a:solidFill>
              <a:latin typeface="Calibri"/>
              <a:ea typeface="Calibri"/>
              <a:cs typeface="Calibri"/>
              <a:sym typeface="Calibri"/>
            </a:endParaRPr>
          </a:p>
          <a:p>
            <a:pPr marL="240631" marR="0" lvl="0" indent="-240631" algn="l" rtl="0">
              <a:lnSpc>
                <a:spcPct val="100000"/>
              </a:lnSpc>
              <a:spcBef>
                <a:spcPts val="0"/>
              </a:spcBef>
              <a:spcAft>
                <a:spcPts val="0"/>
              </a:spcAft>
              <a:buClr>
                <a:srgbClr val="000000"/>
              </a:buClr>
              <a:buSzPts val="3000"/>
              <a:buFont typeface="Calibri"/>
              <a:buChar char="•"/>
            </a:pPr>
            <a:r>
              <a:rPr lang="en-US" sz="3000" b="0" i="0" u="none" strike="noStrike" cap="none">
                <a:solidFill>
                  <a:srgbClr val="000000"/>
                </a:solidFill>
                <a:latin typeface="Calibri"/>
                <a:ea typeface="Calibri"/>
                <a:cs typeface="Calibri"/>
                <a:sym typeface="Calibri"/>
              </a:rPr>
              <a:t>Examine the economic impact of certain tariffs on consumers</a:t>
            </a:r>
            <a:endParaRPr/>
          </a:p>
          <a:p>
            <a:pPr marL="0" marR="0" lvl="0" indent="0" algn="l" rtl="0">
              <a:lnSpc>
                <a:spcPct val="100000"/>
              </a:lnSpc>
              <a:spcBef>
                <a:spcPts val="0"/>
              </a:spcBef>
              <a:spcAft>
                <a:spcPts val="0"/>
              </a:spcAft>
              <a:buClr>
                <a:srgbClr val="000000"/>
              </a:buClr>
              <a:buSzPts val="3000"/>
              <a:buFont typeface="Calibri"/>
              <a:buNone/>
            </a:pPr>
            <a:endParaRPr sz="3000" b="0" i="0" u="none" strike="noStrike" cap="none">
              <a:solidFill>
                <a:srgbClr val="000000"/>
              </a:solidFill>
              <a:latin typeface="Calibri"/>
              <a:ea typeface="Calibri"/>
              <a:cs typeface="Calibri"/>
              <a:sym typeface="Calibri"/>
            </a:endParaRPr>
          </a:p>
          <a:p>
            <a:pPr marL="240631" marR="0" lvl="0" indent="-240631" algn="l" rtl="0">
              <a:lnSpc>
                <a:spcPct val="100000"/>
              </a:lnSpc>
              <a:spcBef>
                <a:spcPts val="0"/>
              </a:spcBef>
              <a:spcAft>
                <a:spcPts val="0"/>
              </a:spcAft>
              <a:buClr>
                <a:srgbClr val="000000"/>
              </a:buClr>
              <a:buSzPts val="3000"/>
              <a:buFont typeface="Calibri"/>
              <a:buChar char="•"/>
            </a:pPr>
            <a:r>
              <a:rPr lang="en-US" sz="3000" b="0" i="0" u="none" strike="noStrike" cap="none">
                <a:solidFill>
                  <a:srgbClr val="000000"/>
                </a:solidFill>
                <a:latin typeface="Calibri"/>
                <a:ea typeface="Calibri"/>
                <a:cs typeface="Calibri"/>
                <a:sym typeface="Calibri"/>
              </a:rPr>
              <a:t>Calculate costs associated with tariffs </a:t>
            </a:r>
            <a:endParaRPr/>
          </a:p>
          <a:p>
            <a:pPr marL="0" marR="0" lvl="0" indent="0" algn="l" rtl="0">
              <a:lnSpc>
                <a:spcPct val="100000"/>
              </a:lnSpc>
              <a:spcBef>
                <a:spcPts val="0"/>
              </a:spcBef>
              <a:spcAft>
                <a:spcPts val="0"/>
              </a:spcAft>
              <a:buClr>
                <a:srgbClr val="000000"/>
              </a:buClr>
              <a:buSzPts val="3000"/>
              <a:buFont typeface="Calibri"/>
              <a:buNone/>
            </a:pPr>
            <a:endParaRPr sz="3000" b="0" i="0" u="none" strike="noStrike" cap="none">
              <a:solidFill>
                <a:srgbClr val="000000"/>
              </a:solidFill>
              <a:latin typeface="Calibri"/>
              <a:ea typeface="Calibri"/>
              <a:cs typeface="Calibri"/>
              <a:sym typeface="Calibri"/>
            </a:endParaRPr>
          </a:p>
        </p:txBody>
      </p:sp>
      <p:sp>
        <p:nvSpPr>
          <p:cNvPr id="81" name="Google Shape;81;p3"/>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CDBC7"/>
        </a:solidFill>
        <a:effectLst/>
      </p:bgPr>
    </p:bg>
    <p:spTree>
      <p:nvGrpSpPr>
        <p:cNvPr id="1" name="Shape 253"/>
        <p:cNvGrpSpPr/>
        <p:nvPr/>
      </p:nvGrpSpPr>
      <p:grpSpPr>
        <a:xfrm>
          <a:off x="0" y="0"/>
          <a:ext cx="0" cy="0"/>
          <a:chOff x="0" y="0"/>
          <a:chExt cx="0" cy="0"/>
        </a:xfrm>
      </p:grpSpPr>
      <p:pic>
        <p:nvPicPr>
          <p:cNvPr id="254" name="Google Shape;254;p28" descr="Image"/>
          <p:cNvPicPr preferRelativeResize="0"/>
          <p:nvPr/>
        </p:nvPicPr>
        <p:blipFill rotWithShape="1">
          <a:blip r:embed="rId3">
            <a:alphaModFix/>
          </a:blip>
          <a:srcRect/>
          <a:stretch/>
        </p:blipFill>
        <p:spPr>
          <a:xfrm>
            <a:off x="628527" y="1418224"/>
            <a:ext cx="10934946" cy="49089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ECB9"/>
        </a:solidFill>
        <a:effectLst/>
      </p:bgPr>
    </p:bg>
    <p:spTree>
      <p:nvGrpSpPr>
        <p:cNvPr id="1" name="Shape 258"/>
        <p:cNvGrpSpPr/>
        <p:nvPr/>
      </p:nvGrpSpPr>
      <p:grpSpPr>
        <a:xfrm>
          <a:off x="0" y="0"/>
          <a:ext cx="0" cy="0"/>
          <a:chOff x="0" y="0"/>
          <a:chExt cx="0" cy="0"/>
        </a:xfrm>
      </p:grpSpPr>
      <p:pic>
        <p:nvPicPr>
          <p:cNvPr id="259" name="Google Shape;259;p29" descr="Image"/>
          <p:cNvPicPr preferRelativeResize="0"/>
          <p:nvPr/>
        </p:nvPicPr>
        <p:blipFill rotWithShape="1">
          <a:blip r:embed="rId3">
            <a:alphaModFix/>
          </a:blip>
          <a:srcRect/>
          <a:stretch/>
        </p:blipFill>
        <p:spPr>
          <a:xfrm>
            <a:off x="1549753" y="1394860"/>
            <a:ext cx="9092494" cy="528596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BD4"/>
        </a:solidFill>
        <a:effectLst/>
      </p:bgPr>
    </p:bg>
    <p:spTree>
      <p:nvGrpSpPr>
        <p:cNvPr id="1" name="Shape 263"/>
        <p:cNvGrpSpPr/>
        <p:nvPr/>
      </p:nvGrpSpPr>
      <p:grpSpPr>
        <a:xfrm>
          <a:off x="0" y="0"/>
          <a:ext cx="0" cy="0"/>
          <a:chOff x="0" y="0"/>
          <a:chExt cx="0" cy="0"/>
        </a:xfrm>
      </p:grpSpPr>
      <p:pic>
        <p:nvPicPr>
          <p:cNvPr id="264" name="Google Shape;264;p30" descr="Image"/>
          <p:cNvPicPr preferRelativeResize="0"/>
          <p:nvPr/>
        </p:nvPicPr>
        <p:blipFill rotWithShape="1">
          <a:blip r:embed="rId3">
            <a:alphaModFix/>
          </a:blip>
          <a:srcRect/>
          <a:stretch/>
        </p:blipFill>
        <p:spPr>
          <a:xfrm>
            <a:off x="840400" y="1369525"/>
            <a:ext cx="10488376" cy="53535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AC5"/>
        </a:solidFill>
        <a:effectLst/>
      </p:bgPr>
    </p:bg>
    <p:spTree>
      <p:nvGrpSpPr>
        <p:cNvPr id="1" name="Shape 268"/>
        <p:cNvGrpSpPr/>
        <p:nvPr/>
      </p:nvGrpSpPr>
      <p:grpSpPr>
        <a:xfrm>
          <a:off x="0" y="0"/>
          <a:ext cx="0" cy="0"/>
          <a:chOff x="0" y="0"/>
          <a:chExt cx="0" cy="0"/>
        </a:xfrm>
      </p:grpSpPr>
      <p:pic>
        <p:nvPicPr>
          <p:cNvPr id="269" name="Google Shape;269;p31" descr="Image"/>
          <p:cNvPicPr preferRelativeResize="0"/>
          <p:nvPr/>
        </p:nvPicPr>
        <p:blipFill rotWithShape="1">
          <a:blip r:embed="rId3">
            <a:alphaModFix/>
          </a:blip>
          <a:srcRect/>
          <a:stretch/>
        </p:blipFill>
        <p:spPr>
          <a:xfrm>
            <a:off x="1628603" y="1416173"/>
            <a:ext cx="8490204" cy="48526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1696E"/>
        </a:solidFill>
        <a:effectLst/>
      </p:bgPr>
    </p:bg>
    <p:spTree>
      <p:nvGrpSpPr>
        <p:cNvPr id="1" name="Shape 273"/>
        <p:cNvGrpSpPr/>
        <p:nvPr/>
      </p:nvGrpSpPr>
      <p:grpSpPr>
        <a:xfrm>
          <a:off x="0" y="0"/>
          <a:ext cx="0" cy="0"/>
          <a:chOff x="0" y="0"/>
          <a:chExt cx="0" cy="0"/>
        </a:xfrm>
      </p:grpSpPr>
      <p:sp>
        <p:nvSpPr>
          <p:cNvPr id="274" name="Google Shape;274;p32"/>
          <p:cNvSpPr txBox="1">
            <a:spLocks noGrp="1"/>
          </p:cNvSpPr>
          <p:nvPr>
            <p:ph type="title"/>
          </p:nvPr>
        </p:nvSpPr>
        <p:spPr>
          <a:xfrm>
            <a:off x="259375" y="933775"/>
            <a:ext cx="11630400" cy="56751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FFFF00"/>
              </a:buClr>
              <a:buSzPts val="1800"/>
              <a:buFont typeface="Arial"/>
              <a:buNone/>
            </a:pPr>
            <a:r>
              <a:rPr lang="en-US" sz="2400" b="1">
                <a:solidFill>
                  <a:srgbClr val="FFFF00"/>
                </a:solidFill>
                <a:latin typeface="Arial"/>
                <a:ea typeface="Arial"/>
                <a:cs typeface="Arial"/>
                <a:sym typeface="Arial"/>
              </a:rPr>
              <a:t>Some Follow Up Questions:</a:t>
            </a:r>
            <a:endParaRPr sz="2400" b="0">
              <a:solidFill>
                <a:srgbClr val="000000"/>
              </a:solidFill>
              <a:latin typeface="Times"/>
              <a:ea typeface="Times"/>
              <a:cs typeface="Times"/>
              <a:sym typeface="Times"/>
            </a:endParaRPr>
          </a:p>
          <a:p>
            <a:pPr marL="0" lvl="0" indent="0" algn="l" rtl="0">
              <a:lnSpc>
                <a:spcPct val="100000"/>
              </a:lnSpc>
              <a:spcBef>
                <a:spcPts val="0"/>
              </a:spcBef>
              <a:spcAft>
                <a:spcPts val="0"/>
              </a:spcAft>
              <a:buClr>
                <a:srgbClr val="000000"/>
              </a:buClr>
              <a:buSzPts val="900"/>
              <a:buFont typeface="Times"/>
              <a:buNone/>
            </a:pPr>
            <a:endParaRPr sz="2400" b="0">
              <a:solidFill>
                <a:srgbClr val="000000"/>
              </a:solidFill>
              <a:latin typeface="Times"/>
              <a:ea typeface="Times"/>
              <a:cs typeface="Times"/>
              <a:sym typeface="Times"/>
            </a:endParaRPr>
          </a:p>
          <a:p>
            <a:pPr marL="457200" lvl="0" indent="-457200" algn="l" rtl="0">
              <a:lnSpc>
                <a:spcPct val="100000"/>
              </a:lnSpc>
              <a:spcBef>
                <a:spcPts val="0"/>
              </a:spcBef>
              <a:spcAft>
                <a:spcPts val="0"/>
              </a:spcAft>
              <a:buClr>
                <a:srgbClr val="FFFF00"/>
              </a:buClr>
              <a:buSzPts val="1800"/>
              <a:buFont typeface="Arial"/>
              <a:buNone/>
            </a:pPr>
            <a:r>
              <a:rPr lang="en-US" sz="2400" b="1">
                <a:solidFill>
                  <a:srgbClr val="FFFF00"/>
                </a:solidFill>
                <a:latin typeface="Arial"/>
                <a:ea typeface="Arial"/>
                <a:cs typeface="Arial"/>
                <a:sym typeface="Arial"/>
              </a:rPr>
              <a:t>How do tariffs change what people can afford to buy with the same income?</a:t>
            </a:r>
            <a:br>
              <a:rPr lang="en-US" sz="2400" b="1">
                <a:solidFill>
                  <a:srgbClr val="FFFF00"/>
                </a:solidFill>
                <a:latin typeface="Arial"/>
                <a:ea typeface="Arial"/>
                <a:cs typeface="Arial"/>
                <a:sym typeface="Arial"/>
              </a:rPr>
            </a:br>
            <a:endParaRPr sz="2400" b="0">
              <a:solidFill>
                <a:srgbClr val="000000"/>
              </a:solidFill>
              <a:latin typeface="Times"/>
              <a:ea typeface="Times"/>
              <a:cs typeface="Times"/>
              <a:sym typeface="Times"/>
            </a:endParaRPr>
          </a:p>
          <a:p>
            <a:pPr marL="457200" lvl="0" indent="-457200" algn="l" rtl="0">
              <a:lnSpc>
                <a:spcPct val="100000"/>
              </a:lnSpc>
              <a:spcBef>
                <a:spcPts val="0"/>
              </a:spcBef>
              <a:spcAft>
                <a:spcPts val="0"/>
              </a:spcAft>
              <a:buClr>
                <a:srgbClr val="FFFF00"/>
              </a:buClr>
              <a:buSzPts val="1800"/>
              <a:buFont typeface="Arial"/>
              <a:buNone/>
            </a:pPr>
            <a:r>
              <a:rPr lang="en-US" sz="2400" b="1">
                <a:solidFill>
                  <a:srgbClr val="FFFF00"/>
                </a:solidFill>
                <a:latin typeface="Arial"/>
                <a:ea typeface="Arial"/>
                <a:cs typeface="Arial"/>
                <a:sym typeface="Arial"/>
              </a:rPr>
              <a:t>Who is most affected when prices rise due to tariffs—and why might the impact be different for different households?</a:t>
            </a:r>
            <a:br>
              <a:rPr lang="en-US" sz="2400" b="1">
                <a:solidFill>
                  <a:srgbClr val="FFFF00"/>
                </a:solidFill>
                <a:latin typeface="Arial"/>
                <a:ea typeface="Arial"/>
                <a:cs typeface="Arial"/>
                <a:sym typeface="Arial"/>
              </a:rPr>
            </a:br>
            <a:endParaRPr sz="2400" b="0">
              <a:solidFill>
                <a:srgbClr val="000000"/>
              </a:solidFill>
              <a:latin typeface="Times"/>
              <a:ea typeface="Times"/>
              <a:cs typeface="Times"/>
              <a:sym typeface="Times"/>
            </a:endParaRPr>
          </a:p>
          <a:p>
            <a:pPr marL="457200" lvl="0" indent="-457200" algn="l" rtl="0">
              <a:lnSpc>
                <a:spcPct val="100000"/>
              </a:lnSpc>
              <a:spcBef>
                <a:spcPts val="0"/>
              </a:spcBef>
              <a:spcAft>
                <a:spcPts val="0"/>
              </a:spcAft>
              <a:buClr>
                <a:srgbClr val="FFFF00"/>
              </a:buClr>
              <a:buSzPts val="1800"/>
              <a:buFont typeface="Arial"/>
              <a:buNone/>
            </a:pPr>
            <a:r>
              <a:rPr lang="en-US" sz="2400" b="1">
                <a:solidFill>
                  <a:srgbClr val="FFFF00"/>
                </a:solidFill>
                <a:latin typeface="Arial"/>
                <a:ea typeface="Arial"/>
                <a:cs typeface="Arial"/>
                <a:sym typeface="Arial"/>
              </a:rPr>
              <a:t>If everyone pays higher prices, does that mean the impact is equal for everyone? What makes it unequal?</a:t>
            </a:r>
            <a:br>
              <a:rPr lang="en-US" sz="2400" b="1">
                <a:solidFill>
                  <a:srgbClr val="FFFF00"/>
                </a:solidFill>
                <a:latin typeface="Arial"/>
                <a:ea typeface="Arial"/>
                <a:cs typeface="Arial"/>
                <a:sym typeface="Arial"/>
              </a:rPr>
            </a:br>
            <a:endParaRPr sz="2400" b="0">
              <a:solidFill>
                <a:srgbClr val="000000"/>
              </a:solidFill>
              <a:latin typeface="Times"/>
              <a:ea typeface="Times"/>
              <a:cs typeface="Times"/>
              <a:sym typeface="Times"/>
            </a:endParaRPr>
          </a:p>
          <a:p>
            <a:pPr marL="457200" lvl="0" indent="-457200" algn="l" rtl="0">
              <a:lnSpc>
                <a:spcPct val="100000"/>
              </a:lnSpc>
              <a:spcBef>
                <a:spcPts val="0"/>
              </a:spcBef>
              <a:spcAft>
                <a:spcPts val="0"/>
              </a:spcAft>
              <a:buClr>
                <a:srgbClr val="FFFF00"/>
              </a:buClr>
              <a:buSzPts val="1800"/>
              <a:buFont typeface="Arial"/>
              <a:buNone/>
            </a:pPr>
            <a:r>
              <a:rPr lang="en-US" sz="2400" b="1">
                <a:solidFill>
                  <a:srgbClr val="FFFF00"/>
                </a:solidFill>
                <a:latin typeface="Arial"/>
                <a:ea typeface="Arial"/>
                <a:cs typeface="Arial"/>
                <a:sym typeface="Arial"/>
              </a:rPr>
              <a:t>How might higher prices on basic goods affect spending choices for families with limited incomes?</a:t>
            </a:r>
            <a:br>
              <a:rPr lang="en-US" sz="2400" b="1">
                <a:solidFill>
                  <a:srgbClr val="FFFF00"/>
                </a:solidFill>
                <a:latin typeface="Arial"/>
                <a:ea typeface="Arial"/>
                <a:cs typeface="Arial"/>
                <a:sym typeface="Arial"/>
              </a:rPr>
            </a:br>
            <a:endParaRPr sz="2400" b="0">
              <a:solidFill>
                <a:srgbClr val="000000"/>
              </a:solidFill>
              <a:latin typeface="Times"/>
              <a:ea typeface="Times"/>
              <a:cs typeface="Times"/>
              <a:sym typeface="Times"/>
            </a:endParaRPr>
          </a:p>
          <a:p>
            <a:pPr marL="457200" lvl="0" indent="-457200" algn="l" rtl="0">
              <a:lnSpc>
                <a:spcPct val="100000"/>
              </a:lnSpc>
              <a:spcBef>
                <a:spcPts val="0"/>
              </a:spcBef>
              <a:spcAft>
                <a:spcPts val="0"/>
              </a:spcAft>
              <a:buClr>
                <a:srgbClr val="FFFF00"/>
              </a:buClr>
              <a:buSzPts val="1800"/>
              <a:buFont typeface="Arial"/>
              <a:buNone/>
            </a:pPr>
            <a:r>
              <a:rPr lang="en-US" sz="2400" b="1">
                <a:solidFill>
                  <a:srgbClr val="FFFF00"/>
                </a:solidFill>
                <a:latin typeface="Arial"/>
                <a:ea typeface="Arial"/>
                <a:cs typeface="Arial"/>
                <a:sym typeface="Arial"/>
              </a:rPr>
              <a:t>Who might benefit from tariffs even if consumers lose purchasing power—and what trade-offs does that create?</a:t>
            </a:r>
            <a:endParaRPr sz="2400" b="0">
              <a:solidFill>
                <a:srgbClr val="000000"/>
              </a:solidFill>
              <a:latin typeface="Times"/>
              <a:ea typeface="Times"/>
              <a:cs typeface="Times"/>
              <a:sym typeface="Time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78"/>
        <p:cNvGrpSpPr/>
        <p:nvPr/>
      </p:nvGrpSpPr>
      <p:grpSpPr>
        <a:xfrm>
          <a:off x="0" y="0"/>
          <a:ext cx="0" cy="0"/>
          <a:chOff x="0" y="0"/>
          <a:chExt cx="0" cy="0"/>
        </a:xfrm>
      </p:grpSpPr>
      <p:sp>
        <p:nvSpPr>
          <p:cNvPr id="279" name="Google Shape;279;p33"/>
          <p:cNvSpPr txBox="1">
            <a:spLocks noGrp="1"/>
          </p:cNvSpPr>
          <p:nvPr>
            <p:ph type="title"/>
          </p:nvPr>
        </p:nvSpPr>
        <p:spPr>
          <a:xfrm>
            <a:off x="328200" y="226050"/>
            <a:ext cx="11357100" cy="6405900"/>
          </a:xfrm>
          <a:prstGeom prst="rect">
            <a:avLst/>
          </a:prstGeom>
          <a:solidFill>
            <a:srgbClr val="FCE5CD"/>
          </a:solid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000000"/>
              </a:buClr>
              <a:buSzPts val="1661"/>
              <a:buFont typeface="Arial"/>
              <a:buNone/>
            </a:pPr>
            <a:r>
              <a:rPr lang="en-US" sz="2000" b="1">
                <a:latin typeface="Arial"/>
                <a:ea typeface="Arial"/>
                <a:cs typeface="Arial"/>
                <a:sym typeface="Arial"/>
              </a:rPr>
              <a:t>Possible answers:</a:t>
            </a:r>
            <a:endParaRPr sz="2000" b="1">
              <a:latin typeface="Arial"/>
              <a:ea typeface="Arial"/>
              <a:cs typeface="Arial"/>
              <a:sym typeface="Arial"/>
            </a:endParaRPr>
          </a:p>
          <a:p>
            <a:pPr marL="0" lvl="0" indent="0" algn="l" rtl="0">
              <a:lnSpc>
                <a:spcPct val="100000"/>
              </a:lnSpc>
              <a:spcBef>
                <a:spcPts val="0"/>
              </a:spcBef>
              <a:spcAft>
                <a:spcPts val="0"/>
              </a:spcAft>
              <a:buClr>
                <a:srgbClr val="000000"/>
              </a:buClr>
              <a:buSzPts val="1661"/>
              <a:buFont typeface="Arial"/>
              <a:buNone/>
            </a:pPr>
            <a:endParaRPr sz="2000" b="1">
              <a:latin typeface="Arial"/>
              <a:ea typeface="Arial"/>
              <a:cs typeface="Arial"/>
              <a:sym typeface="Arial"/>
            </a:endParaRPr>
          </a:p>
          <a:p>
            <a:pPr marL="457200" lvl="0" indent="-355600" algn="l" rtl="0">
              <a:lnSpc>
                <a:spcPct val="100000"/>
              </a:lnSpc>
              <a:spcBef>
                <a:spcPts val="0"/>
              </a:spcBef>
              <a:spcAft>
                <a:spcPts val="0"/>
              </a:spcAft>
              <a:buSzPts val="2000"/>
              <a:buFont typeface="Arial"/>
              <a:buChar char="●"/>
            </a:pPr>
            <a:r>
              <a:rPr lang="en-US" sz="2000" b="1" u="sng">
                <a:latin typeface="Arial"/>
                <a:ea typeface="Arial"/>
                <a:cs typeface="Arial"/>
                <a:sym typeface="Arial"/>
              </a:rPr>
              <a:t>How do tariffs change what people can afford to buy with the same income?</a:t>
            </a:r>
            <a:endParaRPr sz="2000" u="sng"/>
          </a:p>
          <a:p>
            <a:pPr marL="914400" lvl="1" indent="-355600" algn="l" rtl="0">
              <a:lnSpc>
                <a:spcPct val="100000"/>
              </a:lnSpc>
              <a:spcBef>
                <a:spcPts val="1000"/>
              </a:spcBef>
              <a:spcAft>
                <a:spcPts val="0"/>
              </a:spcAft>
              <a:buSzPts val="2000"/>
              <a:buFont typeface="Arial"/>
              <a:buChar char="○"/>
            </a:pPr>
            <a:r>
              <a:rPr lang="en-US" sz="2000">
                <a:latin typeface="Arial"/>
                <a:ea typeface="Arial"/>
                <a:cs typeface="Arial"/>
                <a:sym typeface="Arial"/>
              </a:rPr>
              <a:t>Tariffs raise prices on certain goods. When income stays the same but prices increase, people can buy </a:t>
            </a:r>
            <a:r>
              <a:rPr lang="en-US" sz="2000" b="1"/>
              <a:t>fewer goods and services</a:t>
            </a:r>
            <a:r>
              <a:rPr lang="en-US" sz="2000">
                <a:latin typeface="Arial"/>
                <a:ea typeface="Arial"/>
                <a:cs typeface="Arial"/>
                <a:sym typeface="Arial"/>
              </a:rPr>
              <a:t> than before. This means purchasing power decreases, even though the amount of money earned does not change.</a:t>
            </a:r>
            <a:endParaRPr sz="2000">
              <a:latin typeface="Times"/>
              <a:ea typeface="Times"/>
              <a:cs typeface="Times"/>
              <a:sym typeface="Times"/>
            </a:endParaRPr>
          </a:p>
          <a:p>
            <a:pPr marL="457200" lvl="0" indent="-355600" algn="l" rtl="0">
              <a:lnSpc>
                <a:spcPct val="100000"/>
              </a:lnSpc>
              <a:spcBef>
                <a:spcPts val="1000"/>
              </a:spcBef>
              <a:spcAft>
                <a:spcPts val="0"/>
              </a:spcAft>
              <a:buSzPts val="2000"/>
              <a:buFont typeface="Arial"/>
              <a:buChar char="●"/>
            </a:pPr>
            <a:r>
              <a:rPr lang="en-US" sz="2000" b="1" u="sng">
                <a:latin typeface="Arial"/>
                <a:ea typeface="Arial"/>
                <a:cs typeface="Arial"/>
                <a:sym typeface="Arial"/>
              </a:rPr>
              <a:t>Who is most affected when prices rise due to tariffs—and why might the impact be different for different households?</a:t>
            </a:r>
            <a:endParaRPr sz="2000" u="sng"/>
          </a:p>
          <a:p>
            <a:pPr marL="914400" lvl="1" indent="-355600" algn="l" rtl="0">
              <a:lnSpc>
                <a:spcPct val="100000"/>
              </a:lnSpc>
              <a:spcBef>
                <a:spcPts val="1000"/>
              </a:spcBef>
              <a:spcAft>
                <a:spcPts val="0"/>
              </a:spcAft>
              <a:buSzPts val="2000"/>
              <a:buChar char="○"/>
            </a:pPr>
            <a:r>
              <a:rPr lang="en-US" sz="2000">
                <a:latin typeface="Arial"/>
                <a:ea typeface="Arial"/>
                <a:cs typeface="Arial"/>
                <a:sym typeface="Arial"/>
              </a:rPr>
              <a:t>Lower-income households are generally more affected because they spend a </a:t>
            </a:r>
            <a:r>
              <a:rPr lang="en-US" sz="2000" b="1"/>
              <a:t>larger share of their income on necessities</a:t>
            </a:r>
            <a:r>
              <a:rPr lang="en-US" sz="2000">
                <a:latin typeface="Arial"/>
                <a:ea typeface="Arial"/>
                <a:cs typeface="Arial"/>
                <a:sym typeface="Arial"/>
              </a:rPr>
              <a:t> like food, clothing, and household goods. Higher-income households have more flexibility to absorb higher prices or change spending without giving up essentials.</a:t>
            </a:r>
            <a:endParaRPr sz="2000">
              <a:latin typeface="Times"/>
              <a:ea typeface="Times"/>
              <a:cs typeface="Times"/>
              <a:sym typeface="Times"/>
            </a:endParaRPr>
          </a:p>
          <a:p>
            <a:pPr marL="457200" lvl="0" indent="-355600" algn="l" rtl="0">
              <a:lnSpc>
                <a:spcPct val="100000"/>
              </a:lnSpc>
              <a:spcBef>
                <a:spcPts val="1000"/>
              </a:spcBef>
              <a:spcAft>
                <a:spcPts val="0"/>
              </a:spcAft>
              <a:buSzPts val="2000"/>
              <a:buFont typeface="Arial"/>
              <a:buChar char="●"/>
            </a:pPr>
            <a:r>
              <a:rPr lang="en-US" sz="2000" b="1" u="sng">
                <a:latin typeface="Arial"/>
                <a:ea typeface="Arial"/>
                <a:cs typeface="Arial"/>
                <a:sym typeface="Arial"/>
              </a:rPr>
              <a:t> If everyone pays higher prices, does that mean the impact is equal for everyone? Why or why not?</a:t>
            </a:r>
            <a:endParaRPr sz="2000" u="sng"/>
          </a:p>
          <a:p>
            <a:pPr marL="914400" lvl="1" indent="-355600" algn="l" rtl="0">
              <a:lnSpc>
                <a:spcPct val="100000"/>
              </a:lnSpc>
              <a:spcBef>
                <a:spcPts val="1000"/>
              </a:spcBef>
              <a:spcAft>
                <a:spcPts val="0"/>
              </a:spcAft>
              <a:buSzPts val="2000"/>
              <a:buChar char="○"/>
            </a:pPr>
            <a:r>
              <a:rPr lang="en-US" sz="2000">
                <a:latin typeface="Arial"/>
                <a:ea typeface="Arial"/>
                <a:cs typeface="Arial"/>
                <a:sym typeface="Arial"/>
              </a:rPr>
              <a:t>No, the impact is not equal. Paying an extra let’s say $40 per month represents a </a:t>
            </a:r>
            <a:r>
              <a:rPr lang="en-US" sz="2000" b="1"/>
              <a:t>much larger burden</a:t>
            </a:r>
            <a:r>
              <a:rPr lang="en-US" sz="2000">
                <a:latin typeface="Arial"/>
                <a:ea typeface="Arial"/>
                <a:cs typeface="Arial"/>
                <a:sym typeface="Arial"/>
              </a:rPr>
              <a:t> for someone with a tight budget than for someone with more disposable income. The same price increase takes up a larger percentage of income for lower-income consumers.</a:t>
            </a:r>
            <a:endParaRPr sz="2000">
              <a:latin typeface="Times"/>
              <a:ea typeface="Times"/>
              <a:cs typeface="Times"/>
              <a:sym typeface="Times"/>
            </a:endParaRPr>
          </a:p>
          <a:p>
            <a:pPr marL="0" lvl="0" indent="0" algn="l" rtl="0">
              <a:lnSpc>
                <a:spcPct val="100000"/>
              </a:lnSpc>
              <a:spcBef>
                <a:spcPts val="0"/>
              </a:spcBef>
              <a:spcAft>
                <a:spcPts val="0"/>
              </a:spcAft>
              <a:buClr>
                <a:srgbClr val="000000"/>
              </a:buClr>
              <a:buSzPts val="1068"/>
              <a:buFont typeface="Times"/>
              <a:buNone/>
            </a:pPr>
            <a:endParaRPr sz="2000">
              <a:latin typeface="Times"/>
              <a:ea typeface="Times"/>
              <a:cs typeface="Times"/>
              <a:sym typeface="Times"/>
            </a:endParaRPr>
          </a:p>
          <a:p>
            <a:pPr marL="0" lvl="0" indent="0" algn="l" rtl="0">
              <a:lnSpc>
                <a:spcPct val="100000"/>
              </a:lnSpc>
              <a:spcBef>
                <a:spcPts val="0"/>
              </a:spcBef>
              <a:spcAft>
                <a:spcPts val="0"/>
              </a:spcAft>
              <a:buClr>
                <a:srgbClr val="000000"/>
              </a:buClr>
              <a:buSzPts val="1068"/>
              <a:buFont typeface="Times"/>
              <a:buNone/>
            </a:pPr>
            <a:endParaRPr sz="2000">
              <a:latin typeface="Times"/>
              <a:ea typeface="Times"/>
              <a:cs typeface="Times"/>
              <a:sym typeface="Time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83"/>
        <p:cNvGrpSpPr/>
        <p:nvPr/>
      </p:nvGrpSpPr>
      <p:grpSpPr>
        <a:xfrm>
          <a:off x="0" y="0"/>
          <a:ext cx="0" cy="0"/>
          <a:chOff x="0" y="0"/>
          <a:chExt cx="0" cy="0"/>
        </a:xfrm>
      </p:grpSpPr>
      <p:sp>
        <p:nvSpPr>
          <p:cNvPr id="284" name="Google Shape;284;p34"/>
          <p:cNvSpPr txBox="1"/>
          <p:nvPr/>
        </p:nvSpPr>
        <p:spPr>
          <a:xfrm>
            <a:off x="238850" y="508375"/>
            <a:ext cx="9752400" cy="5864400"/>
          </a:xfrm>
          <a:prstGeom prst="rect">
            <a:avLst/>
          </a:prstGeom>
          <a:solidFill>
            <a:srgbClr val="FCE5CD"/>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66"/>
              <a:buFont typeface="Arial"/>
              <a:buNone/>
            </a:pPr>
            <a:r>
              <a:rPr lang="en-US" sz="2000" b="1" i="0" u="none" strike="noStrike" cap="none">
                <a:solidFill>
                  <a:srgbClr val="000000"/>
                </a:solidFill>
                <a:latin typeface="Arial"/>
                <a:ea typeface="Arial"/>
                <a:cs typeface="Arial"/>
                <a:sym typeface="Arial"/>
              </a:rPr>
              <a:t>Possible answers:</a:t>
            </a:r>
            <a:endParaRPr sz="2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66"/>
              <a:buFont typeface="Arial"/>
              <a:buNone/>
            </a:pPr>
            <a:endParaRPr sz="2000" b="1"/>
          </a:p>
          <a:p>
            <a:pPr marL="457200" marR="0" lvl="0" indent="-334455" algn="l" rtl="0">
              <a:lnSpc>
                <a:spcPct val="100000"/>
              </a:lnSpc>
              <a:spcBef>
                <a:spcPts val="500"/>
              </a:spcBef>
              <a:spcAft>
                <a:spcPts val="0"/>
              </a:spcAft>
              <a:buClr>
                <a:srgbClr val="000000"/>
              </a:buClr>
              <a:buSzPts val="2000"/>
              <a:buFont typeface="Arial"/>
              <a:buChar char="•"/>
            </a:pPr>
            <a:r>
              <a:rPr lang="en-US" sz="2000" b="1" i="0" u="sng" strike="noStrike" cap="none">
                <a:solidFill>
                  <a:srgbClr val="000000"/>
                </a:solidFill>
                <a:latin typeface="Arial"/>
                <a:ea typeface="Arial"/>
                <a:cs typeface="Arial"/>
                <a:sym typeface="Arial"/>
              </a:rPr>
              <a:t>How might higher prices on basic goods affect spending choices for families with limited incomes?</a:t>
            </a:r>
            <a:endParaRPr sz="2000" b="1" i="0" u="sng" strike="noStrike" cap="none">
              <a:solidFill>
                <a:srgbClr val="000000"/>
              </a:solidFill>
              <a:latin typeface="Arial"/>
              <a:ea typeface="Arial"/>
              <a:cs typeface="Arial"/>
              <a:sym typeface="Arial"/>
            </a:endParaRPr>
          </a:p>
          <a:p>
            <a:pPr marL="457200" marR="0" lvl="0" indent="0" algn="l" rtl="0">
              <a:lnSpc>
                <a:spcPct val="100000"/>
              </a:lnSpc>
              <a:spcBef>
                <a:spcPts val="500"/>
              </a:spcBef>
              <a:spcAft>
                <a:spcPts val="0"/>
              </a:spcAft>
              <a:buNone/>
            </a:pPr>
            <a:endParaRPr sz="2000" b="1"/>
          </a:p>
          <a:p>
            <a:pPr marL="914400" marR="0" lvl="1" indent="-355600" algn="l" rtl="0">
              <a:lnSpc>
                <a:spcPct val="100000"/>
              </a:lnSpc>
              <a:spcBef>
                <a:spcPts val="1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Families with limited incomes may have to:</a:t>
            </a:r>
            <a:endParaRPr sz="2000" b="0" i="0" u="none" strike="noStrike" cap="none">
              <a:solidFill>
                <a:srgbClr val="000000"/>
              </a:solidFill>
              <a:latin typeface="Times"/>
              <a:ea typeface="Times"/>
              <a:cs typeface="Times"/>
              <a:sym typeface="Times"/>
            </a:endParaRPr>
          </a:p>
          <a:p>
            <a:pPr marL="1828800" marR="0" lvl="3" indent="-3556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Cut back on non-essential spending</a:t>
            </a:r>
            <a:br>
              <a:rPr lang="en-US" sz="2000" b="0" i="0" u="none" strike="noStrike" cap="none">
                <a:solidFill>
                  <a:srgbClr val="000000"/>
                </a:solidFill>
                <a:latin typeface="Arial"/>
                <a:ea typeface="Arial"/>
                <a:cs typeface="Arial"/>
                <a:sym typeface="Arial"/>
              </a:rPr>
            </a:br>
            <a:br>
              <a:rPr lang="en-US" sz="2000" b="0" i="0" u="none" strike="noStrike" cap="none">
                <a:solidFill>
                  <a:srgbClr val="000000"/>
                </a:solidFill>
                <a:latin typeface="Arial"/>
                <a:ea typeface="Arial"/>
                <a:cs typeface="Arial"/>
                <a:sym typeface="Arial"/>
              </a:rPr>
            </a:br>
            <a:endParaRPr sz="2000"/>
          </a:p>
          <a:p>
            <a:pPr marL="1828800" marR="0" lvl="3" indent="-3556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Reduce savings</a:t>
            </a:r>
            <a:br>
              <a:rPr lang="en-US" sz="2000" b="0" i="0" u="none" strike="noStrike" cap="none">
                <a:solidFill>
                  <a:srgbClr val="000000"/>
                </a:solidFill>
                <a:latin typeface="Arial"/>
                <a:ea typeface="Arial"/>
                <a:cs typeface="Arial"/>
                <a:sym typeface="Arial"/>
              </a:rPr>
            </a:br>
            <a:br>
              <a:rPr lang="en-US" sz="2000" b="0" i="0" u="none" strike="noStrike" cap="none">
                <a:solidFill>
                  <a:srgbClr val="000000"/>
                </a:solidFill>
                <a:latin typeface="Arial"/>
                <a:ea typeface="Arial"/>
                <a:cs typeface="Arial"/>
                <a:sym typeface="Arial"/>
              </a:rPr>
            </a:br>
            <a:endParaRPr sz="2000"/>
          </a:p>
          <a:p>
            <a:pPr marL="1828800" marR="0" lvl="3" indent="-3556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Delay purchases or choose lower-quality alternatives</a:t>
            </a:r>
            <a:br>
              <a:rPr lang="en-US" sz="2000" b="0" i="0" u="none" strike="noStrike" cap="none">
                <a:solidFill>
                  <a:srgbClr val="000000"/>
                </a:solidFill>
                <a:latin typeface="Arial"/>
                <a:ea typeface="Arial"/>
                <a:cs typeface="Arial"/>
                <a:sym typeface="Arial"/>
              </a:rPr>
            </a:br>
            <a:br>
              <a:rPr lang="en-US" sz="2000" b="0" i="0" u="none" strike="noStrike" cap="none">
                <a:solidFill>
                  <a:srgbClr val="000000"/>
                </a:solidFill>
                <a:latin typeface="Arial"/>
                <a:ea typeface="Arial"/>
                <a:cs typeface="Arial"/>
                <a:sym typeface="Arial"/>
              </a:rPr>
            </a:br>
            <a:endParaRPr sz="2000"/>
          </a:p>
          <a:p>
            <a:pPr marL="1828800" marR="0" lvl="3" indent="-355600" algn="l" rtl="0">
              <a:lnSpc>
                <a:spcPct val="100000"/>
              </a:lnSpc>
              <a:spcBef>
                <a:spcPts val="16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In some cases, they may be forced to reduce spending on important needs, which increases financial</a:t>
            </a:r>
            <a:r>
              <a:rPr lang="en-US" sz="2000"/>
              <a:t> </a:t>
            </a:r>
            <a:r>
              <a:rPr lang="en-US" sz="2000" b="0" i="0" u="none" strike="noStrike" cap="none">
                <a:solidFill>
                  <a:srgbClr val="000000"/>
                </a:solidFill>
                <a:latin typeface="Arial"/>
                <a:ea typeface="Arial"/>
                <a:cs typeface="Arial"/>
                <a:sym typeface="Arial"/>
              </a:rPr>
              <a:t>stress and economic inequality.</a:t>
            </a:r>
            <a:endParaRPr sz="2000" b="0" i="0" u="none" strike="noStrike" cap="none">
              <a:solidFill>
                <a:srgbClr val="000000"/>
              </a:solidFill>
              <a:latin typeface="Arial"/>
              <a:ea typeface="Arial"/>
              <a:cs typeface="Arial"/>
              <a:sym typeface="Arial"/>
            </a:endParaRPr>
          </a:p>
        </p:txBody>
      </p:sp>
      <p:pic>
        <p:nvPicPr>
          <p:cNvPr id="285" name="Google Shape;285;p34"/>
          <p:cNvPicPr preferRelativeResize="0"/>
          <p:nvPr/>
        </p:nvPicPr>
        <p:blipFill>
          <a:blip r:embed="rId3">
            <a:alphaModFix/>
          </a:blip>
          <a:stretch>
            <a:fillRect/>
          </a:stretch>
        </p:blipFill>
        <p:spPr>
          <a:xfrm>
            <a:off x="9409065" y="217875"/>
            <a:ext cx="2565035" cy="1415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89"/>
        <p:cNvGrpSpPr/>
        <p:nvPr/>
      </p:nvGrpSpPr>
      <p:grpSpPr>
        <a:xfrm>
          <a:off x="0" y="0"/>
          <a:ext cx="0" cy="0"/>
          <a:chOff x="0" y="0"/>
          <a:chExt cx="0" cy="0"/>
        </a:xfrm>
      </p:grpSpPr>
      <p:sp>
        <p:nvSpPr>
          <p:cNvPr id="290" name="Google Shape;290;p35"/>
          <p:cNvSpPr txBox="1"/>
          <p:nvPr/>
        </p:nvSpPr>
        <p:spPr>
          <a:xfrm>
            <a:off x="6024880" y="3294380"/>
            <a:ext cx="142240" cy="2692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Times"/>
              <a:buNone/>
            </a:pPr>
            <a:r>
              <a:rPr lang="en-US" sz="1200" b="0" i="0" u="none" strike="noStrike" cap="none">
                <a:solidFill>
                  <a:srgbClr val="000000"/>
                </a:solidFill>
                <a:latin typeface="Times"/>
                <a:ea typeface="Times"/>
                <a:cs typeface="Times"/>
                <a:sym typeface="Times"/>
              </a:rPr>
              <a:t> </a:t>
            </a:r>
            <a:endParaRPr/>
          </a:p>
        </p:txBody>
      </p:sp>
      <p:sp>
        <p:nvSpPr>
          <p:cNvPr id="291" name="Google Shape;291;p35"/>
          <p:cNvSpPr txBox="1"/>
          <p:nvPr/>
        </p:nvSpPr>
        <p:spPr>
          <a:xfrm>
            <a:off x="106679" y="1533346"/>
            <a:ext cx="11892900" cy="4553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66"/>
              <a:buFont typeface="Arial"/>
              <a:buNone/>
            </a:pPr>
            <a:r>
              <a:rPr lang="en-US" sz="2000" b="1" i="0" u="none" strike="noStrike" cap="none">
                <a:solidFill>
                  <a:srgbClr val="000000"/>
                </a:solidFill>
                <a:latin typeface="Arial"/>
                <a:ea typeface="Arial"/>
                <a:cs typeface="Arial"/>
                <a:sym typeface="Arial"/>
              </a:rPr>
              <a:t>Possible answers:</a:t>
            </a:r>
            <a:endParaRPr sz="2000" b="0" i="0" u="none" strike="noStrike" cap="none">
              <a:solidFill>
                <a:srgbClr val="000000"/>
              </a:solidFill>
              <a:latin typeface="Times"/>
              <a:ea typeface="Times"/>
              <a:cs typeface="Times"/>
              <a:sym typeface="Times"/>
            </a:endParaRPr>
          </a:p>
          <a:p>
            <a:pPr marL="457200" marR="0" lvl="0" indent="-381000" algn="l" rtl="0">
              <a:lnSpc>
                <a:spcPct val="100000"/>
              </a:lnSpc>
              <a:spcBef>
                <a:spcPts val="500"/>
              </a:spcBef>
              <a:spcAft>
                <a:spcPts val="0"/>
              </a:spcAft>
              <a:buClr>
                <a:srgbClr val="000000"/>
              </a:buClr>
              <a:buSzPts val="2400"/>
              <a:buFont typeface="Arial"/>
              <a:buChar char="•"/>
            </a:pPr>
            <a:r>
              <a:rPr lang="en-US" sz="2400" b="1" i="0" u="none" strike="noStrike" cap="none">
                <a:solidFill>
                  <a:srgbClr val="000000"/>
                </a:solidFill>
                <a:latin typeface="Arial"/>
                <a:ea typeface="Arial"/>
                <a:cs typeface="Arial"/>
                <a:sym typeface="Arial"/>
              </a:rPr>
              <a:t>Who might benefit from tariffs even if consumers lose purchasing power—and what trade-offs does that create?</a:t>
            </a:r>
            <a:endParaRPr sz="2400" b="0" i="0" u="none" strike="noStrike" cap="none">
              <a:solidFill>
                <a:srgbClr val="000000"/>
              </a:solidFill>
              <a:latin typeface="Times"/>
              <a:ea typeface="Times"/>
              <a:cs typeface="Times"/>
              <a:sym typeface="Times"/>
            </a:endParaRPr>
          </a:p>
          <a:p>
            <a:pPr marL="0" marR="0" lvl="0" indent="0" algn="l" rtl="0">
              <a:lnSpc>
                <a:spcPct val="100000"/>
              </a:lnSpc>
              <a:spcBef>
                <a:spcPts val="1000"/>
              </a:spcBef>
              <a:spcAft>
                <a:spcPts val="0"/>
              </a:spcAft>
              <a:buNone/>
            </a:pPr>
            <a:r>
              <a:rPr lang="en-US" sz="2400" b="0" i="0" u="none" strike="noStrike" cap="none">
                <a:solidFill>
                  <a:srgbClr val="000000"/>
                </a:solidFill>
                <a:latin typeface="Arial"/>
                <a:ea typeface="Arial"/>
                <a:cs typeface="Arial"/>
                <a:sym typeface="Arial"/>
              </a:rPr>
              <a:t>Domestic producers and workers in protected industries may benefit from reduced foreign competition. Governments may also gain tariff revenue. The trade-off is that </a:t>
            </a:r>
            <a:r>
              <a:rPr lang="en-US" sz="2400" b="1" i="0" u="none" strike="noStrike" cap="none">
                <a:solidFill>
                  <a:srgbClr val="000000"/>
                </a:solidFill>
                <a:latin typeface="Arial"/>
                <a:ea typeface="Arial"/>
                <a:cs typeface="Arial"/>
                <a:sym typeface="Arial"/>
              </a:rPr>
              <a:t>consumers pay higher prices</a:t>
            </a:r>
            <a:r>
              <a:rPr lang="en-US" sz="2400" b="0" i="0" u="none" strike="noStrike" cap="none">
                <a:solidFill>
                  <a:srgbClr val="000000"/>
                </a:solidFill>
                <a:latin typeface="Arial"/>
                <a:ea typeface="Arial"/>
                <a:cs typeface="Arial"/>
                <a:sym typeface="Arial"/>
              </a:rPr>
              <a:t>, and</a:t>
            </a:r>
            <a:r>
              <a:rPr lang="en-US" sz="2400"/>
              <a:t> </a:t>
            </a:r>
            <a:r>
              <a:rPr lang="en-US" sz="2400" b="0" i="0" u="none" strike="noStrike" cap="none">
                <a:solidFill>
                  <a:srgbClr val="000000"/>
                </a:solidFill>
                <a:latin typeface="Arial"/>
                <a:ea typeface="Arial"/>
                <a:cs typeface="Arial"/>
                <a:sym typeface="Arial"/>
              </a:rPr>
              <a:t>the burden falls more heavily on those with less income.</a:t>
            </a:r>
            <a:endParaRPr sz="2400"/>
          </a:p>
          <a:p>
            <a:pPr marL="0" marR="0" lvl="0" indent="0" algn="l" rtl="0">
              <a:lnSpc>
                <a:spcPct val="100000"/>
              </a:lnSpc>
              <a:spcBef>
                <a:spcPts val="0"/>
              </a:spcBef>
              <a:spcAft>
                <a:spcPts val="0"/>
              </a:spcAft>
              <a:buClr>
                <a:srgbClr val="000000"/>
              </a:buClr>
              <a:buSzPts val="1866"/>
              <a:buFont typeface="Times"/>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FF0000"/>
              </a:buClr>
              <a:buSzPts val="2400"/>
              <a:buFont typeface="Arial"/>
              <a:buNone/>
            </a:pPr>
            <a:r>
              <a:rPr lang="en-US" sz="2000" b="1" i="0" u="none" strike="noStrike" cap="none">
                <a:solidFill>
                  <a:srgbClr val="FF0000"/>
                </a:solidFill>
                <a:latin typeface="Arial"/>
                <a:ea typeface="Arial"/>
                <a:cs typeface="Arial"/>
                <a:sym typeface="Arial"/>
              </a:rPr>
              <a:t>Tariffs tend to reduce consumer purchasing power overall, but their impact is uneven, placing a greater burden on lower-income households while potentially benefiting certain producers or industries.</a:t>
            </a:r>
            <a:endParaRPr sz="2000" b="0" i="0" u="none" strike="noStrike" cap="none">
              <a:solidFill>
                <a:srgbClr val="000000"/>
              </a:solidFill>
              <a:latin typeface="Times"/>
              <a:ea typeface="Times"/>
              <a:cs typeface="Times"/>
              <a:sym typeface="Times"/>
            </a:endParaRPr>
          </a:p>
          <a:p>
            <a:pPr marL="0" marR="0" lvl="0" indent="0" algn="l" rtl="0">
              <a:lnSpc>
                <a:spcPct val="100000"/>
              </a:lnSpc>
              <a:spcBef>
                <a:spcPts val="0"/>
              </a:spcBef>
              <a:spcAft>
                <a:spcPts val="0"/>
              </a:spcAft>
              <a:buClr>
                <a:srgbClr val="000000"/>
              </a:buClr>
              <a:buSzPts val="1200"/>
              <a:buFont typeface="Times"/>
              <a:buNone/>
            </a:pPr>
            <a:endParaRPr sz="2000" b="0" i="0" u="none" strike="noStrike" cap="none">
              <a:solidFill>
                <a:srgbClr val="000000"/>
              </a:solidFill>
              <a:latin typeface="Times"/>
              <a:ea typeface="Times"/>
              <a:cs typeface="Times"/>
              <a:sym typeface="Time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8FEFF"/>
        </a:solidFill>
        <a:effectLst/>
      </p:bgPr>
    </p:bg>
    <p:spTree>
      <p:nvGrpSpPr>
        <p:cNvPr id="1" name="Shape 295"/>
        <p:cNvGrpSpPr/>
        <p:nvPr/>
      </p:nvGrpSpPr>
      <p:grpSpPr>
        <a:xfrm>
          <a:off x="0" y="0"/>
          <a:ext cx="0" cy="0"/>
          <a:chOff x="0" y="0"/>
          <a:chExt cx="0" cy="0"/>
        </a:xfrm>
      </p:grpSpPr>
      <p:sp>
        <p:nvSpPr>
          <p:cNvPr id="296" name="Google Shape;296;p37"/>
          <p:cNvSpPr txBox="1">
            <a:spLocks noGrp="1"/>
          </p:cNvSpPr>
          <p:nvPr>
            <p:ph type="sldNum" idx="12"/>
          </p:nvPr>
        </p:nvSpPr>
        <p:spPr>
          <a:xfrm>
            <a:off x="11634697" y="6443272"/>
            <a:ext cx="232878"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38</a:t>
            </a:fld>
            <a:endParaRPr/>
          </a:p>
        </p:txBody>
      </p:sp>
      <p:sp>
        <p:nvSpPr>
          <p:cNvPr id="297" name="Google Shape;297;p37"/>
          <p:cNvSpPr txBox="1"/>
          <p:nvPr/>
        </p:nvSpPr>
        <p:spPr>
          <a:xfrm>
            <a:off x="579110" y="698269"/>
            <a:ext cx="3025709" cy="437665"/>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0" i="0" u="none" strike="noStrike" cap="none">
                <a:solidFill>
                  <a:srgbClr val="000000"/>
                </a:solidFill>
                <a:latin typeface="Calibri"/>
                <a:ea typeface="Calibri"/>
                <a:cs typeface="Calibri"/>
                <a:sym typeface="Calibri"/>
              </a:rPr>
              <a:t>Possible Lesson Plan</a:t>
            </a:r>
            <a:endParaRPr/>
          </a:p>
        </p:txBody>
      </p:sp>
      <p:sp>
        <p:nvSpPr>
          <p:cNvPr id="298" name="Google Shape;298;p37"/>
          <p:cNvSpPr txBox="1"/>
          <p:nvPr/>
        </p:nvSpPr>
        <p:spPr>
          <a:xfrm>
            <a:off x="1045600" y="1334275"/>
            <a:ext cx="10943100" cy="5248800"/>
          </a:xfrm>
          <a:prstGeom prst="rect">
            <a:avLst/>
          </a:prstGeom>
          <a:noFill/>
          <a:ln>
            <a:noFill/>
          </a:ln>
        </p:spPr>
        <p:txBody>
          <a:bodyPr spcFirstLastPara="1" wrap="square" lIns="45700" tIns="45700" rIns="45700" bIns="45700" anchor="t" anchorCtr="0">
            <a:spAutoFit/>
          </a:bodyPr>
          <a:lstStyle/>
          <a:p>
            <a:pPr marL="457200" marR="0" lvl="0" indent="-317500" algn="l" rtl="0">
              <a:lnSpc>
                <a:spcPct val="100000"/>
              </a:lnSpc>
              <a:spcBef>
                <a:spcPts val="0"/>
              </a:spcBef>
              <a:spcAft>
                <a:spcPts val="0"/>
              </a:spcAft>
              <a:buClr>
                <a:srgbClr val="0A0A0A"/>
              </a:buClr>
              <a:buSzPts val="1300"/>
              <a:buFont typeface="Arial"/>
              <a:buChar char="•"/>
            </a:pPr>
            <a:r>
              <a:rPr lang="en-US" sz="1300" b="1" i="0" u="sng" strike="noStrike" cap="none">
                <a:solidFill>
                  <a:srgbClr val="0A0A0A"/>
                </a:solidFill>
                <a:latin typeface="Arial"/>
                <a:ea typeface="Arial"/>
                <a:cs typeface="Arial"/>
                <a:sym typeface="Arial"/>
              </a:rPr>
              <a:t>Opening Activity:</a:t>
            </a:r>
            <a:r>
              <a:rPr lang="en-US" sz="1300" b="0" i="0" u="none" strike="noStrike" cap="none">
                <a:solidFill>
                  <a:srgbClr val="0A0A0A"/>
                </a:solidFill>
                <a:latin typeface="Arial"/>
                <a:ea typeface="Arial"/>
                <a:cs typeface="Arial"/>
                <a:sym typeface="Arial"/>
              </a:rPr>
              <a:t>    Have students check the labels on their own items—shoes, shirts, phones, or backpacks.</a:t>
            </a:r>
            <a:endParaRPr/>
          </a:p>
          <a:p>
            <a:pPr marL="914400" marR="0" lvl="1" indent="-317500" algn="l" rtl="0">
              <a:lnSpc>
                <a:spcPct val="100000"/>
              </a:lnSpc>
              <a:spcBef>
                <a:spcPts val="1200"/>
              </a:spcBef>
              <a:spcAft>
                <a:spcPts val="0"/>
              </a:spcAft>
              <a:buClr>
                <a:srgbClr val="0A0A0A"/>
              </a:buClr>
              <a:buSzPts val="1300"/>
              <a:buFont typeface="Arial"/>
              <a:buChar char="•"/>
            </a:pPr>
            <a:r>
              <a:rPr lang="en-US" sz="1300" b="1" i="0" u="none" strike="noStrike" cap="none">
                <a:solidFill>
                  <a:srgbClr val="0A0A0A"/>
                </a:solidFill>
                <a:latin typeface="Arial"/>
                <a:ea typeface="Arial"/>
                <a:cs typeface="Arial"/>
                <a:sym typeface="Arial"/>
              </a:rPr>
              <a:t>Discussion</a:t>
            </a:r>
            <a:r>
              <a:rPr lang="en-US" sz="1300" b="0" i="0" u="none" strike="noStrike" cap="none">
                <a:solidFill>
                  <a:srgbClr val="0A0A0A"/>
                </a:solidFill>
                <a:latin typeface="Arial"/>
                <a:ea typeface="Arial"/>
                <a:cs typeface="Arial"/>
                <a:sym typeface="Arial"/>
              </a:rPr>
              <a:t>:</a:t>
            </a:r>
            <a:endParaRPr sz="1800" b="0" i="0" u="none" strike="noStrike" cap="none">
              <a:solidFill>
                <a:srgbClr val="000000"/>
              </a:solidFill>
              <a:latin typeface="Calibri"/>
              <a:ea typeface="Calibri"/>
              <a:cs typeface="Calibri"/>
              <a:sym typeface="Calibri"/>
            </a:endParaRPr>
          </a:p>
          <a:p>
            <a:pPr marL="1371600" marR="0" lvl="2" indent="-317500"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Which countries appear most often?</a:t>
            </a:r>
            <a:endParaRPr/>
          </a:p>
          <a:p>
            <a:pPr marL="1371600" marR="0" lvl="2" indent="-317500"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What happens to your wallet if the U.S. government adds a 25% tax to every item from those countries?</a:t>
            </a:r>
            <a:endParaRPr/>
          </a:p>
          <a:p>
            <a:pPr marL="300121" marR="0" lvl="1" indent="-160421" algn="l" rtl="0">
              <a:lnSpc>
                <a:spcPct val="100000"/>
              </a:lnSpc>
              <a:spcBef>
                <a:spcPts val="1200"/>
              </a:spcBef>
              <a:spcAft>
                <a:spcPts val="0"/>
              </a:spcAft>
              <a:buClr>
                <a:srgbClr val="0A0A0A"/>
              </a:buClr>
              <a:buSzPts val="1300"/>
              <a:buFont typeface="Arial"/>
              <a:buChar char="•"/>
            </a:pPr>
            <a:r>
              <a:rPr lang="en-US" sz="1300" b="1" i="0" u="sng" strike="noStrike" cap="none">
                <a:solidFill>
                  <a:srgbClr val="0A0A0A"/>
                </a:solidFill>
                <a:latin typeface="Arial"/>
                <a:ea typeface="Arial"/>
                <a:cs typeface="Arial"/>
                <a:sym typeface="Arial"/>
              </a:rPr>
              <a:t>Body of the Lesson:</a:t>
            </a:r>
            <a:endParaRPr/>
          </a:p>
          <a:p>
            <a:pPr marL="922421" marR="0" lvl="2" indent="-160421"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Define various tariffs</a:t>
            </a:r>
            <a:r>
              <a:rPr lang="en-US" sz="1300" b="0" i="0" u="sng" strike="noStrike" cap="none">
                <a:solidFill>
                  <a:srgbClr val="0A0A0A"/>
                </a:solidFill>
                <a:latin typeface="Arial"/>
                <a:ea typeface="Arial"/>
                <a:cs typeface="Arial"/>
                <a:sym typeface="Arial"/>
              </a:rPr>
              <a:t> </a:t>
            </a:r>
            <a:endParaRPr/>
          </a:p>
          <a:p>
            <a:pPr marL="922421" marR="0" lvl="2" indent="-160421"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Define terms associated with tariffs </a:t>
            </a:r>
            <a:endParaRPr/>
          </a:p>
          <a:p>
            <a:pPr marL="922421" marR="0" lvl="2" indent="-160421"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Provide examples that show the effect of certain tariffs on goods</a:t>
            </a:r>
            <a:endParaRPr/>
          </a:p>
          <a:p>
            <a:pPr marL="922421" marR="0" lvl="2" indent="-160421"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Student Exercise and Further Discussion:</a:t>
            </a:r>
            <a:endParaRPr/>
          </a:p>
          <a:p>
            <a:pPr marL="1303421" marR="0" lvl="3" indent="-160421" algn="l" rtl="0">
              <a:lnSpc>
                <a:spcPct val="100000"/>
              </a:lnSpc>
              <a:spcBef>
                <a:spcPts val="1200"/>
              </a:spcBef>
              <a:spcAft>
                <a:spcPts val="0"/>
              </a:spcAft>
              <a:buClr>
                <a:srgbClr val="0A0A0A"/>
              </a:buClr>
              <a:buSzPts val="1300"/>
              <a:buFont typeface="Arial"/>
              <a:buChar char="✴"/>
            </a:pPr>
            <a:r>
              <a:rPr lang="en-US" sz="1300" b="0" i="0" u="none" strike="noStrike" cap="none">
                <a:solidFill>
                  <a:srgbClr val="0A0A0A"/>
                </a:solidFill>
                <a:latin typeface="Arial"/>
                <a:ea typeface="Arial"/>
                <a:cs typeface="Arial"/>
                <a:sym typeface="Arial"/>
              </a:rPr>
              <a:t>Situation: Two friends want to trade potato chips for cookies</a:t>
            </a:r>
            <a:endParaRPr/>
          </a:p>
          <a:p>
            <a:pPr marL="914400" marR="0" lvl="8" indent="914400" algn="l" rtl="0">
              <a:lnSpc>
                <a:spcPct val="100000"/>
              </a:lnSpc>
              <a:spcBef>
                <a:spcPts val="1200"/>
              </a:spcBef>
              <a:spcAft>
                <a:spcPts val="0"/>
              </a:spcAft>
              <a:buClr>
                <a:srgbClr val="0A0A0A"/>
              </a:buClr>
              <a:buSzPts val="1300"/>
              <a:buFont typeface="Arial"/>
              <a:buNone/>
            </a:pPr>
            <a:r>
              <a:rPr lang="en-US" sz="1300" b="0" i="0" u="none" strike="noStrike" cap="none">
                <a:solidFill>
                  <a:srgbClr val="0A0A0A"/>
                </a:solidFill>
                <a:latin typeface="Arial"/>
                <a:ea typeface="Arial"/>
                <a:cs typeface="Arial"/>
                <a:sym typeface="Arial"/>
              </a:rPr>
              <a:t>       The teacher announces that for any trade, you must pay me $1.00</a:t>
            </a:r>
            <a:endParaRPr/>
          </a:p>
          <a:p>
            <a:pPr marL="914400" marR="0" lvl="8" indent="914400" algn="l" rtl="0">
              <a:lnSpc>
                <a:spcPct val="100000"/>
              </a:lnSpc>
              <a:spcBef>
                <a:spcPts val="1200"/>
              </a:spcBef>
              <a:spcAft>
                <a:spcPts val="0"/>
              </a:spcAft>
              <a:buClr>
                <a:srgbClr val="0A0A0A"/>
              </a:buClr>
              <a:buSzPts val="1300"/>
              <a:buFont typeface="Arial"/>
              <a:buNone/>
            </a:pPr>
            <a:r>
              <a:rPr lang="en-US" sz="1300" b="0" i="0" u="none" strike="noStrike" cap="none">
                <a:solidFill>
                  <a:srgbClr val="0A0A0A"/>
                </a:solidFill>
                <a:latin typeface="Arial"/>
                <a:ea typeface="Arial"/>
                <a:cs typeface="Arial"/>
                <a:sym typeface="Arial"/>
              </a:rPr>
              <a:t>       Have students discuss the advantages and disadvantages of the trade</a:t>
            </a:r>
            <a:endParaRPr/>
          </a:p>
          <a:p>
            <a:pPr marL="270042" marR="0" lvl="8" indent="-130342" algn="l" rtl="0">
              <a:lnSpc>
                <a:spcPct val="100000"/>
              </a:lnSpc>
              <a:spcBef>
                <a:spcPts val="1200"/>
              </a:spcBef>
              <a:spcAft>
                <a:spcPts val="0"/>
              </a:spcAft>
              <a:buClr>
                <a:srgbClr val="0A0A0A"/>
              </a:buClr>
              <a:buSzPts val="1300"/>
              <a:buFont typeface="Arial"/>
              <a:buChar char="•"/>
            </a:pPr>
            <a:r>
              <a:rPr lang="en-US" sz="1300" b="1" i="0" u="sng" strike="noStrike" cap="none">
                <a:solidFill>
                  <a:srgbClr val="0A0A0A"/>
                </a:solidFill>
                <a:latin typeface="Arial"/>
                <a:ea typeface="Arial"/>
                <a:cs typeface="Arial"/>
                <a:sym typeface="Arial"/>
              </a:rPr>
              <a:t>Assessment Activity</a:t>
            </a:r>
            <a:endParaRPr/>
          </a:p>
          <a:p>
            <a:pPr marL="930442" marR="0" lvl="8" indent="-130342" algn="l" rtl="0">
              <a:lnSpc>
                <a:spcPct val="100000"/>
              </a:lnSpc>
              <a:spcBef>
                <a:spcPts val="1200"/>
              </a:spcBef>
              <a:spcAft>
                <a:spcPts val="0"/>
              </a:spcAft>
              <a:buClr>
                <a:srgbClr val="0A0A0A"/>
              </a:buClr>
              <a:buSzPts val="494"/>
              <a:buFont typeface="Arial"/>
              <a:buChar char="•"/>
            </a:pPr>
            <a:r>
              <a:rPr lang="en-US" sz="1300" b="0" i="0" u="none" strike="noStrike" cap="none">
                <a:solidFill>
                  <a:srgbClr val="0A0A0A"/>
                </a:solidFill>
                <a:latin typeface="Arial"/>
                <a:ea typeface="Arial"/>
                <a:cs typeface="Arial"/>
                <a:sym typeface="Arial"/>
              </a:rPr>
              <a:t>Have students play Tic - Tac -Toe - Tariff</a:t>
            </a:r>
            <a:endParaRPr sz="1800" b="0" i="0" u="none" strike="noStrike" cap="none">
              <a:solidFill>
                <a:srgbClr val="000000"/>
              </a:solidFill>
              <a:latin typeface="Calibri"/>
              <a:ea typeface="Calibri"/>
              <a:cs typeface="Calibri"/>
              <a:sym typeface="Calibri"/>
            </a:endParaRPr>
          </a:p>
          <a:p>
            <a:pPr marL="1400342" marR="0" lvl="8" indent="-130342" algn="l" rtl="0">
              <a:lnSpc>
                <a:spcPct val="100000"/>
              </a:lnSpc>
              <a:spcBef>
                <a:spcPts val="1200"/>
              </a:spcBef>
              <a:spcAft>
                <a:spcPts val="0"/>
              </a:spcAft>
              <a:buClr>
                <a:srgbClr val="0A0A0A"/>
              </a:buClr>
              <a:buSzPts val="494"/>
              <a:buFont typeface="Arial"/>
              <a:buChar char="•"/>
            </a:pPr>
            <a:r>
              <a:rPr lang="en-US" sz="1300" b="0" i="0" u="none" strike="noStrike" cap="none">
                <a:solidFill>
                  <a:srgbClr val="0A0A0A"/>
                </a:solidFill>
                <a:latin typeface="Arial"/>
                <a:ea typeface="Arial"/>
                <a:cs typeface="Arial"/>
                <a:sym typeface="Arial"/>
              </a:rPr>
              <a:t> </a:t>
            </a:r>
            <a:r>
              <a:rPr lang="en-US" sz="1300" b="1" i="0" u="sng" strike="noStrike" cap="none">
                <a:solidFill>
                  <a:schemeClr val="hlink"/>
                </a:solidFill>
                <a:latin typeface="Arial"/>
                <a:ea typeface="Arial"/>
                <a:cs typeface="Arial"/>
                <a:sym typeface="Arial"/>
                <a:hlinkClick r:id="rId3"/>
              </a:rPr>
              <a:t>https://www.fte.org/wp-content/uploads/Tic-Tac-Toe-Tariff-.pdf</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AE1FF"/>
        </a:solidFill>
        <a:effectLst/>
      </p:bgPr>
    </p:bg>
    <p:spTree>
      <p:nvGrpSpPr>
        <p:cNvPr id="1" name="Shape 302"/>
        <p:cNvGrpSpPr/>
        <p:nvPr/>
      </p:nvGrpSpPr>
      <p:grpSpPr>
        <a:xfrm>
          <a:off x="0" y="0"/>
          <a:ext cx="0" cy="0"/>
          <a:chOff x="0" y="0"/>
          <a:chExt cx="0" cy="0"/>
        </a:xfrm>
      </p:grpSpPr>
      <p:sp>
        <p:nvSpPr>
          <p:cNvPr id="303" name="Google Shape;303;p38"/>
          <p:cNvSpPr txBox="1">
            <a:spLocks noGrp="1"/>
          </p:cNvSpPr>
          <p:nvPr>
            <p:ph type="sldNum" idx="12"/>
          </p:nvPr>
        </p:nvSpPr>
        <p:spPr>
          <a:xfrm>
            <a:off x="11634697" y="6443272"/>
            <a:ext cx="232878"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39</a:t>
            </a:fld>
            <a:endParaRPr/>
          </a:p>
        </p:txBody>
      </p:sp>
      <p:sp>
        <p:nvSpPr>
          <p:cNvPr id="304" name="Google Shape;304;p38"/>
          <p:cNvSpPr txBox="1"/>
          <p:nvPr/>
        </p:nvSpPr>
        <p:spPr>
          <a:xfrm>
            <a:off x="762095" y="1369653"/>
            <a:ext cx="10667810" cy="601624"/>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4000"/>
              <a:buFont typeface="Calibri"/>
              <a:buNone/>
            </a:pPr>
            <a:r>
              <a:rPr lang="en-US" sz="4000" b="0" i="0" u="none" strike="noStrike" cap="none">
                <a:solidFill>
                  <a:srgbClr val="000000"/>
                </a:solidFill>
                <a:latin typeface="Calibri"/>
                <a:ea typeface="Calibri"/>
                <a:cs typeface="Calibri"/>
                <a:sym typeface="Calibri"/>
              </a:rPr>
              <a:t>Do students understand how certain tariffs work?</a:t>
            </a:r>
            <a:endParaRPr/>
          </a:p>
        </p:txBody>
      </p:sp>
      <p:sp>
        <p:nvSpPr>
          <p:cNvPr id="305" name="Google Shape;305;p38"/>
          <p:cNvSpPr txBox="1"/>
          <p:nvPr/>
        </p:nvSpPr>
        <p:spPr>
          <a:xfrm>
            <a:off x="843300" y="270051"/>
            <a:ext cx="6932375" cy="850365"/>
          </a:xfrm>
          <a:prstGeom prst="rect">
            <a:avLst/>
          </a:prstGeom>
          <a:noFill/>
          <a:ln>
            <a:noFill/>
          </a:ln>
        </p:spPr>
        <p:txBody>
          <a:bodyPr spcFirstLastPara="1" wrap="square" lIns="45700" tIns="45700" rIns="45700" bIns="45700" anchor="t" anchorCtr="0">
            <a:spAutoFit/>
          </a:bodyPr>
          <a:lstStyle/>
          <a:p>
            <a:pPr marL="0" marR="0" lvl="0" indent="0" algn="ctr" rtl="0">
              <a:lnSpc>
                <a:spcPct val="90000"/>
              </a:lnSpc>
              <a:spcBef>
                <a:spcPts val="0"/>
              </a:spcBef>
              <a:spcAft>
                <a:spcPts val="0"/>
              </a:spcAft>
              <a:buClr>
                <a:srgbClr val="000000"/>
              </a:buClr>
              <a:buSzPts val="6000"/>
              <a:buFont typeface="Calibri"/>
              <a:buNone/>
            </a:pPr>
            <a:r>
              <a:rPr lang="en-US" sz="6000" b="0" i="0" u="none" strike="noStrike" cap="none">
                <a:solidFill>
                  <a:srgbClr val="000000"/>
                </a:solidFill>
                <a:latin typeface="Calibri"/>
                <a:ea typeface="Calibri"/>
                <a:cs typeface="Calibri"/>
                <a:sym typeface="Calibri"/>
              </a:rPr>
              <a:t>Possible Assessments:</a:t>
            </a:r>
            <a:endParaRPr/>
          </a:p>
        </p:txBody>
      </p:sp>
      <p:graphicFrame>
        <p:nvGraphicFramePr>
          <p:cNvPr id="306" name="Google Shape;306;p38"/>
          <p:cNvGraphicFramePr/>
          <p:nvPr/>
        </p:nvGraphicFramePr>
        <p:xfrm>
          <a:off x="843297" y="2220514"/>
          <a:ext cx="3000000" cy="3000000"/>
        </p:xfrm>
        <a:graphic>
          <a:graphicData uri="http://schemas.openxmlformats.org/drawingml/2006/table">
            <a:tbl>
              <a:tblPr bandRow="1">
                <a:noFill/>
                <a:tableStyleId>{7BD8BAB0-B5FE-4B03-9307-F55AD663FD4E}</a:tableStyleId>
              </a:tblPr>
              <a:tblGrid>
                <a:gridCol w="5416125">
                  <a:extLst>
                    <a:ext uri="{9D8B030D-6E8A-4147-A177-3AD203B41FA5}">
                      <a16:colId xmlns:a16="http://schemas.microsoft.com/office/drawing/2014/main" val="20000"/>
                    </a:ext>
                  </a:extLst>
                </a:gridCol>
                <a:gridCol w="5641225">
                  <a:extLst>
                    <a:ext uri="{9D8B030D-6E8A-4147-A177-3AD203B41FA5}">
                      <a16:colId xmlns:a16="http://schemas.microsoft.com/office/drawing/2014/main" val="20001"/>
                    </a:ext>
                  </a:extLst>
                </a:gridCol>
              </a:tblGrid>
              <a:tr h="377175">
                <a:tc gridSpan="2">
                  <a:txBody>
                    <a:bodyPr/>
                    <a:lstStyle/>
                    <a:p>
                      <a:pPr marL="0" marR="0" lvl="0" indent="0" algn="ctr" rtl="0">
                        <a:lnSpc>
                          <a:spcPct val="100000"/>
                        </a:lnSpc>
                        <a:spcBef>
                          <a:spcPts val="0"/>
                        </a:spcBef>
                        <a:spcAft>
                          <a:spcPts val="0"/>
                        </a:spcAft>
                        <a:buClr>
                          <a:schemeClr val="dk1"/>
                        </a:buClr>
                        <a:buSzPts val="1800"/>
                        <a:buFont typeface="Helvetica Neue"/>
                        <a:buNone/>
                      </a:pPr>
                      <a:r>
                        <a:rPr lang="en-US" sz="1800" u="none" strike="noStrike" cap="none"/>
                        <a:t>Example of Exit Tickets</a:t>
                      </a:r>
                      <a:endParaRPr sz="1800"/>
                    </a:p>
                  </a:txBody>
                  <a:tcPr marL="0" marR="0" marT="0" marB="0">
                    <a:lnL w="12700" cap="flat" cmpd="sng">
                      <a:solidFill>
                        <a:srgbClr val="232C34"/>
                      </a:solidFill>
                      <a:prstDash val="solid"/>
                      <a:round/>
                      <a:headEnd type="none" w="sm" len="sm"/>
                      <a:tailEnd type="none" w="sm" len="sm"/>
                    </a:lnL>
                    <a:lnR w="12700" cap="flat" cmpd="sng">
                      <a:solidFill>
                        <a:srgbClr val="232C34"/>
                      </a:solidFill>
                      <a:prstDash val="solid"/>
                      <a:round/>
                      <a:headEnd type="none" w="sm" len="sm"/>
                      <a:tailEnd type="none" w="sm" len="sm"/>
                    </a:lnR>
                    <a:lnT w="12700" cap="flat" cmpd="sng">
                      <a:solidFill>
                        <a:srgbClr val="232C34"/>
                      </a:solidFill>
                      <a:prstDash val="solid"/>
                      <a:round/>
                      <a:headEnd type="none" w="sm" len="sm"/>
                      <a:tailEnd type="none" w="sm" len="sm"/>
                    </a:lnT>
                    <a:lnB w="12700" cap="flat" cmpd="sng">
                      <a:solidFill>
                        <a:srgbClr val="232C34"/>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584200">
                <a:tc>
                  <a:txBody>
                    <a:bodyPr/>
                    <a:lstStyle/>
                    <a:p>
                      <a:pPr marL="0" marR="0" lvl="0" indent="0" algn="l" rtl="0">
                        <a:lnSpc>
                          <a:spcPct val="100000"/>
                        </a:lnSpc>
                        <a:spcBef>
                          <a:spcPts val="0"/>
                        </a:spcBef>
                        <a:spcAft>
                          <a:spcPts val="0"/>
                        </a:spcAft>
                        <a:buClr>
                          <a:srgbClr val="0A0A0A"/>
                        </a:buClr>
                        <a:buSzPts val="1000"/>
                        <a:buFont typeface="Arial"/>
                        <a:buNone/>
                      </a:pPr>
                      <a:endParaRPr sz="1000" b="0" u="none" strike="noStrike" cap="none"/>
                    </a:p>
                    <a:p>
                      <a:pPr marL="0" marR="0" lvl="0" indent="0" algn="l" rtl="0">
                        <a:lnSpc>
                          <a:spcPct val="100000"/>
                        </a:lnSpc>
                        <a:spcBef>
                          <a:spcPts val="0"/>
                        </a:spcBef>
                        <a:spcAft>
                          <a:spcPts val="0"/>
                        </a:spcAft>
                        <a:buClr>
                          <a:srgbClr val="0A0A0A"/>
                        </a:buClr>
                        <a:buSzPts val="1600"/>
                        <a:buFont typeface="Arial"/>
                        <a:buNone/>
                      </a:pPr>
                      <a:r>
                        <a:rPr lang="en-US" sz="1600">
                          <a:solidFill>
                            <a:srgbClr val="0A0A0A"/>
                          </a:solidFill>
                          <a:latin typeface="Arial"/>
                          <a:ea typeface="Arial"/>
                          <a:cs typeface="Arial"/>
                          <a:sym typeface="Arial"/>
                        </a:rPr>
                        <a:t>TYPE 1:</a:t>
                      </a:r>
                      <a:endParaRPr sz="1600">
                        <a:solidFill>
                          <a:srgbClr val="0A0A0A"/>
                        </a:solidFill>
                        <a:latin typeface="Arial"/>
                        <a:ea typeface="Arial"/>
                        <a:cs typeface="Arial"/>
                        <a:sym typeface="Arial"/>
                      </a:endParaRPr>
                    </a:p>
                    <a:p>
                      <a:pPr marL="0" marR="0" lvl="0" indent="0" algn="l" rtl="0">
                        <a:lnSpc>
                          <a:spcPct val="100000"/>
                        </a:lnSpc>
                        <a:spcBef>
                          <a:spcPts val="0"/>
                        </a:spcBef>
                        <a:spcAft>
                          <a:spcPts val="0"/>
                        </a:spcAft>
                        <a:buClr>
                          <a:srgbClr val="0A0A0A"/>
                        </a:buClr>
                        <a:buSzPts val="1600"/>
                        <a:buFont typeface="Arial"/>
                        <a:buNone/>
                      </a:pPr>
                      <a:r>
                        <a:rPr lang="en-US" sz="1600" u="none" strike="noStrike" cap="none">
                          <a:solidFill>
                            <a:srgbClr val="0A0A0A"/>
                          </a:solidFill>
                          <a:latin typeface="Arial"/>
                          <a:ea typeface="Arial"/>
                          <a:cs typeface="Arial"/>
                          <a:sym typeface="Arial"/>
                        </a:rPr>
                        <a:t>An American company imports a smartphone from another country. The original price is </a:t>
                      </a:r>
                      <a:r>
                        <a:rPr lang="en-US" sz="1840" b="1" u="none" strike="noStrike" cap="none"/>
                        <a:t>$200.  </a:t>
                      </a:r>
                      <a:r>
                        <a:rPr lang="en-US" sz="1600" u="none" strike="noStrike" cap="none">
                          <a:solidFill>
                            <a:srgbClr val="0A0A0A"/>
                          </a:solidFill>
                          <a:latin typeface="Arial"/>
                          <a:ea typeface="Arial"/>
                          <a:cs typeface="Arial"/>
                          <a:sym typeface="Arial"/>
                        </a:rPr>
                        <a:t>The U.S. government imposes a </a:t>
                      </a:r>
                      <a:r>
                        <a:rPr lang="en-US" sz="1600" b="1" u="none" strike="noStrike" cap="none"/>
                        <a:t>25% tariff</a:t>
                      </a:r>
                      <a:r>
                        <a:rPr lang="en-US" sz="1600" u="none" strike="noStrike" cap="none">
                          <a:solidFill>
                            <a:srgbClr val="0A0A0A"/>
                          </a:solidFill>
                          <a:latin typeface="Arial"/>
                          <a:ea typeface="Arial"/>
                          <a:cs typeface="Arial"/>
                          <a:sym typeface="Arial"/>
                        </a:rPr>
                        <a:t> on this item.</a:t>
                      </a:r>
                      <a:endParaRPr/>
                    </a:p>
                    <a:p>
                      <a:pPr marL="0" marR="0" lvl="0" indent="0" algn="l" rtl="0">
                        <a:lnSpc>
                          <a:spcPct val="100000"/>
                        </a:lnSpc>
                        <a:spcBef>
                          <a:spcPts val="0"/>
                        </a:spcBef>
                        <a:spcAft>
                          <a:spcPts val="0"/>
                        </a:spcAft>
                        <a:buClr>
                          <a:srgbClr val="0A0A0A"/>
                        </a:buClr>
                        <a:buSzPts val="1600"/>
                        <a:buFont typeface="Arial"/>
                        <a:buNone/>
                      </a:pPr>
                      <a:endParaRPr sz="1600" u="none" strike="noStrike" cap="none">
                        <a:solidFill>
                          <a:srgbClr val="0A0A0A"/>
                        </a:solidFill>
                        <a:latin typeface="Arial"/>
                        <a:ea typeface="Arial"/>
                        <a:cs typeface="Arial"/>
                        <a:sym typeface="Arial"/>
                      </a:endParaRPr>
                    </a:p>
                    <a:p>
                      <a:pPr marL="457200" marR="0" lvl="0" indent="-317500" algn="l" rtl="0">
                        <a:lnSpc>
                          <a:spcPct val="100000"/>
                        </a:lnSpc>
                        <a:spcBef>
                          <a:spcPts val="1200"/>
                        </a:spcBef>
                        <a:spcAft>
                          <a:spcPts val="0"/>
                        </a:spcAft>
                        <a:buClr>
                          <a:srgbClr val="0A0A0A"/>
                        </a:buClr>
                        <a:buSzPts val="1600"/>
                        <a:buFont typeface="Arial"/>
                        <a:buChar char="•"/>
                      </a:pPr>
                      <a:r>
                        <a:rPr lang="en-US" sz="1600" b="1" u="none" strike="noStrike" cap="none"/>
                        <a:t>A)</a:t>
                      </a:r>
                      <a:r>
                        <a:rPr lang="en-US" sz="1600" u="none" strike="noStrike" cap="none">
                          <a:solidFill>
                            <a:srgbClr val="0A0A0A"/>
                          </a:solidFill>
                          <a:latin typeface="Arial"/>
                          <a:ea typeface="Arial"/>
                          <a:cs typeface="Arial"/>
                          <a:sym typeface="Arial"/>
                        </a:rPr>
                        <a:t> How much is the tariff in dollars? </a:t>
                      </a:r>
                      <a:endParaRPr sz="1840" u="none" strike="noStrike" cap="none"/>
                    </a:p>
                    <a:p>
                      <a:pPr marL="0" marR="0" lvl="0" indent="0" algn="l" rtl="0">
                        <a:lnSpc>
                          <a:spcPct val="100000"/>
                        </a:lnSpc>
                        <a:spcBef>
                          <a:spcPts val="0"/>
                        </a:spcBef>
                        <a:spcAft>
                          <a:spcPts val="0"/>
                        </a:spcAft>
                        <a:buClr>
                          <a:srgbClr val="0A0A0A"/>
                        </a:buClr>
                        <a:buSzPts val="1840"/>
                        <a:buFont typeface="Arial"/>
                        <a:buNone/>
                      </a:pPr>
                      <a:br>
                        <a:rPr lang="en-US" sz="1840" u="none" strike="noStrike" cap="none">
                          <a:solidFill>
                            <a:srgbClr val="0A0A0A"/>
                          </a:solidFill>
                          <a:latin typeface="Arial"/>
                          <a:ea typeface="Arial"/>
                          <a:cs typeface="Arial"/>
                          <a:sym typeface="Arial"/>
                        </a:rPr>
                      </a:br>
                      <a:endParaRPr sz="1600" u="none" strike="noStrike" cap="none">
                        <a:latin typeface="Arial"/>
                        <a:ea typeface="Arial"/>
                        <a:cs typeface="Arial"/>
                        <a:sym typeface="Arial"/>
                      </a:endParaRPr>
                    </a:p>
                    <a:p>
                      <a:pPr marL="457200" marR="0" lvl="0" indent="-317500" algn="l" rtl="0">
                        <a:lnSpc>
                          <a:spcPct val="100000"/>
                        </a:lnSpc>
                        <a:spcBef>
                          <a:spcPts val="1200"/>
                        </a:spcBef>
                        <a:spcAft>
                          <a:spcPts val="0"/>
                        </a:spcAft>
                        <a:buClr>
                          <a:srgbClr val="0A0A0A"/>
                        </a:buClr>
                        <a:buSzPts val="1600"/>
                        <a:buFont typeface="Arial"/>
                        <a:buChar char="•"/>
                      </a:pPr>
                      <a:r>
                        <a:rPr lang="en-US" sz="1600" b="1" u="none" strike="noStrike" cap="none"/>
                        <a:t>B)</a:t>
                      </a:r>
                      <a:r>
                        <a:rPr lang="en-US" sz="1600" u="none" strike="noStrike" cap="none">
                          <a:solidFill>
                            <a:srgbClr val="0A0A0A"/>
                          </a:solidFill>
                          <a:latin typeface="Arial"/>
                          <a:ea typeface="Arial"/>
                          <a:cs typeface="Arial"/>
                          <a:sym typeface="Arial"/>
                        </a:rPr>
                        <a:t> What is the new total price of the phone? </a:t>
                      </a:r>
                      <a:endParaRPr/>
                    </a:p>
                  </a:txBody>
                  <a:tcPr marL="0" marR="0" marT="0" marB="0">
                    <a:lnL w="12700" cap="flat" cmpd="sng">
                      <a:solidFill>
                        <a:srgbClr val="232C34"/>
                      </a:solidFill>
                      <a:prstDash val="solid"/>
                      <a:round/>
                      <a:headEnd type="none" w="sm" len="sm"/>
                      <a:tailEnd type="none" w="sm" len="sm"/>
                    </a:lnL>
                    <a:lnR w="12700" cap="flat" cmpd="sng">
                      <a:solidFill>
                        <a:srgbClr val="232C34"/>
                      </a:solidFill>
                      <a:prstDash val="solid"/>
                      <a:round/>
                      <a:headEnd type="none" w="sm" len="sm"/>
                      <a:tailEnd type="none" w="sm" len="sm"/>
                    </a:lnR>
                    <a:lnT w="12700" cap="flat" cmpd="sng">
                      <a:solidFill>
                        <a:srgbClr val="232C34"/>
                      </a:solidFill>
                      <a:prstDash val="solid"/>
                      <a:round/>
                      <a:headEnd type="none" w="sm" len="sm"/>
                      <a:tailEnd type="none" w="sm" len="sm"/>
                    </a:lnT>
                    <a:lnB w="12700" cap="flat" cmpd="sng">
                      <a:solidFill>
                        <a:srgbClr val="232C34"/>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Helvetica Neue"/>
                        <a:buNone/>
                      </a:pPr>
                      <a:r>
                        <a:rPr lang="en-US" sz="1800"/>
                        <a:t>TYPE 2:</a:t>
                      </a:r>
                      <a:endParaRPr sz="1800"/>
                    </a:p>
                    <a:p>
                      <a:pPr marL="0" marR="0" lvl="0" indent="0" algn="l" rtl="0">
                        <a:lnSpc>
                          <a:spcPct val="100000"/>
                        </a:lnSpc>
                        <a:spcBef>
                          <a:spcPts val="0"/>
                        </a:spcBef>
                        <a:spcAft>
                          <a:spcPts val="0"/>
                        </a:spcAft>
                        <a:buClr>
                          <a:schemeClr val="dk1"/>
                        </a:buClr>
                        <a:buSzPts val="1800"/>
                        <a:buFont typeface="Helvetica Neue"/>
                        <a:buNone/>
                      </a:pPr>
                      <a:r>
                        <a:rPr lang="en-US" sz="1800" u="none" strike="noStrike" cap="none"/>
                        <a:t>Use the 3-2-1 Strategy: </a:t>
                      </a:r>
                      <a:br>
                        <a:rPr lang="en-US" sz="1800" u="none" strike="noStrike" cap="none"/>
                      </a:br>
                      <a:br>
                        <a:rPr lang="en-US" sz="1800" u="none" strike="noStrike" cap="none"/>
                      </a:br>
                      <a:r>
                        <a:rPr lang="en-US" sz="1800" u="none" strike="noStrike" cap="none"/>
                        <a:t>Write down 3 things you learned about how tariffs are calculated, </a:t>
                      </a:r>
                      <a:br>
                        <a:rPr lang="en-US" sz="1800" u="none" strike="noStrike" cap="none"/>
                      </a:br>
                      <a:br>
                        <a:rPr lang="en-US" sz="1800" u="none" strike="noStrike" cap="none"/>
                      </a:br>
                      <a:r>
                        <a:rPr lang="en-US" sz="1800" u="none" strike="noStrike" cap="none"/>
                        <a:t>Write 2 questions you still have, and </a:t>
                      </a:r>
                      <a:br>
                        <a:rPr lang="en-US" sz="1800" u="none" strike="noStrike" cap="none"/>
                      </a:br>
                      <a:br>
                        <a:rPr lang="en-US" sz="1800" u="none" strike="noStrike" cap="none"/>
                      </a:br>
                      <a:r>
                        <a:rPr lang="en-US" sz="1800" u="none" strike="noStrike" cap="none"/>
                        <a:t>1 way tariffs might affect your personal budget</a:t>
                      </a:r>
                      <a:endParaRPr/>
                    </a:p>
                  </a:txBody>
                  <a:tcPr marL="0" marR="0" marT="0" marB="0">
                    <a:lnL w="12700" cap="flat" cmpd="sng">
                      <a:solidFill>
                        <a:srgbClr val="232C34"/>
                      </a:solidFill>
                      <a:prstDash val="solid"/>
                      <a:round/>
                      <a:headEnd type="none" w="sm" len="sm"/>
                      <a:tailEnd type="none" w="sm" len="sm"/>
                    </a:lnL>
                    <a:lnR w="12700" cap="flat" cmpd="sng">
                      <a:solidFill>
                        <a:srgbClr val="232C34"/>
                      </a:solidFill>
                      <a:prstDash val="solid"/>
                      <a:round/>
                      <a:headEnd type="none" w="sm" len="sm"/>
                      <a:tailEnd type="none" w="sm" len="sm"/>
                    </a:lnR>
                    <a:lnT w="12700" cap="flat" cmpd="sng">
                      <a:solidFill>
                        <a:srgbClr val="232C34"/>
                      </a:solidFill>
                      <a:prstDash val="solid"/>
                      <a:round/>
                      <a:headEnd type="none" w="sm" len="sm"/>
                      <a:tailEnd type="none" w="sm" len="sm"/>
                    </a:lnT>
                    <a:lnB w="12700" cap="flat" cmpd="sng">
                      <a:solidFill>
                        <a:srgbClr val="232C34"/>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E5B6"/>
        </a:solidFill>
        <a:effectLst/>
      </p:bgPr>
    </p:bg>
    <p:spTree>
      <p:nvGrpSpPr>
        <p:cNvPr id="1" name="Shape 85"/>
        <p:cNvGrpSpPr/>
        <p:nvPr/>
      </p:nvGrpSpPr>
      <p:grpSpPr>
        <a:xfrm>
          <a:off x="0" y="0"/>
          <a:ext cx="0" cy="0"/>
          <a:chOff x="0" y="0"/>
          <a:chExt cx="0" cy="0"/>
        </a:xfrm>
      </p:grpSpPr>
      <p:sp>
        <p:nvSpPr>
          <p:cNvPr id="86" name="Google Shape;86;p4"/>
          <p:cNvSpPr txBox="1"/>
          <p:nvPr/>
        </p:nvSpPr>
        <p:spPr>
          <a:xfrm>
            <a:off x="751943" y="469338"/>
            <a:ext cx="10491401" cy="653913"/>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Presenter(s)</a:t>
            </a:r>
            <a:endParaRPr/>
          </a:p>
        </p:txBody>
      </p:sp>
      <p:sp>
        <p:nvSpPr>
          <p:cNvPr id="87" name="Google Shape;87;p4"/>
          <p:cNvSpPr txBox="1"/>
          <p:nvPr/>
        </p:nvSpPr>
        <p:spPr>
          <a:xfrm>
            <a:off x="3892827" y="2182325"/>
            <a:ext cx="6859200" cy="1723800"/>
          </a:xfrm>
          <a:prstGeom prst="rect">
            <a:avLst/>
          </a:prstGeom>
          <a:solidFill>
            <a:srgbClr val="D2E5B6"/>
          </a:solidFill>
          <a:ln>
            <a:noFill/>
          </a:ln>
        </p:spPr>
        <p:txBody>
          <a:bodyPr spcFirstLastPara="1" wrap="square" lIns="45700" tIns="45700" rIns="45700" bIns="45700" anchor="ctr" anchorCtr="0">
            <a:spAutoFit/>
          </a:bodyPr>
          <a:lstStyle/>
          <a:p>
            <a:pPr marL="0" marR="0" lvl="0" indent="0" algn="l" rtl="0">
              <a:lnSpc>
                <a:spcPct val="90000"/>
              </a:lnSpc>
              <a:spcBef>
                <a:spcPts val="1000"/>
              </a:spcBef>
              <a:spcAft>
                <a:spcPts val="0"/>
              </a:spcAft>
              <a:buClr>
                <a:srgbClr val="000000"/>
              </a:buClr>
              <a:buSzPts val="2400"/>
              <a:buFont typeface="Calibri"/>
              <a:buNone/>
            </a:pPr>
            <a:r>
              <a:rPr lang="en-US" sz="3000" b="0" i="0" u="none" strike="noStrike" cap="none">
                <a:solidFill>
                  <a:srgbClr val="000000"/>
                </a:solidFill>
                <a:latin typeface="Calibri"/>
                <a:ea typeface="Calibri"/>
                <a:cs typeface="Calibri"/>
                <a:sym typeface="Calibri"/>
              </a:rPr>
              <a:t>Maria Michelsson</a:t>
            </a:r>
            <a:endParaRPr sz="3000"/>
          </a:p>
          <a:p>
            <a:pPr marL="0" marR="0" lvl="0" indent="0" algn="l" rtl="0">
              <a:lnSpc>
                <a:spcPct val="90000"/>
              </a:lnSpc>
              <a:spcBef>
                <a:spcPts val="2000"/>
              </a:spcBef>
              <a:spcAft>
                <a:spcPts val="0"/>
              </a:spcAft>
              <a:buClr>
                <a:srgbClr val="000000"/>
              </a:buClr>
              <a:buSzPts val="2400"/>
              <a:buFont typeface="Calibri"/>
              <a:buNone/>
            </a:pPr>
            <a:r>
              <a:rPr lang="en-US" sz="3000" b="0" i="0" u="none" strike="noStrike" cap="none">
                <a:solidFill>
                  <a:srgbClr val="000000"/>
                </a:solidFill>
                <a:latin typeface="Calibri"/>
                <a:ea typeface="Calibri"/>
                <a:cs typeface="Calibri"/>
                <a:sym typeface="Calibri"/>
              </a:rPr>
              <a:t>mcsmcm@gmail.com</a:t>
            </a:r>
            <a:endParaRPr sz="30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400"/>
              <a:buFont typeface="Calibri"/>
              <a:buNone/>
            </a:pPr>
            <a:r>
              <a:rPr lang="en-US" sz="3000" b="0" i="0" u="none" strike="noStrike" cap="none">
                <a:solidFill>
                  <a:srgbClr val="000000"/>
                </a:solidFill>
                <a:latin typeface="Calibri"/>
                <a:ea typeface="Calibri"/>
                <a:cs typeface="Calibri"/>
                <a:sym typeface="Calibri"/>
              </a:rPr>
              <a:t>www.linkedin.com/in/michelsson-maria</a:t>
            </a:r>
            <a:endParaRPr sz="3000" b="0" i="0" u="none" strike="noStrike" cap="none">
              <a:solidFill>
                <a:srgbClr val="000000"/>
              </a:solidFill>
              <a:latin typeface="Calibri"/>
              <a:ea typeface="Calibri"/>
              <a:cs typeface="Calibri"/>
              <a:sym typeface="Calibri"/>
            </a:endParaRPr>
          </a:p>
        </p:txBody>
      </p:sp>
      <p:sp>
        <p:nvSpPr>
          <p:cNvPr id="88" name="Google Shape;88;p4"/>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4</a:t>
            </a:fld>
            <a:endParaRPr/>
          </a:p>
        </p:txBody>
      </p:sp>
      <p:pic>
        <p:nvPicPr>
          <p:cNvPr id="89" name="Google Shape;89;p4" descr="Image"/>
          <p:cNvPicPr preferRelativeResize="0"/>
          <p:nvPr/>
        </p:nvPicPr>
        <p:blipFill rotWithShape="1">
          <a:blip r:embed="rId3">
            <a:alphaModFix/>
          </a:blip>
          <a:srcRect/>
          <a:stretch/>
        </p:blipFill>
        <p:spPr>
          <a:xfrm>
            <a:off x="1652677" y="2182319"/>
            <a:ext cx="1956445" cy="1854734"/>
          </a:xfrm>
          <a:prstGeom prst="rect">
            <a:avLst/>
          </a:prstGeom>
          <a:noFill/>
          <a:ln>
            <a:noFill/>
          </a:ln>
        </p:spPr>
      </p:pic>
      <p:sp>
        <p:nvSpPr>
          <p:cNvPr id="90" name="Google Shape;90;p4"/>
          <p:cNvSpPr txBox="1"/>
          <p:nvPr/>
        </p:nvSpPr>
        <p:spPr>
          <a:xfrm>
            <a:off x="6024880" y="3294380"/>
            <a:ext cx="142240" cy="2692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Times"/>
              <a:buNone/>
            </a:pPr>
            <a:r>
              <a:rPr lang="en-US" sz="1200" b="0" i="0" u="none" strike="noStrike" cap="none">
                <a:solidFill>
                  <a:srgbClr val="000000"/>
                </a:solidFill>
                <a:latin typeface="Times"/>
                <a:ea typeface="Times"/>
                <a:cs typeface="Times"/>
                <a:sym typeface="Times"/>
              </a:rPr>
              <a:t>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D991"/>
        </a:solidFill>
        <a:effectLst/>
      </p:bgPr>
    </p:bg>
    <p:spTree>
      <p:nvGrpSpPr>
        <p:cNvPr id="1" name="Shape 310"/>
        <p:cNvGrpSpPr/>
        <p:nvPr/>
      </p:nvGrpSpPr>
      <p:grpSpPr>
        <a:xfrm>
          <a:off x="0" y="0"/>
          <a:ext cx="0" cy="0"/>
          <a:chOff x="0" y="0"/>
          <a:chExt cx="0" cy="0"/>
        </a:xfrm>
      </p:grpSpPr>
      <p:pic>
        <p:nvPicPr>
          <p:cNvPr id="311" name="Google Shape;311;g3d4de2b62f2_0_27"/>
          <p:cNvPicPr preferRelativeResize="0"/>
          <p:nvPr/>
        </p:nvPicPr>
        <p:blipFill>
          <a:blip r:embed="rId3">
            <a:alphaModFix/>
          </a:blip>
          <a:stretch>
            <a:fillRect/>
          </a:stretch>
        </p:blipFill>
        <p:spPr>
          <a:xfrm>
            <a:off x="225025" y="0"/>
            <a:ext cx="5593700" cy="3352700"/>
          </a:xfrm>
          <a:prstGeom prst="rect">
            <a:avLst/>
          </a:prstGeom>
          <a:noFill/>
          <a:ln>
            <a:noFill/>
          </a:ln>
        </p:spPr>
      </p:pic>
      <p:pic>
        <p:nvPicPr>
          <p:cNvPr id="312" name="Google Shape;312;g3d4de2b62f2_0_27"/>
          <p:cNvPicPr preferRelativeResize="0"/>
          <p:nvPr/>
        </p:nvPicPr>
        <p:blipFill>
          <a:blip r:embed="rId4">
            <a:alphaModFix/>
          </a:blip>
          <a:stretch>
            <a:fillRect/>
          </a:stretch>
        </p:blipFill>
        <p:spPr>
          <a:xfrm>
            <a:off x="225025" y="3466825"/>
            <a:ext cx="6145351" cy="2590425"/>
          </a:xfrm>
          <a:prstGeom prst="rect">
            <a:avLst/>
          </a:prstGeom>
          <a:noFill/>
          <a:ln>
            <a:noFill/>
          </a:ln>
        </p:spPr>
      </p:pic>
      <p:pic>
        <p:nvPicPr>
          <p:cNvPr id="313" name="Google Shape;313;g3d4de2b62f2_0_27"/>
          <p:cNvPicPr preferRelativeResize="0"/>
          <p:nvPr/>
        </p:nvPicPr>
        <p:blipFill rotWithShape="1">
          <a:blip r:embed="rId5">
            <a:alphaModFix/>
          </a:blip>
          <a:srcRect t="5204"/>
          <a:stretch/>
        </p:blipFill>
        <p:spPr>
          <a:xfrm>
            <a:off x="5885626" y="1225425"/>
            <a:ext cx="5593700" cy="2156900"/>
          </a:xfrm>
          <a:prstGeom prst="rect">
            <a:avLst/>
          </a:prstGeom>
          <a:noFill/>
          <a:ln>
            <a:noFill/>
          </a:ln>
        </p:spPr>
      </p:pic>
      <p:pic>
        <p:nvPicPr>
          <p:cNvPr id="314" name="Google Shape;314;g3d4de2b62f2_0_27"/>
          <p:cNvPicPr preferRelativeResize="0"/>
          <p:nvPr/>
        </p:nvPicPr>
        <p:blipFill rotWithShape="1">
          <a:blip r:embed="rId6">
            <a:alphaModFix/>
          </a:blip>
          <a:srcRect l="1942" t="1971" b="-10"/>
          <a:stretch/>
        </p:blipFill>
        <p:spPr>
          <a:xfrm>
            <a:off x="6505249" y="3631325"/>
            <a:ext cx="5409851" cy="2230675"/>
          </a:xfrm>
          <a:prstGeom prst="rect">
            <a:avLst/>
          </a:prstGeom>
          <a:noFill/>
          <a:ln>
            <a:noFill/>
          </a:ln>
        </p:spPr>
      </p:pic>
      <p:sp>
        <p:nvSpPr>
          <p:cNvPr id="315" name="Google Shape;315;g3d4de2b62f2_0_27"/>
          <p:cNvSpPr txBox="1"/>
          <p:nvPr/>
        </p:nvSpPr>
        <p:spPr>
          <a:xfrm>
            <a:off x="6349625" y="83000"/>
            <a:ext cx="3517200" cy="9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solidFill>
                  <a:srgbClr val="9437FF"/>
                </a:solidFill>
                <a:latin typeface="Bowlby One SC"/>
                <a:ea typeface="Bowlby One SC"/>
                <a:cs typeface="Bowlby One SC"/>
                <a:sym typeface="Bowlby One SC"/>
              </a:rPr>
              <a:t>Summary</a:t>
            </a:r>
            <a:endParaRPr sz="4800">
              <a:solidFill>
                <a:srgbClr val="9437FF"/>
              </a:solidFill>
              <a:latin typeface="Bowlby One SC"/>
              <a:ea typeface="Bowlby One SC"/>
              <a:cs typeface="Bowlby One SC"/>
              <a:sym typeface="Bowlby One S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EEFC8"/>
        </a:solidFill>
        <a:effectLst/>
      </p:bgPr>
    </p:bg>
    <p:spTree>
      <p:nvGrpSpPr>
        <p:cNvPr id="1" name="Shape 319"/>
        <p:cNvGrpSpPr/>
        <p:nvPr/>
      </p:nvGrpSpPr>
      <p:grpSpPr>
        <a:xfrm>
          <a:off x="0" y="0"/>
          <a:ext cx="0" cy="0"/>
          <a:chOff x="0" y="0"/>
          <a:chExt cx="0" cy="0"/>
        </a:xfrm>
      </p:grpSpPr>
      <p:sp>
        <p:nvSpPr>
          <p:cNvPr id="320" name="Google Shape;320;p39"/>
          <p:cNvSpPr txBox="1">
            <a:spLocks noGrp="1"/>
          </p:cNvSpPr>
          <p:nvPr>
            <p:ph type="body" idx="1"/>
          </p:nvPr>
        </p:nvSpPr>
        <p:spPr>
          <a:xfrm>
            <a:off x="1530680" y="2630444"/>
            <a:ext cx="4259397" cy="1388052"/>
          </a:xfrm>
          <a:prstGeom prst="rect">
            <a:avLst/>
          </a:prstGeom>
          <a:solidFill>
            <a:srgbClr val="000000"/>
          </a:solidFill>
          <a:ln>
            <a:noFill/>
          </a:ln>
        </p:spPr>
        <p:txBody>
          <a:bodyPr spcFirstLastPara="1" wrap="square" lIns="45700" tIns="45700" rIns="45700" bIns="45700" anchor="ctr" anchorCtr="0">
            <a:normAutofit/>
          </a:bodyPr>
          <a:lstStyle/>
          <a:p>
            <a:pPr marL="0" marR="0" lvl="0" indent="0" algn="ctr" rtl="0">
              <a:lnSpc>
                <a:spcPct val="90000"/>
              </a:lnSpc>
              <a:spcBef>
                <a:spcPts val="0"/>
              </a:spcBef>
              <a:spcAft>
                <a:spcPts val="0"/>
              </a:spcAft>
              <a:buClr>
                <a:srgbClr val="FFFFFF"/>
              </a:buClr>
              <a:buSzPts val="5000"/>
              <a:buFont typeface="Arial"/>
              <a:buNone/>
            </a:pPr>
            <a:r>
              <a:rPr lang="en-US" sz="5000" b="1">
                <a:solidFill>
                  <a:srgbClr val="FFFFFF"/>
                </a:solidFill>
                <a:latin typeface="Carlito"/>
                <a:ea typeface="Carlito"/>
                <a:cs typeface="Carlito"/>
                <a:sym typeface="Carlito"/>
              </a:rPr>
              <a:t>Thank you</a:t>
            </a:r>
            <a:endParaRPr/>
          </a:p>
        </p:txBody>
      </p:sp>
      <p:pic>
        <p:nvPicPr>
          <p:cNvPr id="321" name="Google Shape;321;p39" descr="Picture 5"/>
          <p:cNvPicPr preferRelativeResize="0"/>
          <p:nvPr/>
        </p:nvPicPr>
        <p:blipFill rotWithShape="1">
          <a:blip r:embed="rId3">
            <a:alphaModFix/>
          </a:blip>
          <a:srcRect/>
          <a:stretch/>
        </p:blipFill>
        <p:spPr>
          <a:xfrm>
            <a:off x="708074" y="4860037"/>
            <a:ext cx="2597022" cy="1325563"/>
          </a:xfrm>
          <a:prstGeom prst="rect">
            <a:avLst/>
          </a:prstGeom>
          <a:noFill/>
          <a:ln>
            <a:noFill/>
          </a:ln>
        </p:spPr>
      </p:pic>
      <p:pic>
        <p:nvPicPr>
          <p:cNvPr id="322" name="Google Shape;322;p39" descr="Image"/>
          <p:cNvPicPr preferRelativeResize="0"/>
          <p:nvPr/>
        </p:nvPicPr>
        <p:blipFill rotWithShape="1">
          <a:blip r:embed="rId4">
            <a:alphaModFix/>
          </a:blip>
          <a:srcRect/>
          <a:stretch/>
        </p:blipFill>
        <p:spPr>
          <a:xfrm>
            <a:off x="7085160" y="1492760"/>
            <a:ext cx="4978555" cy="41954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BBE9">
            <a:alpha val="55700"/>
          </a:srgbClr>
        </a:solidFill>
        <a:effectLst/>
      </p:bgPr>
    </p:bg>
    <p:spTree>
      <p:nvGrpSpPr>
        <p:cNvPr id="1" name="Shape 94"/>
        <p:cNvGrpSpPr/>
        <p:nvPr/>
      </p:nvGrpSpPr>
      <p:grpSpPr>
        <a:xfrm>
          <a:off x="0" y="0"/>
          <a:ext cx="0" cy="0"/>
          <a:chOff x="0" y="0"/>
          <a:chExt cx="0" cy="0"/>
        </a:xfrm>
      </p:grpSpPr>
      <p:sp>
        <p:nvSpPr>
          <p:cNvPr id="95" name="Google Shape;95;p5"/>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5</a:t>
            </a:fld>
            <a:endParaRPr/>
          </a:p>
        </p:txBody>
      </p:sp>
      <p:sp>
        <p:nvSpPr>
          <p:cNvPr id="96" name="Google Shape;96;p5"/>
          <p:cNvSpPr txBox="1"/>
          <p:nvPr/>
        </p:nvSpPr>
        <p:spPr>
          <a:xfrm>
            <a:off x="650475" y="197125"/>
            <a:ext cx="9171600" cy="831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7A81FF"/>
              </a:buClr>
              <a:buSzPts val="4800"/>
              <a:buFont typeface="Helvetica Neue"/>
              <a:buNone/>
            </a:pPr>
            <a:r>
              <a:rPr lang="en-US" sz="4800" b="0" i="0" u="none" strike="noStrike" cap="none">
                <a:solidFill>
                  <a:srgbClr val="7A81FF"/>
                </a:solidFill>
                <a:latin typeface="Helvetica Neue"/>
                <a:ea typeface="Helvetica Neue"/>
                <a:cs typeface="Helvetica Neue"/>
                <a:sym typeface="Helvetica Neue"/>
              </a:rPr>
              <a:t>First: Think about this question:</a:t>
            </a:r>
            <a:endParaRPr/>
          </a:p>
        </p:txBody>
      </p:sp>
      <p:sp>
        <p:nvSpPr>
          <p:cNvPr id="97" name="Google Shape;97;p5"/>
          <p:cNvSpPr txBox="1"/>
          <p:nvPr/>
        </p:nvSpPr>
        <p:spPr>
          <a:xfrm>
            <a:off x="415808" y="1426288"/>
            <a:ext cx="11142329" cy="1742441"/>
          </a:xfrm>
          <a:prstGeom prst="rect">
            <a:avLst/>
          </a:prstGeom>
          <a:solidFill>
            <a:srgbClr val="232C34"/>
          </a:solid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9900"/>
              </a:buClr>
              <a:buSzPts val="4800"/>
              <a:buFont typeface="Helvetica Neue"/>
              <a:buNone/>
            </a:pPr>
            <a:r>
              <a:rPr lang="en-US" sz="4800" b="0" i="0" u="none" strike="noStrike" cap="none">
                <a:solidFill>
                  <a:srgbClr val="FF9900"/>
                </a:solidFill>
                <a:latin typeface="Helvetica Neue"/>
                <a:ea typeface="Helvetica Neue"/>
                <a:cs typeface="Helvetica Neue"/>
                <a:sym typeface="Helvetica Neue"/>
              </a:rPr>
              <a:t>Which Would You Rather Have </a:t>
            </a:r>
            <a:endParaRPr sz="1200" b="0" i="0" u="none" strike="noStrike" cap="none">
              <a:solidFill>
                <a:srgbClr val="000000"/>
              </a:solidFill>
              <a:latin typeface="Times"/>
              <a:ea typeface="Times"/>
              <a:cs typeface="Times"/>
              <a:sym typeface="Times"/>
            </a:endParaRPr>
          </a:p>
          <a:p>
            <a:pPr marL="0" marR="0" lvl="0" indent="0" algn="ctr" rtl="0">
              <a:lnSpc>
                <a:spcPct val="100000"/>
              </a:lnSpc>
              <a:spcBef>
                <a:spcPts val="0"/>
              </a:spcBef>
              <a:spcAft>
                <a:spcPts val="0"/>
              </a:spcAft>
              <a:buClr>
                <a:srgbClr val="FF9900"/>
              </a:buClr>
              <a:buSzPts val="4800"/>
              <a:buFont typeface="Helvetica Neue"/>
              <a:buNone/>
            </a:pPr>
            <a:r>
              <a:rPr lang="en-US" sz="4800" b="0" i="0" u="none" strike="noStrike" cap="none">
                <a:solidFill>
                  <a:srgbClr val="FF9900"/>
                </a:solidFill>
                <a:latin typeface="Helvetica Neue"/>
                <a:ea typeface="Helvetica Neue"/>
                <a:cs typeface="Helvetica Neue"/>
                <a:sym typeface="Helvetica Neue"/>
              </a:rPr>
              <a:t>And Why?</a:t>
            </a:r>
            <a:endParaRPr sz="1200" b="0" i="0" u="none" strike="noStrike" cap="none">
              <a:solidFill>
                <a:srgbClr val="000000"/>
              </a:solidFill>
              <a:latin typeface="Times"/>
              <a:ea typeface="Times"/>
              <a:cs typeface="Times"/>
              <a:sym typeface="Times"/>
            </a:endParaRPr>
          </a:p>
        </p:txBody>
      </p:sp>
      <p:pic>
        <p:nvPicPr>
          <p:cNvPr id="98" name="Google Shape;98;p5" descr="Image"/>
          <p:cNvPicPr preferRelativeResize="0"/>
          <p:nvPr/>
        </p:nvPicPr>
        <p:blipFill rotWithShape="1">
          <a:blip r:embed="rId3">
            <a:alphaModFix/>
          </a:blip>
          <a:srcRect/>
          <a:stretch/>
        </p:blipFill>
        <p:spPr>
          <a:xfrm>
            <a:off x="241900" y="3168723"/>
            <a:ext cx="11708201" cy="34575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2"/>
        <p:cNvGrpSpPr/>
        <p:nvPr/>
      </p:nvGrpSpPr>
      <p:grpSpPr>
        <a:xfrm>
          <a:off x="0" y="0"/>
          <a:ext cx="0" cy="0"/>
          <a:chOff x="0" y="0"/>
          <a:chExt cx="0" cy="0"/>
        </a:xfrm>
      </p:grpSpPr>
      <p:sp>
        <p:nvSpPr>
          <p:cNvPr id="103" name="Google Shape;103;p6"/>
          <p:cNvSpPr txBox="1"/>
          <p:nvPr/>
        </p:nvSpPr>
        <p:spPr>
          <a:xfrm>
            <a:off x="751943" y="469338"/>
            <a:ext cx="10491401" cy="653913"/>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Session Agenda</a:t>
            </a:r>
            <a:endParaRPr/>
          </a:p>
        </p:txBody>
      </p:sp>
      <p:sp>
        <p:nvSpPr>
          <p:cNvPr id="104" name="Google Shape;104;p6"/>
          <p:cNvSpPr txBox="1"/>
          <p:nvPr/>
        </p:nvSpPr>
        <p:spPr>
          <a:xfrm>
            <a:off x="155575" y="1584263"/>
            <a:ext cx="11712000" cy="4398000"/>
          </a:xfrm>
          <a:prstGeom prst="rect">
            <a:avLst/>
          </a:prstGeom>
          <a:solidFill>
            <a:srgbClr val="BCBFC2"/>
          </a:solidFill>
          <a:ln>
            <a:noFill/>
          </a:ln>
        </p:spPr>
        <p:txBody>
          <a:bodyPr spcFirstLastPara="1" wrap="square" lIns="45700" tIns="45700" rIns="45700" bIns="45700" anchor="t" anchorCtr="0">
            <a:noAutofit/>
          </a:bodyPr>
          <a:lstStyle/>
          <a:p>
            <a:pPr marL="127000" marR="0" lvl="0" indent="-127000" algn="l" rtl="0">
              <a:lnSpc>
                <a:spcPct val="90000"/>
              </a:lnSpc>
              <a:spcBef>
                <a:spcPts val="0"/>
              </a:spcBef>
              <a:spcAft>
                <a:spcPts val="0"/>
              </a:spcAft>
              <a:buClr>
                <a:srgbClr val="000000"/>
              </a:buClr>
              <a:buSzPts val="2600"/>
              <a:buFont typeface="Calibri"/>
              <a:buNone/>
            </a:pPr>
            <a:endParaRPr sz="2600" b="0" i="0" u="none" strike="noStrike" cap="none">
              <a:solidFill>
                <a:srgbClr val="000000"/>
              </a:solidFill>
              <a:latin typeface="Calibri"/>
              <a:ea typeface="Calibri"/>
              <a:cs typeface="Calibri"/>
              <a:sym typeface="Calibri"/>
            </a:endParaRPr>
          </a:p>
          <a:p>
            <a:pPr marL="762000" marR="0" lvl="0" indent="-635000" algn="l" rtl="0">
              <a:lnSpc>
                <a:spcPct val="90000"/>
              </a:lnSpc>
              <a:spcBef>
                <a:spcPts val="2500"/>
              </a:spcBef>
              <a:spcAft>
                <a:spcPts val="0"/>
              </a:spcAft>
              <a:buClr>
                <a:srgbClr val="000000"/>
              </a:buClr>
              <a:buSzPts val="3600"/>
              <a:buFont typeface="Calibri"/>
              <a:buAutoNum type="arabicPeriod"/>
            </a:pPr>
            <a:r>
              <a:rPr lang="en-US" sz="3600" b="0" i="0" u="none" strike="noStrike" cap="none">
                <a:solidFill>
                  <a:srgbClr val="000000"/>
                </a:solidFill>
                <a:latin typeface="Calibri"/>
                <a:ea typeface="Calibri"/>
                <a:cs typeface="Calibri"/>
                <a:sym typeface="Calibri"/>
              </a:rPr>
              <a:t>Important definitions</a:t>
            </a:r>
            <a:endParaRPr/>
          </a:p>
          <a:p>
            <a:pPr marL="762000" marR="0" lvl="0" indent="-635000" algn="l" rtl="0">
              <a:lnSpc>
                <a:spcPct val="90000"/>
              </a:lnSpc>
              <a:spcBef>
                <a:spcPts val="1000"/>
              </a:spcBef>
              <a:spcAft>
                <a:spcPts val="0"/>
              </a:spcAft>
              <a:buClr>
                <a:srgbClr val="000000"/>
              </a:buClr>
              <a:buSzPts val="3600"/>
              <a:buFont typeface="Calibri"/>
              <a:buAutoNum type="arabicPeriod"/>
            </a:pPr>
            <a:r>
              <a:rPr lang="en-US" sz="3600" b="0" i="0" u="none" strike="noStrike" cap="none">
                <a:solidFill>
                  <a:srgbClr val="000000"/>
                </a:solidFill>
                <a:latin typeface="Calibri"/>
                <a:ea typeface="Calibri"/>
                <a:cs typeface="Calibri"/>
                <a:sym typeface="Calibri"/>
              </a:rPr>
              <a:t>Computing the effect of various tariffs </a:t>
            </a:r>
            <a:endParaRPr/>
          </a:p>
          <a:p>
            <a:pPr marL="127000" marR="0" lvl="0" indent="0" algn="l" rtl="0">
              <a:lnSpc>
                <a:spcPct val="100000"/>
              </a:lnSpc>
              <a:spcBef>
                <a:spcPts val="0"/>
              </a:spcBef>
              <a:spcAft>
                <a:spcPts val="0"/>
              </a:spcAft>
              <a:buClr>
                <a:srgbClr val="000000"/>
              </a:buClr>
              <a:buSzPts val="3600"/>
              <a:buFont typeface="Calibri"/>
              <a:buNone/>
            </a:pPr>
            <a:r>
              <a:rPr lang="en-US" sz="3600" b="0" i="0" u="none" strike="noStrike" cap="none">
                <a:solidFill>
                  <a:srgbClr val="000000"/>
                </a:solidFill>
                <a:latin typeface="Calibri"/>
                <a:ea typeface="Calibri"/>
                <a:cs typeface="Calibri"/>
                <a:sym typeface="Calibri"/>
              </a:rPr>
              <a:t>             on buying goods - Examples</a:t>
            </a:r>
            <a:endParaRPr/>
          </a:p>
          <a:p>
            <a:pPr marL="762000" marR="0" lvl="0" indent="-635000" algn="l" rtl="0">
              <a:lnSpc>
                <a:spcPct val="90000"/>
              </a:lnSpc>
              <a:spcBef>
                <a:spcPts val="500"/>
              </a:spcBef>
              <a:spcAft>
                <a:spcPts val="0"/>
              </a:spcAft>
              <a:buClr>
                <a:srgbClr val="000000"/>
              </a:buClr>
              <a:buSzPts val="3600"/>
              <a:buFont typeface="Calibri"/>
              <a:buAutoNum type="arabicPeriod" startAt="3"/>
            </a:pPr>
            <a:r>
              <a:rPr lang="en-US" sz="3600" b="0" i="0" u="none" strike="noStrike" cap="none">
                <a:solidFill>
                  <a:srgbClr val="000000"/>
                </a:solidFill>
                <a:latin typeface="Calibri"/>
                <a:ea typeface="Calibri"/>
                <a:cs typeface="Calibri"/>
                <a:sym typeface="Calibri"/>
              </a:rPr>
              <a:t>Analyze the direct and Indirect effect of tariffs                                 </a:t>
            </a:r>
            <a:endParaRPr sz="3600" b="0" i="0" u="none" strike="noStrike" cap="none">
              <a:solidFill>
                <a:srgbClr val="000000"/>
              </a:solidFill>
              <a:latin typeface="Calibri"/>
              <a:ea typeface="Calibri"/>
              <a:cs typeface="Calibri"/>
              <a:sym typeface="Calibri"/>
            </a:endParaRPr>
          </a:p>
          <a:p>
            <a:pPr marL="457200" marR="0" lvl="0" indent="0" algn="l" rtl="0">
              <a:lnSpc>
                <a:spcPct val="90000"/>
              </a:lnSpc>
              <a:spcBef>
                <a:spcPts val="500"/>
              </a:spcBef>
              <a:spcAft>
                <a:spcPts val="0"/>
              </a:spcAft>
              <a:buNone/>
            </a:pPr>
            <a:r>
              <a:rPr lang="en-US" sz="3600">
                <a:latin typeface="Calibri"/>
                <a:ea typeface="Calibri"/>
                <a:cs typeface="Calibri"/>
                <a:sym typeface="Calibri"/>
              </a:rPr>
              <a:t>           </a:t>
            </a:r>
            <a:r>
              <a:rPr lang="en-US" sz="3600" b="0" i="0" u="none" strike="noStrike" cap="none">
                <a:solidFill>
                  <a:srgbClr val="000000"/>
                </a:solidFill>
                <a:latin typeface="Calibri"/>
                <a:ea typeface="Calibri"/>
                <a:cs typeface="Calibri"/>
                <a:sym typeface="Calibri"/>
              </a:rPr>
              <a:t>on buying goods</a:t>
            </a:r>
            <a:endParaRPr/>
          </a:p>
          <a:p>
            <a:pPr marL="762000" marR="0" lvl="0" indent="-635000" algn="l" rtl="0">
              <a:lnSpc>
                <a:spcPct val="90000"/>
              </a:lnSpc>
              <a:spcBef>
                <a:spcPts val="2500"/>
              </a:spcBef>
              <a:spcAft>
                <a:spcPts val="0"/>
              </a:spcAft>
              <a:buClr>
                <a:srgbClr val="000000"/>
              </a:buClr>
              <a:buSzPts val="3600"/>
              <a:buFont typeface="Calibri"/>
              <a:buAutoNum type="arabicPeriod" startAt="4"/>
            </a:pPr>
            <a:r>
              <a:rPr lang="en-US" sz="3600" b="0" i="0" u="none" strike="noStrike" cap="none">
                <a:solidFill>
                  <a:srgbClr val="000000"/>
                </a:solidFill>
                <a:latin typeface="Calibri"/>
                <a:ea typeface="Calibri"/>
                <a:cs typeface="Calibri"/>
                <a:sym typeface="Calibri"/>
              </a:rPr>
              <a:t>What additional questions can raised?</a:t>
            </a:r>
            <a:endParaRPr/>
          </a:p>
        </p:txBody>
      </p:sp>
      <p:sp>
        <p:nvSpPr>
          <p:cNvPr id="105" name="Google Shape;105;p6"/>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6</a:t>
            </a:fld>
            <a:endParaRPr/>
          </a:p>
        </p:txBody>
      </p:sp>
      <p:pic>
        <p:nvPicPr>
          <p:cNvPr id="106" name="Google Shape;106;p6" descr="Image"/>
          <p:cNvPicPr preferRelativeResize="0"/>
          <p:nvPr/>
        </p:nvPicPr>
        <p:blipFill rotWithShape="1">
          <a:blip r:embed="rId3">
            <a:alphaModFix/>
          </a:blip>
          <a:srcRect/>
          <a:stretch/>
        </p:blipFill>
        <p:spPr>
          <a:xfrm>
            <a:off x="8806101" y="1670425"/>
            <a:ext cx="2892975" cy="230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p:nvPr/>
        </p:nvSpPr>
        <p:spPr>
          <a:xfrm>
            <a:off x="751943" y="469338"/>
            <a:ext cx="10491401" cy="653913"/>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National Standards</a:t>
            </a:r>
            <a:endParaRPr/>
          </a:p>
        </p:txBody>
      </p:sp>
      <p:sp>
        <p:nvSpPr>
          <p:cNvPr id="112" name="Google Shape;112;p7"/>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7</a:t>
            </a:fld>
            <a:endParaRPr/>
          </a:p>
        </p:txBody>
      </p:sp>
      <p:pic>
        <p:nvPicPr>
          <p:cNvPr id="113" name="Google Shape;113;p7" descr="Picture 7"/>
          <p:cNvPicPr preferRelativeResize="0"/>
          <p:nvPr/>
        </p:nvPicPr>
        <p:blipFill rotWithShape="1">
          <a:blip r:embed="rId3">
            <a:alphaModFix/>
          </a:blip>
          <a:srcRect/>
          <a:stretch/>
        </p:blipFill>
        <p:spPr>
          <a:xfrm>
            <a:off x="1151018" y="1582184"/>
            <a:ext cx="3388479" cy="4356847"/>
          </a:xfrm>
          <a:custGeom>
            <a:avLst/>
            <a:gdLst/>
            <a:ahLst/>
            <a:cxnLst/>
            <a:rect l="l" t="t" r="r" b="b"/>
            <a:pathLst>
              <a:path w="21600" h="21600" extrusionOk="0">
                <a:moveTo>
                  <a:pt x="3600" y="0"/>
                </a:moveTo>
                <a:cubicBezTo>
                  <a:pt x="1612" y="0"/>
                  <a:pt x="0" y="1254"/>
                  <a:pt x="0" y="2800"/>
                </a:cubicBezTo>
                <a:lnTo>
                  <a:pt x="0" y="18800"/>
                </a:lnTo>
                <a:cubicBezTo>
                  <a:pt x="0" y="20346"/>
                  <a:pt x="1612" y="21600"/>
                  <a:pt x="3600" y="21600"/>
                </a:cubicBezTo>
                <a:lnTo>
                  <a:pt x="18000" y="21600"/>
                </a:lnTo>
                <a:cubicBezTo>
                  <a:pt x="19988" y="21600"/>
                  <a:pt x="21600" y="20346"/>
                  <a:pt x="21600" y="18800"/>
                </a:cubicBezTo>
                <a:lnTo>
                  <a:pt x="21600" y="2800"/>
                </a:lnTo>
                <a:cubicBezTo>
                  <a:pt x="21600" y="1254"/>
                  <a:pt x="19988" y="0"/>
                  <a:pt x="18000" y="0"/>
                </a:cubicBezTo>
                <a:lnTo>
                  <a:pt x="3600" y="0"/>
                </a:lnTo>
                <a:close/>
              </a:path>
            </a:pathLst>
          </a:custGeom>
          <a:noFill/>
          <a:ln>
            <a:noFill/>
          </a:ln>
          <a:effectLst>
            <a:outerShdw blurRad="76200" dist="38100" dir="7800000" rotWithShape="0">
              <a:srgbClr val="000000">
                <a:alpha val="40000"/>
              </a:srgbClr>
            </a:outerShdw>
          </a:effectLst>
        </p:spPr>
      </p:pic>
      <p:sp>
        <p:nvSpPr>
          <p:cNvPr id="114" name="Google Shape;114;p7"/>
          <p:cNvSpPr txBox="1"/>
          <p:nvPr/>
        </p:nvSpPr>
        <p:spPr>
          <a:xfrm>
            <a:off x="1497291" y="6183833"/>
            <a:ext cx="8075405" cy="333088"/>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US" sz="1800" b="0" i="0" u="sng" strike="noStrike" cap="none">
                <a:solidFill>
                  <a:schemeClr val="accen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https://www.councilforeconed.org/policy-advocacy/k-12-standards/</a:t>
            </a:r>
            <a:endParaRPr/>
          </a:p>
        </p:txBody>
      </p:sp>
      <p:sp>
        <p:nvSpPr>
          <p:cNvPr id="115" name="Google Shape;115;p7"/>
          <p:cNvSpPr txBox="1"/>
          <p:nvPr/>
        </p:nvSpPr>
        <p:spPr>
          <a:xfrm>
            <a:off x="5680031" y="1670694"/>
            <a:ext cx="5562401" cy="3965695"/>
          </a:xfrm>
          <a:prstGeom prst="rect">
            <a:avLst/>
          </a:prstGeom>
          <a:noFill/>
          <a:ln>
            <a:noFill/>
          </a:ln>
        </p:spPr>
        <p:txBody>
          <a:bodyPr spcFirstLastPara="1" wrap="square" lIns="45700" tIns="45700" rIns="45700" bIns="45700" anchor="t" anchorCtr="0">
            <a:spAutoFit/>
          </a:bodyPr>
          <a:lstStyle/>
          <a:p>
            <a:pPr marL="514350" marR="0" lvl="0" indent="-412750" algn="l" rtl="0">
              <a:lnSpc>
                <a:spcPct val="9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514350" marR="0" lvl="0" indent="-514350" algn="l" rtl="0">
              <a:lnSpc>
                <a:spcPct val="90000"/>
              </a:lnSpc>
              <a:spcBef>
                <a:spcPts val="1000"/>
              </a:spcBef>
              <a:spcAft>
                <a:spcPts val="0"/>
              </a:spcAft>
              <a:buClr>
                <a:srgbClr val="000000"/>
              </a:buClr>
              <a:buSzPts val="1600"/>
              <a:buFont typeface="Arial"/>
              <a:buChar char="•"/>
            </a:pPr>
            <a:r>
              <a:rPr lang="en-US" sz="1600" b="1" i="0" u="none" strike="noStrike" cap="none">
                <a:solidFill>
                  <a:srgbClr val="000000"/>
                </a:solidFill>
                <a:latin typeface="Carlito"/>
                <a:ea typeface="Carlito"/>
                <a:cs typeface="Carlito"/>
                <a:sym typeface="Carlito"/>
              </a:rPr>
              <a:t>(Standard 8-2):</a:t>
            </a:r>
            <a:r>
              <a:rPr lang="en-US" sz="1600" b="0" i="0" u="none" strike="noStrike" cap="none">
                <a:solidFill>
                  <a:srgbClr val="000000"/>
                </a:solidFill>
                <a:latin typeface="Calibri"/>
                <a:ea typeface="Calibri"/>
                <a:cs typeface="Calibri"/>
                <a:sym typeface="Calibri"/>
              </a:rPr>
              <a:t> Focuses on how taxes and government policies change the "all-in" price of goods.</a:t>
            </a:r>
            <a:endParaRPr/>
          </a:p>
          <a:p>
            <a:pPr marL="514350" marR="0" lvl="0" indent="-514350" algn="l" rtl="0">
              <a:lnSpc>
                <a:spcPct val="90000"/>
              </a:lnSpc>
              <a:spcBef>
                <a:spcPts val="1000"/>
              </a:spcBef>
              <a:spcAft>
                <a:spcPts val="0"/>
              </a:spcAft>
              <a:buClr>
                <a:srgbClr val="000000"/>
              </a:buClr>
              <a:buSzPts val="1600"/>
              <a:buFont typeface="Arial"/>
              <a:buChar char="•"/>
            </a:pPr>
            <a:r>
              <a:rPr lang="en-US" sz="1600" b="1" i="0" u="none" strike="noStrike" cap="none">
                <a:solidFill>
                  <a:srgbClr val="000000"/>
                </a:solidFill>
                <a:latin typeface="Carlito"/>
                <a:ea typeface="Carlito"/>
                <a:cs typeface="Carlito"/>
                <a:sym typeface="Carlito"/>
              </a:rPr>
              <a:t>Standard 12-2:</a:t>
            </a:r>
            <a:r>
              <a:rPr lang="en-US" sz="1600" b="0" i="0" u="none" strike="noStrike" cap="none">
                <a:solidFill>
                  <a:srgbClr val="000000"/>
                </a:solidFill>
                <a:latin typeface="Calibri"/>
                <a:ea typeface="Calibri"/>
                <a:cs typeface="Calibri"/>
                <a:sym typeface="Calibri"/>
              </a:rPr>
              <a:t> Consumer decisions are influenced by the price of products, alternatives, budget and impact on the economy</a:t>
            </a:r>
            <a:endParaRPr/>
          </a:p>
          <a:p>
            <a:pPr marL="514350" marR="0" lvl="0" indent="-514350" algn="l" rtl="0">
              <a:lnSpc>
                <a:spcPct val="90000"/>
              </a:lnSpc>
              <a:spcBef>
                <a:spcPts val="1000"/>
              </a:spcBef>
              <a:spcAft>
                <a:spcPts val="0"/>
              </a:spcAft>
              <a:buClr>
                <a:srgbClr val="000000"/>
              </a:buClr>
              <a:buSzPts val="1600"/>
              <a:buFont typeface="Arial"/>
              <a:buChar char="•"/>
            </a:pPr>
            <a:r>
              <a:rPr lang="en-US" sz="1600" b="1" i="0" u="none" strike="noStrike" cap="none">
                <a:solidFill>
                  <a:srgbClr val="000000"/>
                </a:solidFill>
                <a:latin typeface="Carlito"/>
                <a:ea typeface="Carlito"/>
                <a:cs typeface="Carlito"/>
                <a:sym typeface="Carlito"/>
              </a:rPr>
              <a:t>(Standard 12-4):</a:t>
            </a:r>
            <a:r>
              <a:rPr lang="en-US" sz="1600" b="0" i="0" u="none" strike="noStrike" cap="none">
                <a:solidFill>
                  <a:srgbClr val="000000"/>
                </a:solidFill>
                <a:latin typeface="Calibri"/>
                <a:ea typeface="Calibri"/>
                <a:cs typeface="Calibri"/>
                <a:sym typeface="Calibri"/>
              </a:rPr>
              <a:t> Students must understand that when prices rise (due to tariffs), the "real value" of the money in their wallet decreases, meaning their savings won't buy as much as they used to.</a:t>
            </a:r>
            <a:endParaRPr/>
          </a:p>
          <a:p>
            <a:pPr marL="514350" marR="0" lvl="0" indent="-514350" algn="l" rtl="0">
              <a:lnSpc>
                <a:spcPct val="90000"/>
              </a:lnSpc>
              <a:spcBef>
                <a:spcPts val="1000"/>
              </a:spcBef>
              <a:spcAft>
                <a:spcPts val="0"/>
              </a:spcAft>
              <a:buClr>
                <a:srgbClr val="000000"/>
              </a:buClr>
              <a:buSzPts val="1600"/>
              <a:buFont typeface="Arial"/>
              <a:buChar char="•"/>
            </a:pPr>
            <a:r>
              <a:rPr lang="en-US" sz="1600" b="1" i="0" u="none" strike="noStrike" cap="none">
                <a:solidFill>
                  <a:srgbClr val="000000"/>
                </a:solidFill>
                <a:latin typeface="Carlito"/>
                <a:ea typeface="Carlito"/>
                <a:cs typeface="Carlito"/>
                <a:sym typeface="Carlito"/>
              </a:rPr>
              <a:t>(Standard 12-8):</a:t>
            </a:r>
            <a:r>
              <a:rPr lang="en-US" sz="1600" b="0" i="0" u="none" strike="noStrike" cap="none">
                <a:solidFill>
                  <a:srgbClr val="000000"/>
                </a:solidFill>
                <a:latin typeface="Calibri"/>
                <a:ea typeface="Calibri"/>
                <a:cs typeface="Calibri"/>
                <a:sym typeface="Calibri"/>
              </a:rPr>
              <a:t> Requires the analyzation how federal regulations (like tariffs) create ripple effects throughout the marketplace.e.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8"/>
          <p:cNvSpPr txBox="1"/>
          <p:nvPr/>
        </p:nvSpPr>
        <p:spPr>
          <a:xfrm>
            <a:off x="751943" y="469338"/>
            <a:ext cx="10491401" cy="653913"/>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414A58"/>
              </a:buClr>
              <a:buSzPts val="4400"/>
              <a:buFont typeface="Calibri"/>
              <a:buNone/>
            </a:pPr>
            <a:r>
              <a:rPr lang="en-US" sz="4400" b="0" i="0" u="none" strike="noStrike" cap="none">
                <a:solidFill>
                  <a:srgbClr val="414A58"/>
                </a:solidFill>
                <a:latin typeface="Calibri"/>
                <a:ea typeface="Calibri"/>
                <a:cs typeface="Calibri"/>
                <a:sym typeface="Calibri"/>
              </a:rPr>
              <a:t>National Standards</a:t>
            </a:r>
            <a:endParaRPr/>
          </a:p>
        </p:txBody>
      </p:sp>
      <p:sp>
        <p:nvSpPr>
          <p:cNvPr id="121" name="Google Shape;121;p8"/>
          <p:cNvSpPr txBox="1">
            <a:spLocks noGrp="1"/>
          </p:cNvSpPr>
          <p:nvPr>
            <p:ph type="sldNum" idx="12"/>
          </p:nvPr>
        </p:nvSpPr>
        <p:spPr>
          <a:xfrm>
            <a:off x="11699065" y="6443272"/>
            <a:ext cx="168510" cy="22851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414A58"/>
              </a:buClr>
              <a:buSzPts val="1000"/>
              <a:buFont typeface="Calibri"/>
              <a:buNone/>
            </a:pPr>
            <a:fld id="{00000000-1234-1234-1234-123412341234}" type="slidenum">
              <a:rPr lang="en-US" sz="1000">
                <a:solidFill>
                  <a:srgbClr val="414A58"/>
                </a:solidFill>
              </a:rPr>
              <a:t>8</a:t>
            </a:fld>
            <a:endParaRPr/>
          </a:p>
        </p:txBody>
      </p:sp>
      <p:pic>
        <p:nvPicPr>
          <p:cNvPr id="122" name="Google Shape;122;p8" descr="Picture 8"/>
          <p:cNvPicPr preferRelativeResize="0"/>
          <p:nvPr/>
        </p:nvPicPr>
        <p:blipFill rotWithShape="1">
          <a:blip r:embed="rId3">
            <a:alphaModFix/>
          </a:blip>
          <a:srcRect/>
          <a:stretch/>
        </p:blipFill>
        <p:spPr>
          <a:xfrm>
            <a:off x="1515569" y="1577024"/>
            <a:ext cx="3359523" cy="4367073"/>
          </a:xfrm>
          <a:custGeom>
            <a:avLst/>
            <a:gdLst/>
            <a:ahLst/>
            <a:cxnLst/>
            <a:rect l="l" t="t" r="r" b="b"/>
            <a:pathLst>
              <a:path w="21600" h="21600" extrusionOk="0">
                <a:moveTo>
                  <a:pt x="3600" y="0"/>
                </a:moveTo>
                <a:cubicBezTo>
                  <a:pt x="1612" y="0"/>
                  <a:pt x="0" y="1240"/>
                  <a:pt x="0" y="2770"/>
                </a:cubicBezTo>
                <a:lnTo>
                  <a:pt x="0" y="18830"/>
                </a:lnTo>
                <a:cubicBezTo>
                  <a:pt x="0" y="20360"/>
                  <a:pt x="1612" y="21600"/>
                  <a:pt x="3600" y="21600"/>
                </a:cubicBezTo>
                <a:lnTo>
                  <a:pt x="18000" y="21600"/>
                </a:lnTo>
                <a:cubicBezTo>
                  <a:pt x="19988" y="21600"/>
                  <a:pt x="21600" y="20360"/>
                  <a:pt x="21600" y="18830"/>
                </a:cubicBezTo>
                <a:lnTo>
                  <a:pt x="21600" y="2770"/>
                </a:lnTo>
                <a:cubicBezTo>
                  <a:pt x="21600" y="1240"/>
                  <a:pt x="19988" y="0"/>
                  <a:pt x="18000" y="0"/>
                </a:cubicBezTo>
                <a:lnTo>
                  <a:pt x="3600" y="0"/>
                </a:lnTo>
                <a:close/>
              </a:path>
            </a:pathLst>
          </a:custGeom>
          <a:noFill/>
          <a:ln>
            <a:noFill/>
          </a:ln>
          <a:effectLst>
            <a:outerShdw blurRad="76200" dist="38100" dir="7800000" rotWithShape="0">
              <a:srgbClr val="000000">
                <a:alpha val="40000"/>
              </a:srgbClr>
            </a:outerShdw>
          </a:effectLst>
        </p:spPr>
      </p:pic>
      <p:sp>
        <p:nvSpPr>
          <p:cNvPr id="123" name="Google Shape;123;p8"/>
          <p:cNvSpPr txBox="1"/>
          <p:nvPr/>
        </p:nvSpPr>
        <p:spPr>
          <a:xfrm>
            <a:off x="1497291" y="6183833"/>
            <a:ext cx="8075405" cy="333088"/>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accent1"/>
              </a:buClr>
              <a:buSzPts val="1800"/>
              <a:buFont typeface="Calibri"/>
              <a:buNone/>
            </a:pPr>
            <a:r>
              <a:rPr lang="en-US" sz="1800" b="0" i="0" u="sng" strike="noStrike" cap="none">
                <a:solidFill>
                  <a:schemeClr val="accen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https://www.councilforeconed.org/policy-advocacy/k-12-standards/</a:t>
            </a:r>
            <a:endParaRPr/>
          </a:p>
        </p:txBody>
      </p:sp>
      <p:sp>
        <p:nvSpPr>
          <p:cNvPr id="124" name="Google Shape;124;p8"/>
          <p:cNvSpPr txBox="1"/>
          <p:nvPr/>
        </p:nvSpPr>
        <p:spPr>
          <a:xfrm>
            <a:off x="5680031" y="1713565"/>
            <a:ext cx="5562300" cy="3551400"/>
          </a:xfrm>
          <a:prstGeom prst="rect">
            <a:avLst/>
          </a:prstGeom>
          <a:noFill/>
          <a:ln>
            <a:noFill/>
          </a:ln>
        </p:spPr>
        <p:txBody>
          <a:bodyPr spcFirstLastPara="1" wrap="square" lIns="45700" tIns="45700" rIns="45700" bIns="45700" anchor="t" anchorCtr="0">
            <a:spAutoFit/>
          </a:bodyPr>
          <a:lstStyle/>
          <a:p>
            <a:pPr marL="514350" marR="0" lvl="0" indent="-514350" algn="l" rtl="0">
              <a:lnSpc>
                <a:spcPct val="90000"/>
              </a:lnSpc>
              <a:spcBef>
                <a:spcPts val="0"/>
              </a:spcBef>
              <a:spcAft>
                <a:spcPts val="0"/>
              </a:spcAft>
              <a:buClr>
                <a:srgbClr val="000000"/>
              </a:buClr>
              <a:buSzPts val="2600"/>
              <a:buFont typeface="Arial"/>
              <a:buChar char="•"/>
            </a:pPr>
            <a:r>
              <a:rPr lang="en-US" sz="2600" b="0" i="0" u="none" strike="noStrike" cap="none">
                <a:solidFill>
                  <a:srgbClr val="000000"/>
                </a:solidFill>
                <a:latin typeface="Calibri"/>
                <a:ea typeface="Calibri"/>
                <a:cs typeface="Calibri"/>
                <a:sym typeface="Calibri"/>
              </a:rPr>
              <a:t>Standard 5: Voluntary Exchange</a:t>
            </a:r>
            <a:endParaRPr/>
          </a:p>
          <a:p>
            <a:pPr marL="0" marR="0" lvl="0" indent="0" algn="l" rtl="0">
              <a:lnSpc>
                <a:spcPct val="100000"/>
              </a:lnSpc>
              <a:spcBef>
                <a:spcPts val="1000"/>
              </a:spcBef>
              <a:spcAft>
                <a:spcPts val="0"/>
              </a:spcAft>
              <a:buClr>
                <a:srgbClr val="000000"/>
              </a:buClr>
              <a:buSzPts val="1600"/>
              <a:buFont typeface="Times"/>
              <a:buNone/>
            </a:pPr>
            <a:r>
              <a:rPr lang="en-US" sz="1600" b="1" i="0" u="none" strike="noStrike" cap="none">
                <a:solidFill>
                  <a:srgbClr val="000000"/>
                </a:solidFill>
                <a:latin typeface="Times"/>
                <a:ea typeface="Times"/>
                <a:cs typeface="Times"/>
                <a:sym typeface="Times"/>
              </a:rPr>
              <a:t>The Overarching Goal:</a:t>
            </a:r>
            <a:r>
              <a:rPr lang="en-US" sz="1600" b="0" i="0" u="none" strike="noStrike" cap="none">
                <a:solidFill>
                  <a:srgbClr val="000000"/>
                </a:solidFill>
                <a:latin typeface="Times"/>
                <a:ea typeface="Times"/>
                <a:cs typeface="Times"/>
                <a:sym typeface="Times"/>
              </a:rPr>
              <a:t> Students should be able to "compare the benefits and costs of policies that alter trade barriers between nations, such as tariffs and quotas.</a:t>
            </a:r>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a:p>
            <a:pPr marL="514350" marR="0" lvl="0" indent="-514350" algn="l" rtl="0">
              <a:lnSpc>
                <a:spcPct val="90000"/>
              </a:lnSpc>
              <a:spcBef>
                <a:spcPts val="1000"/>
              </a:spcBef>
              <a:spcAft>
                <a:spcPts val="0"/>
              </a:spcAft>
              <a:buClr>
                <a:srgbClr val="000000"/>
              </a:buClr>
              <a:buSzPts val="2600"/>
              <a:buFont typeface="Arial"/>
              <a:buChar char="•"/>
            </a:pPr>
            <a:r>
              <a:rPr lang="en-US" sz="2600" b="0" i="0" u="none" strike="noStrike" cap="none">
                <a:solidFill>
                  <a:srgbClr val="000000"/>
                </a:solidFill>
                <a:latin typeface="Calibri"/>
                <a:ea typeface="Calibri"/>
                <a:cs typeface="Calibri"/>
                <a:sym typeface="Calibri"/>
              </a:rPr>
              <a:t>Standard 16: Role of Government and Market Failure</a:t>
            </a:r>
            <a:endParaRPr/>
          </a:p>
          <a:p>
            <a:pPr marL="0" marR="0" lvl="0" indent="0" algn="l" rtl="0">
              <a:lnSpc>
                <a:spcPct val="100000"/>
              </a:lnSpc>
              <a:spcBef>
                <a:spcPts val="1000"/>
              </a:spcBef>
              <a:spcAft>
                <a:spcPts val="0"/>
              </a:spcAft>
              <a:buClr>
                <a:srgbClr val="000000"/>
              </a:buClr>
              <a:buSzPts val="1600"/>
              <a:buFont typeface="Times"/>
              <a:buNone/>
            </a:pPr>
            <a:r>
              <a:rPr lang="en-US" sz="1600" b="1" i="0" u="none" strike="noStrike" cap="none">
                <a:solidFill>
                  <a:srgbClr val="000000"/>
                </a:solidFill>
                <a:latin typeface="Times"/>
                <a:ea typeface="Times"/>
                <a:cs typeface="Times"/>
                <a:sym typeface="Times"/>
              </a:rPr>
              <a:t>The Overarching Goal:</a:t>
            </a:r>
            <a:r>
              <a:rPr lang="en-US" sz="1600" b="0" i="0" u="none" strike="noStrike" cap="none">
                <a:solidFill>
                  <a:srgbClr val="000000"/>
                </a:solidFill>
                <a:latin typeface="Times"/>
                <a:ea typeface="Times"/>
                <a:cs typeface="Times"/>
                <a:sym typeface="Times"/>
              </a:rPr>
              <a:t> Students learn that government policies can sometimes lead to outcomes where </a:t>
            </a:r>
            <a:r>
              <a:rPr lang="en-US" sz="1600" b="1" i="0" u="none" strike="noStrike" cap="none">
                <a:solidFill>
                  <a:srgbClr val="000000"/>
                </a:solidFill>
                <a:latin typeface="Times"/>
                <a:ea typeface="Times"/>
                <a:cs typeface="Times"/>
                <a:sym typeface="Times"/>
              </a:rPr>
              <a:t>"social goals other than economic efficiency are being pursued.</a:t>
            </a:r>
            <a:endParaRPr sz="28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9"/>
          <p:cNvSpPr txBox="1">
            <a:spLocks noGrp="1"/>
          </p:cNvSpPr>
          <p:nvPr>
            <p:ph type="body" idx="1"/>
          </p:nvPr>
        </p:nvSpPr>
        <p:spPr>
          <a:xfrm>
            <a:off x="336599" y="2285625"/>
            <a:ext cx="6850500" cy="3033600"/>
          </a:xfrm>
          <a:prstGeom prst="rect">
            <a:avLst/>
          </a:prstGeom>
          <a:solidFill>
            <a:srgbClr val="ACDBC7"/>
          </a:solid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414A58"/>
              </a:buClr>
              <a:buSzPts val="6000"/>
              <a:buNone/>
            </a:pPr>
            <a:r>
              <a:rPr lang="en-US" sz="6000">
                <a:solidFill>
                  <a:srgbClr val="414A58"/>
                </a:solidFill>
                <a:latin typeface="Calibri"/>
                <a:ea typeface="Calibri"/>
                <a:cs typeface="Calibri"/>
                <a:sym typeface="Calibri"/>
              </a:rPr>
              <a:t>1  - Definitions:</a:t>
            </a:r>
            <a:endParaRPr/>
          </a:p>
          <a:p>
            <a:pPr marL="1644315" lvl="3" indent="-501315" algn="l" rtl="0">
              <a:lnSpc>
                <a:spcPct val="90000"/>
              </a:lnSpc>
              <a:spcBef>
                <a:spcPts val="1000"/>
              </a:spcBef>
              <a:spcAft>
                <a:spcPts val="0"/>
              </a:spcAft>
              <a:buClr>
                <a:srgbClr val="414A58"/>
              </a:buClr>
              <a:buSzPts val="3000"/>
              <a:buChar char="•"/>
            </a:pPr>
            <a:r>
              <a:rPr lang="en-US" sz="5000">
                <a:solidFill>
                  <a:srgbClr val="414A58"/>
                </a:solidFill>
                <a:latin typeface="Calibri"/>
                <a:ea typeface="Calibri"/>
                <a:cs typeface="Calibri"/>
                <a:sym typeface="Calibri"/>
              </a:rPr>
              <a:t>  What are Tariffs</a:t>
            </a:r>
            <a:endParaRPr/>
          </a:p>
          <a:p>
            <a:pPr marL="1945105" lvl="3" indent="-802105" algn="l" rtl="0">
              <a:lnSpc>
                <a:spcPct val="90000"/>
              </a:lnSpc>
              <a:spcBef>
                <a:spcPts val="1000"/>
              </a:spcBef>
              <a:spcAft>
                <a:spcPts val="0"/>
              </a:spcAft>
              <a:buClr>
                <a:srgbClr val="414A58"/>
              </a:buClr>
              <a:buSzPts val="3000"/>
              <a:buChar char="•"/>
            </a:pPr>
            <a:r>
              <a:rPr lang="en-US" sz="5000">
                <a:solidFill>
                  <a:srgbClr val="414A58"/>
                </a:solidFill>
                <a:latin typeface="Calibri"/>
                <a:ea typeface="Calibri"/>
                <a:cs typeface="Calibri"/>
                <a:sym typeface="Calibri"/>
              </a:rPr>
              <a:t>Types of Tariffs</a:t>
            </a:r>
            <a:endParaRPr/>
          </a:p>
        </p:txBody>
      </p:sp>
      <p:pic>
        <p:nvPicPr>
          <p:cNvPr id="130" name="Google Shape;130;p9" descr="Picture 5"/>
          <p:cNvPicPr preferRelativeResize="0"/>
          <p:nvPr/>
        </p:nvPicPr>
        <p:blipFill rotWithShape="1">
          <a:blip r:embed="rId4">
            <a:alphaModFix/>
          </a:blip>
          <a:srcRect/>
          <a:stretch/>
        </p:blipFill>
        <p:spPr>
          <a:xfrm>
            <a:off x="678635" y="5370048"/>
            <a:ext cx="2597021" cy="1325562"/>
          </a:xfrm>
          <a:prstGeom prst="rect">
            <a:avLst/>
          </a:prstGeom>
          <a:noFill/>
          <a:ln>
            <a:noFill/>
          </a:ln>
        </p:spPr>
      </p:pic>
      <p:pic>
        <p:nvPicPr>
          <p:cNvPr id="131" name="Google Shape;131;p9" descr="Image"/>
          <p:cNvPicPr preferRelativeResize="0"/>
          <p:nvPr/>
        </p:nvPicPr>
        <p:blipFill rotWithShape="1">
          <a:blip r:embed="rId5">
            <a:alphaModFix/>
          </a:blip>
          <a:srcRect/>
          <a:stretch/>
        </p:blipFill>
        <p:spPr>
          <a:xfrm>
            <a:off x="7106529" y="1642511"/>
            <a:ext cx="4393599" cy="4319845"/>
          </a:xfrm>
          <a:prstGeom prst="rect">
            <a:avLst/>
          </a:prstGeom>
          <a:noFill/>
          <a:ln>
            <a:noFill/>
          </a:ln>
        </p:spPr>
      </p:pic>
      <p:sp>
        <p:nvSpPr>
          <p:cNvPr id="132" name="Google Shape;132;p9"/>
          <p:cNvSpPr txBox="1"/>
          <p:nvPr/>
        </p:nvSpPr>
        <p:spPr>
          <a:xfrm>
            <a:off x="6151880" y="3421380"/>
            <a:ext cx="142240" cy="2692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Times"/>
              <a:buNone/>
            </a:pPr>
            <a:r>
              <a:rPr lang="en-US" sz="1200" b="0" i="0" u="none" strike="noStrike" cap="none">
                <a:solidFill>
                  <a:srgbClr val="000000"/>
                </a:solidFill>
                <a:latin typeface="Times"/>
                <a:ea typeface="Times"/>
                <a:cs typeface="Times"/>
                <a:sym typeface="Times"/>
              </a:rPr>
              <a:t> </a:t>
            </a:r>
            <a:endParaRPr/>
          </a:p>
        </p:txBody>
      </p:sp>
    </p:spTree>
  </p:cSld>
  <p:clrMapOvr>
    <a:masterClrMapping/>
  </p:clrMapOvr>
</p:sld>
</file>

<file path=ppt/theme/theme1.xml><?xml version="1.0" encoding="utf-8"?>
<a:theme xmlns:a="http://schemas.openxmlformats.org/drawingml/2006/main" name="3_Office Theme">
  <a:themeElements>
    <a:clrScheme name="3_Office Theme">
      <a:dk1>
        <a:srgbClr val="000000"/>
      </a:dk1>
      <a:lt1>
        <a:srgbClr val="FFFFFF"/>
      </a:lt1>
      <a:dk2>
        <a:srgbClr val="A7A7A7"/>
      </a:dk2>
      <a:lt2>
        <a:srgbClr val="535353"/>
      </a:lt2>
      <a:accent1>
        <a:srgbClr val="7B8186"/>
      </a:accent1>
      <a:accent2>
        <a:srgbClr val="5AB890"/>
      </a:accent2>
      <a:accent3>
        <a:srgbClr val="A6CD6F"/>
      </a:accent3>
      <a:accent4>
        <a:srgbClr val="1C8F53"/>
      </a:accent4>
      <a:accent5>
        <a:srgbClr val="85C17A"/>
      </a:accent5>
      <a:accent6>
        <a:srgbClr val="2C384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3_Office Theme">
      <a:dk1>
        <a:srgbClr val="000000"/>
      </a:dk1>
      <a:lt1>
        <a:srgbClr val="FFFFFF"/>
      </a:lt1>
      <a:dk2>
        <a:srgbClr val="A7A7A7"/>
      </a:dk2>
      <a:lt2>
        <a:srgbClr val="535353"/>
      </a:lt2>
      <a:accent1>
        <a:srgbClr val="7B8186"/>
      </a:accent1>
      <a:accent2>
        <a:srgbClr val="5AB890"/>
      </a:accent2>
      <a:accent3>
        <a:srgbClr val="A6CD6F"/>
      </a:accent3>
      <a:accent4>
        <a:srgbClr val="1C8F53"/>
      </a:accent4>
      <a:accent5>
        <a:srgbClr val="85C17A"/>
      </a:accent5>
      <a:accent6>
        <a:srgbClr val="2C384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1409</Words>
  <Application>Microsoft Office PowerPoint</Application>
  <PresentationFormat>Widescreen</PresentationFormat>
  <Paragraphs>171</Paragraphs>
  <Slides>41</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Calibri</vt:lpstr>
      <vt:lpstr>Times</vt:lpstr>
      <vt:lpstr>Short Stack</vt:lpstr>
      <vt:lpstr>Helvetica Neue</vt:lpstr>
      <vt:lpstr>Arial</vt:lpstr>
      <vt:lpstr>Verdana</vt:lpstr>
      <vt:lpstr>Carlito</vt:lpstr>
      <vt:lpstr>Bowlby One SC</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Universal Tariff:   10% baseline on all trading partners  Reciprocal Tariffs:  Country-specific rates (China 32-140%, Canada 35%, EU 15-30%)  Sector-Specific:  Steel/Aluminum 50%, Auto 25%, Electronics up to 100%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Follow Up Questions:  How do tariffs change what people can afford to buy with the same income?  Who is most affected when prices rise due to tariffs—and why might the impact be different for different households?  If everyone pays higher prices, does that mean the impact is equal for everyone? What makes it unequal?  How might higher prices on basic goods affect spending choices for families with limited incomes?  Who might benefit from tariffs even if consumers lose purchasing power—and what trade-offs does that create?</vt:lpstr>
      <vt:lpstr>Possible answers:  How do tariffs change what people can afford to buy with the same income? Tariffs raise prices on certain goods. When income stays the same but prices increase, people can buy fewer goods and services than before. This means purchasing power decreases, even though the amount of money earned does not change. Who is most affected when prices rise due to tariffs—and why might the impact be different for different households? Lower-income households are generally more affected because they spend a larger share of their income on necessities like food, clothing, and household goods. Higher-income households have more flexibility to absorb higher prices or change spending without giving up essentials.  If everyone pays higher prices, does that mean the impact is equal for everyone? Why or why not? No, the impact is not equal. Paying an extra let’s say $40 per month represents a much larger burden for someone with a tight budget than for someone with more disposable income. The same price increase takes up a larger percentage of income for lower-income consumers.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James LeBlanc</dc:creator>
  <cp:lastModifiedBy>James LeBlanc</cp:lastModifiedBy>
  <cp:revision>1</cp:revision>
  <dcterms:modified xsi:type="dcterms:W3CDTF">2026-04-10T20:38:03Z</dcterms:modified>
</cp:coreProperties>
</file>