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Barlow 1" charset="1" panose="00000A00000000000000"/>
      <p:regular r:id="rId13"/>
    </p:embeddedFont>
    <p:embeddedFont>
      <p:font typeface="Amiri" charset="1" panose="00000500000000000000"/>
      <p:regular r:id="rId14"/>
    </p:embeddedFont>
    <p:embeddedFont>
      <p:font typeface="Archivo Black" charset="1" panose="020B0A03020202020B04"/>
      <p:regular r:id="rId15"/>
    </p:embeddedFont>
    <p:embeddedFont>
      <p:font typeface="Montserrat" charset="1" panose="00000500000000000000"/>
      <p:regular r:id="rId16"/>
    </p:embeddedFont>
    <p:embeddedFont>
      <p:font typeface="Montserrat Bold" charset="1" panose="00000800000000000000"/>
      <p:regular r:id="rId17"/>
    </p:embeddedFont>
    <p:embeddedFont>
      <p:font typeface="Barlow 2" charset="1" panose="000004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8" Type="http://schemas.openxmlformats.org/officeDocument/2006/relationships/slide" Target="slides/slide3.xml"/><Relationship Id="rId3" Type="http://schemas.openxmlformats.org/officeDocument/2006/relationships/viewProps" Target="view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font17.fntdata"/><Relationship Id="rId7" Type="http://schemas.openxmlformats.org/officeDocument/2006/relationships/slide" Target="slides/slide2.xml"/><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customXml" Target="../customXml/item2.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15" Type="http://schemas.openxmlformats.org/officeDocument/2006/relationships/font" Target="fonts/font15.fntdata"/><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ustomXml" Target="../customXml/item1.xml"/><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https://docs.google.com/document/d/1_LnWxsfTZDA0qbjc8e7WqD9zRtvGlrBu/edit?usp=sharing&amp;ouid=101548772430474325355&amp;rtpof=true&amp;sd=true" TargetMode="External" Type="http://schemas.openxmlformats.org/officeDocument/2006/relationships/hyperlink"/><Relationship Id="rId3" Target="../media/image13.jpeg" Type="http://schemas.openxmlformats.org/officeDocument/2006/relationships/image"/><Relationship Id="rId4" Target="https://docs.google.com/document/d/1yfjN7aX4f3pTUwabwMUVVYE8WHjg4_CW/edit?usp=sharing&amp;ouid=101548772430474325355&amp;rtpof=true&amp;sd=true"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grpSp>
        <p:nvGrpSpPr>
          <p:cNvPr name="Group 2" id="2"/>
          <p:cNvGrpSpPr/>
          <p:nvPr/>
        </p:nvGrpSpPr>
        <p:grpSpPr>
          <a:xfrm rot="0">
            <a:off x="11868150" y="0"/>
            <a:ext cx="6419850" cy="10287000"/>
            <a:chOff x="0" y="0"/>
            <a:chExt cx="994603" cy="1593725"/>
          </a:xfrm>
        </p:grpSpPr>
        <p:sp>
          <p:nvSpPr>
            <p:cNvPr name="Freeform 3" id="3"/>
            <p:cNvSpPr/>
            <p:nvPr/>
          </p:nvSpPr>
          <p:spPr>
            <a:xfrm flipH="false" flipV="false" rot="0">
              <a:off x="0" y="0"/>
              <a:ext cx="994603" cy="1593725"/>
            </a:xfrm>
            <a:custGeom>
              <a:avLst/>
              <a:gdLst/>
              <a:ahLst/>
              <a:cxnLst/>
              <a:rect r="r" b="b" t="t" l="l"/>
              <a:pathLst>
                <a:path h="1593725" w="994603">
                  <a:moveTo>
                    <a:pt x="0" y="0"/>
                  </a:moveTo>
                  <a:lnTo>
                    <a:pt x="994603" y="0"/>
                  </a:lnTo>
                  <a:lnTo>
                    <a:pt x="994603" y="1593725"/>
                  </a:lnTo>
                  <a:lnTo>
                    <a:pt x="0" y="1593725"/>
                  </a:lnTo>
                  <a:close/>
                </a:path>
              </a:pathLst>
            </a:custGeom>
            <a:blipFill>
              <a:blip r:embed="rId2"/>
              <a:stretch>
                <a:fillRect l="0" t="-126" r="0" b="-126"/>
              </a:stretch>
            </a:blipFill>
          </p:spPr>
        </p:sp>
      </p:grpSp>
      <p:grpSp>
        <p:nvGrpSpPr>
          <p:cNvPr name="Group 4" id="4"/>
          <p:cNvGrpSpPr/>
          <p:nvPr/>
        </p:nvGrpSpPr>
        <p:grpSpPr>
          <a:xfrm rot="0">
            <a:off x="666750" y="666750"/>
            <a:ext cx="10217671" cy="6614240"/>
            <a:chOff x="0" y="0"/>
            <a:chExt cx="13623561" cy="8818987"/>
          </a:xfrm>
        </p:grpSpPr>
        <p:sp>
          <p:nvSpPr>
            <p:cNvPr name="TextBox 5" id="5"/>
            <p:cNvSpPr txBox="true"/>
            <p:nvPr/>
          </p:nvSpPr>
          <p:spPr>
            <a:xfrm rot="0">
              <a:off x="0" y="1362614"/>
              <a:ext cx="13623561" cy="7456373"/>
            </a:xfrm>
            <a:prstGeom prst="rect">
              <a:avLst/>
            </a:prstGeom>
          </p:spPr>
          <p:txBody>
            <a:bodyPr anchor="t" rtlCol="false" tIns="0" lIns="0" bIns="0" rIns="0">
              <a:spAutoFit/>
            </a:bodyPr>
            <a:lstStyle/>
            <a:p>
              <a:pPr algn="l">
                <a:lnSpc>
                  <a:spcPts val="10878"/>
                </a:lnSpc>
              </a:pPr>
              <a:r>
                <a:rPr lang="en-US" sz="10119">
                  <a:solidFill>
                    <a:srgbClr val="FFFFFF"/>
                  </a:solidFill>
                  <a:latin typeface="Barlow 1"/>
                  <a:ea typeface="Barlow 1"/>
                  <a:cs typeface="Barlow 1"/>
                  <a:sym typeface="Barlow 1"/>
                </a:rPr>
                <a:t>Georgia’s</a:t>
              </a:r>
            </a:p>
            <a:p>
              <a:pPr algn="l" marL="0" indent="0" lvl="0">
                <a:lnSpc>
                  <a:spcPts val="10878"/>
                </a:lnSpc>
              </a:pPr>
              <a:r>
                <a:rPr lang="en-US" b="true" sz="10119">
                  <a:solidFill>
                    <a:srgbClr val="FFFFFF"/>
                  </a:solidFill>
                  <a:latin typeface="Barlow 1"/>
                  <a:ea typeface="Barlow 1"/>
                  <a:cs typeface="Barlow 1"/>
                  <a:sym typeface="Barlow 1"/>
                </a:rPr>
                <a:t>Personal Finance Challenge Finals: Case Study</a:t>
              </a:r>
            </a:p>
          </p:txBody>
        </p:sp>
        <p:sp>
          <p:nvSpPr>
            <p:cNvPr name="TextBox 6" id="6"/>
            <p:cNvSpPr txBox="true"/>
            <p:nvPr/>
          </p:nvSpPr>
          <p:spPr>
            <a:xfrm rot="0">
              <a:off x="0" y="38100"/>
              <a:ext cx="13017500" cy="528436"/>
            </a:xfrm>
            <a:prstGeom prst="rect">
              <a:avLst/>
            </a:prstGeom>
          </p:spPr>
          <p:txBody>
            <a:bodyPr anchor="t" rtlCol="false" tIns="0" lIns="0" bIns="0" rIns="0">
              <a:spAutoFit/>
            </a:bodyPr>
            <a:lstStyle/>
            <a:p>
              <a:pPr algn="l" marL="0" indent="0" lvl="0">
                <a:lnSpc>
                  <a:spcPts val="2903"/>
                </a:lnSpc>
                <a:spcBef>
                  <a:spcPct val="0"/>
                </a:spcBef>
              </a:pPr>
              <a:r>
                <a:rPr lang="en-US" sz="2832">
                  <a:solidFill>
                    <a:srgbClr val="D6E7F7"/>
                  </a:solidFill>
                  <a:latin typeface="Amiri"/>
                  <a:ea typeface="Amiri"/>
                  <a:cs typeface="Amiri"/>
                  <a:sym typeface="Amiri"/>
                </a:rPr>
                <a:t>Georgia Council on Economic Education</a:t>
              </a:r>
            </a:p>
          </p:txBody>
        </p:sp>
      </p:grpSp>
      <p:grpSp>
        <p:nvGrpSpPr>
          <p:cNvPr name="Group 7" id="7"/>
          <p:cNvGrpSpPr/>
          <p:nvPr/>
        </p:nvGrpSpPr>
        <p:grpSpPr>
          <a:xfrm rot="0">
            <a:off x="9444829" y="7829550"/>
            <a:ext cx="4846643" cy="1791955"/>
            <a:chOff x="0" y="0"/>
            <a:chExt cx="6462190" cy="2389273"/>
          </a:xfrm>
        </p:grpSpPr>
        <p:sp>
          <p:nvSpPr>
            <p:cNvPr name="Freeform 8" id="8"/>
            <p:cNvSpPr/>
            <p:nvPr/>
          </p:nvSpPr>
          <p:spPr>
            <a:xfrm flipH="false" flipV="false" rot="0">
              <a:off x="0"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2036459"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4072917"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6E7F7"/>
        </a:solidFill>
      </p:bgPr>
    </p:bg>
    <p:spTree>
      <p:nvGrpSpPr>
        <p:cNvPr id="1" name=""/>
        <p:cNvGrpSpPr/>
        <p:nvPr/>
      </p:nvGrpSpPr>
      <p:grpSpPr>
        <a:xfrm>
          <a:off x="0" y="0"/>
          <a:ext cx="0" cy="0"/>
          <a:chOff x="0" y="0"/>
          <a:chExt cx="0" cy="0"/>
        </a:xfrm>
      </p:grpSpPr>
      <p:grpSp>
        <p:nvGrpSpPr>
          <p:cNvPr name="Group 2" id="2"/>
          <p:cNvGrpSpPr/>
          <p:nvPr/>
        </p:nvGrpSpPr>
        <p:grpSpPr>
          <a:xfrm rot="0">
            <a:off x="6419850" y="5143500"/>
            <a:ext cx="819150" cy="446049"/>
            <a:chOff x="0" y="0"/>
            <a:chExt cx="1092200" cy="594732"/>
          </a:xfrm>
        </p:grpSpPr>
        <p:sp>
          <p:nvSpPr>
            <p:cNvPr name="Freeform 3" id="3"/>
            <p:cNvSpPr/>
            <p:nvPr/>
          </p:nvSpPr>
          <p:spPr>
            <a:xfrm flipH="false" flipV="false" rot="0">
              <a:off x="497468" y="0"/>
              <a:ext cx="594732" cy="594732"/>
            </a:xfrm>
            <a:custGeom>
              <a:avLst/>
              <a:gdLst/>
              <a:ahLst/>
              <a:cxnLst/>
              <a:rect r="r" b="b" t="t" l="l"/>
              <a:pathLst>
                <a:path h="594732" w="594732">
                  <a:moveTo>
                    <a:pt x="0" y="0"/>
                  </a:moveTo>
                  <a:lnTo>
                    <a:pt x="594732" y="0"/>
                  </a:lnTo>
                  <a:lnTo>
                    <a:pt x="594732" y="594732"/>
                  </a:lnTo>
                  <a:lnTo>
                    <a:pt x="0" y="5947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4" id="4"/>
            <p:cNvSpPr/>
            <p:nvPr/>
          </p:nvSpPr>
          <p:spPr>
            <a:xfrm flipH="false" flipV="false" rot="0">
              <a:off x="0" y="0"/>
              <a:ext cx="594732" cy="594732"/>
            </a:xfrm>
            <a:custGeom>
              <a:avLst/>
              <a:gdLst/>
              <a:ahLst/>
              <a:cxnLst/>
              <a:rect r="r" b="b" t="t" l="l"/>
              <a:pathLst>
                <a:path h="594732" w="594732">
                  <a:moveTo>
                    <a:pt x="0" y="0"/>
                  </a:moveTo>
                  <a:lnTo>
                    <a:pt x="594732" y="0"/>
                  </a:lnTo>
                  <a:lnTo>
                    <a:pt x="594732" y="594732"/>
                  </a:lnTo>
                  <a:lnTo>
                    <a:pt x="0" y="5947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grpSp>
        <p:nvGrpSpPr>
          <p:cNvPr name="Group 5" id="5"/>
          <p:cNvGrpSpPr/>
          <p:nvPr/>
        </p:nvGrpSpPr>
        <p:grpSpPr>
          <a:xfrm rot="0">
            <a:off x="12172950" y="5143500"/>
            <a:ext cx="819150" cy="446049"/>
            <a:chOff x="0" y="0"/>
            <a:chExt cx="1092200" cy="594732"/>
          </a:xfrm>
        </p:grpSpPr>
        <p:sp>
          <p:nvSpPr>
            <p:cNvPr name="Freeform 6" id="6"/>
            <p:cNvSpPr/>
            <p:nvPr/>
          </p:nvSpPr>
          <p:spPr>
            <a:xfrm flipH="false" flipV="false" rot="0">
              <a:off x="497468" y="0"/>
              <a:ext cx="594732" cy="594732"/>
            </a:xfrm>
            <a:custGeom>
              <a:avLst/>
              <a:gdLst/>
              <a:ahLst/>
              <a:cxnLst/>
              <a:rect r="r" b="b" t="t" l="l"/>
              <a:pathLst>
                <a:path h="594732" w="594732">
                  <a:moveTo>
                    <a:pt x="0" y="0"/>
                  </a:moveTo>
                  <a:lnTo>
                    <a:pt x="594732" y="0"/>
                  </a:lnTo>
                  <a:lnTo>
                    <a:pt x="594732" y="594732"/>
                  </a:lnTo>
                  <a:lnTo>
                    <a:pt x="0" y="5947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7" id="7"/>
            <p:cNvSpPr/>
            <p:nvPr/>
          </p:nvSpPr>
          <p:spPr>
            <a:xfrm flipH="false" flipV="false" rot="0">
              <a:off x="0" y="0"/>
              <a:ext cx="594732" cy="594732"/>
            </a:xfrm>
            <a:custGeom>
              <a:avLst/>
              <a:gdLst/>
              <a:ahLst/>
              <a:cxnLst/>
              <a:rect r="r" b="b" t="t" l="l"/>
              <a:pathLst>
                <a:path h="594732" w="594732">
                  <a:moveTo>
                    <a:pt x="0" y="0"/>
                  </a:moveTo>
                  <a:lnTo>
                    <a:pt x="594732" y="0"/>
                  </a:lnTo>
                  <a:lnTo>
                    <a:pt x="594732" y="594732"/>
                  </a:lnTo>
                  <a:lnTo>
                    <a:pt x="0" y="5947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sp>
        <p:nvSpPr>
          <p:cNvPr name="Freeform 8" id="8"/>
          <p:cNvSpPr/>
          <p:nvPr/>
        </p:nvSpPr>
        <p:spPr>
          <a:xfrm flipH="false" flipV="false" rot="0">
            <a:off x="2126571" y="2082983"/>
            <a:ext cx="14034859" cy="7964782"/>
          </a:xfrm>
          <a:custGeom>
            <a:avLst/>
            <a:gdLst/>
            <a:ahLst/>
            <a:cxnLst/>
            <a:rect r="r" b="b" t="t" l="l"/>
            <a:pathLst>
              <a:path h="7964782" w="14034859">
                <a:moveTo>
                  <a:pt x="0" y="0"/>
                </a:moveTo>
                <a:lnTo>
                  <a:pt x="14034858" y="0"/>
                </a:lnTo>
                <a:lnTo>
                  <a:pt x="14034858" y="7964782"/>
                </a:lnTo>
                <a:lnTo>
                  <a:pt x="0" y="7964782"/>
                </a:lnTo>
                <a:lnTo>
                  <a:pt x="0" y="0"/>
                </a:lnTo>
                <a:close/>
              </a:path>
            </a:pathLst>
          </a:custGeom>
          <a:blipFill>
            <a:blip r:embed="rId4"/>
            <a:stretch>
              <a:fillRect l="0" t="0" r="0" b="0"/>
            </a:stretch>
          </a:blipFill>
        </p:spPr>
      </p:sp>
      <p:sp>
        <p:nvSpPr>
          <p:cNvPr name="TextBox 9" id="9"/>
          <p:cNvSpPr txBox="true"/>
          <p:nvPr/>
        </p:nvSpPr>
        <p:spPr>
          <a:xfrm rot="0">
            <a:off x="666750" y="752475"/>
            <a:ext cx="14077950" cy="1147695"/>
          </a:xfrm>
          <a:prstGeom prst="rect">
            <a:avLst/>
          </a:prstGeom>
        </p:spPr>
        <p:txBody>
          <a:bodyPr anchor="t" rtlCol="false" tIns="0" lIns="0" bIns="0" rIns="0">
            <a:spAutoFit/>
          </a:bodyPr>
          <a:lstStyle/>
          <a:p>
            <a:pPr algn="l" marL="0" indent="0" lvl="0">
              <a:lnSpc>
                <a:spcPts val="8702"/>
              </a:lnSpc>
              <a:spcBef>
                <a:spcPct val="0"/>
              </a:spcBef>
            </a:pPr>
            <a:r>
              <a:rPr lang="en-US" b="true" sz="8095" strike="noStrike" u="none">
                <a:solidFill>
                  <a:srgbClr val="000000"/>
                </a:solidFill>
                <a:latin typeface="Barlow 1"/>
                <a:ea typeface="Barlow 1"/>
                <a:cs typeface="Barlow 1"/>
                <a:sym typeface="Barlow 1"/>
              </a:rPr>
              <a:t>Overview of the Day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66081" y="8610148"/>
            <a:ext cx="9006958" cy="1613349"/>
            <a:chOff x="0" y="0"/>
            <a:chExt cx="2372203" cy="424915"/>
          </a:xfrm>
        </p:grpSpPr>
        <p:sp>
          <p:nvSpPr>
            <p:cNvPr name="Freeform 3" id="3"/>
            <p:cNvSpPr/>
            <p:nvPr/>
          </p:nvSpPr>
          <p:spPr>
            <a:xfrm flipH="false" flipV="false" rot="0">
              <a:off x="0" y="0"/>
              <a:ext cx="2372203" cy="424915"/>
            </a:xfrm>
            <a:custGeom>
              <a:avLst/>
              <a:gdLst/>
              <a:ahLst/>
              <a:cxnLst/>
              <a:rect r="r" b="b" t="t" l="l"/>
              <a:pathLst>
                <a:path h="424915" w="2372203">
                  <a:moveTo>
                    <a:pt x="2169003" y="0"/>
                  </a:moveTo>
                  <a:lnTo>
                    <a:pt x="0" y="0"/>
                  </a:lnTo>
                  <a:lnTo>
                    <a:pt x="0" y="424915"/>
                  </a:lnTo>
                  <a:lnTo>
                    <a:pt x="2169003" y="424915"/>
                  </a:lnTo>
                  <a:lnTo>
                    <a:pt x="2372203" y="212457"/>
                  </a:lnTo>
                  <a:lnTo>
                    <a:pt x="2169003" y="0"/>
                  </a:lnTo>
                  <a:close/>
                </a:path>
              </a:pathLst>
            </a:custGeom>
            <a:solidFill>
              <a:srgbClr val="22A8E0"/>
            </a:solidFill>
          </p:spPr>
        </p:sp>
        <p:sp>
          <p:nvSpPr>
            <p:cNvPr name="TextBox 4" id="4"/>
            <p:cNvSpPr txBox="true"/>
            <p:nvPr/>
          </p:nvSpPr>
          <p:spPr>
            <a:xfrm>
              <a:off x="0" y="-38100"/>
              <a:ext cx="2257903" cy="46301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539949" y="321246"/>
            <a:ext cx="9006958" cy="1337944"/>
          </a:xfrm>
          <a:prstGeom prst="rect">
            <a:avLst/>
          </a:prstGeom>
        </p:spPr>
        <p:txBody>
          <a:bodyPr anchor="t" rtlCol="false" tIns="0" lIns="0" bIns="0" rIns="0">
            <a:spAutoFit/>
          </a:bodyPr>
          <a:lstStyle/>
          <a:p>
            <a:pPr algn="l">
              <a:lnSpc>
                <a:spcPts val="10164"/>
              </a:lnSpc>
            </a:pPr>
            <a:r>
              <a:rPr lang="en-US" sz="9499">
                <a:solidFill>
                  <a:srgbClr val="000000"/>
                </a:solidFill>
                <a:latin typeface="Archivo Black"/>
                <a:ea typeface="Archivo Black"/>
                <a:cs typeface="Archivo Black"/>
                <a:sym typeface="Archivo Black"/>
              </a:rPr>
              <a:t>Overview</a:t>
            </a:r>
          </a:p>
        </p:txBody>
      </p:sp>
      <p:sp>
        <p:nvSpPr>
          <p:cNvPr name="TextBox 6" id="6"/>
          <p:cNvSpPr txBox="true"/>
          <p:nvPr/>
        </p:nvSpPr>
        <p:spPr>
          <a:xfrm rot="0">
            <a:off x="612654" y="1947419"/>
            <a:ext cx="12691339" cy="5837580"/>
          </a:xfrm>
          <a:prstGeom prst="rect">
            <a:avLst/>
          </a:prstGeom>
        </p:spPr>
        <p:txBody>
          <a:bodyPr anchor="t" rtlCol="false" tIns="0" lIns="0" bIns="0" rIns="0">
            <a:spAutoFit/>
          </a:bodyPr>
          <a:lstStyle/>
          <a:p>
            <a:pPr algn="l" marL="901171" indent="-450585" lvl="1">
              <a:lnSpc>
                <a:spcPts val="5843"/>
              </a:lnSpc>
              <a:buFont typeface="Arial"/>
              <a:buChar char="•"/>
            </a:pPr>
            <a:r>
              <a:rPr lang="en-US" sz="4174">
                <a:solidFill>
                  <a:srgbClr val="000000"/>
                </a:solidFill>
                <a:latin typeface="Montserrat"/>
                <a:ea typeface="Montserrat"/>
                <a:cs typeface="Montserrat"/>
                <a:sym typeface="Montserrat"/>
              </a:rPr>
              <a:t>You will analyze a ficitional family’s financial situation</a:t>
            </a:r>
          </a:p>
          <a:p>
            <a:pPr algn="l" marL="901171" indent="-450585" lvl="1">
              <a:lnSpc>
                <a:spcPts val="5843"/>
              </a:lnSpc>
              <a:buFont typeface="Arial"/>
              <a:buChar char="•"/>
            </a:pPr>
            <a:r>
              <a:rPr lang="en-US" b="true" sz="4174">
                <a:solidFill>
                  <a:srgbClr val="000000"/>
                </a:solidFill>
                <a:latin typeface="Montserrat Bold"/>
                <a:ea typeface="Montserrat Bold"/>
                <a:cs typeface="Montserrat Bold"/>
                <a:sym typeface="Montserrat Bold"/>
              </a:rPr>
              <a:t>Your task:</a:t>
            </a:r>
            <a:r>
              <a:rPr lang="en-US" sz="4174">
                <a:solidFill>
                  <a:srgbClr val="000000"/>
                </a:solidFill>
                <a:latin typeface="Montserrat"/>
                <a:ea typeface="Montserrat"/>
                <a:cs typeface="Montserrat"/>
                <a:sym typeface="Montserrat"/>
              </a:rPr>
              <a:t> create an 8-minute presentation on how the family could maintain any positive behaviors and/or improve their situation</a:t>
            </a:r>
          </a:p>
          <a:p>
            <a:pPr algn="l" marL="901171" indent="-450585" lvl="1">
              <a:lnSpc>
                <a:spcPts val="5843"/>
              </a:lnSpc>
              <a:buFont typeface="Arial"/>
              <a:buChar char="•"/>
            </a:pPr>
            <a:r>
              <a:rPr lang="en-US" sz="4174">
                <a:solidFill>
                  <a:srgbClr val="000000"/>
                </a:solidFill>
                <a:latin typeface="Montserrat"/>
                <a:ea typeface="Montserrat"/>
                <a:cs typeface="Montserrat"/>
                <a:sym typeface="Montserrat"/>
              </a:rPr>
              <a:t>You have freedom to choose what you wish to address, some suggestions are provided</a:t>
            </a:r>
          </a:p>
        </p:txBody>
      </p:sp>
      <p:sp>
        <p:nvSpPr>
          <p:cNvPr name="TextBox 7" id="7"/>
          <p:cNvSpPr txBox="true"/>
          <p:nvPr/>
        </p:nvSpPr>
        <p:spPr>
          <a:xfrm rot="0">
            <a:off x="2166201" y="8710701"/>
            <a:ext cx="6322921" cy="1269368"/>
          </a:xfrm>
          <a:prstGeom prst="rect">
            <a:avLst/>
          </a:prstGeom>
        </p:spPr>
        <p:txBody>
          <a:bodyPr anchor="t" rtlCol="false" tIns="0" lIns="0" bIns="0" rIns="0">
            <a:spAutoFit/>
          </a:bodyPr>
          <a:lstStyle/>
          <a:p>
            <a:pPr algn="l">
              <a:lnSpc>
                <a:spcPts val="10359"/>
              </a:lnSpc>
            </a:pPr>
            <a:r>
              <a:rPr lang="en-US" sz="7399" b="true">
                <a:solidFill>
                  <a:srgbClr val="FFFFFF"/>
                </a:solidFill>
                <a:latin typeface="Montserrat Bold"/>
                <a:ea typeface="Montserrat Bold"/>
                <a:cs typeface="Montserrat Bold"/>
                <a:sym typeface="Montserrat Bold"/>
              </a:rPr>
              <a:t>90 minutes</a:t>
            </a:r>
          </a:p>
        </p:txBody>
      </p:sp>
      <p:sp>
        <p:nvSpPr>
          <p:cNvPr name="Freeform 8" id="8"/>
          <p:cNvSpPr/>
          <p:nvPr/>
        </p:nvSpPr>
        <p:spPr>
          <a:xfrm flipH="false" flipV="false" rot="0">
            <a:off x="13501537" y="380130"/>
            <a:ext cx="3990811" cy="3286977"/>
          </a:xfrm>
          <a:custGeom>
            <a:avLst/>
            <a:gdLst/>
            <a:ahLst/>
            <a:cxnLst/>
            <a:rect r="r" b="b" t="t" l="l"/>
            <a:pathLst>
              <a:path h="3286977" w="3990811">
                <a:moveTo>
                  <a:pt x="0" y="0"/>
                </a:moveTo>
                <a:lnTo>
                  <a:pt x="3990811" y="0"/>
                </a:lnTo>
                <a:lnTo>
                  <a:pt x="3990811" y="3286977"/>
                </a:lnTo>
                <a:lnTo>
                  <a:pt x="0" y="32869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4961100" y="4150868"/>
            <a:ext cx="2973492" cy="2584235"/>
          </a:xfrm>
          <a:custGeom>
            <a:avLst/>
            <a:gdLst/>
            <a:ahLst/>
            <a:cxnLst/>
            <a:rect r="r" b="b" t="t" l="l"/>
            <a:pathLst>
              <a:path h="2584235" w="2973492">
                <a:moveTo>
                  <a:pt x="0" y="0"/>
                </a:moveTo>
                <a:lnTo>
                  <a:pt x="2973492" y="0"/>
                </a:lnTo>
                <a:lnTo>
                  <a:pt x="2973492" y="2584235"/>
                </a:lnTo>
                <a:lnTo>
                  <a:pt x="0" y="25842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3501537" y="7766404"/>
            <a:ext cx="3757763" cy="2213664"/>
          </a:xfrm>
          <a:custGeom>
            <a:avLst/>
            <a:gdLst/>
            <a:ahLst/>
            <a:cxnLst/>
            <a:rect r="r" b="b" t="t" l="l"/>
            <a:pathLst>
              <a:path h="2213664" w="3757763">
                <a:moveTo>
                  <a:pt x="0" y="0"/>
                </a:moveTo>
                <a:lnTo>
                  <a:pt x="3757763" y="0"/>
                </a:lnTo>
                <a:lnTo>
                  <a:pt x="3757763" y="2213665"/>
                </a:lnTo>
                <a:lnTo>
                  <a:pt x="0" y="22136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3035645"/>
            <a:chOff x="0" y="0"/>
            <a:chExt cx="4816593" cy="799511"/>
          </a:xfrm>
        </p:grpSpPr>
        <p:sp>
          <p:nvSpPr>
            <p:cNvPr name="Freeform 3" id="3"/>
            <p:cNvSpPr/>
            <p:nvPr/>
          </p:nvSpPr>
          <p:spPr>
            <a:xfrm flipH="false" flipV="false" rot="0">
              <a:off x="0" y="0"/>
              <a:ext cx="4816592" cy="799511"/>
            </a:xfrm>
            <a:custGeom>
              <a:avLst/>
              <a:gdLst/>
              <a:ahLst/>
              <a:cxnLst/>
              <a:rect r="r" b="b" t="t" l="l"/>
              <a:pathLst>
                <a:path h="799511" w="4816592">
                  <a:moveTo>
                    <a:pt x="0" y="0"/>
                  </a:moveTo>
                  <a:lnTo>
                    <a:pt x="4816592" y="0"/>
                  </a:lnTo>
                  <a:lnTo>
                    <a:pt x="4816592" y="799511"/>
                  </a:lnTo>
                  <a:lnTo>
                    <a:pt x="0" y="799511"/>
                  </a:lnTo>
                  <a:close/>
                </a:path>
              </a:pathLst>
            </a:custGeom>
            <a:solidFill>
              <a:srgbClr val="22A8E0"/>
            </a:solidFill>
          </p:spPr>
        </p:sp>
        <p:sp>
          <p:nvSpPr>
            <p:cNvPr name="TextBox 4" id="4"/>
            <p:cNvSpPr txBox="true"/>
            <p:nvPr/>
          </p:nvSpPr>
          <p:spPr>
            <a:xfrm>
              <a:off x="0" y="-38100"/>
              <a:ext cx="4816593" cy="83761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3291280"/>
            <a:ext cx="1232561" cy="1119694"/>
            <a:chOff x="0" y="0"/>
            <a:chExt cx="447366" cy="406400"/>
          </a:xfrm>
        </p:grpSpPr>
        <p:sp>
          <p:nvSpPr>
            <p:cNvPr name="Freeform 6" id="6"/>
            <p:cNvSpPr/>
            <p:nvPr/>
          </p:nvSpPr>
          <p:spPr>
            <a:xfrm flipH="false" flipV="false" rot="0">
              <a:off x="0" y="0"/>
              <a:ext cx="447366" cy="406400"/>
            </a:xfrm>
            <a:custGeom>
              <a:avLst/>
              <a:gdLst/>
              <a:ahLst/>
              <a:cxnLst/>
              <a:rect r="r" b="b" t="t" l="l"/>
              <a:pathLst>
                <a:path h="406400" w="447366">
                  <a:moveTo>
                    <a:pt x="244166" y="0"/>
                  </a:moveTo>
                  <a:lnTo>
                    <a:pt x="0" y="0"/>
                  </a:lnTo>
                  <a:lnTo>
                    <a:pt x="0" y="406400"/>
                  </a:lnTo>
                  <a:lnTo>
                    <a:pt x="244166" y="406400"/>
                  </a:lnTo>
                  <a:lnTo>
                    <a:pt x="447366" y="203200"/>
                  </a:lnTo>
                  <a:lnTo>
                    <a:pt x="244166" y="0"/>
                  </a:lnTo>
                  <a:close/>
                </a:path>
              </a:pathLst>
            </a:custGeom>
            <a:solidFill>
              <a:srgbClr val="22A8E0"/>
            </a:solidFill>
          </p:spPr>
        </p:sp>
        <p:sp>
          <p:nvSpPr>
            <p:cNvPr name="TextBox 7" id="7"/>
            <p:cNvSpPr txBox="true"/>
            <p:nvPr/>
          </p:nvSpPr>
          <p:spPr>
            <a:xfrm>
              <a:off x="0" y="-47625"/>
              <a:ext cx="333066" cy="454025"/>
            </a:xfrm>
            <a:prstGeom prst="rect">
              <a:avLst/>
            </a:prstGeom>
          </p:spPr>
          <p:txBody>
            <a:bodyPr anchor="ctr" rtlCol="false" tIns="50800" lIns="50800" bIns="50800" rIns="50800"/>
            <a:lstStyle/>
            <a:p>
              <a:pPr algn="ctr">
                <a:lnSpc>
                  <a:spcPts val="4199"/>
                </a:lnSpc>
              </a:pPr>
            </a:p>
          </p:txBody>
        </p:sp>
      </p:grpSp>
      <p:sp>
        <p:nvSpPr>
          <p:cNvPr name="TextBox 8" id="8"/>
          <p:cNvSpPr txBox="true"/>
          <p:nvPr/>
        </p:nvSpPr>
        <p:spPr>
          <a:xfrm rot="0">
            <a:off x="1688911" y="1133475"/>
            <a:ext cx="14910179" cy="1337944"/>
          </a:xfrm>
          <a:prstGeom prst="rect">
            <a:avLst/>
          </a:prstGeom>
        </p:spPr>
        <p:txBody>
          <a:bodyPr anchor="t" rtlCol="false" tIns="0" lIns="0" bIns="0" rIns="0">
            <a:spAutoFit/>
          </a:bodyPr>
          <a:lstStyle/>
          <a:p>
            <a:pPr algn="ctr">
              <a:lnSpc>
                <a:spcPts val="10164"/>
              </a:lnSpc>
            </a:pPr>
            <a:r>
              <a:rPr lang="en-US" sz="9499">
                <a:solidFill>
                  <a:srgbClr val="FFFFFF"/>
                </a:solidFill>
                <a:latin typeface="Archivo Black"/>
                <a:ea typeface="Archivo Black"/>
                <a:cs typeface="Archivo Black"/>
                <a:sym typeface="Archivo Black"/>
              </a:rPr>
              <a:t>Rules/Guidelines</a:t>
            </a:r>
          </a:p>
        </p:txBody>
      </p:sp>
      <p:sp>
        <p:nvSpPr>
          <p:cNvPr name="TextBox 9" id="9"/>
          <p:cNvSpPr txBox="true"/>
          <p:nvPr/>
        </p:nvSpPr>
        <p:spPr>
          <a:xfrm rot="0">
            <a:off x="3500989" y="3234130"/>
            <a:ext cx="13098100" cy="1607185"/>
          </a:xfrm>
          <a:prstGeom prst="rect">
            <a:avLst/>
          </a:prstGeom>
        </p:spPr>
        <p:txBody>
          <a:bodyPr anchor="t" rtlCol="false" tIns="0" lIns="0" bIns="0" rIns="0">
            <a:spAutoFit/>
          </a:bodyPr>
          <a:lstStyle/>
          <a:p>
            <a:pPr algn="l">
              <a:lnSpc>
                <a:spcPts val="4340"/>
              </a:lnSpc>
            </a:pPr>
            <a:r>
              <a:rPr lang="en-US" sz="3100" b="true">
                <a:solidFill>
                  <a:srgbClr val="000000"/>
                </a:solidFill>
                <a:latin typeface="Montserrat Bold"/>
                <a:ea typeface="Montserrat Bold"/>
                <a:cs typeface="Montserrat Bold"/>
                <a:sym typeface="Montserrat Bold"/>
              </a:rPr>
              <a:t>ONLY communicate with your team members. No communication with other teams or with your teacher/coach until your analysis is over</a:t>
            </a:r>
          </a:p>
        </p:txBody>
      </p:sp>
      <p:grpSp>
        <p:nvGrpSpPr>
          <p:cNvPr name="Group 10" id="10"/>
          <p:cNvGrpSpPr/>
          <p:nvPr/>
        </p:nvGrpSpPr>
        <p:grpSpPr>
          <a:xfrm rot="0">
            <a:off x="1028700" y="5647278"/>
            <a:ext cx="1232561" cy="1119694"/>
            <a:chOff x="0" y="0"/>
            <a:chExt cx="447366" cy="406400"/>
          </a:xfrm>
        </p:grpSpPr>
        <p:sp>
          <p:nvSpPr>
            <p:cNvPr name="Freeform 11" id="11"/>
            <p:cNvSpPr/>
            <p:nvPr/>
          </p:nvSpPr>
          <p:spPr>
            <a:xfrm flipH="false" flipV="false" rot="0">
              <a:off x="0" y="0"/>
              <a:ext cx="447366" cy="406400"/>
            </a:xfrm>
            <a:custGeom>
              <a:avLst/>
              <a:gdLst/>
              <a:ahLst/>
              <a:cxnLst/>
              <a:rect r="r" b="b" t="t" l="l"/>
              <a:pathLst>
                <a:path h="406400" w="447366">
                  <a:moveTo>
                    <a:pt x="244166" y="0"/>
                  </a:moveTo>
                  <a:lnTo>
                    <a:pt x="0" y="0"/>
                  </a:lnTo>
                  <a:lnTo>
                    <a:pt x="0" y="406400"/>
                  </a:lnTo>
                  <a:lnTo>
                    <a:pt x="244166" y="406400"/>
                  </a:lnTo>
                  <a:lnTo>
                    <a:pt x="447366" y="203200"/>
                  </a:lnTo>
                  <a:lnTo>
                    <a:pt x="244166" y="0"/>
                  </a:lnTo>
                  <a:close/>
                </a:path>
              </a:pathLst>
            </a:custGeom>
            <a:solidFill>
              <a:srgbClr val="22A8E0"/>
            </a:solidFill>
          </p:spPr>
        </p:sp>
        <p:sp>
          <p:nvSpPr>
            <p:cNvPr name="TextBox 12" id="12"/>
            <p:cNvSpPr txBox="true"/>
            <p:nvPr/>
          </p:nvSpPr>
          <p:spPr>
            <a:xfrm>
              <a:off x="0" y="-47625"/>
              <a:ext cx="333066" cy="454025"/>
            </a:xfrm>
            <a:prstGeom prst="rect">
              <a:avLst/>
            </a:prstGeom>
          </p:spPr>
          <p:txBody>
            <a:bodyPr anchor="ctr" rtlCol="false" tIns="50800" lIns="50800" bIns="50800" rIns="50800"/>
            <a:lstStyle/>
            <a:p>
              <a:pPr algn="ctr">
                <a:lnSpc>
                  <a:spcPts val="4199"/>
                </a:lnSpc>
              </a:pPr>
            </a:p>
          </p:txBody>
        </p:sp>
      </p:grpSp>
      <p:grpSp>
        <p:nvGrpSpPr>
          <p:cNvPr name="Group 13" id="13"/>
          <p:cNvGrpSpPr/>
          <p:nvPr/>
        </p:nvGrpSpPr>
        <p:grpSpPr>
          <a:xfrm rot="0">
            <a:off x="1072630" y="7832758"/>
            <a:ext cx="1232561" cy="1119694"/>
            <a:chOff x="0" y="0"/>
            <a:chExt cx="447366" cy="406400"/>
          </a:xfrm>
        </p:grpSpPr>
        <p:sp>
          <p:nvSpPr>
            <p:cNvPr name="Freeform 14" id="14"/>
            <p:cNvSpPr/>
            <p:nvPr/>
          </p:nvSpPr>
          <p:spPr>
            <a:xfrm flipH="false" flipV="false" rot="0">
              <a:off x="0" y="0"/>
              <a:ext cx="447366" cy="406400"/>
            </a:xfrm>
            <a:custGeom>
              <a:avLst/>
              <a:gdLst/>
              <a:ahLst/>
              <a:cxnLst/>
              <a:rect r="r" b="b" t="t" l="l"/>
              <a:pathLst>
                <a:path h="406400" w="447366">
                  <a:moveTo>
                    <a:pt x="244166" y="0"/>
                  </a:moveTo>
                  <a:lnTo>
                    <a:pt x="0" y="0"/>
                  </a:lnTo>
                  <a:lnTo>
                    <a:pt x="0" y="406400"/>
                  </a:lnTo>
                  <a:lnTo>
                    <a:pt x="244166" y="406400"/>
                  </a:lnTo>
                  <a:lnTo>
                    <a:pt x="447366" y="203200"/>
                  </a:lnTo>
                  <a:lnTo>
                    <a:pt x="244166" y="0"/>
                  </a:lnTo>
                  <a:close/>
                </a:path>
              </a:pathLst>
            </a:custGeom>
            <a:solidFill>
              <a:srgbClr val="22A8E0"/>
            </a:solidFill>
          </p:spPr>
        </p:sp>
        <p:sp>
          <p:nvSpPr>
            <p:cNvPr name="TextBox 15" id="15"/>
            <p:cNvSpPr txBox="true"/>
            <p:nvPr/>
          </p:nvSpPr>
          <p:spPr>
            <a:xfrm>
              <a:off x="0" y="-47625"/>
              <a:ext cx="333066" cy="454025"/>
            </a:xfrm>
            <a:prstGeom prst="rect">
              <a:avLst/>
            </a:prstGeom>
          </p:spPr>
          <p:txBody>
            <a:bodyPr anchor="ctr" rtlCol="false" tIns="50800" lIns="50800" bIns="50800" rIns="50800"/>
            <a:lstStyle/>
            <a:p>
              <a:pPr algn="ctr">
                <a:lnSpc>
                  <a:spcPts val="4199"/>
                </a:lnSpc>
              </a:pPr>
            </a:p>
          </p:txBody>
        </p:sp>
      </p:grpSp>
      <p:sp>
        <p:nvSpPr>
          <p:cNvPr name="TextBox 16" id="16"/>
          <p:cNvSpPr txBox="true"/>
          <p:nvPr/>
        </p:nvSpPr>
        <p:spPr>
          <a:xfrm rot="0">
            <a:off x="3327121" y="5590128"/>
            <a:ext cx="13098100" cy="2114550"/>
          </a:xfrm>
          <a:prstGeom prst="rect">
            <a:avLst/>
          </a:prstGeom>
        </p:spPr>
        <p:txBody>
          <a:bodyPr anchor="t" rtlCol="false" tIns="0" lIns="0" bIns="0" rIns="0">
            <a:spAutoFit/>
          </a:bodyPr>
          <a:lstStyle/>
          <a:p>
            <a:pPr algn="l">
              <a:lnSpc>
                <a:spcPts val="4200"/>
              </a:lnSpc>
            </a:pPr>
            <a:r>
              <a:rPr lang="en-US" sz="3000" b="true">
                <a:solidFill>
                  <a:srgbClr val="000000"/>
                </a:solidFill>
                <a:latin typeface="Montserrat Bold"/>
                <a:ea typeface="Montserrat Bold"/>
                <a:cs typeface="Montserrat Bold"/>
                <a:sym typeface="Montserrat Bold"/>
              </a:rPr>
              <a:t>Presentation must be produced using the Google Slides link provided. You may use outside materials during the analysis phase, but only the google slides will be shown during the presentation (You may bring in written notes)</a:t>
            </a:r>
          </a:p>
        </p:txBody>
      </p:sp>
      <p:sp>
        <p:nvSpPr>
          <p:cNvPr name="TextBox 17" id="17"/>
          <p:cNvSpPr txBox="true"/>
          <p:nvPr/>
        </p:nvSpPr>
        <p:spPr>
          <a:xfrm rot="0">
            <a:off x="3327121" y="8106855"/>
            <a:ext cx="13098100" cy="514350"/>
          </a:xfrm>
          <a:prstGeom prst="rect">
            <a:avLst/>
          </a:prstGeom>
        </p:spPr>
        <p:txBody>
          <a:bodyPr anchor="t" rtlCol="false" tIns="0" lIns="0" bIns="0" rIns="0">
            <a:spAutoFit/>
          </a:bodyPr>
          <a:lstStyle/>
          <a:p>
            <a:pPr algn="l">
              <a:lnSpc>
                <a:spcPts val="4200"/>
              </a:lnSpc>
            </a:pPr>
            <a:r>
              <a:rPr lang="en-US" sz="3000" b="true">
                <a:solidFill>
                  <a:srgbClr val="000000"/>
                </a:solidFill>
                <a:latin typeface="Montserrat Bold"/>
                <a:ea typeface="Montserrat Bold"/>
                <a:cs typeface="Montserrat Bold"/>
                <a:sym typeface="Montserrat Bold"/>
              </a:rPr>
              <a:t>You mask ask GCEE staff questions, but not judges</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3035645"/>
            <a:chOff x="0" y="0"/>
            <a:chExt cx="4816593" cy="799511"/>
          </a:xfrm>
        </p:grpSpPr>
        <p:sp>
          <p:nvSpPr>
            <p:cNvPr name="Freeform 3" id="3"/>
            <p:cNvSpPr/>
            <p:nvPr/>
          </p:nvSpPr>
          <p:spPr>
            <a:xfrm flipH="false" flipV="false" rot="0">
              <a:off x="0" y="0"/>
              <a:ext cx="4816592" cy="799511"/>
            </a:xfrm>
            <a:custGeom>
              <a:avLst/>
              <a:gdLst/>
              <a:ahLst/>
              <a:cxnLst/>
              <a:rect r="r" b="b" t="t" l="l"/>
              <a:pathLst>
                <a:path h="799511" w="4816592">
                  <a:moveTo>
                    <a:pt x="0" y="0"/>
                  </a:moveTo>
                  <a:lnTo>
                    <a:pt x="4816592" y="0"/>
                  </a:lnTo>
                  <a:lnTo>
                    <a:pt x="4816592" y="799511"/>
                  </a:lnTo>
                  <a:lnTo>
                    <a:pt x="0" y="799511"/>
                  </a:lnTo>
                  <a:close/>
                </a:path>
              </a:pathLst>
            </a:custGeom>
            <a:solidFill>
              <a:srgbClr val="22A8E0"/>
            </a:solidFill>
          </p:spPr>
        </p:sp>
        <p:sp>
          <p:nvSpPr>
            <p:cNvPr name="TextBox 4" id="4"/>
            <p:cNvSpPr txBox="true"/>
            <p:nvPr/>
          </p:nvSpPr>
          <p:spPr>
            <a:xfrm>
              <a:off x="0" y="-38100"/>
              <a:ext cx="4816593" cy="83761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36840" y="3475541"/>
            <a:ext cx="616280" cy="559847"/>
            <a:chOff x="0" y="0"/>
            <a:chExt cx="447366" cy="406400"/>
          </a:xfrm>
        </p:grpSpPr>
        <p:sp>
          <p:nvSpPr>
            <p:cNvPr name="Freeform 6" id="6"/>
            <p:cNvSpPr/>
            <p:nvPr/>
          </p:nvSpPr>
          <p:spPr>
            <a:xfrm flipH="false" flipV="false" rot="0">
              <a:off x="0" y="0"/>
              <a:ext cx="447366" cy="406400"/>
            </a:xfrm>
            <a:custGeom>
              <a:avLst/>
              <a:gdLst/>
              <a:ahLst/>
              <a:cxnLst/>
              <a:rect r="r" b="b" t="t" l="l"/>
              <a:pathLst>
                <a:path h="406400" w="447366">
                  <a:moveTo>
                    <a:pt x="244166" y="0"/>
                  </a:moveTo>
                  <a:lnTo>
                    <a:pt x="0" y="0"/>
                  </a:lnTo>
                  <a:lnTo>
                    <a:pt x="0" y="406400"/>
                  </a:lnTo>
                  <a:lnTo>
                    <a:pt x="244166" y="406400"/>
                  </a:lnTo>
                  <a:lnTo>
                    <a:pt x="447366" y="203200"/>
                  </a:lnTo>
                  <a:lnTo>
                    <a:pt x="244166" y="0"/>
                  </a:lnTo>
                  <a:close/>
                </a:path>
              </a:pathLst>
            </a:custGeom>
            <a:solidFill>
              <a:srgbClr val="22A8E0"/>
            </a:solidFill>
          </p:spPr>
        </p:sp>
        <p:sp>
          <p:nvSpPr>
            <p:cNvPr name="TextBox 7" id="7"/>
            <p:cNvSpPr txBox="true"/>
            <p:nvPr/>
          </p:nvSpPr>
          <p:spPr>
            <a:xfrm>
              <a:off x="0" y="-47625"/>
              <a:ext cx="333066" cy="454025"/>
            </a:xfrm>
            <a:prstGeom prst="rect">
              <a:avLst/>
            </a:prstGeom>
          </p:spPr>
          <p:txBody>
            <a:bodyPr anchor="ctr" rtlCol="false" tIns="50800" lIns="50800" bIns="50800" rIns="50800"/>
            <a:lstStyle/>
            <a:p>
              <a:pPr algn="ctr">
                <a:lnSpc>
                  <a:spcPts val="4199"/>
                </a:lnSpc>
              </a:pPr>
            </a:p>
          </p:txBody>
        </p:sp>
      </p:grpSp>
      <p:sp>
        <p:nvSpPr>
          <p:cNvPr name="TextBox 8" id="8"/>
          <p:cNvSpPr txBox="true"/>
          <p:nvPr/>
        </p:nvSpPr>
        <p:spPr>
          <a:xfrm rot="0">
            <a:off x="0" y="1133475"/>
            <a:ext cx="18288000" cy="1337944"/>
          </a:xfrm>
          <a:prstGeom prst="rect">
            <a:avLst/>
          </a:prstGeom>
        </p:spPr>
        <p:txBody>
          <a:bodyPr anchor="t" rtlCol="false" tIns="0" lIns="0" bIns="0" rIns="0">
            <a:spAutoFit/>
          </a:bodyPr>
          <a:lstStyle/>
          <a:p>
            <a:pPr algn="ctr">
              <a:lnSpc>
                <a:spcPts val="10164"/>
              </a:lnSpc>
            </a:pPr>
            <a:r>
              <a:rPr lang="en-US" sz="9499">
                <a:solidFill>
                  <a:srgbClr val="FFFFFF"/>
                </a:solidFill>
                <a:latin typeface="Archivo Black"/>
                <a:ea typeface="Archivo Black"/>
                <a:cs typeface="Archivo Black"/>
                <a:sym typeface="Archivo Black"/>
              </a:rPr>
              <a:t>Tips from past winners</a:t>
            </a:r>
          </a:p>
        </p:txBody>
      </p:sp>
      <p:sp>
        <p:nvSpPr>
          <p:cNvPr name="TextBox 9" id="9"/>
          <p:cNvSpPr txBox="true"/>
          <p:nvPr/>
        </p:nvSpPr>
        <p:spPr>
          <a:xfrm rot="0">
            <a:off x="2794053" y="3466223"/>
            <a:ext cx="13098100" cy="1064260"/>
          </a:xfrm>
          <a:prstGeom prst="rect">
            <a:avLst/>
          </a:prstGeom>
        </p:spPr>
        <p:txBody>
          <a:bodyPr anchor="t" rtlCol="false" tIns="0" lIns="0" bIns="0" rIns="0">
            <a:spAutoFit/>
          </a:bodyPr>
          <a:lstStyle/>
          <a:p>
            <a:pPr algn="l">
              <a:lnSpc>
                <a:spcPts val="4340"/>
              </a:lnSpc>
            </a:pPr>
            <a:r>
              <a:rPr lang="en-US" sz="3100" b="true">
                <a:solidFill>
                  <a:srgbClr val="000000"/>
                </a:solidFill>
                <a:latin typeface="Montserrat Bold"/>
                <a:ea typeface="Montserrat Bold"/>
                <a:cs typeface="Montserrat Bold"/>
                <a:sym typeface="Montserrat Bold"/>
              </a:rPr>
              <a:t>Don’t try to cover everything, choose the material you know the best and feel the most comfortable</a:t>
            </a:r>
          </a:p>
        </p:txBody>
      </p:sp>
      <p:sp>
        <p:nvSpPr>
          <p:cNvPr name="TextBox 10" id="10"/>
          <p:cNvSpPr txBox="true"/>
          <p:nvPr/>
        </p:nvSpPr>
        <p:spPr>
          <a:xfrm rot="0">
            <a:off x="2794053" y="5029687"/>
            <a:ext cx="13098100" cy="514350"/>
          </a:xfrm>
          <a:prstGeom prst="rect">
            <a:avLst/>
          </a:prstGeom>
        </p:spPr>
        <p:txBody>
          <a:bodyPr anchor="t" rtlCol="false" tIns="0" lIns="0" bIns="0" rIns="0">
            <a:spAutoFit/>
          </a:bodyPr>
          <a:lstStyle/>
          <a:p>
            <a:pPr algn="l">
              <a:lnSpc>
                <a:spcPts val="4200"/>
              </a:lnSpc>
            </a:pPr>
            <a:r>
              <a:rPr lang="en-US" sz="3000" b="true">
                <a:solidFill>
                  <a:srgbClr val="000000"/>
                </a:solidFill>
                <a:latin typeface="Montserrat Bold"/>
                <a:ea typeface="Montserrat Bold"/>
                <a:cs typeface="Montserrat Bold"/>
                <a:sym typeface="Montserrat Bold"/>
              </a:rPr>
              <a:t>Keep your slides interesting, use more than just words</a:t>
            </a:r>
          </a:p>
        </p:txBody>
      </p:sp>
      <p:grpSp>
        <p:nvGrpSpPr>
          <p:cNvPr name="Group 11" id="11"/>
          <p:cNvGrpSpPr/>
          <p:nvPr/>
        </p:nvGrpSpPr>
        <p:grpSpPr>
          <a:xfrm rot="0">
            <a:off x="1336840" y="5035514"/>
            <a:ext cx="616280" cy="559847"/>
            <a:chOff x="0" y="0"/>
            <a:chExt cx="447366" cy="406400"/>
          </a:xfrm>
        </p:grpSpPr>
        <p:sp>
          <p:nvSpPr>
            <p:cNvPr name="Freeform 12" id="12"/>
            <p:cNvSpPr/>
            <p:nvPr/>
          </p:nvSpPr>
          <p:spPr>
            <a:xfrm flipH="false" flipV="false" rot="0">
              <a:off x="0" y="0"/>
              <a:ext cx="447366" cy="406400"/>
            </a:xfrm>
            <a:custGeom>
              <a:avLst/>
              <a:gdLst/>
              <a:ahLst/>
              <a:cxnLst/>
              <a:rect r="r" b="b" t="t" l="l"/>
              <a:pathLst>
                <a:path h="406400" w="447366">
                  <a:moveTo>
                    <a:pt x="244166" y="0"/>
                  </a:moveTo>
                  <a:lnTo>
                    <a:pt x="0" y="0"/>
                  </a:lnTo>
                  <a:lnTo>
                    <a:pt x="0" y="406400"/>
                  </a:lnTo>
                  <a:lnTo>
                    <a:pt x="244166" y="406400"/>
                  </a:lnTo>
                  <a:lnTo>
                    <a:pt x="447366" y="203200"/>
                  </a:lnTo>
                  <a:lnTo>
                    <a:pt x="244166" y="0"/>
                  </a:lnTo>
                  <a:close/>
                </a:path>
              </a:pathLst>
            </a:custGeom>
            <a:solidFill>
              <a:srgbClr val="22A8E0"/>
            </a:solidFill>
          </p:spPr>
        </p:sp>
        <p:sp>
          <p:nvSpPr>
            <p:cNvPr name="TextBox 13" id="13"/>
            <p:cNvSpPr txBox="true"/>
            <p:nvPr/>
          </p:nvSpPr>
          <p:spPr>
            <a:xfrm>
              <a:off x="0" y="-47625"/>
              <a:ext cx="333066" cy="454025"/>
            </a:xfrm>
            <a:prstGeom prst="rect">
              <a:avLst/>
            </a:prstGeom>
          </p:spPr>
          <p:txBody>
            <a:bodyPr anchor="ctr" rtlCol="false" tIns="50800" lIns="50800" bIns="50800" rIns="50800"/>
            <a:lstStyle/>
            <a:p>
              <a:pPr algn="ctr">
                <a:lnSpc>
                  <a:spcPts val="4199"/>
                </a:lnSpc>
              </a:pPr>
            </a:p>
          </p:txBody>
        </p:sp>
      </p:grpSp>
      <p:grpSp>
        <p:nvGrpSpPr>
          <p:cNvPr name="Group 14" id="14"/>
          <p:cNvGrpSpPr/>
          <p:nvPr/>
        </p:nvGrpSpPr>
        <p:grpSpPr>
          <a:xfrm rot="0">
            <a:off x="1336840" y="6434136"/>
            <a:ext cx="616280" cy="559847"/>
            <a:chOff x="0" y="0"/>
            <a:chExt cx="447366" cy="406400"/>
          </a:xfrm>
        </p:grpSpPr>
        <p:sp>
          <p:nvSpPr>
            <p:cNvPr name="Freeform 15" id="15"/>
            <p:cNvSpPr/>
            <p:nvPr/>
          </p:nvSpPr>
          <p:spPr>
            <a:xfrm flipH="false" flipV="false" rot="0">
              <a:off x="0" y="0"/>
              <a:ext cx="447366" cy="406400"/>
            </a:xfrm>
            <a:custGeom>
              <a:avLst/>
              <a:gdLst/>
              <a:ahLst/>
              <a:cxnLst/>
              <a:rect r="r" b="b" t="t" l="l"/>
              <a:pathLst>
                <a:path h="406400" w="447366">
                  <a:moveTo>
                    <a:pt x="244166" y="0"/>
                  </a:moveTo>
                  <a:lnTo>
                    <a:pt x="0" y="0"/>
                  </a:lnTo>
                  <a:lnTo>
                    <a:pt x="0" y="406400"/>
                  </a:lnTo>
                  <a:lnTo>
                    <a:pt x="244166" y="406400"/>
                  </a:lnTo>
                  <a:lnTo>
                    <a:pt x="447366" y="203200"/>
                  </a:lnTo>
                  <a:lnTo>
                    <a:pt x="244166" y="0"/>
                  </a:lnTo>
                  <a:close/>
                </a:path>
              </a:pathLst>
            </a:custGeom>
            <a:solidFill>
              <a:srgbClr val="22A8E0"/>
            </a:solidFill>
          </p:spPr>
        </p:sp>
        <p:sp>
          <p:nvSpPr>
            <p:cNvPr name="TextBox 16" id="16"/>
            <p:cNvSpPr txBox="true"/>
            <p:nvPr/>
          </p:nvSpPr>
          <p:spPr>
            <a:xfrm>
              <a:off x="0" y="-47625"/>
              <a:ext cx="333066" cy="454025"/>
            </a:xfrm>
            <a:prstGeom prst="rect">
              <a:avLst/>
            </a:prstGeom>
          </p:spPr>
          <p:txBody>
            <a:bodyPr anchor="ctr" rtlCol="false" tIns="50800" lIns="50800" bIns="50800" rIns="50800"/>
            <a:lstStyle/>
            <a:p>
              <a:pPr algn="ctr">
                <a:lnSpc>
                  <a:spcPts val="4199"/>
                </a:lnSpc>
              </a:pPr>
            </a:p>
          </p:txBody>
        </p:sp>
      </p:grpSp>
      <p:sp>
        <p:nvSpPr>
          <p:cNvPr name="TextBox 17" id="17"/>
          <p:cNvSpPr txBox="true"/>
          <p:nvPr/>
        </p:nvSpPr>
        <p:spPr>
          <a:xfrm rot="0">
            <a:off x="2794053" y="6479633"/>
            <a:ext cx="13098100" cy="514350"/>
          </a:xfrm>
          <a:prstGeom prst="rect">
            <a:avLst/>
          </a:prstGeom>
        </p:spPr>
        <p:txBody>
          <a:bodyPr anchor="t" rtlCol="false" tIns="0" lIns="0" bIns="0" rIns="0">
            <a:spAutoFit/>
          </a:bodyPr>
          <a:lstStyle/>
          <a:p>
            <a:pPr algn="l">
              <a:lnSpc>
                <a:spcPts val="4200"/>
              </a:lnSpc>
            </a:pPr>
            <a:r>
              <a:rPr lang="en-US" sz="3000" b="true">
                <a:solidFill>
                  <a:srgbClr val="000000"/>
                </a:solidFill>
                <a:latin typeface="Montserrat Bold"/>
                <a:ea typeface="Montserrat Bold"/>
                <a:cs typeface="Montserrat Bold"/>
                <a:sym typeface="Montserrat Bold"/>
              </a:rPr>
              <a:t>Double check your math and use accurate terminology</a:t>
            </a:r>
          </a:p>
        </p:txBody>
      </p:sp>
      <p:grpSp>
        <p:nvGrpSpPr>
          <p:cNvPr name="Group 18" id="18"/>
          <p:cNvGrpSpPr/>
          <p:nvPr/>
        </p:nvGrpSpPr>
        <p:grpSpPr>
          <a:xfrm rot="0">
            <a:off x="1336840" y="7994108"/>
            <a:ext cx="616280" cy="559847"/>
            <a:chOff x="0" y="0"/>
            <a:chExt cx="447366" cy="406400"/>
          </a:xfrm>
        </p:grpSpPr>
        <p:sp>
          <p:nvSpPr>
            <p:cNvPr name="Freeform 19" id="19"/>
            <p:cNvSpPr/>
            <p:nvPr/>
          </p:nvSpPr>
          <p:spPr>
            <a:xfrm flipH="false" flipV="false" rot="0">
              <a:off x="0" y="0"/>
              <a:ext cx="447366" cy="406400"/>
            </a:xfrm>
            <a:custGeom>
              <a:avLst/>
              <a:gdLst/>
              <a:ahLst/>
              <a:cxnLst/>
              <a:rect r="r" b="b" t="t" l="l"/>
              <a:pathLst>
                <a:path h="406400" w="447366">
                  <a:moveTo>
                    <a:pt x="244166" y="0"/>
                  </a:moveTo>
                  <a:lnTo>
                    <a:pt x="0" y="0"/>
                  </a:lnTo>
                  <a:lnTo>
                    <a:pt x="0" y="406400"/>
                  </a:lnTo>
                  <a:lnTo>
                    <a:pt x="244166" y="406400"/>
                  </a:lnTo>
                  <a:lnTo>
                    <a:pt x="447366" y="203200"/>
                  </a:lnTo>
                  <a:lnTo>
                    <a:pt x="244166" y="0"/>
                  </a:lnTo>
                  <a:close/>
                </a:path>
              </a:pathLst>
            </a:custGeom>
            <a:solidFill>
              <a:srgbClr val="22A8E0"/>
            </a:solidFill>
          </p:spPr>
        </p:sp>
        <p:sp>
          <p:nvSpPr>
            <p:cNvPr name="TextBox 20" id="20"/>
            <p:cNvSpPr txBox="true"/>
            <p:nvPr/>
          </p:nvSpPr>
          <p:spPr>
            <a:xfrm>
              <a:off x="0" y="-47625"/>
              <a:ext cx="333066" cy="454025"/>
            </a:xfrm>
            <a:prstGeom prst="rect">
              <a:avLst/>
            </a:prstGeom>
          </p:spPr>
          <p:txBody>
            <a:bodyPr anchor="ctr" rtlCol="false" tIns="50800" lIns="50800" bIns="50800" rIns="50800"/>
            <a:lstStyle/>
            <a:p>
              <a:pPr algn="ctr">
                <a:lnSpc>
                  <a:spcPts val="4199"/>
                </a:lnSpc>
              </a:pPr>
            </a:p>
          </p:txBody>
        </p:sp>
      </p:grpSp>
      <p:sp>
        <p:nvSpPr>
          <p:cNvPr name="TextBox 21" id="21"/>
          <p:cNvSpPr txBox="true"/>
          <p:nvPr/>
        </p:nvSpPr>
        <p:spPr>
          <a:xfrm rot="0">
            <a:off x="2794053" y="7988282"/>
            <a:ext cx="13098100" cy="514350"/>
          </a:xfrm>
          <a:prstGeom prst="rect">
            <a:avLst/>
          </a:prstGeom>
        </p:spPr>
        <p:txBody>
          <a:bodyPr anchor="t" rtlCol="false" tIns="0" lIns="0" bIns="0" rIns="0">
            <a:spAutoFit/>
          </a:bodyPr>
          <a:lstStyle/>
          <a:p>
            <a:pPr algn="l">
              <a:lnSpc>
                <a:spcPts val="4200"/>
              </a:lnSpc>
            </a:pPr>
            <a:r>
              <a:rPr lang="en-US" sz="3000" b="true">
                <a:solidFill>
                  <a:srgbClr val="000000"/>
                </a:solidFill>
                <a:latin typeface="Montserrat Bold"/>
                <a:ea typeface="Montserrat Bold"/>
                <a:cs typeface="Montserrat Bold"/>
                <a:sym typeface="Montserrat Bold"/>
              </a:rPr>
              <a:t>Rehearse and time yourself</a:t>
            </a:r>
          </a:p>
        </p:txBody>
      </p:sp>
      <p:grpSp>
        <p:nvGrpSpPr>
          <p:cNvPr name="Group 22" id="22"/>
          <p:cNvGrpSpPr/>
          <p:nvPr/>
        </p:nvGrpSpPr>
        <p:grpSpPr>
          <a:xfrm rot="0">
            <a:off x="1336840" y="9258300"/>
            <a:ext cx="616280" cy="559847"/>
            <a:chOff x="0" y="0"/>
            <a:chExt cx="447366" cy="406400"/>
          </a:xfrm>
        </p:grpSpPr>
        <p:sp>
          <p:nvSpPr>
            <p:cNvPr name="Freeform 23" id="23"/>
            <p:cNvSpPr/>
            <p:nvPr/>
          </p:nvSpPr>
          <p:spPr>
            <a:xfrm flipH="false" flipV="false" rot="0">
              <a:off x="0" y="0"/>
              <a:ext cx="447366" cy="406400"/>
            </a:xfrm>
            <a:custGeom>
              <a:avLst/>
              <a:gdLst/>
              <a:ahLst/>
              <a:cxnLst/>
              <a:rect r="r" b="b" t="t" l="l"/>
              <a:pathLst>
                <a:path h="406400" w="447366">
                  <a:moveTo>
                    <a:pt x="244166" y="0"/>
                  </a:moveTo>
                  <a:lnTo>
                    <a:pt x="0" y="0"/>
                  </a:lnTo>
                  <a:lnTo>
                    <a:pt x="0" y="406400"/>
                  </a:lnTo>
                  <a:lnTo>
                    <a:pt x="244166" y="406400"/>
                  </a:lnTo>
                  <a:lnTo>
                    <a:pt x="447366" y="203200"/>
                  </a:lnTo>
                  <a:lnTo>
                    <a:pt x="244166" y="0"/>
                  </a:lnTo>
                  <a:close/>
                </a:path>
              </a:pathLst>
            </a:custGeom>
            <a:solidFill>
              <a:srgbClr val="22A8E0"/>
            </a:solidFill>
          </p:spPr>
        </p:sp>
        <p:sp>
          <p:nvSpPr>
            <p:cNvPr name="TextBox 24" id="24"/>
            <p:cNvSpPr txBox="true"/>
            <p:nvPr/>
          </p:nvSpPr>
          <p:spPr>
            <a:xfrm>
              <a:off x="0" y="-47625"/>
              <a:ext cx="333066" cy="454025"/>
            </a:xfrm>
            <a:prstGeom prst="rect">
              <a:avLst/>
            </a:prstGeom>
          </p:spPr>
          <p:txBody>
            <a:bodyPr anchor="ctr" rtlCol="false" tIns="50800" lIns="50800" bIns="50800" rIns="50800"/>
            <a:lstStyle/>
            <a:p>
              <a:pPr algn="ctr">
                <a:lnSpc>
                  <a:spcPts val="4199"/>
                </a:lnSpc>
              </a:pPr>
            </a:p>
          </p:txBody>
        </p:sp>
      </p:grpSp>
      <p:sp>
        <p:nvSpPr>
          <p:cNvPr name="TextBox 25" id="25"/>
          <p:cNvSpPr txBox="true"/>
          <p:nvPr/>
        </p:nvSpPr>
        <p:spPr>
          <a:xfrm rot="0">
            <a:off x="2794053" y="9252474"/>
            <a:ext cx="13098100" cy="514350"/>
          </a:xfrm>
          <a:prstGeom prst="rect">
            <a:avLst/>
          </a:prstGeom>
        </p:spPr>
        <p:txBody>
          <a:bodyPr anchor="t" rtlCol="false" tIns="0" lIns="0" bIns="0" rIns="0">
            <a:spAutoFit/>
          </a:bodyPr>
          <a:lstStyle/>
          <a:p>
            <a:pPr algn="l">
              <a:lnSpc>
                <a:spcPts val="4200"/>
              </a:lnSpc>
            </a:pPr>
            <a:r>
              <a:rPr lang="en-US" sz="3000" b="true">
                <a:solidFill>
                  <a:srgbClr val="000000"/>
                </a:solidFill>
                <a:latin typeface="Montserrat Bold"/>
                <a:ea typeface="Montserrat Bold"/>
                <a:cs typeface="Montserrat Bold"/>
                <a:sym typeface="Montserrat Bold"/>
              </a:rPr>
              <a:t>Answer judges questions directly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2A8E0"/>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9927723" cy="3650144"/>
            <a:chOff x="0" y="0"/>
            <a:chExt cx="13236964" cy="4866858"/>
          </a:xfrm>
        </p:grpSpPr>
        <p:sp>
          <p:nvSpPr>
            <p:cNvPr name="TextBox 3" id="3"/>
            <p:cNvSpPr txBox="true"/>
            <p:nvPr/>
          </p:nvSpPr>
          <p:spPr>
            <a:xfrm rot="0">
              <a:off x="0" y="85725"/>
              <a:ext cx="13236964" cy="1558835"/>
            </a:xfrm>
            <a:prstGeom prst="rect">
              <a:avLst/>
            </a:prstGeom>
          </p:spPr>
          <p:txBody>
            <a:bodyPr anchor="t" rtlCol="false" tIns="0" lIns="0" bIns="0" rIns="0">
              <a:spAutoFit/>
            </a:bodyPr>
            <a:lstStyle/>
            <a:p>
              <a:pPr algn="l" marL="0" indent="0" lvl="0">
                <a:lnSpc>
                  <a:spcPts val="8702"/>
                </a:lnSpc>
                <a:spcBef>
                  <a:spcPct val="0"/>
                </a:spcBef>
              </a:pPr>
              <a:r>
                <a:rPr lang="en-US" sz="8095">
                  <a:solidFill>
                    <a:srgbClr val="FFFFFF"/>
                  </a:solidFill>
                  <a:latin typeface="Barlow 1"/>
                  <a:ea typeface="Barlow 1"/>
                  <a:cs typeface="Barlow 1"/>
                  <a:sym typeface="Barlow 1"/>
                </a:rPr>
                <a:t>Sample Case Studies</a:t>
              </a:r>
            </a:p>
          </p:txBody>
        </p:sp>
        <p:sp>
          <p:nvSpPr>
            <p:cNvPr name="TextBox 4" id="4"/>
            <p:cNvSpPr txBox="true"/>
            <p:nvPr/>
          </p:nvSpPr>
          <p:spPr>
            <a:xfrm rot="0">
              <a:off x="0" y="3497440"/>
              <a:ext cx="11099800" cy="1369418"/>
            </a:xfrm>
            <a:prstGeom prst="rect">
              <a:avLst/>
            </a:prstGeom>
          </p:spPr>
          <p:txBody>
            <a:bodyPr anchor="t" rtlCol="false" tIns="0" lIns="0" bIns="0" rIns="0">
              <a:spAutoFit/>
            </a:bodyPr>
            <a:lstStyle/>
            <a:p>
              <a:pPr algn="l" marL="0" indent="0" lvl="0">
                <a:lnSpc>
                  <a:spcPts val="7747"/>
                </a:lnSpc>
                <a:spcBef>
                  <a:spcPct val="0"/>
                </a:spcBef>
              </a:pPr>
              <a:r>
                <a:rPr lang="en-US" sz="7086" u="sng">
                  <a:solidFill>
                    <a:srgbClr val="FFFFFF"/>
                  </a:solidFill>
                  <a:latin typeface="Barlow 1"/>
                  <a:ea typeface="Barlow 1"/>
                  <a:cs typeface="Barlow 1"/>
                  <a:sym typeface="Barlow 1"/>
                  <a:hlinkClick r:id="rId2" tooltip="https://docs.google.com/document/d/1_LnWxsfTZDA0qbjc8e7WqD9zRtvGlrBu/edit?usp=sharing&amp;ouid=101548772430474325355&amp;rtpof=true&amp;sd=true"/>
                </a:rPr>
                <a:t>2022</a:t>
              </a:r>
            </a:p>
          </p:txBody>
        </p:sp>
      </p:grpSp>
      <p:grpSp>
        <p:nvGrpSpPr>
          <p:cNvPr name="Group 5" id="5"/>
          <p:cNvGrpSpPr/>
          <p:nvPr/>
        </p:nvGrpSpPr>
        <p:grpSpPr>
          <a:xfrm rot="0">
            <a:off x="10734675" y="0"/>
            <a:ext cx="7553325" cy="10287000"/>
            <a:chOff x="0" y="0"/>
            <a:chExt cx="1170208" cy="1593725"/>
          </a:xfrm>
        </p:grpSpPr>
        <p:sp>
          <p:nvSpPr>
            <p:cNvPr name="Freeform 6" id="6"/>
            <p:cNvSpPr/>
            <p:nvPr/>
          </p:nvSpPr>
          <p:spPr>
            <a:xfrm flipH="false" flipV="false" rot="0">
              <a:off x="0" y="0"/>
              <a:ext cx="1170208" cy="1593725"/>
            </a:xfrm>
            <a:custGeom>
              <a:avLst/>
              <a:gdLst/>
              <a:ahLst/>
              <a:cxnLst/>
              <a:rect r="r" b="b" t="t" l="l"/>
              <a:pathLst>
                <a:path h="1593725" w="1170208">
                  <a:moveTo>
                    <a:pt x="0" y="0"/>
                  </a:moveTo>
                  <a:lnTo>
                    <a:pt x="1170208" y="0"/>
                  </a:lnTo>
                  <a:lnTo>
                    <a:pt x="1170208" y="1593725"/>
                  </a:lnTo>
                  <a:lnTo>
                    <a:pt x="0" y="1593725"/>
                  </a:lnTo>
                  <a:close/>
                </a:path>
              </a:pathLst>
            </a:custGeom>
            <a:blipFill>
              <a:blip r:embed="rId3"/>
              <a:stretch>
                <a:fillRect l="0" t="-205" r="0" b="-205"/>
              </a:stretch>
            </a:blipFill>
          </p:spPr>
        </p:sp>
      </p:grpSp>
      <p:sp>
        <p:nvSpPr>
          <p:cNvPr name="TextBox 7" id="7"/>
          <p:cNvSpPr txBox="true"/>
          <p:nvPr/>
        </p:nvSpPr>
        <p:spPr>
          <a:xfrm rot="0">
            <a:off x="666750" y="4970994"/>
            <a:ext cx="8324850" cy="1010395"/>
          </a:xfrm>
          <a:prstGeom prst="rect">
            <a:avLst/>
          </a:prstGeom>
        </p:spPr>
        <p:txBody>
          <a:bodyPr anchor="t" rtlCol="false" tIns="0" lIns="0" bIns="0" rIns="0">
            <a:spAutoFit/>
          </a:bodyPr>
          <a:lstStyle/>
          <a:p>
            <a:pPr algn="l" marL="0" indent="0" lvl="0">
              <a:lnSpc>
                <a:spcPts val="7747"/>
              </a:lnSpc>
              <a:spcBef>
                <a:spcPct val="0"/>
              </a:spcBef>
            </a:pPr>
            <a:r>
              <a:rPr lang="en-US" sz="7086" u="sng">
                <a:solidFill>
                  <a:srgbClr val="FFFFFF"/>
                </a:solidFill>
                <a:latin typeface="Barlow 1"/>
                <a:ea typeface="Barlow 1"/>
                <a:cs typeface="Barlow 1"/>
                <a:sym typeface="Barlow 1"/>
              </a:rPr>
              <a:t>2024</a:t>
            </a:r>
          </a:p>
        </p:txBody>
      </p:sp>
      <p:sp>
        <p:nvSpPr>
          <p:cNvPr name="TextBox 8" id="8"/>
          <p:cNvSpPr txBox="true"/>
          <p:nvPr/>
        </p:nvSpPr>
        <p:spPr>
          <a:xfrm rot="0">
            <a:off x="666750" y="6869808"/>
            <a:ext cx="8324850" cy="1010395"/>
          </a:xfrm>
          <a:prstGeom prst="rect">
            <a:avLst/>
          </a:prstGeom>
        </p:spPr>
        <p:txBody>
          <a:bodyPr anchor="t" rtlCol="false" tIns="0" lIns="0" bIns="0" rIns="0">
            <a:spAutoFit/>
          </a:bodyPr>
          <a:lstStyle/>
          <a:p>
            <a:pPr algn="l" marL="0" indent="0" lvl="0">
              <a:lnSpc>
                <a:spcPts val="7747"/>
              </a:lnSpc>
              <a:spcBef>
                <a:spcPct val="0"/>
              </a:spcBef>
            </a:pPr>
            <a:r>
              <a:rPr lang="en-US" sz="7086" u="sng">
                <a:solidFill>
                  <a:srgbClr val="FFFFFF"/>
                </a:solidFill>
                <a:latin typeface="Barlow 1"/>
                <a:ea typeface="Barlow 1"/>
                <a:cs typeface="Barlow 1"/>
                <a:sym typeface="Barlow 1"/>
                <a:hlinkClick r:id="rId4" tooltip="https://docs.google.com/document/d/1yfjN7aX4f3pTUwabwMUVVYE8WHjg4_CW/edit?usp=sharing&amp;ouid=101548772430474325355&amp;rtpof=true&amp;sd=true"/>
              </a:rPr>
              <a:t>2025</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6E7F7"/>
        </a:solidFill>
      </p:bgPr>
    </p:bg>
    <p:spTree>
      <p:nvGrpSpPr>
        <p:cNvPr id="1" name=""/>
        <p:cNvGrpSpPr/>
        <p:nvPr/>
      </p:nvGrpSpPr>
      <p:grpSpPr>
        <a:xfrm>
          <a:off x="0" y="0"/>
          <a:ext cx="0" cy="0"/>
          <a:chOff x="0" y="0"/>
          <a:chExt cx="0" cy="0"/>
        </a:xfrm>
      </p:grpSpPr>
      <p:grpSp>
        <p:nvGrpSpPr>
          <p:cNvPr name="Group 2" id="2"/>
          <p:cNvGrpSpPr/>
          <p:nvPr/>
        </p:nvGrpSpPr>
        <p:grpSpPr>
          <a:xfrm rot="0">
            <a:off x="666750" y="666750"/>
            <a:ext cx="6886575" cy="3607592"/>
            <a:chOff x="0" y="0"/>
            <a:chExt cx="9182100" cy="4810122"/>
          </a:xfrm>
        </p:grpSpPr>
        <p:sp>
          <p:nvSpPr>
            <p:cNvPr name="TextBox 3" id="3"/>
            <p:cNvSpPr txBox="true"/>
            <p:nvPr/>
          </p:nvSpPr>
          <p:spPr>
            <a:xfrm rot="0">
              <a:off x="0" y="85725"/>
              <a:ext cx="9182100" cy="2925763"/>
            </a:xfrm>
            <a:prstGeom prst="rect">
              <a:avLst/>
            </a:prstGeom>
          </p:spPr>
          <p:txBody>
            <a:bodyPr anchor="t" rtlCol="false" tIns="0" lIns="0" bIns="0" rIns="0">
              <a:spAutoFit/>
            </a:bodyPr>
            <a:lstStyle/>
            <a:p>
              <a:pPr algn="l" marL="0" indent="0" lvl="0">
                <a:lnSpc>
                  <a:spcPts val="8465"/>
                </a:lnSpc>
                <a:spcBef>
                  <a:spcPct val="0"/>
                </a:spcBef>
              </a:pPr>
              <a:r>
                <a:rPr lang="en-US" b="true" sz="7875" strike="noStrike" u="none">
                  <a:solidFill>
                    <a:srgbClr val="000000"/>
                  </a:solidFill>
                  <a:latin typeface="Barlow 1"/>
                  <a:ea typeface="Barlow 1"/>
                  <a:cs typeface="Barlow 1"/>
                  <a:sym typeface="Barlow 1"/>
                </a:rPr>
                <a:t>Key Considerations</a:t>
              </a:r>
            </a:p>
          </p:txBody>
        </p:sp>
        <p:sp>
          <p:nvSpPr>
            <p:cNvPr name="TextBox 4" id="4"/>
            <p:cNvSpPr txBox="true"/>
            <p:nvPr/>
          </p:nvSpPr>
          <p:spPr>
            <a:xfrm rot="0">
              <a:off x="0" y="3515253"/>
              <a:ext cx="9182100" cy="1294869"/>
            </a:xfrm>
            <a:prstGeom prst="rect">
              <a:avLst/>
            </a:prstGeom>
          </p:spPr>
          <p:txBody>
            <a:bodyPr anchor="t" rtlCol="false" tIns="0" lIns="0" bIns="0" rIns="0">
              <a:spAutoFit/>
            </a:bodyPr>
            <a:lstStyle/>
            <a:p>
              <a:pPr algn="l" marL="0" indent="0" lvl="0">
                <a:lnSpc>
                  <a:spcPts val="3811"/>
                </a:lnSpc>
                <a:spcBef>
                  <a:spcPct val="0"/>
                </a:spcBef>
              </a:pPr>
              <a:r>
                <a:rPr lang="en-US" sz="3486" strike="noStrike" u="none">
                  <a:solidFill>
                    <a:srgbClr val="000000"/>
                  </a:solidFill>
                  <a:latin typeface="Amiri"/>
                  <a:ea typeface="Amiri"/>
                  <a:cs typeface="Amiri"/>
                  <a:sym typeface="Amiri"/>
                </a:rPr>
                <a:t>Important factors for a successful competition experience</a:t>
              </a:r>
            </a:p>
          </p:txBody>
        </p:sp>
      </p:grpSp>
      <p:sp>
        <p:nvSpPr>
          <p:cNvPr name="TextBox 5" id="5"/>
          <p:cNvSpPr txBox="true"/>
          <p:nvPr/>
        </p:nvSpPr>
        <p:spPr>
          <a:xfrm rot="0">
            <a:off x="8091367" y="1595770"/>
            <a:ext cx="8656912" cy="4660679"/>
          </a:xfrm>
          <a:prstGeom prst="rect">
            <a:avLst/>
          </a:prstGeom>
        </p:spPr>
        <p:txBody>
          <a:bodyPr anchor="t" rtlCol="false" tIns="0" lIns="0" bIns="0" rIns="0">
            <a:spAutoFit/>
          </a:bodyPr>
          <a:lstStyle/>
          <a:p>
            <a:pPr algn="l" marL="1265667" indent="-632834" lvl="1">
              <a:lnSpc>
                <a:spcPts val="7386"/>
              </a:lnSpc>
              <a:buFont typeface="Arial"/>
              <a:buChar char="•"/>
            </a:pPr>
            <a:r>
              <a:rPr lang="en-US" sz="5862">
                <a:solidFill>
                  <a:srgbClr val="000000"/>
                </a:solidFill>
                <a:latin typeface="Barlow 2"/>
                <a:ea typeface="Barlow 2"/>
                <a:cs typeface="Barlow 2"/>
                <a:sym typeface="Barlow 2"/>
              </a:rPr>
              <a:t>Technology Use</a:t>
            </a:r>
          </a:p>
          <a:p>
            <a:pPr algn="l">
              <a:lnSpc>
                <a:spcPts val="7386"/>
              </a:lnSpc>
            </a:pPr>
          </a:p>
          <a:p>
            <a:pPr algn="l" marL="1265667" indent="-632834" lvl="1">
              <a:lnSpc>
                <a:spcPts val="7386"/>
              </a:lnSpc>
              <a:buFont typeface="Arial"/>
              <a:buChar char="•"/>
            </a:pPr>
            <a:r>
              <a:rPr lang="en-US" sz="5862">
                <a:solidFill>
                  <a:srgbClr val="000000"/>
                </a:solidFill>
                <a:latin typeface="Barlow 2"/>
                <a:ea typeface="Barlow 2"/>
                <a:cs typeface="Barlow 2"/>
                <a:sym typeface="Barlow 2"/>
              </a:rPr>
              <a:t>Time management</a:t>
            </a:r>
          </a:p>
          <a:p>
            <a:pPr algn="l">
              <a:lnSpc>
                <a:spcPts val="7386"/>
              </a:lnSpc>
            </a:pPr>
          </a:p>
          <a:p>
            <a:pPr algn="l" marL="1265667" indent="-632834" lvl="1">
              <a:lnSpc>
                <a:spcPts val="7386"/>
              </a:lnSpc>
              <a:buFont typeface="Arial"/>
              <a:buChar char="•"/>
            </a:pPr>
            <a:r>
              <a:rPr lang="en-US" sz="5862">
                <a:solidFill>
                  <a:srgbClr val="000000"/>
                </a:solidFill>
                <a:latin typeface="Barlow 2"/>
                <a:ea typeface="Barlow 2"/>
                <a:cs typeface="Barlow 2"/>
                <a:sym typeface="Barlow 2"/>
              </a:rPr>
              <a:t>Financial analysis level</a:t>
            </a:r>
          </a:p>
        </p:txBody>
      </p:sp>
      <p:grpSp>
        <p:nvGrpSpPr>
          <p:cNvPr name="Group 6" id="6"/>
          <p:cNvGrpSpPr/>
          <p:nvPr/>
        </p:nvGrpSpPr>
        <p:grpSpPr>
          <a:xfrm rot="0">
            <a:off x="-1303343" y="7829550"/>
            <a:ext cx="4846643" cy="1791955"/>
            <a:chOff x="0" y="0"/>
            <a:chExt cx="6462190" cy="2389273"/>
          </a:xfrm>
        </p:grpSpPr>
        <p:sp>
          <p:nvSpPr>
            <p:cNvPr name="Freeform 7" id="7"/>
            <p:cNvSpPr/>
            <p:nvPr/>
          </p:nvSpPr>
          <p:spPr>
            <a:xfrm flipH="false" flipV="false" rot="0">
              <a:off x="0"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2036459"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4072917" y="0"/>
              <a:ext cx="2389273" cy="2389273"/>
            </a:xfrm>
            <a:custGeom>
              <a:avLst/>
              <a:gdLst/>
              <a:ahLst/>
              <a:cxnLst/>
              <a:rect r="r" b="b" t="t" l="l"/>
              <a:pathLst>
                <a:path h="2389273" w="2389273">
                  <a:moveTo>
                    <a:pt x="0" y="0"/>
                  </a:moveTo>
                  <a:lnTo>
                    <a:pt x="2389273" y="0"/>
                  </a:lnTo>
                  <a:lnTo>
                    <a:pt x="2389273" y="2389273"/>
                  </a:lnTo>
                  <a:lnTo>
                    <a:pt x="0" y="23892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9" ma:contentTypeDescription="Create a new document." ma:contentTypeScope="" ma:versionID="20254f2f7cb79c46d5703cd45ea0de03">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33e2acd7f5a83e202fbb847578cccddb"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75455f-c69b-4ff8-acf7-75612f4dc189" xsi:nil="true"/>
    <lcf76f155ced4ddcb4097134ff3c332f xmlns="aa0c1190-56bd-4797-9cf7-4990489609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577EBB-0C46-48AC-84B0-D5972E80B306}"/>
</file>

<file path=customXml/itemProps2.xml><?xml version="1.0" encoding="utf-8"?>
<ds:datastoreItem xmlns:ds="http://schemas.openxmlformats.org/officeDocument/2006/customXml" ds:itemID="{CDFDC486-CBE0-454A-8738-27256A59D63E}"/>
</file>

<file path=customXml/itemProps3.xml><?xml version="1.0" encoding="utf-8"?>
<ds:datastoreItem xmlns:ds="http://schemas.openxmlformats.org/officeDocument/2006/customXml" ds:itemID="{3524884B-4B51-4131-92CF-B4B9449C5F3B}"/>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 PF Challenge Case Study Round</dc:title>
  <dc:description>Presentation - Personal Finance Challenge Finals</dc:description>
  <cp:revision>1</cp:revision>
  <dcterms:created xsi:type="dcterms:W3CDTF">2006-08-16T00:00:00Z</dcterms:created>
  <dcterms:modified xsi:type="dcterms:W3CDTF">2011-08-01T06:04:30Z</dcterms:modified>
  <dc:identifier>DAHDp0pJWDk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ies>
</file>