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Barlow 1" charset="1" panose="00000A00000000000000"/>
      <p:regular r:id="rId27"/>
    </p:embeddedFont>
    <p:embeddedFont>
      <p:font typeface="Amiri" charset="1" panose="00000500000000000000"/>
      <p:regular r:id="rId28"/>
    </p:embeddedFont>
    <p:embeddedFont>
      <p:font typeface="Archivo Black" charset="1" panose="020B0A03020202020B04"/>
      <p:regular r:id="rId29"/>
    </p:embeddedFont>
    <p:embeddedFont>
      <p:font typeface="Montserrat" charset="1" panose="00000500000000000000"/>
      <p:regular r:id="rId30"/>
    </p:embeddedFont>
    <p:embeddedFont>
      <p:font typeface="Canva Sans Bold" charset="1" panose="020B0803030501040103"/>
      <p:regular r:id="rId31"/>
    </p:embeddedFont>
    <p:embeddedFont>
      <p:font typeface="Canva Sans" charset="1" panose="020B0503030501040103"/>
      <p:regular r:id="rId32"/>
    </p:embeddedFont>
    <p:embeddedFont>
      <p:font typeface="Barlow 2" charset="1" panose="000004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 Type="http://schemas.openxmlformats.org/officeDocument/2006/relationships/viewProps" Target="viewProps.xml"/><Relationship Id="rId34"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3.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font" Target="fonts/font29.fntdata"/><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2.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8.fntdata"/><Relationship Id="rId5" Type="http://schemas.openxmlformats.org/officeDocument/2006/relationships/tableStyles" Target="tableStyles.xml"/><Relationship Id="rId36"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1.fntdata"/><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7.fntdata"/><Relationship Id="rId30" Type="http://schemas.openxmlformats.org/officeDocument/2006/relationships/font" Target="fonts/font30.fntdata"/><Relationship Id="rId4" Type="http://schemas.openxmlformats.org/officeDocument/2006/relationships/theme" Target="theme/theme1.xml"/><Relationship Id="rId9" Type="http://schemas.openxmlformats.org/officeDocument/2006/relationships/slide" Target="slides/slide4.xml"/><Relationship Id="rId35" Type="http://schemas.openxmlformats.org/officeDocument/2006/relationships/customXml" Target="../customXml/item2.xml"/><Relationship Id="rId8" Type="http://schemas.openxmlformats.org/officeDocument/2006/relationships/slide" Target="slides/slide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8.png" Type="http://schemas.openxmlformats.org/officeDocument/2006/relationships/image"/><Relationship Id="rId5" Target="../media/VAGSmu7nxIs.mp4" Type="http://schemas.openxmlformats.org/officeDocument/2006/relationships/video"/><Relationship Id="rId6" Target="../media/VAGSmu7nxIs.mp4" Type="http://schemas.microsoft.com/office/2007/relationships/media"/></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8.png" Type="http://schemas.openxmlformats.org/officeDocument/2006/relationships/image"/><Relationship Id="rId5" Target="../media/VAGSmu7nxIs.mp4" Type="http://schemas.openxmlformats.org/officeDocument/2006/relationships/video"/><Relationship Id="rId6" Target="../media/VAGSmu7nxIs.mp4" Type="http://schemas.microsoft.com/office/2007/relationships/media"/></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8.png" Type="http://schemas.openxmlformats.org/officeDocument/2006/relationships/image"/><Relationship Id="rId5" Target="../media/VAGSmu7nxIs.mp4" Type="http://schemas.openxmlformats.org/officeDocument/2006/relationships/video"/><Relationship Id="rId6" Target="../media/VAGSmu7nxIs.mp4" Type="http://schemas.microsoft.com/office/2007/relationships/media"/></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https://youtu.be/iSCF-7Z1jnw?si=dLhWAoRtjxEumHw6&amp;t=85"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8.png" Type="http://schemas.openxmlformats.org/officeDocument/2006/relationships/image"/><Relationship Id="rId5" Target="../media/VAGSmu7nxIs.mp4" Type="http://schemas.openxmlformats.org/officeDocument/2006/relationships/video"/><Relationship Id="rId6" Target="../media/VAGSmu7nxIs.mp4" Type="http://schemas.microsoft.com/office/2007/relationships/media"/></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1868150" y="0"/>
            <a:ext cx="6419850" cy="10287000"/>
            <a:chOff x="0" y="0"/>
            <a:chExt cx="994603" cy="1593725"/>
          </a:xfrm>
        </p:grpSpPr>
        <p:sp>
          <p:nvSpPr>
            <p:cNvPr name="Freeform 3" id="3"/>
            <p:cNvSpPr/>
            <p:nvPr/>
          </p:nvSpPr>
          <p:spPr>
            <a:xfrm flipH="false" flipV="false" rot="0">
              <a:off x="0" y="0"/>
              <a:ext cx="994603" cy="1593725"/>
            </a:xfrm>
            <a:custGeom>
              <a:avLst/>
              <a:gdLst/>
              <a:ahLst/>
              <a:cxnLst/>
              <a:rect r="r" b="b" t="t" l="l"/>
              <a:pathLst>
                <a:path h="1593725" w="994603">
                  <a:moveTo>
                    <a:pt x="0" y="0"/>
                  </a:moveTo>
                  <a:lnTo>
                    <a:pt x="994603" y="0"/>
                  </a:lnTo>
                  <a:lnTo>
                    <a:pt x="994603" y="1593725"/>
                  </a:lnTo>
                  <a:lnTo>
                    <a:pt x="0" y="1593725"/>
                  </a:lnTo>
                  <a:close/>
                </a:path>
              </a:pathLst>
            </a:custGeom>
            <a:blipFill>
              <a:blip r:embed="rId2"/>
              <a:stretch>
                <a:fillRect l="0" t="-126" r="0" b="-126"/>
              </a:stretch>
            </a:blipFill>
          </p:spPr>
        </p:sp>
      </p:grpSp>
      <p:grpSp>
        <p:nvGrpSpPr>
          <p:cNvPr name="Group 4" id="4"/>
          <p:cNvGrpSpPr/>
          <p:nvPr/>
        </p:nvGrpSpPr>
        <p:grpSpPr>
          <a:xfrm rot="0">
            <a:off x="666750" y="666750"/>
            <a:ext cx="10217671" cy="6614240"/>
            <a:chOff x="0" y="0"/>
            <a:chExt cx="13623561" cy="8818987"/>
          </a:xfrm>
        </p:grpSpPr>
        <p:sp>
          <p:nvSpPr>
            <p:cNvPr name="TextBox 5" id="5"/>
            <p:cNvSpPr txBox="true"/>
            <p:nvPr/>
          </p:nvSpPr>
          <p:spPr>
            <a:xfrm rot="0">
              <a:off x="0" y="1362614"/>
              <a:ext cx="13623561" cy="7456373"/>
            </a:xfrm>
            <a:prstGeom prst="rect">
              <a:avLst/>
            </a:prstGeom>
          </p:spPr>
          <p:txBody>
            <a:bodyPr anchor="t" rtlCol="false" tIns="0" lIns="0" bIns="0" rIns="0">
              <a:spAutoFit/>
            </a:bodyPr>
            <a:lstStyle/>
            <a:p>
              <a:pPr algn="l">
                <a:lnSpc>
                  <a:spcPts val="10878"/>
                </a:lnSpc>
              </a:pPr>
              <a:r>
                <a:rPr lang="en-US" sz="10119">
                  <a:solidFill>
                    <a:srgbClr val="FFFFFF"/>
                  </a:solidFill>
                  <a:latin typeface="Barlow 1"/>
                  <a:ea typeface="Barlow 1"/>
                  <a:cs typeface="Barlow 1"/>
                  <a:sym typeface="Barlow 1"/>
                </a:rPr>
                <a:t>Georgia’s</a:t>
              </a:r>
            </a:p>
            <a:p>
              <a:pPr algn="l" marL="0" indent="0" lvl="0">
                <a:lnSpc>
                  <a:spcPts val="10878"/>
                </a:lnSpc>
              </a:pPr>
              <a:r>
                <a:rPr lang="en-US" b="true" sz="10119">
                  <a:solidFill>
                    <a:srgbClr val="FFFFFF"/>
                  </a:solidFill>
                  <a:latin typeface="Barlow 1"/>
                  <a:ea typeface="Barlow 1"/>
                  <a:cs typeface="Barlow 1"/>
                  <a:sym typeface="Barlow 1"/>
                </a:rPr>
                <a:t>Personal Finance Challenge Finals: Quiz Bowl</a:t>
              </a:r>
            </a:p>
          </p:txBody>
        </p:sp>
        <p:sp>
          <p:nvSpPr>
            <p:cNvPr name="TextBox 6" id="6"/>
            <p:cNvSpPr txBox="true"/>
            <p:nvPr/>
          </p:nvSpPr>
          <p:spPr>
            <a:xfrm rot="0">
              <a:off x="0" y="38100"/>
              <a:ext cx="13017500" cy="528436"/>
            </a:xfrm>
            <a:prstGeom prst="rect">
              <a:avLst/>
            </a:prstGeom>
          </p:spPr>
          <p:txBody>
            <a:bodyPr anchor="t" rtlCol="false" tIns="0" lIns="0" bIns="0" rIns="0">
              <a:spAutoFit/>
            </a:bodyPr>
            <a:lstStyle/>
            <a:p>
              <a:pPr algn="l" marL="0" indent="0" lvl="0">
                <a:lnSpc>
                  <a:spcPts val="2903"/>
                </a:lnSpc>
                <a:spcBef>
                  <a:spcPct val="0"/>
                </a:spcBef>
              </a:pPr>
              <a:r>
                <a:rPr lang="en-US" sz="2832">
                  <a:solidFill>
                    <a:srgbClr val="D6E7F7"/>
                  </a:solidFill>
                  <a:latin typeface="Amiri"/>
                  <a:ea typeface="Amiri"/>
                  <a:cs typeface="Amiri"/>
                  <a:sym typeface="Amiri"/>
                </a:rPr>
                <a:t>Georgia Council on Economic Education</a:t>
              </a:r>
            </a:p>
          </p:txBody>
        </p:sp>
      </p:grpSp>
      <p:grpSp>
        <p:nvGrpSpPr>
          <p:cNvPr name="Group 7" id="7"/>
          <p:cNvGrpSpPr/>
          <p:nvPr/>
        </p:nvGrpSpPr>
        <p:grpSpPr>
          <a:xfrm rot="0">
            <a:off x="9444829" y="7829550"/>
            <a:ext cx="4846643" cy="1791955"/>
            <a:chOff x="0" y="0"/>
            <a:chExt cx="6462190" cy="2389273"/>
          </a:xfrm>
        </p:grpSpPr>
        <p:sp>
          <p:nvSpPr>
            <p:cNvPr name="Freeform 8" id="8"/>
            <p:cNvSpPr/>
            <p:nvPr/>
          </p:nvSpPr>
          <p:spPr>
            <a:xfrm flipH="false" flipV="false" rot="0">
              <a:off x="0"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2036459"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072917"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1</a:t>
            </a:r>
          </a:p>
        </p:txBody>
      </p:sp>
      <p:sp>
        <p:nvSpPr>
          <p:cNvPr name="TextBox 9" id="9"/>
          <p:cNvSpPr txBox="true"/>
          <p:nvPr/>
        </p:nvSpPr>
        <p:spPr>
          <a:xfrm rot="0">
            <a:off x="2835057" y="7113460"/>
            <a:ext cx="12617887" cy="927100"/>
          </a:xfrm>
          <a:prstGeom prst="rect">
            <a:avLst/>
          </a:prstGeom>
        </p:spPr>
        <p:txBody>
          <a:bodyPr anchor="t" rtlCol="false" tIns="0" lIns="0" bIns="0" rIns="0">
            <a:spAutoFit/>
          </a:bodyPr>
          <a:lstStyle/>
          <a:p>
            <a:pPr algn="ctr">
              <a:lnSpc>
                <a:spcPts val="7699"/>
              </a:lnSpc>
              <a:spcBef>
                <a:spcPct val="0"/>
              </a:spcBef>
            </a:pPr>
            <a:r>
              <a:rPr lang="en-US" b="true" sz="5499">
                <a:solidFill>
                  <a:srgbClr val="000000"/>
                </a:solidFill>
                <a:latin typeface="Canva Sans Bold"/>
                <a:ea typeface="Canva Sans Bold"/>
                <a:cs typeface="Canva Sans Bold"/>
                <a:sym typeface="Canva Sans Bold"/>
              </a:rPr>
              <a:t>Answer</a:t>
            </a:r>
            <a:r>
              <a:rPr lang="en-US" sz="5499">
                <a:solidFill>
                  <a:srgbClr val="000000"/>
                </a:solidFill>
                <a:latin typeface="Canva Sans"/>
                <a:ea typeface="Canva Sans"/>
                <a:cs typeface="Canva Sans"/>
                <a:sym typeface="Canva Sans"/>
              </a:rPr>
              <a:t>: Social Security and Medicare</a:t>
            </a:r>
          </a:p>
        </p:txBody>
      </p:sp>
      <p:sp>
        <p:nvSpPr>
          <p:cNvPr name="TextBox 10" id="10"/>
          <p:cNvSpPr txBox="true"/>
          <p:nvPr/>
        </p:nvSpPr>
        <p:spPr>
          <a:xfrm rot="0">
            <a:off x="1537552" y="2774388"/>
            <a:ext cx="15212896" cy="191770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Barlow 1"/>
                <a:ea typeface="Barlow 1"/>
                <a:cs typeface="Barlow 1"/>
                <a:sym typeface="Barlow 1"/>
              </a:rPr>
              <a:t>Payroll tax is directly deducted from a worker’s paycheck to fund what two federal programs?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984186"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8979" y="3174607"/>
            <a:ext cx="15032215" cy="3937787"/>
            <a:chOff x="0" y="0"/>
            <a:chExt cx="2227174" cy="583423"/>
          </a:xfrm>
        </p:grpSpPr>
        <p:sp>
          <p:nvSpPr>
            <p:cNvPr name="Freeform 6" id="6"/>
            <p:cNvSpPr/>
            <p:nvPr/>
          </p:nvSpPr>
          <p:spPr>
            <a:xfrm flipH="false" flipV="false" rot="0">
              <a:off x="0" y="0"/>
              <a:ext cx="2227174" cy="583423"/>
            </a:xfrm>
            <a:custGeom>
              <a:avLst/>
              <a:gdLst/>
              <a:ahLst/>
              <a:cxnLst/>
              <a:rect r="r" b="b" t="t" l="l"/>
              <a:pathLst>
                <a:path h="583423" w="2227174">
                  <a:moveTo>
                    <a:pt x="2023974" y="0"/>
                  </a:moveTo>
                  <a:lnTo>
                    <a:pt x="0" y="0"/>
                  </a:lnTo>
                  <a:lnTo>
                    <a:pt x="0" y="583423"/>
                  </a:lnTo>
                  <a:lnTo>
                    <a:pt x="2023974" y="583423"/>
                  </a:lnTo>
                  <a:lnTo>
                    <a:pt x="2227174" y="291711"/>
                  </a:lnTo>
                  <a:lnTo>
                    <a:pt x="2023974" y="0"/>
                  </a:lnTo>
                  <a:close/>
                </a:path>
              </a:pathLst>
            </a:custGeom>
            <a:solidFill>
              <a:srgbClr val="FFFFFF"/>
            </a:solidFill>
          </p:spPr>
        </p:sp>
        <p:sp>
          <p:nvSpPr>
            <p:cNvPr name="TextBox 7" id="7"/>
            <p:cNvSpPr txBox="true"/>
            <p:nvPr/>
          </p:nvSpPr>
          <p:spPr>
            <a:xfrm>
              <a:off x="0" y="-38100"/>
              <a:ext cx="2112874" cy="62152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3262" y="4344977"/>
            <a:ext cx="11638821" cy="1749412"/>
          </a:xfrm>
          <a:prstGeom prst="rect">
            <a:avLst/>
          </a:prstGeom>
        </p:spPr>
        <p:txBody>
          <a:bodyPr anchor="t" rtlCol="false" tIns="0" lIns="0" bIns="0" rIns="0">
            <a:spAutoFit/>
          </a:bodyPr>
          <a:lstStyle/>
          <a:p>
            <a:pPr algn="l">
              <a:lnSpc>
                <a:spcPts val="13374"/>
              </a:lnSpc>
            </a:pPr>
            <a:r>
              <a:rPr lang="en-US" sz="12499">
                <a:solidFill>
                  <a:srgbClr val="000000"/>
                </a:solidFill>
                <a:latin typeface="Archivo Black"/>
                <a:ea typeface="Archivo Black"/>
                <a:cs typeface="Archivo Black"/>
                <a:sym typeface="Archivo Black"/>
              </a:rPr>
              <a:t>QUESTION 3</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pic>
        <p:nvPicPr>
          <p:cNvPr name="Picture 8" id="8">
            <a:hlinkClick action="ppaction://media"/>
          </p:cNvPr>
          <p:cNvPicPr>
            <a:picLocks noChangeAspect="true"/>
          </p:cNvPicPr>
          <p:nvPr>
            <a:videoFile r:link="rId5"/>
            <p:extLst>
              <p:ext uri="{DAA4B4D4-6D71-4841-9C94-3DE7FCFB9230}">
                <p14:media xmlns:p14="http://schemas.microsoft.com/office/powerpoint/2010/main" r:embed="rId6"/>
              </p:ext>
            </p:extLst>
          </p:nvPr>
        </p:nvPicPr>
        <p:blipFill>
          <a:blip r:embed="rId4"/>
          <a:srcRect l="0" t="0" r="0" b="0"/>
          <a:stretch>
            <a:fillRect/>
          </a:stretch>
        </p:blipFill>
        <p:spPr>
          <a:xfrm flipH="false" flipV="false" rot="0">
            <a:off x="7192988" y="7041396"/>
            <a:ext cx="3468848" cy="1977243"/>
          </a:xfrm>
          <a:prstGeom prst="rect">
            <a:avLst/>
          </a:prstGeom>
        </p:spPr>
      </p:pic>
      <p:sp>
        <p:nvSpPr>
          <p:cNvPr name="TextBox 9" id="9"/>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3</a:t>
            </a:r>
          </a:p>
        </p:txBody>
      </p:sp>
      <p:sp>
        <p:nvSpPr>
          <p:cNvPr name="TextBox 10" id="10"/>
          <p:cNvSpPr txBox="true"/>
          <p:nvPr/>
        </p:nvSpPr>
        <p:spPr>
          <a:xfrm rot="0">
            <a:off x="1320964" y="2339983"/>
            <a:ext cx="15212896" cy="48323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Barlow 1"/>
                <a:ea typeface="Barlow 1"/>
                <a:cs typeface="Barlow 1"/>
                <a:sym typeface="Barlow 1"/>
              </a:rPr>
              <a:t>If you suspec</a:t>
            </a:r>
            <a:r>
              <a:rPr lang="en-US" sz="5499">
                <a:solidFill>
                  <a:srgbClr val="000000"/>
                </a:solidFill>
                <a:latin typeface="Barlow 1"/>
                <a:ea typeface="Barlow 1"/>
                <a:cs typeface="Barlow 1"/>
                <a:sym typeface="Barlow 1"/>
              </a:rPr>
              <a:t>t identity theft and want to prevent new credit accounts from being opened in your name, what are the names of the three major credit bureaus you must contact to freeze your credit?</a:t>
            </a:r>
          </a:p>
        </p:txBody>
      </p:sp>
    </p:spTree>
  </p:cSld>
  <p:clrMapOvr>
    <a:masterClrMapping/>
  </p:clrMapOvr>
  <p:timing>
    <p:tnLst>
      <p:par>
        <p:cTn dur="indefinite" restart="never" nodeType="tmRoot">
          <p:childTnLst>
            <p:video>
              <p:cMediaNode vol="100000">
                <p:cTn fill="hold" display="false">
                  <p:stCondLst>
                    <p:cond delay="indefinite"/>
                  </p:stCondLst>
                </p:cTn>
                <p:tgtEl>
                  <p:spTgt spid="8"/>
                </p:tgtEl>
              </p:cMediaNode>
            </p:video>
          </p:childTnLst>
        </p:cTn>
      </p:par>
    </p:tnLst>
  </p:timing>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3</a:t>
            </a:r>
          </a:p>
        </p:txBody>
      </p:sp>
      <p:sp>
        <p:nvSpPr>
          <p:cNvPr name="TextBox 9" id="9"/>
          <p:cNvSpPr txBox="true"/>
          <p:nvPr/>
        </p:nvSpPr>
        <p:spPr>
          <a:xfrm rot="0">
            <a:off x="1320964" y="2376360"/>
            <a:ext cx="15212896" cy="48323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Barlow 1"/>
                <a:ea typeface="Barlow 1"/>
                <a:cs typeface="Barlow 1"/>
                <a:sym typeface="Barlow 1"/>
              </a:rPr>
              <a:t>If you suspec</a:t>
            </a:r>
            <a:r>
              <a:rPr lang="en-US" sz="5499">
                <a:solidFill>
                  <a:srgbClr val="000000"/>
                </a:solidFill>
                <a:latin typeface="Barlow 1"/>
                <a:ea typeface="Barlow 1"/>
                <a:cs typeface="Barlow 1"/>
                <a:sym typeface="Barlow 1"/>
              </a:rPr>
              <a:t>t identity theft and want to prevent new credit accounts from being opened in your name, what are the names of the three major credit bureaus you must contact to freeze your credit?</a:t>
            </a:r>
          </a:p>
        </p:txBody>
      </p:sp>
      <p:sp>
        <p:nvSpPr>
          <p:cNvPr name="TextBox 10" id="10"/>
          <p:cNvSpPr txBox="true"/>
          <p:nvPr/>
        </p:nvSpPr>
        <p:spPr>
          <a:xfrm rot="0">
            <a:off x="1902321" y="7507704"/>
            <a:ext cx="14483358" cy="927100"/>
          </a:xfrm>
          <a:prstGeom prst="rect">
            <a:avLst/>
          </a:prstGeom>
        </p:spPr>
        <p:txBody>
          <a:bodyPr anchor="t" rtlCol="false" tIns="0" lIns="0" bIns="0" rIns="0">
            <a:spAutoFit/>
          </a:bodyPr>
          <a:lstStyle/>
          <a:p>
            <a:pPr algn="ctr">
              <a:lnSpc>
                <a:spcPts val="7699"/>
              </a:lnSpc>
              <a:spcBef>
                <a:spcPct val="0"/>
              </a:spcBef>
            </a:pPr>
            <a:r>
              <a:rPr lang="en-US" b="true" sz="5499">
                <a:solidFill>
                  <a:srgbClr val="000000"/>
                </a:solidFill>
                <a:latin typeface="Canva Sans Bold"/>
                <a:ea typeface="Canva Sans Bold"/>
                <a:cs typeface="Canva Sans Bold"/>
                <a:sym typeface="Canva Sans Bold"/>
              </a:rPr>
              <a:t>Answer: Equifax, Experian, and TransUnion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984186"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8979" y="3174607"/>
            <a:ext cx="15032215" cy="3937787"/>
            <a:chOff x="0" y="0"/>
            <a:chExt cx="2227174" cy="583423"/>
          </a:xfrm>
        </p:grpSpPr>
        <p:sp>
          <p:nvSpPr>
            <p:cNvPr name="Freeform 6" id="6"/>
            <p:cNvSpPr/>
            <p:nvPr/>
          </p:nvSpPr>
          <p:spPr>
            <a:xfrm flipH="false" flipV="false" rot="0">
              <a:off x="0" y="0"/>
              <a:ext cx="2227174" cy="583423"/>
            </a:xfrm>
            <a:custGeom>
              <a:avLst/>
              <a:gdLst/>
              <a:ahLst/>
              <a:cxnLst/>
              <a:rect r="r" b="b" t="t" l="l"/>
              <a:pathLst>
                <a:path h="583423" w="2227174">
                  <a:moveTo>
                    <a:pt x="2023974" y="0"/>
                  </a:moveTo>
                  <a:lnTo>
                    <a:pt x="0" y="0"/>
                  </a:lnTo>
                  <a:lnTo>
                    <a:pt x="0" y="583423"/>
                  </a:lnTo>
                  <a:lnTo>
                    <a:pt x="2023974" y="583423"/>
                  </a:lnTo>
                  <a:lnTo>
                    <a:pt x="2227174" y="291711"/>
                  </a:lnTo>
                  <a:lnTo>
                    <a:pt x="2023974" y="0"/>
                  </a:lnTo>
                  <a:close/>
                </a:path>
              </a:pathLst>
            </a:custGeom>
            <a:solidFill>
              <a:srgbClr val="FFFFFF"/>
            </a:solidFill>
          </p:spPr>
        </p:sp>
        <p:sp>
          <p:nvSpPr>
            <p:cNvPr name="TextBox 7" id="7"/>
            <p:cNvSpPr txBox="true"/>
            <p:nvPr/>
          </p:nvSpPr>
          <p:spPr>
            <a:xfrm>
              <a:off x="0" y="-38100"/>
              <a:ext cx="2112874" cy="62152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3262" y="4344977"/>
            <a:ext cx="11638821" cy="1749412"/>
          </a:xfrm>
          <a:prstGeom prst="rect">
            <a:avLst/>
          </a:prstGeom>
        </p:spPr>
        <p:txBody>
          <a:bodyPr anchor="t" rtlCol="false" tIns="0" lIns="0" bIns="0" rIns="0">
            <a:spAutoFit/>
          </a:bodyPr>
          <a:lstStyle/>
          <a:p>
            <a:pPr algn="l">
              <a:lnSpc>
                <a:spcPts val="13374"/>
              </a:lnSpc>
            </a:pPr>
            <a:r>
              <a:rPr lang="en-US" sz="12499">
                <a:solidFill>
                  <a:srgbClr val="000000"/>
                </a:solidFill>
                <a:latin typeface="Archivo Black"/>
                <a:ea typeface="Archivo Black"/>
                <a:cs typeface="Archivo Black"/>
                <a:sym typeface="Archivo Black"/>
              </a:rPr>
              <a:t>QUESTION 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pic>
        <p:nvPicPr>
          <p:cNvPr name="Picture 8" id="8">
            <a:hlinkClick action="ppaction://media"/>
          </p:cNvPr>
          <p:cNvPicPr>
            <a:picLocks noChangeAspect="true"/>
          </p:cNvPicPr>
          <p:nvPr>
            <a:videoFile r:link="rId5"/>
            <p:extLst>
              <p:ext uri="{DAA4B4D4-6D71-4841-9C94-3DE7FCFB9230}">
                <p14:media xmlns:p14="http://schemas.microsoft.com/office/powerpoint/2010/main" r:embed="rId6"/>
              </p:ext>
            </p:extLst>
          </p:nvPr>
        </p:nvPicPr>
        <p:blipFill>
          <a:blip r:embed="rId4"/>
          <a:srcRect l="0" t="0" r="0" b="0"/>
          <a:stretch>
            <a:fillRect/>
          </a:stretch>
        </p:blipFill>
        <p:spPr>
          <a:xfrm flipH="false" flipV="false" rot="0">
            <a:off x="7192988" y="7041396"/>
            <a:ext cx="3468848" cy="1977243"/>
          </a:xfrm>
          <a:prstGeom prst="rect">
            <a:avLst/>
          </a:prstGeom>
        </p:spPr>
      </p:pic>
      <p:sp>
        <p:nvSpPr>
          <p:cNvPr name="TextBox 9" id="9"/>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4</a:t>
            </a:r>
          </a:p>
        </p:txBody>
      </p:sp>
      <p:sp>
        <p:nvSpPr>
          <p:cNvPr name="TextBox 10" id="10"/>
          <p:cNvSpPr txBox="true"/>
          <p:nvPr/>
        </p:nvSpPr>
        <p:spPr>
          <a:xfrm rot="0">
            <a:off x="1531228" y="2387608"/>
            <a:ext cx="15002632" cy="444246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Barlow 1"/>
                <a:ea typeface="Barlow 1"/>
                <a:cs typeface="Barlow 1"/>
                <a:sym typeface="Barlow 1"/>
              </a:rPr>
              <a:t>According to historical</a:t>
            </a:r>
            <a:r>
              <a:rPr lang="en-US" sz="3600">
                <a:solidFill>
                  <a:srgbClr val="000000"/>
                </a:solidFill>
                <a:latin typeface="Barlow 1"/>
                <a:ea typeface="Barlow 1"/>
                <a:cs typeface="Barlow 1"/>
                <a:sym typeface="Barlow 1"/>
              </a:rPr>
              <a:t> data from the Bureau of Labor Statistics, during a recession, which of the following individuals is least likely to be unemployed?</a:t>
            </a:r>
          </a:p>
          <a:p>
            <a:pPr algn="l">
              <a:lnSpc>
                <a:spcPts val="5040"/>
              </a:lnSpc>
              <a:spcBef>
                <a:spcPct val="0"/>
              </a:spcBef>
            </a:pPr>
            <a:r>
              <a:rPr lang="en-US" sz="3600">
                <a:solidFill>
                  <a:srgbClr val="000000"/>
                </a:solidFill>
                <a:latin typeface="Barlow 1"/>
                <a:ea typeface="Barlow 1"/>
                <a:cs typeface="Barlow 1"/>
                <a:sym typeface="Barlow 1"/>
              </a:rPr>
              <a:t> ● Taylor, a software engineer with a master’s degree in computer science </a:t>
            </a:r>
          </a:p>
          <a:p>
            <a:pPr algn="l">
              <a:lnSpc>
                <a:spcPts val="5040"/>
              </a:lnSpc>
              <a:spcBef>
                <a:spcPct val="0"/>
              </a:spcBef>
            </a:pPr>
            <a:r>
              <a:rPr lang="en-US" sz="3600">
                <a:solidFill>
                  <a:srgbClr val="000000"/>
                </a:solidFill>
                <a:latin typeface="Barlow 1"/>
                <a:ea typeface="Barlow 1"/>
                <a:cs typeface="Barlow 1"/>
                <a:sym typeface="Barlow 1"/>
              </a:rPr>
              <a:t>● Casey, a retail manager with a high school diploma </a:t>
            </a:r>
          </a:p>
          <a:p>
            <a:pPr algn="l">
              <a:lnSpc>
                <a:spcPts val="5040"/>
              </a:lnSpc>
              <a:spcBef>
                <a:spcPct val="0"/>
              </a:spcBef>
            </a:pPr>
            <a:r>
              <a:rPr lang="en-US" sz="3600">
                <a:solidFill>
                  <a:srgbClr val="000000"/>
                </a:solidFill>
                <a:latin typeface="Barlow 1"/>
                <a:ea typeface="Barlow 1"/>
                <a:cs typeface="Barlow 1"/>
                <a:sym typeface="Barlow 1"/>
              </a:rPr>
              <a:t>● Alex, a freelance photographer with a bachelor’s degree in fine arts</a:t>
            </a:r>
          </a:p>
        </p:txBody>
      </p:sp>
    </p:spTree>
  </p:cSld>
  <p:clrMapOvr>
    <a:masterClrMapping/>
  </p:clrMapOvr>
  <p:timing>
    <p:tnLst>
      <p:par>
        <p:cTn dur="indefinite" restart="never" nodeType="tmRoot">
          <p:childTnLst>
            <p:video>
              <p:cMediaNode vol="100000">
                <p:cTn fill="hold" display="false">
                  <p:stCondLst>
                    <p:cond delay="indefinite"/>
                  </p:stCondLst>
                </p:cTn>
                <p:tgtEl>
                  <p:spTgt spid="8"/>
                </p:tgtEl>
              </p:cMediaNode>
            </p:video>
          </p:childTnLst>
        </p:cTn>
      </p:par>
    </p:tnLst>
  </p:timing>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4</a:t>
            </a:r>
          </a:p>
        </p:txBody>
      </p:sp>
      <p:sp>
        <p:nvSpPr>
          <p:cNvPr name="TextBox 9" id="9"/>
          <p:cNvSpPr txBox="true"/>
          <p:nvPr/>
        </p:nvSpPr>
        <p:spPr>
          <a:xfrm rot="0">
            <a:off x="6651129" y="7507704"/>
            <a:ext cx="4985742" cy="927100"/>
          </a:xfrm>
          <a:prstGeom prst="rect">
            <a:avLst/>
          </a:prstGeom>
        </p:spPr>
        <p:txBody>
          <a:bodyPr anchor="t" rtlCol="false" tIns="0" lIns="0" bIns="0" rIns="0">
            <a:spAutoFit/>
          </a:bodyPr>
          <a:lstStyle/>
          <a:p>
            <a:pPr algn="ctr">
              <a:lnSpc>
                <a:spcPts val="7699"/>
              </a:lnSpc>
              <a:spcBef>
                <a:spcPct val="0"/>
              </a:spcBef>
            </a:pPr>
            <a:r>
              <a:rPr lang="en-US" b="true" sz="5499">
                <a:solidFill>
                  <a:srgbClr val="000000"/>
                </a:solidFill>
                <a:latin typeface="Canva Sans Bold"/>
                <a:ea typeface="Canva Sans Bold"/>
                <a:cs typeface="Canva Sans Bold"/>
                <a:sym typeface="Canva Sans Bold"/>
              </a:rPr>
              <a:t>Answer: Taylor</a:t>
            </a:r>
          </a:p>
        </p:txBody>
      </p:sp>
      <p:sp>
        <p:nvSpPr>
          <p:cNvPr name="TextBox 10" id="10"/>
          <p:cNvSpPr txBox="true"/>
          <p:nvPr/>
        </p:nvSpPr>
        <p:spPr>
          <a:xfrm rot="0">
            <a:off x="1531228" y="2387608"/>
            <a:ext cx="15002632" cy="444246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Barlow 1"/>
                <a:ea typeface="Barlow 1"/>
                <a:cs typeface="Barlow 1"/>
                <a:sym typeface="Barlow 1"/>
              </a:rPr>
              <a:t>According to historical</a:t>
            </a:r>
            <a:r>
              <a:rPr lang="en-US" sz="3600">
                <a:solidFill>
                  <a:srgbClr val="000000"/>
                </a:solidFill>
                <a:latin typeface="Barlow 1"/>
                <a:ea typeface="Barlow 1"/>
                <a:cs typeface="Barlow 1"/>
                <a:sym typeface="Barlow 1"/>
              </a:rPr>
              <a:t> data from the Bureau of Labor Statistics, during a recession, which of the following individuals is least likely to be unemployed?</a:t>
            </a:r>
          </a:p>
          <a:p>
            <a:pPr algn="l">
              <a:lnSpc>
                <a:spcPts val="5040"/>
              </a:lnSpc>
              <a:spcBef>
                <a:spcPct val="0"/>
              </a:spcBef>
            </a:pPr>
            <a:r>
              <a:rPr lang="en-US" sz="3600">
                <a:solidFill>
                  <a:srgbClr val="000000"/>
                </a:solidFill>
                <a:latin typeface="Barlow 1"/>
                <a:ea typeface="Barlow 1"/>
                <a:cs typeface="Barlow 1"/>
                <a:sym typeface="Barlow 1"/>
              </a:rPr>
              <a:t> ● Taylor, a software engineer with a master’s degree in computer science </a:t>
            </a:r>
          </a:p>
          <a:p>
            <a:pPr algn="l">
              <a:lnSpc>
                <a:spcPts val="5040"/>
              </a:lnSpc>
              <a:spcBef>
                <a:spcPct val="0"/>
              </a:spcBef>
            </a:pPr>
            <a:r>
              <a:rPr lang="en-US" sz="3600">
                <a:solidFill>
                  <a:srgbClr val="000000"/>
                </a:solidFill>
                <a:latin typeface="Barlow 1"/>
                <a:ea typeface="Barlow 1"/>
                <a:cs typeface="Barlow 1"/>
                <a:sym typeface="Barlow 1"/>
              </a:rPr>
              <a:t>● Casey, a retail manager with a high school diploma </a:t>
            </a:r>
          </a:p>
          <a:p>
            <a:pPr algn="l">
              <a:lnSpc>
                <a:spcPts val="5040"/>
              </a:lnSpc>
              <a:spcBef>
                <a:spcPct val="0"/>
              </a:spcBef>
            </a:pPr>
            <a:r>
              <a:rPr lang="en-US" sz="3600">
                <a:solidFill>
                  <a:srgbClr val="000000"/>
                </a:solidFill>
                <a:latin typeface="Barlow 1"/>
                <a:ea typeface="Barlow 1"/>
                <a:cs typeface="Barlow 1"/>
                <a:sym typeface="Barlow 1"/>
              </a:rPr>
              <a:t>● Alex, a freelance photographer with a bachelor’s degree in fine arts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984186"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8979" y="3174607"/>
            <a:ext cx="15032215" cy="3937787"/>
            <a:chOff x="0" y="0"/>
            <a:chExt cx="2227174" cy="583423"/>
          </a:xfrm>
        </p:grpSpPr>
        <p:sp>
          <p:nvSpPr>
            <p:cNvPr name="Freeform 6" id="6"/>
            <p:cNvSpPr/>
            <p:nvPr/>
          </p:nvSpPr>
          <p:spPr>
            <a:xfrm flipH="false" flipV="false" rot="0">
              <a:off x="0" y="0"/>
              <a:ext cx="2227174" cy="583423"/>
            </a:xfrm>
            <a:custGeom>
              <a:avLst/>
              <a:gdLst/>
              <a:ahLst/>
              <a:cxnLst/>
              <a:rect r="r" b="b" t="t" l="l"/>
              <a:pathLst>
                <a:path h="583423" w="2227174">
                  <a:moveTo>
                    <a:pt x="2023974" y="0"/>
                  </a:moveTo>
                  <a:lnTo>
                    <a:pt x="0" y="0"/>
                  </a:lnTo>
                  <a:lnTo>
                    <a:pt x="0" y="583423"/>
                  </a:lnTo>
                  <a:lnTo>
                    <a:pt x="2023974" y="583423"/>
                  </a:lnTo>
                  <a:lnTo>
                    <a:pt x="2227174" y="291711"/>
                  </a:lnTo>
                  <a:lnTo>
                    <a:pt x="2023974" y="0"/>
                  </a:lnTo>
                  <a:close/>
                </a:path>
              </a:pathLst>
            </a:custGeom>
            <a:solidFill>
              <a:srgbClr val="FFFFFF"/>
            </a:solidFill>
          </p:spPr>
        </p:sp>
        <p:sp>
          <p:nvSpPr>
            <p:cNvPr name="TextBox 7" id="7"/>
            <p:cNvSpPr txBox="true"/>
            <p:nvPr/>
          </p:nvSpPr>
          <p:spPr>
            <a:xfrm>
              <a:off x="0" y="-38100"/>
              <a:ext cx="2112874" cy="62152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3262" y="4344977"/>
            <a:ext cx="11638821" cy="1749412"/>
          </a:xfrm>
          <a:prstGeom prst="rect">
            <a:avLst/>
          </a:prstGeom>
        </p:spPr>
        <p:txBody>
          <a:bodyPr anchor="t" rtlCol="false" tIns="0" lIns="0" bIns="0" rIns="0">
            <a:spAutoFit/>
          </a:bodyPr>
          <a:lstStyle/>
          <a:p>
            <a:pPr algn="l">
              <a:lnSpc>
                <a:spcPts val="13374"/>
              </a:lnSpc>
            </a:pPr>
            <a:r>
              <a:rPr lang="en-US" sz="12499">
                <a:solidFill>
                  <a:srgbClr val="000000"/>
                </a:solidFill>
                <a:latin typeface="Archivo Black"/>
                <a:ea typeface="Archivo Black"/>
                <a:cs typeface="Archivo Black"/>
                <a:sym typeface="Archivo Black"/>
              </a:rPr>
              <a:t>QUESTION 8</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pic>
        <p:nvPicPr>
          <p:cNvPr name="Picture 8" id="8">
            <a:hlinkClick action="ppaction://media"/>
          </p:cNvPr>
          <p:cNvPicPr>
            <a:picLocks noChangeAspect="true"/>
          </p:cNvPicPr>
          <p:nvPr>
            <a:videoFile r:link="rId5"/>
            <p:extLst>
              <p:ext uri="{DAA4B4D4-6D71-4841-9C94-3DE7FCFB9230}">
                <p14:media xmlns:p14="http://schemas.microsoft.com/office/powerpoint/2010/main" r:embed="rId6"/>
              </p:ext>
            </p:extLst>
          </p:nvPr>
        </p:nvPicPr>
        <p:blipFill>
          <a:blip r:embed="rId4"/>
          <a:srcRect l="0" t="0" r="0" b="0"/>
          <a:stretch>
            <a:fillRect/>
          </a:stretch>
        </p:blipFill>
        <p:spPr>
          <a:xfrm flipH="false" flipV="false" rot="0">
            <a:off x="7192988" y="7041396"/>
            <a:ext cx="3468848" cy="1977243"/>
          </a:xfrm>
          <a:prstGeom prst="rect">
            <a:avLst/>
          </a:prstGeom>
        </p:spPr>
      </p:pic>
      <p:sp>
        <p:nvSpPr>
          <p:cNvPr name="TextBox 9" id="9"/>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8</a:t>
            </a:r>
          </a:p>
        </p:txBody>
      </p:sp>
      <p:sp>
        <p:nvSpPr>
          <p:cNvPr name="TextBox 10" id="10"/>
          <p:cNvSpPr txBox="true"/>
          <p:nvPr/>
        </p:nvSpPr>
        <p:spPr>
          <a:xfrm rot="0">
            <a:off x="1537552" y="2339983"/>
            <a:ext cx="15212896" cy="2889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Barlow 1"/>
                <a:ea typeface="Barlow 1"/>
                <a:cs typeface="Barlow 1"/>
                <a:sym typeface="Barlow 1"/>
              </a:rPr>
              <a:t>J</a:t>
            </a:r>
            <a:r>
              <a:rPr lang="en-US" sz="5499">
                <a:solidFill>
                  <a:srgbClr val="000000"/>
                </a:solidFill>
                <a:latin typeface="Barlow 1"/>
                <a:ea typeface="Barlow 1"/>
                <a:cs typeface="Barlow 1"/>
                <a:sym typeface="Barlow 1"/>
              </a:rPr>
              <a:t>amie pays two points at closing on a $250,000 mortgage. What is the dollar cost of these points?</a:t>
            </a:r>
          </a:p>
        </p:txBody>
      </p:sp>
    </p:spTree>
  </p:cSld>
  <p:clrMapOvr>
    <a:masterClrMapping/>
  </p:clrMapOvr>
  <p:timing>
    <p:tnLst>
      <p:par>
        <p:cTn dur="indefinite" restart="never" nodeType="tmRoot">
          <p:childTnLst>
            <p:video>
              <p:cMediaNode vol="100000">
                <p:cTn fill="hold" display="false">
                  <p:stCondLst>
                    <p:cond delay="indefinite"/>
                  </p:stCondLst>
                </p:cTn>
                <p:tgtEl>
                  <p:spTgt spid="8"/>
                </p:tgtEl>
              </p:cMediaNode>
            </p:video>
          </p:childTnLst>
        </p:cTn>
      </p:par>
    </p:tnLst>
  </p:timing>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8</a:t>
            </a:r>
          </a:p>
        </p:txBody>
      </p:sp>
      <p:sp>
        <p:nvSpPr>
          <p:cNvPr name="TextBox 9" id="9"/>
          <p:cNvSpPr txBox="true"/>
          <p:nvPr/>
        </p:nvSpPr>
        <p:spPr>
          <a:xfrm rot="0">
            <a:off x="1537552" y="2339983"/>
            <a:ext cx="15212896" cy="2889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Barlow 1"/>
                <a:ea typeface="Barlow 1"/>
                <a:cs typeface="Barlow 1"/>
                <a:sym typeface="Barlow 1"/>
              </a:rPr>
              <a:t>J</a:t>
            </a:r>
            <a:r>
              <a:rPr lang="en-US" sz="5499">
                <a:solidFill>
                  <a:srgbClr val="000000"/>
                </a:solidFill>
                <a:latin typeface="Barlow 1"/>
                <a:ea typeface="Barlow 1"/>
                <a:cs typeface="Barlow 1"/>
                <a:sym typeface="Barlow 1"/>
              </a:rPr>
              <a:t>amie pays two points at closing on a $250,000 mortgage. What is the dollar cost of these points?</a:t>
            </a:r>
          </a:p>
        </p:txBody>
      </p:sp>
      <p:sp>
        <p:nvSpPr>
          <p:cNvPr name="TextBox 10" id="10"/>
          <p:cNvSpPr txBox="true"/>
          <p:nvPr/>
        </p:nvSpPr>
        <p:spPr>
          <a:xfrm rot="0">
            <a:off x="2603004" y="7507704"/>
            <a:ext cx="13081992" cy="927100"/>
          </a:xfrm>
          <a:prstGeom prst="rect">
            <a:avLst/>
          </a:prstGeom>
        </p:spPr>
        <p:txBody>
          <a:bodyPr anchor="t" rtlCol="false" tIns="0" lIns="0" bIns="0" rIns="0">
            <a:spAutoFit/>
          </a:bodyPr>
          <a:lstStyle/>
          <a:p>
            <a:pPr algn="ctr">
              <a:lnSpc>
                <a:spcPts val="7699"/>
              </a:lnSpc>
              <a:spcBef>
                <a:spcPct val="0"/>
              </a:spcBef>
            </a:pPr>
            <a:r>
              <a:rPr lang="en-US" b="true" sz="5499">
                <a:solidFill>
                  <a:srgbClr val="000000"/>
                </a:solidFill>
                <a:latin typeface="Canva Sans Bold"/>
                <a:ea typeface="Canva Sans Bold"/>
                <a:cs typeface="Canva Sans Bold"/>
                <a:sym typeface="Canva Sans Bold"/>
              </a:rPr>
              <a:t>Answer: $5,000 (2%×250,000=$5,000)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6E7F7"/>
        </a:solidFill>
      </p:bgPr>
    </p:bg>
    <p:spTree>
      <p:nvGrpSpPr>
        <p:cNvPr id="1" name=""/>
        <p:cNvGrpSpPr/>
        <p:nvPr/>
      </p:nvGrpSpPr>
      <p:grpSpPr>
        <a:xfrm>
          <a:off x="0" y="0"/>
          <a:ext cx="0" cy="0"/>
          <a:chOff x="0" y="0"/>
          <a:chExt cx="0" cy="0"/>
        </a:xfrm>
      </p:grpSpPr>
      <p:grpSp>
        <p:nvGrpSpPr>
          <p:cNvPr name="Group 2" id="2"/>
          <p:cNvGrpSpPr/>
          <p:nvPr/>
        </p:nvGrpSpPr>
        <p:grpSpPr>
          <a:xfrm rot="0">
            <a:off x="6419850" y="5143500"/>
            <a:ext cx="819150" cy="446049"/>
            <a:chOff x="0" y="0"/>
            <a:chExt cx="1092200" cy="594732"/>
          </a:xfrm>
        </p:grpSpPr>
        <p:sp>
          <p:nvSpPr>
            <p:cNvPr name="Freeform 3" id="3"/>
            <p:cNvSpPr/>
            <p:nvPr/>
          </p:nvSpPr>
          <p:spPr>
            <a:xfrm flipH="false" flipV="false" rot="0">
              <a:off x="497468"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0"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grpSp>
        <p:nvGrpSpPr>
          <p:cNvPr name="Group 5" id="5"/>
          <p:cNvGrpSpPr/>
          <p:nvPr/>
        </p:nvGrpSpPr>
        <p:grpSpPr>
          <a:xfrm rot="0">
            <a:off x="12172950" y="5143500"/>
            <a:ext cx="819150" cy="446049"/>
            <a:chOff x="0" y="0"/>
            <a:chExt cx="1092200" cy="594732"/>
          </a:xfrm>
        </p:grpSpPr>
        <p:sp>
          <p:nvSpPr>
            <p:cNvPr name="Freeform 6" id="6"/>
            <p:cNvSpPr/>
            <p:nvPr/>
          </p:nvSpPr>
          <p:spPr>
            <a:xfrm flipH="false" flipV="false" rot="0">
              <a:off x="497468"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0"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sp>
        <p:nvSpPr>
          <p:cNvPr name="Freeform 8" id="8"/>
          <p:cNvSpPr/>
          <p:nvPr/>
        </p:nvSpPr>
        <p:spPr>
          <a:xfrm flipH="false" flipV="false" rot="0">
            <a:off x="2126571" y="2082983"/>
            <a:ext cx="14034859" cy="7964782"/>
          </a:xfrm>
          <a:custGeom>
            <a:avLst/>
            <a:gdLst/>
            <a:ahLst/>
            <a:cxnLst/>
            <a:rect r="r" b="b" t="t" l="l"/>
            <a:pathLst>
              <a:path h="7964782" w="14034859">
                <a:moveTo>
                  <a:pt x="0" y="0"/>
                </a:moveTo>
                <a:lnTo>
                  <a:pt x="14034858" y="0"/>
                </a:lnTo>
                <a:lnTo>
                  <a:pt x="14034858" y="7964782"/>
                </a:lnTo>
                <a:lnTo>
                  <a:pt x="0" y="7964782"/>
                </a:lnTo>
                <a:lnTo>
                  <a:pt x="0" y="0"/>
                </a:lnTo>
                <a:close/>
              </a:path>
            </a:pathLst>
          </a:custGeom>
          <a:blipFill>
            <a:blip r:embed="rId4"/>
            <a:stretch>
              <a:fillRect l="0" t="0" r="0" b="0"/>
            </a:stretch>
          </a:blipFill>
        </p:spPr>
      </p:sp>
      <p:sp>
        <p:nvSpPr>
          <p:cNvPr name="TextBox 9" id="9"/>
          <p:cNvSpPr txBox="true"/>
          <p:nvPr/>
        </p:nvSpPr>
        <p:spPr>
          <a:xfrm rot="0">
            <a:off x="666750" y="752475"/>
            <a:ext cx="14077950" cy="1147695"/>
          </a:xfrm>
          <a:prstGeom prst="rect">
            <a:avLst/>
          </a:prstGeom>
        </p:spPr>
        <p:txBody>
          <a:bodyPr anchor="t" rtlCol="false" tIns="0" lIns="0" bIns="0" rIns="0">
            <a:spAutoFit/>
          </a:bodyPr>
          <a:lstStyle/>
          <a:p>
            <a:pPr algn="l" marL="0" indent="0" lvl="0">
              <a:lnSpc>
                <a:spcPts val="8702"/>
              </a:lnSpc>
              <a:spcBef>
                <a:spcPct val="0"/>
              </a:spcBef>
            </a:pPr>
            <a:r>
              <a:rPr lang="en-US" b="true" sz="8095" strike="noStrike" u="none">
                <a:solidFill>
                  <a:srgbClr val="000000"/>
                </a:solidFill>
                <a:latin typeface="Barlow 1"/>
                <a:ea typeface="Barlow 1"/>
                <a:cs typeface="Barlow 1"/>
                <a:sym typeface="Barlow 1"/>
              </a:rPr>
              <a:t>Overview of the Day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3035645"/>
            <a:chOff x="0" y="0"/>
            <a:chExt cx="4816593" cy="799511"/>
          </a:xfrm>
        </p:grpSpPr>
        <p:sp>
          <p:nvSpPr>
            <p:cNvPr name="Freeform 3" id="3"/>
            <p:cNvSpPr/>
            <p:nvPr/>
          </p:nvSpPr>
          <p:spPr>
            <a:xfrm flipH="false" flipV="false" rot="0">
              <a:off x="0" y="0"/>
              <a:ext cx="4816592" cy="799511"/>
            </a:xfrm>
            <a:custGeom>
              <a:avLst/>
              <a:gdLst/>
              <a:ahLst/>
              <a:cxnLst/>
              <a:rect r="r" b="b" t="t" l="l"/>
              <a:pathLst>
                <a:path h="799511" w="4816592">
                  <a:moveTo>
                    <a:pt x="0" y="0"/>
                  </a:moveTo>
                  <a:lnTo>
                    <a:pt x="4816592" y="0"/>
                  </a:lnTo>
                  <a:lnTo>
                    <a:pt x="4816592" y="799511"/>
                  </a:lnTo>
                  <a:lnTo>
                    <a:pt x="0" y="799511"/>
                  </a:lnTo>
                  <a:close/>
                </a:path>
              </a:pathLst>
            </a:custGeom>
            <a:solidFill>
              <a:srgbClr val="22A8E0"/>
            </a:solidFill>
          </p:spPr>
        </p:sp>
        <p:sp>
          <p:nvSpPr>
            <p:cNvPr name="TextBox 4" id="4"/>
            <p:cNvSpPr txBox="true"/>
            <p:nvPr/>
          </p:nvSpPr>
          <p:spPr>
            <a:xfrm>
              <a:off x="0" y="-38100"/>
              <a:ext cx="4816593" cy="8376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36840" y="3475541"/>
            <a:ext cx="616280" cy="559847"/>
            <a:chOff x="0" y="0"/>
            <a:chExt cx="447366" cy="406400"/>
          </a:xfrm>
        </p:grpSpPr>
        <p:sp>
          <p:nvSpPr>
            <p:cNvPr name="Freeform 6" id="6"/>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7" id="7"/>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Freeform 8" id="8"/>
          <p:cNvSpPr/>
          <p:nvPr/>
        </p:nvSpPr>
        <p:spPr>
          <a:xfrm flipH="false" flipV="false" rot="0">
            <a:off x="4414226" y="4575798"/>
            <a:ext cx="9459549" cy="5711202"/>
          </a:xfrm>
          <a:custGeom>
            <a:avLst/>
            <a:gdLst/>
            <a:ahLst/>
            <a:cxnLst/>
            <a:rect r="r" b="b" t="t" l="l"/>
            <a:pathLst>
              <a:path h="5711202" w="9459549">
                <a:moveTo>
                  <a:pt x="0" y="0"/>
                </a:moveTo>
                <a:lnTo>
                  <a:pt x="9459548" y="0"/>
                </a:lnTo>
                <a:lnTo>
                  <a:pt x="9459548" y="5711202"/>
                </a:lnTo>
                <a:lnTo>
                  <a:pt x="0" y="5711202"/>
                </a:lnTo>
                <a:lnTo>
                  <a:pt x="0" y="0"/>
                </a:lnTo>
                <a:close/>
              </a:path>
            </a:pathLst>
          </a:custGeom>
          <a:blipFill>
            <a:blip r:embed="rId2"/>
            <a:stretch>
              <a:fillRect l="0" t="0" r="0" b="0"/>
            </a:stretch>
          </a:blipFill>
        </p:spPr>
      </p:sp>
      <p:sp>
        <p:nvSpPr>
          <p:cNvPr name="TextBox 9" id="9"/>
          <p:cNvSpPr txBox="true"/>
          <p:nvPr/>
        </p:nvSpPr>
        <p:spPr>
          <a:xfrm rot="0">
            <a:off x="0" y="1133475"/>
            <a:ext cx="18288000" cy="1337944"/>
          </a:xfrm>
          <a:prstGeom prst="rect">
            <a:avLst/>
          </a:prstGeom>
        </p:spPr>
        <p:txBody>
          <a:bodyPr anchor="t" rtlCol="false" tIns="0" lIns="0" bIns="0" rIns="0">
            <a:spAutoFit/>
          </a:bodyPr>
          <a:lstStyle/>
          <a:p>
            <a:pPr algn="ctr">
              <a:lnSpc>
                <a:spcPts val="10164"/>
              </a:lnSpc>
            </a:pPr>
            <a:r>
              <a:rPr lang="en-US" sz="9499">
                <a:solidFill>
                  <a:srgbClr val="FFFFFF"/>
                </a:solidFill>
                <a:latin typeface="Archivo Black"/>
                <a:ea typeface="Archivo Black"/>
                <a:cs typeface="Archivo Black"/>
                <a:sym typeface="Archivo Black"/>
              </a:rPr>
              <a:t>Example of a challenge...</a:t>
            </a:r>
          </a:p>
        </p:txBody>
      </p:sp>
      <p:sp>
        <p:nvSpPr>
          <p:cNvPr name="TextBox 10" id="10"/>
          <p:cNvSpPr txBox="true"/>
          <p:nvPr/>
        </p:nvSpPr>
        <p:spPr>
          <a:xfrm rot="0">
            <a:off x="2794053" y="3466223"/>
            <a:ext cx="13098100" cy="1607185"/>
          </a:xfrm>
          <a:prstGeom prst="rect">
            <a:avLst/>
          </a:prstGeom>
        </p:spPr>
        <p:txBody>
          <a:bodyPr anchor="t" rtlCol="false" tIns="0" lIns="0" bIns="0" rIns="0">
            <a:spAutoFit/>
          </a:bodyPr>
          <a:lstStyle/>
          <a:p>
            <a:pPr algn="l">
              <a:lnSpc>
                <a:spcPts val="4340"/>
              </a:lnSpc>
            </a:pPr>
            <a:r>
              <a:rPr lang="en-US" sz="3100">
                <a:solidFill>
                  <a:srgbClr val="000000"/>
                </a:solidFill>
                <a:latin typeface="Montserrat"/>
                <a:ea typeface="Montserrat"/>
                <a:cs typeface="Montserrat"/>
                <a:sym typeface="Montserrat"/>
              </a:rPr>
              <a:t>LINK TO 2025 NATIONAL FINALS VIDEO: </a:t>
            </a:r>
            <a:r>
              <a:rPr lang="en-US" sz="3100" u="sng">
                <a:solidFill>
                  <a:srgbClr val="000000"/>
                </a:solidFill>
                <a:latin typeface="Montserrat"/>
                <a:ea typeface="Montserrat"/>
                <a:cs typeface="Montserrat"/>
                <a:sym typeface="Montserrat"/>
                <a:hlinkClick r:id="rId3" tooltip="https://youtu.be/iSCF-7Z1jnw?si=dLhWAoRtjxEumHw6&amp;t=85"/>
              </a:rPr>
              <a:t>https://youtu.be/iSCF-7Z1jnw?si=dLhWAoRtjxEumHw6&amp;t=85</a:t>
            </a:r>
          </a:p>
          <a:p>
            <a:pPr algn="l">
              <a:lnSpc>
                <a:spcPts val="4340"/>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D6E7F7"/>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6886575" cy="3607592"/>
            <a:chOff x="0" y="0"/>
            <a:chExt cx="9182100" cy="4810122"/>
          </a:xfrm>
        </p:grpSpPr>
        <p:sp>
          <p:nvSpPr>
            <p:cNvPr name="TextBox 3" id="3"/>
            <p:cNvSpPr txBox="true"/>
            <p:nvPr/>
          </p:nvSpPr>
          <p:spPr>
            <a:xfrm rot="0">
              <a:off x="0" y="85725"/>
              <a:ext cx="9182100" cy="2925763"/>
            </a:xfrm>
            <a:prstGeom prst="rect">
              <a:avLst/>
            </a:prstGeom>
          </p:spPr>
          <p:txBody>
            <a:bodyPr anchor="t" rtlCol="false" tIns="0" lIns="0" bIns="0" rIns="0">
              <a:spAutoFit/>
            </a:bodyPr>
            <a:lstStyle/>
            <a:p>
              <a:pPr algn="l" marL="0" indent="0" lvl="0">
                <a:lnSpc>
                  <a:spcPts val="8465"/>
                </a:lnSpc>
                <a:spcBef>
                  <a:spcPct val="0"/>
                </a:spcBef>
              </a:pPr>
              <a:r>
                <a:rPr lang="en-US" b="true" sz="7875" strike="noStrike" u="none">
                  <a:solidFill>
                    <a:srgbClr val="000000"/>
                  </a:solidFill>
                  <a:latin typeface="Barlow 1"/>
                  <a:ea typeface="Barlow 1"/>
                  <a:cs typeface="Barlow 1"/>
                  <a:sym typeface="Barlow 1"/>
                </a:rPr>
                <a:t>Key Considerations</a:t>
              </a:r>
            </a:p>
          </p:txBody>
        </p:sp>
        <p:sp>
          <p:nvSpPr>
            <p:cNvPr name="TextBox 4" id="4"/>
            <p:cNvSpPr txBox="true"/>
            <p:nvPr/>
          </p:nvSpPr>
          <p:spPr>
            <a:xfrm rot="0">
              <a:off x="0" y="3515253"/>
              <a:ext cx="9182100" cy="1294869"/>
            </a:xfrm>
            <a:prstGeom prst="rect">
              <a:avLst/>
            </a:prstGeom>
          </p:spPr>
          <p:txBody>
            <a:bodyPr anchor="t" rtlCol="false" tIns="0" lIns="0" bIns="0" rIns="0">
              <a:spAutoFit/>
            </a:bodyPr>
            <a:lstStyle/>
            <a:p>
              <a:pPr algn="l" marL="0" indent="0" lvl="0">
                <a:lnSpc>
                  <a:spcPts val="3811"/>
                </a:lnSpc>
                <a:spcBef>
                  <a:spcPct val="0"/>
                </a:spcBef>
              </a:pPr>
              <a:r>
                <a:rPr lang="en-US" sz="3486" strike="noStrike" u="none">
                  <a:solidFill>
                    <a:srgbClr val="000000"/>
                  </a:solidFill>
                  <a:latin typeface="Amiri"/>
                  <a:ea typeface="Amiri"/>
                  <a:cs typeface="Amiri"/>
                  <a:sym typeface="Amiri"/>
                </a:rPr>
                <a:t>Important factors for a successful competition experience</a:t>
              </a:r>
            </a:p>
          </p:txBody>
        </p:sp>
      </p:grpSp>
      <p:sp>
        <p:nvSpPr>
          <p:cNvPr name="TextBox 5" id="5"/>
          <p:cNvSpPr txBox="true"/>
          <p:nvPr/>
        </p:nvSpPr>
        <p:spPr>
          <a:xfrm rot="0">
            <a:off x="8067444" y="927210"/>
            <a:ext cx="8656912" cy="8394479"/>
          </a:xfrm>
          <a:prstGeom prst="rect">
            <a:avLst/>
          </a:prstGeom>
        </p:spPr>
        <p:txBody>
          <a:bodyPr anchor="t" rtlCol="false" tIns="0" lIns="0" bIns="0" rIns="0">
            <a:spAutoFit/>
          </a:bodyPr>
          <a:lstStyle/>
          <a:p>
            <a:pPr algn="l" marL="1265667" indent="-632834" lvl="1">
              <a:lnSpc>
                <a:spcPts val="7386"/>
              </a:lnSpc>
              <a:buFont typeface="Arial"/>
              <a:buChar char="•"/>
            </a:pPr>
            <a:r>
              <a:rPr lang="en-US" sz="5862">
                <a:solidFill>
                  <a:srgbClr val="000000"/>
                </a:solidFill>
                <a:latin typeface="Barlow 2"/>
                <a:ea typeface="Barlow 2"/>
                <a:cs typeface="Barlow 2"/>
                <a:sym typeface="Barlow 2"/>
              </a:rPr>
              <a:t>Be specific in answers</a:t>
            </a:r>
          </a:p>
          <a:p>
            <a:pPr algn="l">
              <a:lnSpc>
                <a:spcPts val="7386"/>
              </a:lnSpc>
            </a:pPr>
          </a:p>
          <a:p>
            <a:pPr algn="l" marL="1265667" indent="-632834" lvl="1">
              <a:lnSpc>
                <a:spcPts val="7386"/>
              </a:lnSpc>
              <a:buFont typeface="Arial"/>
              <a:buChar char="•"/>
            </a:pPr>
            <a:r>
              <a:rPr lang="en-US" sz="5862">
                <a:solidFill>
                  <a:srgbClr val="000000"/>
                </a:solidFill>
                <a:latin typeface="Barlow 2"/>
                <a:ea typeface="Barlow 2"/>
                <a:cs typeface="Barlow 2"/>
                <a:sym typeface="Barlow 2"/>
              </a:rPr>
              <a:t>Write neatly</a:t>
            </a:r>
          </a:p>
          <a:p>
            <a:pPr algn="l">
              <a:lnSpc>
                <a:spcPts val="7386"/>
              </a:lnSpc>
            </a:pPr>
          </a:p>
          <a:p>
            <a:pPr algn="l" marL="1265667" indent="-632834" lvl="1">
              <a:lnSpc>
                <a:spcPts val="7386"/>
              </a:lnSpc>
              <a:buFont typeface="Arial"/>
              <a:buChar char="•"/>
            </a:pPr>
            <a:r>
              <a:rPr lang="en-US" sz="5862">
                <a:solidFill>
                  <a:srgbClr val="000000"/>
                </a:solidFill>
                <a:latin typeface="Barlow 2"/>
                <a:ea typeface="Barlow 2"/>
                <a:cs typeface="Barlow 2"/>
                <a:sym typeface="Barlow 2"/>
              </a:rPr>
              <a:t>Careful not to blurt out answers</a:t>
            </a:r>
          </a:p>
          <a:p>
            <a:pPr algn="l">
              <a:lnSpc>
                <a:spcPts val="7386"/>
              </a:lnSpc>
            </a:pPr>
          </a:p>
          <a:p>
            <a:pPr algn="l" marL="1265667" indent="-632834" lvl="1">
              <a:lnSpc>
                <a:spcPts val="7386"/>
              </a:lnSpc>
              <a:buFont typeface="Arial"/>
              <a:buChar char="•"/>
            </a:pPr>
            <a:r>
              <a:rPr lang="en-US" sz="5862">
                <a:solidFill>
                  <a:srgbClr val="000000"/>
                </a:solidFill>
                <a:latin typeface="Barlow 2"/>
                <a:ea typeface="Barlow 2"/>
                <a:cs typeface="Barlow 2"/>
                <a:sym typeface="Barlow 2"/>
              </a:rPr>
              <a:t>Don’ t be afraid to challenge</a:t>
            </a:r>
          </a:p>
        </p:txBody>
      </p:sp>
      <p:grpSp>
        <p:nvGrpSpPr>
          <p:cNvPr name="Group 6" id="6"/>
          <p:cNvGrpSpPr/>
          <p:nvPr/>
        </p:nvGrpSpPr>
        <p:grpSpPr>
          <a:xfrm rot="0">
            <a:off x="-1303343" y="7829550"/>
            <a:ext cx="4846643" cy="1791955"/>
            <a:chOff x="0" y="0"/>
            <a:chExt cx="6462190" cy="2389273"/>
          </a:xfrm>
        </p:grpSpPr>
        <p:sp>
          <p:nvSpPr>
            <p:cNvPr name="Freeform 7" id="7"/>
            <p:cNvSpPr/>
            <p:nvPr/>
          </p:nvSpPr>
          <p:spPr>
            <a:xfrm flipH="false" flipV="false" rot="0">
              <a:off x="0"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036459"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4072917"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984186"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8979" y="3174607"/>
            <a:ext cx="15032215" cy="3937787"/>
            <a:chOff x="0" y="0"/>
            <a:chExt cx="2227174" cy="583423"/>
          </a:xfrm>
        </p:grpSpPr>
        <p:sp>
          <p:nvSpPr>
            <p:cNvPr name="Freeform 6" id="6"/>
            <p:cNvSpPr/>
            <p:nvPr/>
          </p:nvSpPr>
          <p:spPr>
            <a:xfrm flipH="false" flipV="false" rot="0">
              <a:off x="0" y="0"/>
              <a:ext cx="2227174" cy="583423"/>
            </a:xfrm>
            <a:custGeom>
              <a:avLst/>
              <a:gdLst/>
              <a:ahLst/>
              <a:cxnLst/>
              <a:rect r="r" b="b" t="t" l="l"/>
              <a:pathLst>
                <a:path h="583423" w="2227174">
                  <a:moveTo>
                    <a:pt x="2023974" y="0"/>
                  </a:moveTo>
                  <a:lnTo>
                    <a:pt x="0" y="0"/>
                  </a:lnTo>
                  <a:lnTo>
                    <a:pt x="0" y="583423"/>
                  </a:lnTo>
                  <a:lnTo>
                    <a:pt x="2023974" y="583423"/>
                  </a:lnTo>
                  <a:lnTo>
                    <a:pt x="2227174" y="291711"/>
                  </a:lnTo>
                  <a:lnTo>
                    <a:pt x="2023974" y="0"/>
                  </a:lnTo>
                  <a:close/>
                </a:path>
              </a:pathLst>
            </a:custGeom>
            <a:solidFill>
              <a:srgbClr val="FFFFFF"/>
            </a:solidFill>
          </p:spPr>
        </p:sp>
        <p:sp>
          <p:nvSpPr>
            <p:cNvPr name="TextBox 7" id="7"/>
            <p:cNvSpPr txBox="true"/>
            <p:nvPr/>
          </p:nvSpPr>
          <p:spPr>
            <a:xfrm>
              <a:off x="0" y="-38100"/>
              <a:ext cx="2112874" cy="62152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4344994"/>
            <a:ext cx="11507381" cy="1749412"/>
          </a:xfrm>
          <a:prstGeom prst="rect">
            <a:avLst/>
          </a:prstGeom>
        </p:spPr>
        <p:txBody>
          <a:bodyPr anchor="t" rtlCol="false" tIns="0" lIns="0" bIns="0" rIns="0">
            <a:spAutoFit/>
          </a:bodyPr>
          <a:lstStyle/>
          <a:p>
            <a:pPr algn="l">
              <a:lnSpc>
                <a:spcPts val="13374"/>
              </a:lnSpc>
            </a:pPr>
            <a:r>
              <a:rPr lang="en-US" sz="12499">
                <a:solidFill>
                  <a:srgbClr val="000000"/>
                </a:solidFill>
                <a:latin typeface="Archivo Black"/>
                <a:ea typeface="Archivo Black"/>
                <a:cs typeface="Archivo Black"/>
                <a:sym typeface="Archivo Black"/>
              </a:rPr>
              <a:t>QUIZ BOWL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0046" y="305940"/>
            <a:ext cx="12660287" cy="1165737"/>
          </a:xfrm>
          <a:prstGeom prst="rect">
            <a:avLst/>
          </a:prstGeom>
        </p:spPr>
        <p:txBody>
          <a:bodyPr anchor="t" rtlCol="false" tIns="0" lIns="0" bIns="0" rIns="0">
            <a:spAutoFit/>
          </a:bodyPr>
          <a:lstStyle/>
          <a:p>
            <a:pPr algn="l">
              <a:lnSpc>
                <a:spcPts val="8881"/>
              </a:lnSpc>
            </a:pPr>
            <a:r>
              <a:rPr lang="en-US" sz="8300">
                <a:solidFill>
                  <a:srgbClr val="000000"/>
                </a:solidFill>
                <a:latin typeface="Archivo Black"/>
                <a:ea typeface="Archivo Black"/>
                <a:cs typeface="Archivo Black"/>
                <a:sym typeface="Archivo Black"/>
              </a:rPr>
              <a:t>Quiz Bowl Rules</a:t>
            </a:r>
          </a:p>
        </p:txBody>
      </p:sp>
      <p:sp>
        <p:nvSpPr>
          <p:cNvPr name="TextBox 3" id="3"/>
          <p:cNvSpPr txBox="true"/>
          <p:nvPr/>
        </p:nvSpPr>
        <p:spPr>
          <a:xfrm rot="0">
            <a:off x="165844" y="1395477"/>
            <a:ext cx="12691339" cy="8037855"/>
          </a:xfrm>
          <a:prstGeom prst="rect">
            <a:avLst/>
          </a:prstGeom>
        </p:spPr>
        <p:txBody>
          <a:bodyPr anchor="t" rtlCol="false" tIns="0" lIns="0" bIns="0" rIns="0">
            <a:spAutoFit/>
          </a:bodyPr>
          <a:lstStyle/>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Questions will be read aloud, teams will write their answers on their dry-erase board</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After a question is read, teams have 20 seconds to write their answer</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Teams will not buzz in</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After the question is read it will be displayed on the screen</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After 20 seconds, the moderator will call on both teams to state their answer</a:t>
            </a:r>
          </a:p>
          <a:p>
            <a:pPr algn="l" marL="1802342" indent="-600781" lvl="2">
              <a:lnSpc>
                <a:spcPts val="5843"/>
              </a:lnSpc>
              <a:buFont typeface="Arial"/>
              <a:buChar char="⚬"/>
            </a:pPr>
            <a:r>
              <a:rPr lang="en-US" sz="4174">
                <a:solidFill>
                  <a:srgbClr val="000000"/>
                </a:solidFill>
                <a:latin typeface="Montserrat"/>
                <a:ea typeface="Montserrat"/>
                <a:cs typeface="Montserrat"/>
                <a:sym typeface="Montserrat"/>
              </a:rPr>
              <a:t>In the event of a discrepancy, the written answer will be judged</a:t>
            </a:r>
          </a:p>
        </p:txBody>
      </p:sp>
      <p:sp>
        <p:nvSpPr>
          <p:cNvPr name="Freeform 4" id="4"/>
          <p:cNvSpPr/>
          <p:nvPr/>
        </p:nvSpPr>
        <p:spPr>
          <a:xfrm flipH="false" flipV="false" rot="0">
            <a:off x="13501537" y="380130"/>
            <a:ext cx="3990811" cy="3286977"/>
          </a:xfrm>
          <a:custGeom>
            <a:avLst/>
            <a:gdLst/>
            <a:ahLst/>
            <a:cxnLst/>
            <a:rect r="r" b="b" t="t" l="l"/>
            <a:pathLst>
              <a:path h="3286977" w="3990811">
                <a:moveTo>
                  <a:pt x="0" y="0"/>
                </a:moveTo>
                <a:lnTo>
                  <a:pt x="3990811" y="0"/>
                </a:lnTo>
                <a:lnTo>
                  <a:pt x="3990811" y="3286977"/>
                </a:lnTo>
                <a:lnTo>
                  <a:pt x="0" y="32869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961100" y="4150868"/>
            <a:ext cx="2973492" cy="2584235"/>
          </a:xfrm>
          <a:custGeom>
            <a:avLst/>
            <a:gdLst/>
            <a:ahLst/>
            <a:cxnLst/>
            <a:rect r="r" b="b" t="t" l="l"/>
            <a:pathLst>
              <a:path h="2584235" w="2973492">
                <a:moveTo>
                  <a:pt x="0" y="0"/>
                </a:moveTo>
                <a:lnTo>
                  <a:pt x="2973492" y="0"/>
                </a:lnTo>
                <a:lnTo>
                  <a:pt x="2973492" y="2584235"/>
                </a:lnTo>
                <a:lnTo>
                  <a:pt x="0" y="2584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501537" y="7766404"/>
            <a:ext cx="3757763" cy="2213664"/>
          </a:xfrm>
          <a:custGeom>
            <a:avLst/>
            <a:gdLst/>
            <a:ahLst/>
            <a:cxnLst/>
            <a:rect r="r" b="b" t="t" l="l"/>
            <a:pathLst>
              <a:path h="2213664" w="3757763">
                <a:moveTo>
                  <a:pt x="0" y="0"/>
                </a:moveTo>
                <a:lnTo>
                  <a:pt x="3757763" y="0"/>
                </a:lnTo>
                <a:lnTo>
                  <a:pt x="3757763" y="2213665"/>
                </a:lnTo>
                <a:lnTo>
                  <a:pt x="0" y="2213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0046" y="305940"/>
            <a:ext cx="13448775" cy="1165737"/>
          </a:xfrm>
          <a:prstGeom prst="rect">
            <a:avLst/>
          </a:prstGeom>
        </p:spPr>
        <p:txBody>
          <a:bodyPr anchor="t" rtlCol="false" tIns="0" lIns="0" bIns="0" rIns="0">
            <a:spAutoFit/>
          </a:bodyPr>
          <a:lstStyle/>
          <a:p>
            <a:pPr algn="l">
              <a:lnSpc>
                <a:spcPts val="8881"/>
              </a:lnSpc>
            </a:pPr>
            <a:r>
              <a:rPr lang="en-US" sz="8300">
                <a:solidFill>
                  <a:srgbClr val="000000"/>
                </a:solidFill>
                <a:latin typeface="Archivo Black"/>
                <a:ea typeface="Archivo Black"/>
                <a:cs typeface="Archivo Black"/>
                <a:sym typeface="Archivo Black"/>
              </a:rPr>
              <a:t>Quiz Bowl Rules (pt. 2)</a:t>
            </a:r>
          </a:p>
        </p:txBody>
      </p:sp>
      <p:sp>
        <p:nvSpPr>
          <p:cNvPr name="TextBox 3" id="3"/>
          <p:cNvSpPr txBox="true"/>
          <p:nvPr/>
        </p:nvSpPr>
        <p:spPr>
          <a:xfrm rot="0">
            <a:off x="165844" y="1395477"/>
            <a:ext cx="12691339" cy="8771280"/>
          </a:xfrm>
          <a:prstGeom prst="rect">
            <a:avLst/>
          </a:prstGeom>
        </p:spPr>
        <p:txBody>
          <a:bodyPr anchor="t" rtlCol="false" tIns="0" lIns="0" bIns="0" rIns="0">
            <a:spAutoFit/>
          </a:bodyPr>
          <a:lstStyle/>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Competing students (and ONLY students) may challenge an answer before the next question is read. Once the next question has begun, no challenges will be entertained</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The Quiz Bowl is over when one team leads by more points than there are questions remaining</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In the event of a tie, up to 5 tiebreaker questions will be read.</a:t>
            </a:r>
          </a:p>
          <a:p>
            <a:pPr algn="l" marL="1802342" indent="-600781" lvl="2">
              <a:lnSpc>
                <a:spcPts val="5843"/>
              </a:lnSpc>
              <a:buFont typeface="Arial"/>
              <a:buChar char="⚬"/>
            </a:pPr>
            <a:r>
              <a:rPr lang="en-US" sz="4174">
                <a:solidFill>
                  <a:srgbClr val="000000"/>
                </a:solidFill>
                <a:latin typeface="Montserrat"/>
                <a:ea typeface="Montserrat"/>
                <a:cs typeface="Montserrat"/>
                <a:sym typeface="Montserrat"/>
              </a:rPr>
              <a:t>NOTE: Tiebreaker questions will not be displayed on screen </a:t>
            </a:r>
          </a:p>
        </p:txBody>
      </p:sp>
      <p:sp>
        <p:nvSpPr>
          <p:cNvPr name="Freeform 4" id="4"/>
          <p:cNvSpPr/>
          <p:nvPr/>
        </p:nvSpPr>
        <p:spPr>
          <a:xfrm flipH="false" flipV="false" rot="0">
            <a:off x="13501537" y="380130"/>
            <a:ext cx="3990811" cy="3286977"/>
          </a:xfrm>
          <a:custGeom>
            <a:avLst/>
            <a:gdLst/>
            <a:ahLst/>
            <a:cxnLst/>
            <a:rect r="r" b="b" t="t" l="l"/>
            <a:pathLst>
              <a:path h="3286977" w="3990811">
                <a:moveTo>
                  <a:pt x="0" y="0"/>
                </a:moveTo>
                <a:lnTo>
                  <a:pt x="3990811" y="0"/>
                </a:lnTo>
                <a:lnTo>
                  <a:pt x="3990811" y="3286977"/>
                </a:lnTo>
                <a:lnTo>
                  <a:pt x="0" y="32869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961100" y="4150868"/>
            <a:ext cx="2973492" cy="2584235"/>
          </a:xfrm>
          <a:custGeom>
            <a:avLst/>
            <a:gdLst/>
            <a:ahLst/>
            <a:cxnLst/>
            <a:rect r="r" b="b" t="t" l="l"/>
            <a:pathLst>
              <a:path h="2584235" w="2973492">
                <a:moveTo>
                  <a:pt x="0" y="0"/>
                </a:moveTo>
                <a:lnTo>
                  <a:pt x="2973492" y="0"/>
                </a:lnTo>
                <a:lnTo>
                  <a:pt x="2973492" y="2584235"/>
                </a:lnTo>
                <a:lnTo>
                  <a:pt x="0" y="2584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501537" y="7766404"/>
            <a:ext cx="3757763" cy="2213664"/>
          </a:xfrm>
          <a:custGeom>
            <a:avLst/>
            <a:gdLst/>
            <a:ahLst/>
            <a:cxnLst/>
            <a:rect r="r" b="b" t="t" l="l"/>
            <a:pathLst>
              <a:path h="2213664" w="3757763">
                <a:moveTo>
                  <a:pt x="0" y="0"/>
                </a:moveTo>
                <a:lnTo>
                  <a:pt x="3757763" y="0"/>
                </a:lnTo>
                <a:lnTo>
                  <a:pt x="3757763" y="2213665"/>
                </a:lnTo>
                <a:lnTo>
                  <a:pt x="0" y="2213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984186"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8979" y="3174607"/>
            <a:ext cx="15032215" cy="3937787"/>
            <a:chOff x="0" y="0"/>
            <a:chExt cx="2227174" cy="583423"/>
          </a:xfrm>
        </p:grpSpPr>
        <p:sp>
          <p:nvSpPr>
            <p:cNvPr name="Freeform 6" id="6"/>
            <p:cNvSpPr/>
            <p:nvPr/>
          </p:nvSpPr>
          <p:spPr>
            <a:xfrm flipH="false" flipV="false" rot="0">
              <a:off x="0" y="0"/>
              <a:ext cx="2227174" cy="583423"/>
            </a:xfrm>
            <a:custGeom>
              <a:avLst/>
              <a:gdLst/>
              <a:ahLst/>
              <a:cxnLst/>
              <a:rect r="r" b="b" t="t" l="l"/>
              <a:pathLst>
                <a:path h="583423" w="2227174">
                  <a:moveTo>
                    <a:pt x="2023974" y="0"/>
                  </a:moveTo>
                  <a:lnTo>
                    <a:pt x="0" y="0"/>
                  </a:lnTo>
                  <a:lnTo>
                    <a:pt x="0" y="583423"/>
                  </a:lnTo>
                  <a:lnTo>
                    <a:pt x="2023974" y="583423"/>
                  </a:lnTo>
                  <a:lnTo>
                    <a:pt x="2227174" y="291711"/>
                  </a:lnTo>
                  <a:lnTo>
                    <a:pt x="2023974" y="0"/>
                  </a:lnTo>
                  <a:close/>
                </a:path>
              </a:pathLst>
            </a:custGeom>
            <a:solidFill>
              <a:srgbClr val="FFFFFF"/>
            </a:solidFill>
          </p:spPr>
        </p:sp>
        <p:sp>
          <p:nvSpPr>
            <p:cNvPr name="TextBox 7" id="7"/>
            <p:cNvSpPr txBox="true"/>
            <p:nvPr/>
          </p:nvSpPr>
          <p:spPr>
            <a:xfrm>
              <a:off x="0" y="-38100"/>
              <a:ext cx="2112874" cy="62152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3262" y="4344977"/>
            <a:ext cx="11638821" cy="1749412"/>
          </a:xfrm>
          <a:prstGeom prst="rect">
            <a:avLst/>
          </a:prstGeom>
        </p:spPr>
        <p:txBody>
          <a:bodyPr anchor="t" rtlCol="false" tIns="0" lIns="0" bIns="0" rIns="0">
            <a:spAutoFit/>
          </a:bodyPr>
          <a:lstStyle/>
          <a:p>
            <a:pPr algn="l">
              <a:lnSpc>
                <a:spcPts val="13374"/>
              </a:lnSpc>
            </a:pPr>
            <a:r>
              <a:rPr lang="en-US" sz="12499">
                <a:solidFill>
                  <a:srgbClr val="000000"/>
                </a:solidFill>
                <a:latin typeface="Archivo Black"/>
                <a:ea typeface="Archivo Black"/>
                <a:cs typeface="Archivo Black"/>
                <a:sym typeface="Archivo Black"/>
              </a:rPr>
              <a:t>QUESTIONS?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a:ln w="38100" cap="sq">
              <a:solidFill>
                <a:srgbClr val="22A8E0"/>
              </a:solidFill>
              <a:prstDash val="solid"/>
              <a:miter/>
            </a:ln>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4546921" y="2074950"/>
            <a:ext cx="9194158" cy="6137101"/>
          </a:xfrm>
          <a:custGeom>
            <a:avLst/>
            <a:gdLst/>
            <a:ahLst/>
            <a:cxnLst/>
            <a:rect r="r" b="b" t="t" l="l"/>
            <a:pathLst>
              <a:path h="6137101" w="9194158">
                <a:moveTo>
                  <a:pt x="0" y="0"/>
                </a:moveTo>
                <a:lnTo>
                  <a:pt x="9194158" y="0"/>
                </a:lnTo>
                <a:lnTo>
                  <a:pt x="9194158" y="6137100"/>
                </a:lnTo>
                <a:lnTo>
                  <a:pt x="0" y="6137100"/>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984186"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8979" y="3174607"/>
            <a:ext cx="15032215" cy="3937787"/>
            <a:chOff x="0" y="0"/>
            <a:chExt cx="2227174" cy="583423"/>
          </a:xfrm>
        </p:grpSpPr>
        <p:sp>
          <p:nvSpPr>
            <p:cNvPr name="Freeform 6" id="6"/>
            <p:cNvSpPr/>
            <p:nvPr/>
          </p:nvSpPr>
          <p:spPr>
            <a:xfrm flipH="false" flipV="false" rot="0">
              <a:off x="0" y="0"/>
              <a:ext cx="2227174" cy="583423"/>
            </a:xfrm>
            <a:custGeom>
              <a:avLst/>
              <a:gdLst/>
              <a:ahLst/>
              <a:cxnLst/>
              <a:rect r="r" b="b" t="t" l="l"/>
              <a:pathLst>
                <a:path h="583423" w="2227174">
                  <a:moveTo>
                    <a:pt x="2023974" y="0"/>
                  </a:moveTo>
                  <a:lnTo>
                    <a:pt x="0" y="0"/>
                  </a:lnTo>
                  <a:lnTo>
                    <a:pt x="0" y="583423"/>
                  </a:lnTo>
                  <a:lnTo>
                    <a:pt x="2023974" y="583423"/>
                  </a:lnTo>
                  <a:lnTo>
                    <a:pt x="2227174" y="291711"/>
                  </a:lnTo>
                  <a:lnTo>
                    <a:pt x="2023974" y="0"/>
                  </a:lnTo>
                  <a:close/>
                </a:path>
              </a:pathLst>
            </a:custGeom>
            <a:solidFill>
              <a:srgbClr val="FFFFFF"/>
            </a:solidFill>
          </p:spPr>
        </p:sp>
        <p:sp>
          <p:nvSpPr>
            <p:cNvPr name="TextBox 7" id="7"/>
            <p:cNvSpPr txBox="true"/>
            <p:nvPr/>
          </p:nvSpPr>
          <p:spPr>
            <a:xfrm>
              <a:off x="0" y="-38100"/>
              <a:ext cx="2112874" cy="62152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3262" y="4344977"/>
            <a:ext cx="11638821" cy="1749412"/>
          </a:xfrm>
          <a:prstGeom prst="rect">
            <a:avLst/>
          </a:prstGeom>
        </p:spPr>
        <p:txBody>
          <a:bodyPr anchor="t" rtlCol="false" tIns="0" lIns="0" bIns="0" rIns="0">
            <a:spAutoFit/>
          </a:bodyPr>
          <a:lstStyle/>
          <a:p>
            <a:pPr algn="l">
              <a:lnSpc>
                <a:spcPts val="13374"/>
              </a:lnSpc>
            </a:pPr>
            <a:r>
              <a:rPr lang="en-US" sz="12499">
                <a:solidFill>
                  <a:srgbClr val="000000"/>
                </a:solidFill>
                <a:latin typeface="Archivo Black"/>
                <a:ea typeface="Archivo Black"/>
                <a:cs typeface="Archivo Black"/>
                <a:sym typeface="Archivo Black"/>
              </a:rPr>
              <a:t>QUESTION 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1143000" y="0"/>
            <a:ext cx="20574000" cy="10287000"/>
            <a:chOff x="0" y="0"/>
            <a:chExt cx="27432000" cy="13716000"/>
          </a:xfrm>
        </p:grpSpPr>
        <p:sp>
          <p:nvSpPr>
            <p:cNvPr name="Freeform 3" id="3"/>
            <p:cNvSpPr/>
            <p:nvPr/>
          </p:nvSpPr>
          <p:spPr>
            <a:xfrm flipH="false" flipV="false" rot="0">
              <a:off x="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16000" y="0"/>
              <a:ext cx="13716000" cy="13716000"/>
            </a:xfrm>
            <a:custGeom>
              <a:avLst/>
              <a:gdLst/>
              <a:ahLst/>
              <a:cxnLst/>
              <a:rect r="r" b="b" t="t" l="l"/>
              <a:pathLst>
                <a:path h="13716000" w="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320964" y="1268361"/>
            <a:ext cx="15646072" cy="7750279"/>
            <a:chOff x="0" y="0"/>
            <a:chExt cx="4120776" cy="2041226"/>
          </a:xfrm>
        </p:grpSpPr>
        <p:sp>
          <p:nvSpPr>
            <p:cNvPr name="Freeform 6" id="6"/>
            <p:cNvSpPr/>
            <p:nvPr/>
          </p:nvSpPr>
          <p:spPr>
            <a:xfrm flipH="false" flipV="false" rot="0">
              <a:off x="0" y="0"/>
              <a:ext cx="4120776" cy="2041226"/>
            </a:xfrm>
            <a:custGeom>
              <a:avLst/>
              <a:gdLst/>
              <a:ahLst/>
              <a:cxnLst/>
              <a:rect r="r" b="b" t="t" l="l"/>
              <a:pathLst>
                <a:path h="2041226" w="4120776">
                  <a:moveTo>
                    <a:pt x="0" y="0"/>
                  </a:moveTo>
                  <a:lnTo>
                    <a:pt x="4120776" y="0"/>
                  </a:lnTo>
                  <a:lnTo>
                    <a:pt x="4120776" y="2041226"/>
                  </a:lnTo>
                  <a:lnTo>
                    <a:pt x="0" y="2041226"/>
                  </a:lnTo>
                  <a:close/>
                </a:path>
              </a:pathLst>
            </a:custGeom>
            <a:solidFill>
              <a:srgbClr val="FFFFFF"/>
            </a:solidFill>
          </p:spPr>
        </p:sp>
        <p:sp>
          <p:nvSpPr>
            <p:cNvPr name="TextBox 7" id="7"/>
            <p:cNvSpPr txBox="true"/>
            <p:nvPr/>
          </p:nvSpPr>
          <p:spPr>
            <a:xfrm>
              <a:off x="0" y="-38100"/>
              <a:ext cx="4120776" cy="2079326"/>
            </a:xfrm>
            <a:prstGeom prst="rect">
              <a:avLst/>
            </a:prstGeom>
          </p:spPr>
          <p:txBody>
            <a:bodyPr anchor="ctr" rtlCol="false" tIns="50800" lIns="50800" bIns="50800" rIns="50800"/>
            <a:lstStyle/>
            <a:p>
              <a:pPr algn="ctr">
                <a:lnSpc>
                  <a:spcPts val="2659"/>
                </a:lnSpc>
              </a:pPr>
            </a:p>
          </p:txBody>
        </p:sp>
      </p:grpSp>
      <p:pic>
        <p:nvPicPr>
          <p:cNvPr name="Picture 8" id="8">
            <a:hlinkClick action="ppaction://media"/>
          </p:cNvPr>
          <p:cNvPicPr>
            <a:picLocks noChangeAspect="true"/>
          </p:cNvPicPr>
          <p:nvPr>
            <a:videoFile r:link="rId5"/>
            <p:extLst>
              <p:ext uri="{DAA4B4D4-6D71-4841-9C94-3DE7FCFB9230}">
                <p14:media xmlns:p14="http://schemas.microsoft.com/office/powerpoint/2010/main" r:embed="rId6"/>
              </p:ext>
            </p:extLst>
          </p:nvPr>
        </p:nvPicPr>
        <p:blipFill>
          <a:blip r:embed="rId4"/>
          <a:srcRect l="0" t="0" r="0" b="0"/>
          <a:stretch>
            <a:fillRect/>
          </a:stretch>
        </p:blipFill>
        <p:spPr>
          <a:xfrm flipH="false" flipV="false" rot="0">
            <a:off x="7192988" y="7041396"/>
            <a:ext cx="3468848" cy="1977243"/>
          </a:xfrm>
          <a:prstGeom prst="rect">
            <a:avLst/>
          </a:prstGeom>
        </p:spPr>
      </p:pic>
      <p:sp>
        <p:nvSpPr>
          <p:cNvPr name="TextBox 9" id="9"/>
          <p:cNvSpPr txBox="true"/>
          <p:nvPr/>
        </p:nvSpPr>
        <p:spPr>
          <a:xfrm rot="0">
            <a:off x="2294369" y="1743075"/>
            <a:ext cx="13699262" cy="711208"/>
          </a:xfrm>
          <a:prstGeom prst="rect">
            <a:avLst/>
          </a:prstGeom>
        </p:spPr>
        <p:txBody>
          <a:bodyPr anchor="t" rtlCol="false" tIns="0" lIns="0" bIns="0" rIns="0">
            <a:spAutoFit/>
          </a:bodyPr>
          <a:lstStyle/>
          <a:p>
            <a:pPr algn="ctr">
              <a:lnSpc>
                <a:spcPts val="5350"/>
              </a:lnSpc>
            </a:pPr>
            <a:r>
              <a:rPr lang="en-US" sz="5000">
                <a:solidFill>
                  <a:srgbClr val="000000"/>
                </a:solidFill>
                <a:latin typeface="Archivo Black"/>
                <a:ea typeface="Archivo Black"/>
                <a:cs typeface="Archivo Black"/>
                <a:sym typeface="Archivo Black"/>
              </a:rPr>
              <a:t>Question 1</a:t>
            </a:r>
          </a:p>
        </p:txBody>
      </p:sp>
      <p:sp>
        <p:nvSpPr>
          <p:cNvPr name="TextBox 10" id="10"/>
          <p:cNvSpPr txBox="true"/>
          <p:nvPr/>
        </p:nvSpPr>
        <p:spPr>
          <a:xfrm rot="0">
            <a:off x="1537552" y="2774388"/>
            <a:ext cx="15212896" cy="191770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Barlow 1"/>
                <a:ea typeface="Barlow 1"/>
                <a:cs typeface="Barlow 1"/>
                <a:sym typeface="Barlow 1"/>
              </a:rPr>
              <a:t>Payroll tax is directly deducted from a worker’s paycheck to fund what two federal programs? </a:t>
            </a:r>
          </a:p>
        </p:txBody>
      </p:sp>
    </p:spTree>
  </p:cSld>
  <p:clrMapOvr>
    <a:masterClrMapping/>
  </p:clrMapOvr>
  <p:timing>
    <p:tnLst>
      <p:par>
        <p:cTn dur="indefinite" restart="never" nodeType="tmRoot">
          <p:childTnLst>
            <p:video>
              <p:cMediaNode vol="100000">
                <p:cTn fill="hold" display="false">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9" ma:contentTypeDescription="Create a new document." ma:contentTypeScope="" ma:versionID="20254f2f7cb79c46d5703cd45ea0de03">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33e2acd7f5a83e202fbb847578cccddb"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52714F-74EB-44C5-894A-4209D7771EB2}"/>
</file>

<file path=customXml/itemProps2.xml><?xml version="1.0" encoding="utf-8"?>
<ds:datastoreItem xmlns:ds="http://schemas.openxmlformats.org/officeDocument/2006/customXml" ds:itemID="{106E65DA-23F2-4DC3-9BD5-90C4D349FA77}"/>
</file>

<file path=customXml/itemProps3.xml><?xml version="1.0" encoding="utf-8"?>
<ds:datastoreItem xmlns:ds="http://schemas.openxmlformats.org/officeDocument/2006/customXml" ds:itemID="{87CA2703-EC30-4F78-BA8E-41593DCD106D}"/>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GA PF Challenge Quiz Bowl Round</dc:title>
  <dc:description>Presentation - Personal Finance Challenge Finals</dc:description>
  <cp:revision>1</cp:revision>
  <dcterms:created xsi:type="dcterms:W3CDTF">2006-08-16T00:00:00Z</dcterms:created>
  <dcterms:modified xsi:type="dcterms:W3CDTF">2011-08-01T06:04:30Z</dcterms:modified>
  <dc:identifier>DAHDwPHNRW0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