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309" r:id="rId3"/>
    <p:sldId id="310" r:id="rId4"/>
    <p:sldId id="311" r:id="rId5"/>
    <p:sldId id="312" r:id="rId6"/>
    <p:sldId id="313" r:id="rId7"/>
    <p:sldId id="314" r:id="rId8"/>
    <p:sldId id="315" r:id="rId9"/>
    <p:sldId id="316" r:id="rId10"/>
    <p:sldId id="317" r:id="rId11"/>
    <p:sldId id="319" r:id="rId12"/>
    <p:sldId id="31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4" autoAdjust="0"/>
    <p:restoredTop sz="94660"/>
  </p:normalViewPr>
  <p:slideViewPr>
    <p:cSldViewPr snapToGrid="0">
      <p:cViewPr varScale="1">
        <p:scale>
          <a:sx n="73" d="100"/>
          <a:sy n="73" d="100"/>
        </p:scale>
        <p:origin x="7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8AF35F-2CE2-4F3B-A0BA-C9D26A2E75BE}" type="datetimeFigureOut">
              <a:rPr lang="en-US" smtClean="0"/>
              <a:t>3/13/2026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13785B-CE7F-49BD-B8F2-D639F27D3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261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0BF5-5E52-45E2-ACE9-EFBD05FE13FB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3B426-5969-4B2F-A43F-41CB8D9C7F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125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0BF5-5E52-45E2-ACE9-EFBD05FE13FB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3B426-5969-4B2F-A43F-41CB8D9C7F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343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0BF5-5E52-45E2-ACE9-EFBD05FE13FB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3B426-5969-4B2F-A43F-41CB8D9C7F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790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0BF5-5E52-45E2-ACE9-EFBD05FE13FB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3B426-5969-4B2F-A43F-41CB8D9C7F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042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0BF5-5E52-45E2-ACE9-EFBD05FE13FB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3B426-5969-4B2F-A43F-41CB8D9C7F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485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0BF5-5E52-45E2-ACE9-EFBD05FE13FB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3B426-5969-4B2F-A43F-41CB8D9C7F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118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0BF5-5E52-45E2-ACE9-EFBD05FE13FB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3B426-5969-4B2F-A43F-41CB8D9C7F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651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0BF5-5E52-45E2-ACE9-EFBD05FE13FB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3B426-5969-4B2F-A43F-41CB8D9C7F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375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0BF5-5E52-45E2-ACE9-EFBD05FE13FB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3B426-5969-4B2F-A43F-41CB8D9C7F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62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0BF5-5E52-45E2-ACE9-EFBD05FE13FB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3B426-5969-4B2F-A43F-41CB8D9C7F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934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0BF5-5E52-45E2-ACE9-EFBD05FE13FB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83B426-5969-4B2F-A43F-41CB8D9C7F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235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60BF5-5E52-45E2-ACE9-EFBD05FE13FB}" type="datetimeFigureOut">
              <a:rPr lang="en-US" smtClean="0"/>
              <a:t>3/13/2026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3B426-5969-4B2F-A43F-41CB8D9C7F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273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National Economics Challenge</a:t>
            </a:r>
            <a:br>
              <a:rPr lang="en-US" dirty="0"/>
            </a:br>
            <a:r>
              <a:rPr lang="en-US" sz="4000" dirty="0"/>
              <a:t>Overview of the Critical Thinking Round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Nicholas Moellman, PhD</a:t>
            </a:r>
          </a:p>
        </p:txBody>
      </p:sp>
    </p:spTree>
    <p:extLst>
      <p:ext uri="{BB962C8B-B14F-4D97-AF65-F5344CB8AC3E}">
        <p14:creationId xmlns:p14="http://schemas.microsoft.com/office/powerpoint/2010/main" val="13028499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07977-A37C-9ECD-A8AC-D2E8F9A38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75271-3DB8-8755-86B4-BFD6694B1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266" y="365125"/>
            <a:ext cx="9620534" cy="1325563"/>
          </a:xfrm>
        </p:spPr>
        <p:txBody>
          <a:bodyPr/>
          <a:lstStyle/>
          <a:p>
            <a:pPr algn="ctr"/>
            <a:r>
              <a:rPr lang="en-US" dirty="0"/>
              <a:t>Critical Thinking Round Tips and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A5DAC3-8E8E-254B-54D7-BD4A1AB1CB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Addressing the problem (25%)</a:t>
            </a:r>
          </a:p>
          <a:p>
            <a:pPr lvl="1"/>
            <a:r>
              <a:rPr lang="en-US" dirty="0"/>
              <a:t>In “Your Team’s Task” section of prompt, students should address </a:t>
            </a:r>
            <a:r>
              <a:rPr lang="en-US" b="1" dirty="0"/>
              <a:t>all </a:t>
            </a:r>
            <a:r>
              <a:rPr lang="en-US" dirty="0"/>
              <a:t>specifically enumerated points.</a:t>
            </a:r>
          </a:p>
          <a:p>
            <a:pPr lvl="1"/>
            <a:r>
              <a:rPr lang="en-US" dirty="0"/>
              <a:t>Organize your thoughts, synthesize.</a:t>
            </a:r>
          </a:p>
          <a:p>
            <a:pPr lvl="1"/>
            <a:r>
              <a:rPr lang="en-US" b="1" dirty="0"/>
              <a:t>Modeling is important.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Background Knowledge (15%)</a:t>
            </a:r>
          </a:p>
          <a:p>
            <a:pPr lvl="1"/>
            <a:r>
              <a:rPr lang="en-US" dirty="0"/>
              <a:t>Important, but students frequently spend too much time here </a:t>
            </a:r>
            <a:r>
              <a:rPr lang="en-US" b="1" dirty="0"/>
              <a:t>at the expense of applying models.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Economic Analysis and Insights (25%)</a:t>
            </a:r>
          </a:p>
          <a:p>
            <a:pPr lvl="1"/>
            <a:r>
              <a:rPr lang="en-US" dirty="0"/>
              <a:t>IMHO-lynchpin of presentation.</a:t>
            </a:r>
          </a:p>
          <a:p>
            <a:pPr lvl="1"/>
            <a:r>
              <a:rPr lang="en-US" dirty="0"/>
              <a:t>Hard to get points without </a:t>
            </a:r>
            <a:r>
              <a:rPr lang="en-US" b="1" dirty="0"/>
              <a:t>specific, appropriate, and correct models and analysis presented.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668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4D7E8C-B8B6-B891-2C2E-C67A2804E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482E5-05E9-759E-A8F3-626920FBF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266" y="365125"/>
            <a:ext cx="9620534" cy="1325563"/>
          </a:xfrm>
        </p:spPr>
        <p:txBody>
          <a:bodyPr/>
          <a:lstStyle/>
          <a:p>
            <a:pPr algn="ctr"/>
            <a:r>
              <a:rPr lang="en-US" dirty="0"/>
              <a:t>Critical Thinking Round Tips and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2702D-A2E8-B06C-ADB1-2339338939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/>
              <a:t>Presentation (20%)</a:t>
            </a:r>
          </a:p>
          <a:p>
            <a:pPr lvl="1"/>
            <a:r>
              <a:rPr lang="en-US" dirty="0"/>
              <a:t>We understand that 25 minutes isn’t much time to prepare-it’s OK if it’s not pretty but gets the job done.</a:t>
            </a:r>
          </a:p>
          <a:p>
            <a:pPr lvl="1"/>
            <a:r>
              <a:rPr lang="en-US" dirty="0"/>
              <a:t>Make sure all team members participate!</a:t>
            </a:r>
          </a:p>
          <a:p>
            <a:pPr lvl="1"/>
            <a:r>
              <a:rPr lang="en-US" dirty="0"/>
              <a:t>Often, less is more. 12 minutes isn’t much time to present, especially if you have 30 slides.</a:t>
            </a:r>
          </a:p>
          <a:p>
            <a:pPr lvl="2"/>
            <a:r>
              <a:rPr lang="en-US" dirty="0"/>
              <a:t>In graduate school, I was told 1 slide=2 minutes. Teams are trying to fit a lot of information into a little window of time, but if we can’t remember it we can’t give you points.</a:t>
            </a:r>
          </a:p>
          <a:p>
            <a:pPr lvl="1"/>
            <a:r>
              <a:rPr lang="en-US" dirty="0"/>
              <a:t>Clarity is key! You’re telling a story that you want the judges to remember.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/>
              <a:t>Responses to Judge’s Questions (15%)</a:t>
            </a:r>
          </a:p>
          <a:p>
            <a:pPr lvl="1"/>
            <a:r>
              <a:rPr lang="en-US" dirty="0"/>
              <a:t>It’s OK to take a minute to think about the question!</a:t>
            </a:r>
          </a:p>
          <a:p>
            <a:pPr lvl="1"/>
            <a:r>
              <a:rPr lang="en-US" dirty="0"/>
              <a:t>There will be approx. 3 questions. Every team member should answer, but not every team member should answer every question.</a:t>
            </a:r>
          </a:p>
          <a:p>
            <a:pPr lvl="1"/>
            <a:r>
              <a:rPr lang="en-US" dirty="0"/>
              <a:t>Incorporate economic theory/models into your responses!</a:t>
            </a:r>
          </a:p>
        </p:txBody>
      </p:sp>
    </p:spTree>
    <p:extLst>
      <p:ext uri="{BB962C8B-B14F-4D97-AF65-F5344CB8AC3E}">
        <p14:creationId xmlns:p14="http://schemas.microsoft.com/office/powerpoint/2010/main" val="22801296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96FE38-4280-CF5B-AD85-07C26E76B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D110E-AF93-B114-067F-BC8F08AE7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266" y="365125"/>
            <a:ext cx="9620534" cy="1325563"/>
          </a:xfrm>
        </p:spPr>
        <p:txBody>
          <a:bodyPr/>
          <a:lstStyle/>
          <a:p>
            <a:pPr algn="ctr"/>
            <a:r>
              <a:rPr lang="en-US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14618B-5985-A199-5C86-F73F88B30B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333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266" y="365125"/>
            <a:ext cx="9620534" cy="1325563"/>
          </a:xfrm>
        </p:spPr>
        <p:txBody>
          <a:bodyPr/>
          <a:lstStyle/>
          <a:p>
            <a:pPr algn="ctr"/>
            <a:r>
              <a:rPr lang="en-US" dirty="0"/>
              <a:t>About 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0906125" cy="503237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Associate Professor of Economics at Winthrop University (Rock Hill, SC)</a:t>
            </a:r>
          </a:p>
          <a:p>
            <a:pPr lvl="1"/>
            <a:r>
              <a:rPr lang="en-US" dirty="0"/>
              <a:t>Primary areas of teaching-introductory economics, principles of microeconomics, intermediate microeconomics, upper division electives (poverty, labor, health, public, etc.)</a:t>
            </a:r>
          </a:p>
          <a:p>
            <a:pPr lvl="1"/>
            <a:r>
              <a:rPr lang="en-US" dirty="0"/>
              <a:t>Primary areas of research-poverty and program participation, healthcare and food insecurity, economic education.</a:t>
            </a:r>
          </a:p>
          <a:p>
            <a:r>
              <a:rPr lang="en-US" dirty="0"/>
              <a:t>Director of the Stone Center for Economic Education at Winthrop University</a:t>
            </a:r>
          </a:p>
          <a:p>
            <a:r>
              <a:rPr lang="en-US" dirty="0"/>
              <a:t>Five years working with the Council for Economic Education on the National Economics Challenge</a:t>
            </a:r>
          </a:p>
          <a:p>
            <a:pPr lvl="1"/>
            <a:r>
              <a:rPr lang="en-US" dirty="0"/>
              <a:t>Judging Chinese Critical Thinking Round finals 2021-2026</a:t>
            </a:r>
          </a:p>
          <a:p>
            <a:pPr lvl="1"/>
            <a:r>
              <a:rPr lang="en-US" dirty="0"/>
              <a:t>Judging US Critical Thinking Round finals 2023-2026</a:t>
            </a:r>
          </a:p>
          <a:p>
            <a:pPr lvl="1"/>
            <a:r>
              <a:rPr lang="en-US" dirty="0"/>
              <a:t>Judging Chinese, US, and International Quiz Bowl 2023-2026</a:t>
            </a:r>
          </a:p>
          <a:p>
            <a:pPr lvl="1"/>
            <a:r>
              <a:rPr lang="en-US" dirty="0"/>
              <a:t>Question writer, Critical Thinking Round, Quiz Bowl, Chinese, US, International 2023-2026</a:t>
            </a:r>
          </a:p>
        </p:txBody>
      </p:sp>
    </p:spTree>
    <p:extLst>
      <p:ext uri="{BB962C8B-B14F-4D97-AF65-F5344CB8AC3E}">
        <p14:creationId xmlns:p14="http://schemas.microsoft.com/office/powerpoint/2010/main" val="2324649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29016-DCA9-8383-04CD-66303577DA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2AEED-9E44-E7ED-92B3-480CD6B5B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266" y="365125"/>
            <a:ext cx="9620534" cy="1325563"/>
          </a:xfrm>
        </p:spPr>
        <p:txBody>
          <a:bodyPr/>
          <a:lstStyle/>
          <a:p>
            <a:pPr algn="ctr"/>
            <a:r>
              <a:rPr lang="en-US" dirty="0"/>
              <a:t>About 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93A609-B044-BDDB-EB81-A76D1368A8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2727960" cy="4351338"/>
          </a:xfrm>
        </p:spPr>
        <p:txBody>
          <a:bodyPr>
            <a:normAutofit/>
          </a:bodyPr>
          <a:lstStyle/>
          <a:p>
            <a:r>
              <a:rPr lang="en-US" dirty="0"/>
              <a:t>2006 Oklahoma state-level economics challenge runner up (loser)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EE640F-B4BB-0833-E26B-49D80686AD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598" y="1690688"/>
            <a:ext cx="6261226" cy="46003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C76148A-5574-71D1-21EB-473404AA43F3}"/>
              </a:ext>
            </a:extLst>
          </p:cNvPr>
          <p:cNvSpPr txBox="1"/>
          <p:nvPr/>
        </p:nvSpPr>
        <p:spPr>
          <a:xfrm>
            <a:off x="966652" y="6291072"/>
            <a:ext cx="106765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From the Oklahoman, after I accidentally buzzed in as soon as the question was read and was required to answer</a:t>
            </a:r>
          </a:p>
        </p:txBody>
      </p:sp>
    </p:spTree>
    <p:extLst>
      <p:ext uri="{BB962C8B-B14F-4D97-AF65-F5344CB8AC3E}">
        <p14:creationId xmlns:p14="http://schemas.microsoft.com/office/powerpoint/2010/main" val="2516579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7973E-19C7-589E-2B4A-B788B1F21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38877-944D-0E6C-888F-E7B02E84C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266" y="365125"/>
            <a:ext cx="9620534" cy="1325563"/>
          </a:xfrm>
        </p:spPr>
        <p:txBody>
          <a:bodyPr/>
          <a:lstStyle/>
          <a:p>
            <a:pPr algn="ctr"/>
            <a:r>
              <a:rPr lang="en-US" dirty="0"/>
              <a:t>Critical Thinking Round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449DB6-DE8A-81A9-1C14-BADCF22803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Students arrive early for breakfast and orientation.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In batches, students are given the prompt and </a:t>
            </a:r>
            <a:r>
              <a:rPr lang="en-US" b="1" dirty="0"/>
              <a:t>25 minutes </a:t>
            </a:r>
            <a:r>
              <a:rPr lang="en-US" dirty="0"/>
              <a:t>to prepare a presentation for the judges.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Students present to the judges for </a:t>
            </a:r>
            <a:r>
              <a:rPr lang="en-US" b="1" dirty="0"/>
              <a:t>12 minutes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8 minutes </a:t>
            </a:r>
            <a:r>
              <a:rPr lang="en-US" dirty="0"/>
              <a:t>for Q&amp;A with judges.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Students relax and enjoy the rest of the day!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Top four teams are announced at the end of the day and move on to compete in the Quiz Bowl.</a:t>
            </a:r>
            <a:r>
              <a:rPr lang="en-US" b="1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752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A2A5DB-F578-E359-795D-DD9D9F7CB0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C020F-D59E-2913-B53D-B0A69E27A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266" y="365125"/>
            <a:ext cx="9620534" cy="1325563"/>
          </a:xfrm>
        </p:spPr>
        <p:txBody>
          <a:bodyPr/>
          <a:lstStyle/>
          <a:p>
            <a:pPr algn="ctr"/>
            <a:r>
              <a:rPr lang="en-US" dirty="0"/>
              <a:t>Critical Thinking Round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4A048D-6805-EB85-E571-CDC9514FF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Typical components of Critical Thinking Round questions</a:t>
            </a:r>
          </a:p>
          <a:p>
            <a:pPr lvl="1"/>
            <a:r>
              <a:rPr lang="en-US" dirty="0"/>
              <a:t>Specific economic phenomenon to be evaluated</a:t>
            </a:r>
          </a:p>
          <a:p>
            <a:pPr lvl="1"/>
            <a:r>
              <a:rPr lang="en-US" dirty="0"/>
              <a:t>Policy relevant</a:t>
            </a:r>
          </a:p>
          <a:p>
            <a:pPr lvl="1"/>
            <a:r>
              <a:rPr lang="en-US" dirty="0"/>
              <a:t>May be in specific subfield but…</a:t>
            </a:r>
          </a:p>
          <a:p>
            <a:pPr lvl="1"/>
            <a:r>
              <a:rPr lang="en-US" b="1" dirty="0"/>
              <a:t>Lends itself to analytical methods covered in BOTH macro- and microeconomics</a:t>
            </a:r>
          </a:p>
          <a:p>
            <a:pPr lvl="1"/>
            <a:r>
              <a:rPr lang="en-US" dirty="0"/>
              <a:t>May include brief relevant background/data/supporting information</a:t>
            </a:r>
          </a:p>
          <a:p>
            <a:pPr lvl="1"/>
            <a:r>
              <a:rPr lang="en-US" b="1" dirty="0"/>
              <a:t>No “correct” answer to prompt</a:t>
            </a:r>
          </a:p>
          <a:p>
            <a:pPr lvl="1"/>
            <a:r>
              <a:rPr lang="en-US" dirty="0"/>
              <a:t>Sections:</a:t>
            </a:r>
          </a:p>
          <a:p>
            <a:pPr lvl="2"/>
            <a:r>
              <a:rPr lang="en-US" dirty="0"/>
              <a:t>The Issue-contextualizing the topic</a:t>
            </a:r>
          </a:p>
          <a:p>
            <a:pPr lvl="2"/>
            <a:r>
              <a:rPr lang="en-US" dirty="0"/>
              <a:t>The Problem-framing the economic topic to be addressed</a:t>
            </a:r>
          </a:p>
          <a:p>
            <a:pPr lvl="2"/>
            <a:r>
              <a:rPr lang="en-US" dirty="0"/>
              <a:t>Your Team’s Task-describing team deliverable</a:t>
            </a:r>
          </a:p>
        </p:txBody>
      </p:sp>
    </p:spTree>
    <p:extLst>
      <p:ext uri="{BB962C8B-B14F-4D97-AF65-F5344CB8AC3E}">
        <p14:creationId xmlns:p14="http://schemas.microsoft.com/office/powerpoint/2010/main" val="1719729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EDDED-43BB-CA49-F117-DF49D5B35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06E7C-F63B-C79C-6BCB-C720A79BE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266" y="365125"/>
            <a:ext cx="9620534" cy="1325563"/>
          </a:xfrm>
        </p:spPr>
        <p:txBody>
          <a:bodyPr/>
          <a:lstStyle/>
          <a:p>
            <a:pPr algn="ctr"/>
            <a:r>
              <a:rPr lang="en-US" dirty="0"/>
              <a:t>Critical Thinking Round Example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CA8C04-1B50-83D5-C97A-4914EB87A1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4115" y="1266598"/>
            <a:ext cx="5304135" cy="5704579"/>
          </a:xfrm>
          <a:prstGeom prst="rect">
            <a:avLst/>
          </a:prstGeom>
        </p:spPr>
      </p:pic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CE37F12A-DE30-D287-3223-2938E1052A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782084"/>
              </p:ext>
            </p:extLst>
          </p:nvPr>
        </p:nvGraphicFramePr>
        <p:xfrm>
          <a:off x="1253041" y="3841750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Acrobat Document" showAsIcon="1" r:id="rId3" imgW="914400" imgH="771525" progId="Acrobat.Document.DC">
                  <p:embed/>
                </p:oleObj>
              </mc:Choice>
              <mc:Fallback>
                <p:oleObj name="Acrobat Document" showAsIcon="1" r:id="rId3" imgW="914400" imgH="771525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53041" y="3841750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102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DFABEF-F629-3289-A3BD-EFAE611B98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D79B8-1BB4-5A2A-9048-CBA5BAABD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266" y="365125"/>
            <a:ext cx="9620534" cy="1325563"/>
          </a:xfrm>
        </p:spPr>
        <p:txBody>
          <a:bodyPr/>
          <a:lstStyle/>
          <a:p>
            <a:pPr algn="ctr"/>
            <a:r>
              <a:rPr lang="en-US" dirty="0"/>
              <a:t>Critical Thinking Round Judging Criteria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65FEF32-D268-BE46-A56F-E53F1D7BCE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95637" y="1690688"/>
            <a:ext cx="6948488" cy="4880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2332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DFA38B-B9CB-0624-0F13-2E9536BBF0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B6D41-3A32-5363-8EEE-5DA0C6053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266" y="365125"/>
            <a:ext cx="9620534" cy="1325563"/>
          </a:xfrm>
        </p:spPr>
        <p:txBody>
          <a:bodyPr/>
          <a:lstStyle/>
          <a:p>
            <a:pPr algn="ctr"/>
            <a:r>
              <a:rPr lang="en-US" dirty="0"/>
              <a:t>Critical Thinking Round Judging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5A9F1-D1B1-C23F-74EC-8576105E0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At least three judges evaluating </a:t>
            </a:r>
            <a:r>
              <a:rPr lang="en-US" b="1" dirty="0"/>
              <a:t>all </a:t>
            </a:r>
            <a:r>
              <a:rPr lang="en-US" dirty="0"/>
              <a:t>8 teams presenting in a given division.</a:t>
            </a:r>
          </a:p>
          <a:p>
            <a:pPr lvl="1"/>
            <a:r>
              <a:rPr lang="en-US" dirty="0"/>
              <a:t>Goal 1: create an internally consistent, numerical (but primarily </a:t>
            </a:r>
            <a:r>
              <a:rPr lang="en-US" b="1" dirty="0"/>
              <a:t>ordinal</a:t>
            </a:r>
            <a:r>
              <a:rPr lang="en-US" dirty="0"/>
              <a:t>) ranking of all 8 teams.</a:t>
            </a:r>
          </a:p>
          <a:p>
            <a:pPr lvl="1"/>
            <a:r>
              <a:rPr lang="en-US" dirty="0"/>
              <a:t>Goal 2: clearly identify the top 4 teams to advance to the Quiz Bowl.</a:t>
            </a:r>
          </a:p>
          <a:p>
            <a:pPr lvl="1"/>
            <a:r>
              <a:rPr lang="en-US" dirty="0"/>
              <a:t>Goal 3: provide constructive comments for teams.</a:t>
            </a:r>
          </a:p>
          <a:p>
            <a:r>
              <a:rPr lang="en-US" dirty="0"/>
              <a:t>Judges evaluate teams specifically on rubric.</a:t>
            </a:r>
          </a:p>
          <a:p>
            <a:r>
              <a:rPr lang="en-US" dirty="0"/>
              <a:t>Judges ask consistent questions to all teams during Q&amp;A. </a:t>
            </a:r>
          </a:p>
          <a:p>
            <a:r>
              <a:rPr lang="en-US" dirty="0"/>
              <a:t>Judges confer after each presentation and establish a team score.</a:t>
            </a:r>
          </a:p>
          <a:p>
            <a:r>
              <a:rPr lang="en-US" dirty="0"/>
              <a:t>Judges confer after evaluating all 8 teams, review scores and rankings, and provide final rankings and scores to CEE staff.</a:t>
            </a:r>
          </a:p>
        </p:txBody>
      </p:sp>
    </p:spTree>
    <p:extLst>
      <p:ext uri="{BB962C8B-B14F-4D97-AF65-F5344CB8AC3E}">
        <p14:creationId xmlns:p14="http://schemas.microsoft.com/office/powerpoint/2010/main" val="2152925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C17BFD-961A-CCA2-B6A4-5D08C391C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B5198-FCF5-A7D3-25BC-38EE73AF1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266" y="365125"/>
            <a:ext cx="9620534" cy="1325563"/>
          </a:xfrm>
        </p:spPr>
        <p:txBody>
          <a:bodyPr/>
          <a:lstStyle/>
          <a:p>
            <a:pPr algn="ctr"/>
            <a:r>
              <a:rPr lang="en-US" dirty="0"/>
              <a:t>Critical Thinking Round Judging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F41AB-5FAD-A1F5-7DA2-C943148864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Typical sequence of events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Team is provided the prompt and given time to prepare in separate space.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Team is directed towards judging room.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Judges welcome team, introduce themselves and staff, explain the process, ask team to introduce themselves, asks students if they have questions.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Simultaneously, team provides presentation to staff (USB, etc.) and loads it for presentation.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Timekeeper starts clock, team is given </a:t>
            </a:r>
            <a:r>
              <a:rPr lang="en-US" b="1" dirty="0"/>
              <a:t>exactly </a:t>
            </a:r>
            <a:r>
              <a:rPr lang="en-US" dirty="0"/>
              <a:t>12 minutes to present.</a:t>
            </a:r>
          </a:p>
          <a:p>
            <a:pPr lvl="2"/>
            <a:r>
              <a:rPr lang="en-US" dirty="0"/>
              <a:t>Timekeeper keeps track of all time, has definitive say on start and stop time.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When time is up, team </a:t>
            </a:r>
            <a:r>
              <a:rPr lang="en-US" b="1" dirty="0"/>
              <a:t>immediately </a:t>
            </a:r>
            <a:r>
              <a:rPr lang="en-US" dirty="0"/>
              <a:t>stops presentation regardless of place in presentation.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Timekeeper starts clock for Q&amp;A, team is given </a:t>
            </a:r>
            <a:r>
              <a:rPr lang="en-US" b="1" dirty="0"/>
              <a:t>exactly </a:t>
            </a:r>
            <a:r>
              <a:rPr lang="en-US" dirty="0"/>
              <a:t>8 minutes for Q&amp;A.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Judges thank team, team leaves judging room.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Judges confer and set score.</a:t>
            </a:r>
          </a:p>
        </p:txBody>
      </p:sp>
    </p:spTree>
    <p:extLst>
      <p:ext uri="{BB962C8B-B14F-4D97-AF65-F5344CB8AC3E}">
        <p14:creationId xmlns:p14="http://schemas.microsoft.com/office/powerpoint/2010/main" val="1364784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222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2225">
          <a:tailEnd type="triangle"/>
        </a:ln>
      </a:spPr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FC4E6640BF8E4684BB0AD888238BAB" ma:contentTypeVersion="19" ma:contentTypeDescription="Create a new document." ma:contentTypeScope="" ma:versionID="20254f2f7cb79c46d5703cd45ea0de03">
  <xsd:schema xmlns:xsd="http://www.w3.org/2001/XMLSchema" xmlns:xs="http://www.w3.org/2001/XMLSchema" xmlns:p="http://schemas.microsoft.com/office/2006/metadata/properties" xmlns:ns2="aa0c1190-56bd-4797-9cf7-4990489609e0" xmlns:ns3="e475455f-c69b-4ff8-acf7-75612f4dc189" targetNamespace="http://schemas.microsoft.com/office/2006/metadata/properties" ma:root="true" ma:fieldsID="33e2acd7f5a83e202fbb847578cccddb" ns2:_="" ns3:_="">
    <xsd:import namespace="aa0c1190-56bd-4797-9cf7-4990489609e0"/>
    <xsd:import namespace="e475455f-c69b-4ff8-acf7-75612f4dc18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0c1190-56bd-4797-9cf7-4990489609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05ee66a-9dd0-4897-bf8b-a3237da4aeb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75455f-c69b-4ff8-acf7-75612f4dc18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a5e9271-f96f-4ada-b0c2-5ccfd23e6c7e}" ma:internalName="TaxCatchAll" ma:showField="CatchAllData" ma:web="e475455f-c69b-4ff8-acf7-75612f4dc18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475455f-c69b-4ff8-acf7-75612f4dc189" xsi:nil="true"/>
    <lcf76f155ced4ddcb4097134ff3c332f xmlns="aa0c1190-56bd-4797-9cf7-4990489609e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0E92872-F625-46A3-AF18-A86F9BE422FB}"/>
</file>

<file path=customXml/itemProps2.xml><?xml version="1.0" encoding="utf-8"?>
<ds:datastoreItem xmlns:ds="http://schemas.openxmlformats.org/officeDocument/2006/customXml" ds:itemID="{1A238C71-4829-4410-9616-9246891B618B}"/>
</file>

<file path=customXml/itemProps3.xml><?xml version="1.0" encoding="utf-8"?>
<ds:datastoreItem xmlns:ds="http://schemas.openxmlformats.org/officeDocument/2006/customXml" ds:itemID="{43E1CE56-617D-450C-AFC8-E4810B14F696}"/>
</file>

<file path=docProps/app.xml><?xml version="1.0" encoding="utf-8"?>
<Properties xmlns="http://schemas.openxmlformats.org/officeDocument/2006/extended-properties" xmlns:vt="http://schemas.openxmlformats.org/officeDocument/2006/docPropsVTypes">
  <TotalTime>3329</TotalTime>
  <Words>863</Words>
  <Application>Microsoft Office PowerPoint</Application>
  <PresentationFormat>Widescreen</PresentationFormat>
  <Paragraphs>80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Acrobat Document</vt:lpstr>
      <vt:lpstr>National Economics Challenge Overview of the Critical Thinking Round</vt:lpstr>
      <vt:lpstr>About Me</vt:lpstr>
      <vt:lpstr>About Me</vt:lpstr>
      <vt:lpstr>Critical Thinking Round Overview</vt:lpstr>
      <vt:lpstr>Critical Thinking Round Questions</vt:lpstr>
      <vt:lpstr>Critical Thinking Round Example</vt:lpstr>
      <vt:lpstr>Critical Thinking Round Judging Criteria</vt:lpstr>
      <vt:lpstr>Critical Thinking Round Judging Process</vt:lpstr>
      <vt:lpstr>Critical Thinking Round Judging Process</vt:lpstr>
      <vt:lpstr>Critical Thinking Round Tips and Strategies</vt:lpstr>
      <vt:lpstr>Critical Thinking Round Tips and Strategies</vt:lpstr>
      <vt:lpstr>Thank You!</vt:lpstr>
    </vt:vector>
  </TitlesOfParts>
  <Company>Winthrop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 343-Environmental Economics</dc:title>
  <dc:creator>Moellman, Nicholas Scott</dc:creator>
  <cp:lastModifiedBy>Moellman, Nicholas Scott</cp:lastModifiedBy>
  <cp:revision>218</cp:revision>
  <dcterms:created xsi:type="dcterms:W3CDTF">2018-12-18T14:30:21Z</dcterms:created>
  <dcterms:modified xsi:type="dcterms:W3CDTF">2026-03-13T14:19:26Z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0x0101006DFC4E6640BF8E4684BB0AD888238BAB</vt:lpwstr>
  </property>
</Properties>
</file>