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48" r:id="rId5"/>
    <p:sldMasterId id="2147483736" r:id="rId6"/>
    <p:sldMasterId id="2147483784" r:id="rId7"/>
  </p:sldMasterIdLst>
  <p:notesMasterIdLst>
    <p:notesMasterId r:id="rId26"/>
  </p:notesMasterIdLst>
  <p:sldIdLst>
    <p:sldId id="266" r:id="rId8"/>
    <p:sldId id="323" r:id="rId9"/>
    <p:sldId id="762" r:id="rId10"/>
    <p:sldId id="325" r:id="rId11"/>
    <p:sldId id="264" r:id="rId12"/>
    <p:sldId id="321" r:id="rId13"/>
    <p:sldId id="2147483504" r:id="rId14"/>
    <p:sldId id="2147483500" r:id="rId15"/>
    <p:sldId id="2147483502" r:id="rId16"/>
    <p:sldId id="2147483488" r:id="rId17"/>
    <p:sldId id="2147483497" r:id="rId18"/>
    <p:sldId id="2147483498" r:id="rId19"/>
    <p:sldId id="2147483499" r:id="rId20"/>
    <p:sldId id="2147483501" r:id="rId21"/>
    <p:sldId id="2147483506" r:id="rId22"/>
    <p:sldId id="2147483503" r:id="rId23"/>
    <p:sldId id="2147483505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39D55C-1B0C-3054-84D1-994017B33C45}" name="Hannah Eckstein" initials="HE" userId="S::heckstein@councilforeconed.org::bf487cbf-8928-4d1c-9868-e31d1819342b" providerId="AD"/>
  <p188:author id="{96498C69-36D7-D187-91B8-03A04C6B8303}" name="Hannah Eckstein" initials="HE" userId="S::HEckstein@councilforeconed.org::bf487cbf-8928-4d1c-9868-e31d181934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956"/>
    <a:srgbClr val="8CCA82"/>
    <a:srgbClr val="2E3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9175C-93EA-79E3-5B34-3DAD1F4A0C54}" v="843" dt="2026-03-11T16:36:15.339"/>
    <p1510:client id="{95CE69CD-6E08-4460-B7F8-C2D96F79FE83}" v="278" dt="2026-03-11T18:29:57.685"/>
    <p1510:client id="{D82D0679-46A7-28E0-18EC-B25F81637B74}" v="749" dt="2026-03-11T20:08:43.8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FB84D-4C7A-4EE3-A1BF-94ECEF667CE5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D4F22-D54A-4035-8EA0-DFB2799E77E3}">
      <dgm:prSet phldrT="[Text]" phldr="0"/>
      <dgm:spPr>
        <a:solidFill>
          <a:srgbClr val="189956"/>
        </a:solidFill>
      </dgm:spPr>
      <dgm:t>
        <a:bodyPr/>
        <a:lstStyle/>
        <a:p>
          <a:pPr rtl="0"/>
          <a:r>
            <a:rPr lang="en-US">
              <a:latin typeface="Helvetica"/>
              <a:cs typeface="Helvetica"/>
            </a:rPr>
            <a:t>State </a:t>
          </a:r>
          <a:r>
            <a:rPr lang="en-US" sz="1800">
              <a:solidFill>
                <a:schemeClr val="bg1"/>
              </a:solidFill>
              <a:latin typeface="Helvetica"/>
              <a:ea typeface="Calibri"/>
              <a:cs typeface="Helvetica"/>
            </a:rPr>
            <a:t>Competitions</a:t>
          </a:r>
        </a:p>
        <a:p>
          <a:pPr rtl="0"/>
          <a:endParaRPr lang="en-US" sz="1800">
            <a:solidFill>
              <a:schemeClr val="bg1"/>
            </a:solidFill>
            <a:latin typeface="Helvetica"/>
            <a:ea typeface="Calibri"/>
            <a:cs typeface="Helvetica"/>
          </a:endParaRPr>
        </a:p>
      </dgm:t>
    </dgm:pt>
    <dgm:pt modelId="{ADDB90DB-1595-4478-8911-D115E129DAA6}" type="parTrans" cxnId="{051B5407-9BFC-4325-86C7-1FA5FCCFEB01}">
      <dgm:prSet/>
      <dgm:spPr/>
      <dgm:t>
        <a:bodyPr/>
        <a:lstStyle/>
        <a:p>
          <a:endParaRPr lang="en-US"/>
        </a:p>
      </dgm:t>
    </dgm:pt>
    <dgm:pt modelId="{7EB79E47-31CE-4DBC-BFE8-18EB5066ED61}" type="sibTrans" cxnId="{051B5407-9BFC-4325-86C7-1FA5FCCFEB01}">
      <dgm:prSet/>
      <dgm:spPr/>
      <dgm:t>
        <a:bodyPr/>
        <a:lstStyle/>
        <a:p>
          <a:endParaRPr lang="en-US"/>
        </a:p>
      </dgm:t>
    </dgm:pt>
    <dgm:pt modelId="{57464D04-BC72-453D-BFF9-1BDB82083680}">
      <dgm:prSet phldrT="[Text]" phldr="0"/>
      <dgm:spPr>
        <a:solidFill>
          <a:srgbClr val="189956"/>
        </a:solidFill>
      </dgm:spPr>
      <dgm:t>
        <a:bodyPr/>
        <a:lstStyle/>
        <a:p>
          <a:pPr rtl="0"/>
          <a:r>
            <a:rPr lang="en-US">
              <a:latin typeface="Helvetica"/>
              <a:cs typeface="Helvetica"/>
            </a:rPr>
            <a:t>National Finals</a:t>
          </a:r>
          <a:endParaRPr lang="en-US"/>
        </a:p>
      </dgm:t>
    </dgm:pt>
    <dgm:pt modelId="{9076087D-B5CA-424B-8535-187105E46C87}" type="parTrans" cxnId="{9960F4BE-2936-4C60-95F2-D35BC37ED2B9}">
      <dgm:prSet/>
      <dgm:spPr/>
      <dgm:t>
        <a:bodyPr/>
        <a:lstStyle/>
        <a:p>
          <a:endParaRPr lang="en-US"/>
        </a:p>
      </dgm:t>
    </dgm:pt>
    <dgm:pt modelId="{937B5B8A-6921-4AB6-AD90-EC729EF47D2A}" type="sibTrans" cxnId="{9960F4BE-2936-4C60-95F2-D35BC37ED2B9}">
      <dgm:prSet/>
      <dgm:spPr/>
      <dgm:t>
        <a:bodyPr/>
        <a:lstStyle/>
        <a:p>
          <a:endParaRPr lang="en-US"/>
        </a:p>
      </dgm:t>
    </dgm:pt>
    <dgm:pt modelId="{FA92D967-501B-451F-8F6C-B15AAF67EF6A}">
      <dgm:prSet phldrT="[Text]" phldr="0"/>
      <dgm:spPr/>
      <dgm:t>
        <a:bodyPr/>
        <a:lstStyle/>
        <a:p>
          <a:pPr rtl="0"/>
          <a:r>
            <a:rPr lang="en-US" sz="2200"/>
            <a:t>The winning team from each state (plus access zone teams) moves on to the National Finals. </a:t>
          </a:r>
        </a:p>
      </dgm:t>
    </dgm:pt>
    <dgm:pt modelId="{307D9145-A197-4A27-AF74-38314345E555}" type="parTrans" cxnId="{71386B73-6513-4929-ACB1-B44821110249}">
      <dgm:prSet/>
      <dgm:spPr/>
      <dgm:t>
        <a:bodyPr/>
        <a:lstStyle/>
        <a:p>
          <a:endParaRPr lang="en-US"/>
        </a:p>
      </dgm:t>
    </dgm:pt>
    <dgm:pt modelId="{AF2F09E4-C961-4CE4-92AD-AA9F550ABD28}" type="sibTrans" cxnId="{71386B73-6513-4929-ACB1-B44821110249}">
      <dgm:prSet/>
      <dgm:spPr/>
      <dgm:t>
        <a:bodyPr/>
        <a:lstStyle/>
        <a:p>
          <a:endParaRPr lang="en-US"/>
        </a:p>
      </dgm:t>
    </dgm:pt>
    <dgm:pt modelId="{D018D557-7CE0-4779-BA3B-CF094B5FB103}">
      <dgm:prSet phldr="0" custT="1"/>
      <dgm:spPr/>
      <dgm:t>
        <a:bodyPr/>
        <a:lstStyle/>
        <a:p>
          <a:pPr rtl="0"/>
          <a:r>
            <a:rPr lang="en-US" sz="2400">
              <a:latin typeface="+mn-lt"/>
            </a:rPr>
            <a:t>The competition begins </a:t>
          </a:r>
          <a:r>
            <a:rPr lang="en-US" sz="2400" b="1" u="sng">
              <a:latin typeface="+mn-lt"/>
              <a:cs typeface="Helvetica"/>
            </a:rPr>
            <a:t>in your classroom</a:t>
          </a:r>
          <a:r>
            <a:rPr lang="en-US" sz="2400">
              <a:latin typeface="+mn-lt"/>
              <a:cs typeface="Helvetica"/>
            </a:rPr>
            <a:t> at</a:t>
          </a:r>
          <a:r>
            <a:rPr lang="en-US" sz="2400">
              <a:latin typeface="+mn-lt"/>
            </a:rPr>
            <a:t> the state level where students work with their classmates and peers mentored by coaches and instructors. </a:t>
          </a:r>
          <a:endParaRPr lang="en-US" sz="2400">
            <a:solidFill>
              <a:srgbClr val="000000"/>
            </a:solidFill>
            <a:latin typeface="+mn-lt"/>
            <a:ea typeface="Calibri"/>
            <a:cs typeface="Helvetica"/>
          </a:endParaRPr>
        </a:p>
      </dgm:t>
    </dgm:pt>
    <dgm:pt modelId="{FB2DF1E8-FFF6-48F4-AF4F-FEEAA432FA1C}" type="parTrans" cxnId="{AD297F72-6E1D-4413-AB13-1080184D40EE}">
      <dgm:prSet/>
      <dgm:spPr/>
      <dgm:t>
        <a:bodyPr/>
        <a:lstStyle/>
        <a:p>
          <a:endParaRPr lang="en-US"/>
        </a:p>
      </dgm:t>
    </dgm:pt>
    <dgm:pt modelId="{228E4F14-7D88-46F0-A735-548A4C419DFB}" type="sibTrans" cxnId="{AD297F72-6E1D-4413-AB13-1080184D40EE}">
      <dgm:prSet/>
      <dgm:spPr/>
      <dgm:t>
        <a:bodyPr/>
        <a:lstStyle/>
        <a:p>
          <a:endParaRPr lang="en-US"/>
        </a:p>
      </dgm:t>
    </dgm:pt>
    <dgm:pt modelId="{059A1AB9-E1E1-49A1-A2FC-BDC25F740E29}">
      <dgm:prSet phldr="0" custT="1"/>
      <dgm:spPr/>
      <dgm:t>
        <a:bodyPr/>
        <a:lstStyle/>
        <a:p>
          <a:pPr rtl="0"/>
          <a:r>
            <a:rPr lang="en-US" sz="2400"/>
            <a:t>States host a competition in the format of their choice (online multiple choice test only, online test and in person quiz bowl, in person case study, </a:t>
          </a:r>
          <a:r>
            <a:rPr lang="en-US" sz="2400" err="1"/>
            <a:t>etc</a:t>
          </a:r>
          <a:r>
            <a:rPr lang="en-US" sz="2400"/>
            <a:t>)</a:t>
          </a:r>
          <a:endParaRPr lang="en-US" sz="2400">
            <a:latin typeface="Helvetica"/>
            <a:cs typeface="Helvetica"/>
          </a:endParaRPr>
        </a:p>
      </dgm:t>
    </dgm:pt>
    <dgm:pt modelId="{0064E6A9-F838-48C5-B8EF-098FC4F4FC22}" type="parTrans" cxnId="{1D4B9E61-6F2A-4C9C-A742-B24BEF6BFC0B}">
      <dgm:prSet/>
      <dgm:spPr/>
      <dgm:t>
        <a:bodyPr/>
        <a:lstStyle/>
        <a:p>
          <a:endParaRPr lang="en-US"/>
        </a:p>
      </dgm:t>
    </dgm:pt>
    <dgm:pt modelId="{5B01592D-11F0-419A-8EDD-0C9F9A3A5B4A}" type="sibTrans" cxnId="{1D4B9E61-6F2A-4C9C-A742-B24BEF6BFC0B}">
      <dgm:prSet/>
      <dgm:spPr/>
      <dgm:t>
        <a:bodyPr/>
        <a:lstStyle/>
        <a:p>
          <a:endParaRPr lang="en-US"/>
        </a:p>
      </dgm:t>
    </dgm:pt>
    <dgm:pt modelId="{276F6A03-2092-46B5-8E93-C652EC4451AB}">
      <dgm:prSet phldr="0" custT="1"/>
      <dgm:spPr/>
      <dgm:t>
        <a:bodyPr/>
        <a:lstStyle/>
        <a:p>
          <a:pPr rtl="0"/>
          <a:r>
            <a:rPr lang="en-US" sz="2200">
              <a:latin typeface="+mn-lt"/>
            </a:rPr>
            <a:t>Finals consist of a Family Scenario case study where teams present to a panel of judges</a:t>
          </a:r>
          <a:r>
            <a:rPr lang="en-US" sz="2200">
              <a:latin typeface="+mn-lt"/>
              <a:cs typeface="Helvetica"/>
            </a:rPr>
            <a:t>.</a:t>
          </a:r>
          <a:r>
            <a:rPr lang="en-US" sz="2200">
              <a:latin typeface="+mn-lt"/>
            </a:rPr>
            <a:t> </a:t>
          </a:r>
          <a:r>
            <a:rPr lang="en-US" sz="2200">
              <a:latin typeface="+mn-lt"/>
              <a:cs typeface="Helvetica"/>
            </a:rPr>
            <a:t>The top 16 teams move on to a qualifying quiz bowl round before competing</a:t>
          </a:r>
          <a:r>
            <a:rPr lang="en-US" sz="2200">
              <a:latin typeface="+mn-lt"/>
            </a:rPr>
            <a:t> </a:t>
          </a:r>
          <a:r>
            <a:rPr lang="en-US" sz="2200">
              <a:latin typeface="+mn-lt"/>
              <a:cs typeface="Helvetica"/>
            </a:rPr>
            <a:t>in the final quiz bowl </a:t>
          </a:r>
          <a:r>
            <a:rPr lang="en-US" sz="2200">
              <a:latin typeface="+mn-lt"/>
            </a:rPr>
            <a:t>for cash prizes.</a:t>
          </a:r>
          <a:endParaRPr lang="en-US" sz="2200">
            <a:latin typeface="+mn-lt"/>
            <a:cs typeface="Helvetica"/>
          </a:endParaRPr>
        </a:p>
      </dgm:t>
    </dgm:pt>
    <dgm:pt modelId="{8DB3CA69-F8DA-4050-B622-7867BEE73658}" type="sibTrans" cxnId="{324730B3-0258-4647-9DCD-7A2A63D24075}">
      <dgm:prSet/>
      <dgm:spPr/>
      <dgm:t>
        <a:bodyPr/>
        <a:lstStyle/>
        <a:p>
          <a:endParaRPr lang="en-US"/>
        </a:p>
      </dgm:t>
    </dgm:pt>
    <dgm:pt modelId="{BC308217-E297-4921-8645-93DB84828C30}" type="parTrans" cxnId="{324730B3-0258-4647-9DCD-7A2A63D24075}">
      <dgm:prSet/>
      <dgm:spPr/>
      <dgm:t>
        <a:bodyPr/>
        <a:lstStyle/>
        <a:p>
          <a:endParaRPr lang="en-US"/>
        </a:p>
      </dgm:t>
    </dgm:pt>
    <dgm:pt modelId="{6BEC1CBC-A68B-4D26-A98C-679976A8F838}">
      <dgm:prSet phldr="0" custT="1"/>
      <dgm:spPr/>
      <dgm:t>
        <a:bodyPr/>
        <a:lstStyle/>
        <a:p>
          <a:pPr rtl="0"/>
          <a:r>
            <a:rPr lang="en-US" sz="2200">
              <a:latin typeface="+mn-lt"/>
              <a:ea typeface="Calibri"/>
              <a:cs typeface="Calibri"/>
            </a:rPr>
            <a:t>Accommodations and meals are covered for all participants and one coach. Teams must cover travel to and from Finals.</a:t>
          </a:r>
          <a:endParaRPr lang="en-US" sz="2200">
            <a:latin typeface="+mn-lt"/>
            <a:cs typeface="Helvetica"/>
          </a:endParaRPr>
        </a:p>
      </dgm:t>
    </dgm:pt>
    <dgm:pt modelId="{AE8C7502-EE65-4D7B-8F81-66992C9FD98B}" type="sibTrans" cxnId="{1790C2AA-7FAE-45CD-9111-F16F4E5A7709}">
      <dgm:prSet/>
      <dgm:spPr/>
      <dgm:t>
        <a:bodyPr/>
        <a:lstStyle/>
        <a:p>
          <a:endParaRPr lang="en-US"/>
        </a:p>
      </dgm:t>
    </dgm:pt>
    <dgm:pt modelId="{59C15860-7A4F-4B49-B0D8-00C5A2EAF404}" type="parTrans" cxnId="{1790C2AA-7FAE-45CD-9111-F16F4E5A7709}">
      <dgm:prSet/>
      <dgm:spPr/>
      <dgm:t>
        <a:bodyPr/>
        <a:lstStyle/>
        <a:p>
          <a:endParaRPr lang="en-US"/>
        </a:p>
      </dgm:t>
    </dgm:pt>
    <dgm:pt modelId="{B72513B0-671A-46C4-999C-7F20201C8A87}" type="pres">
      <dgm:prSet presAssocID="{8ADFB84D-4C7A-4EE3-A1BF-94ECEF667CE5}" presName="Name0" presStyleCnt="0">
        <dgm:presLayoutVars>
          <dgm:dir/>
          <dgm:animLvl val="lvl"/>
          <dgm:resizeHandles val="exact"/>
        </dgm:presLayoutVars>
      </dgm:prSet>
      <dgm:spPr/>
    </dgm:pt>
    <dgm:pt modelId="{97866A70-66CE-495A-9B1B-DBFCCDB54741}" type="pres">
      <dgm:prSet presAssocID="{B72D4F22-D54A-4035-8EA0-DFB2799E77E3}" presName="compositeNode" presStyleCnt="0">
        <dgm:presLayoutVars>
          <dgm:bulletEnabled val="1"/>
        </dgm:presLayoutVars>
      </dgm:prSet>
      <dgm:spPr/>
    </dgm:pt>
    <dgm:pt modelId="{D3002B20-3CC2-454F-96DD-4CA4CF5C81B7}" type="pres">
      <dgm:prSet presAssocID="{B72D4F22-D54A-4035-8EA0-DFB2799E77E3}" presName="bgRect" presStyleLbl="node1" presStyleIdx="0" presStyleCnt="2"/>
      <dgm:spPr/>
    </dgm:pt>
    <dgm:pt modelId="{0AC15E61-FBBD-4816-BCDE-0386F7344D8C}" type="pres">
      <dgm:prSet presAssocID="{B72D4F22-D54A-4035-8EA0-DFB2799E77E3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294D3037-A3E0-4879-8077-702E6FBDB6C4}" type="pres">
      <dgm:prSet presAssocID="{B72D4F22-D54A-4035-8EA0-DFB2799E77E3}" presName="childNode" presStyleLbl="node1" presStyleIdx="0" presStyleCnt="2">
        <dgm:presLayoutVars>
          <dgm:bulletEnabled val="1"/>
        </dgm:presLayoutVars>
      </dgm:prSet>
      <dgm:spPr/>
    </dgm:pt>
    <dgm:pt modelId="{E705EFB3-FB6E-485B-8FA8-DCE33816B923}" type="pres">
      <dgm:prSet presAssocID="{7EB79E47-31CE-4DBC-BFE8-18EB5066ED61}" presName="hSp" presStyleCnt="0"/>
      <dgm:spPr/>
    </dgm:pt>
    <dgm:pt modelId="{D9AD1B6D-C2B0-4C0A-B8BA-FBCA35A5258D}" type="pres">
      <dgm:prSet presAssocID="{7EB79E47-31CE-4DBC-BFE8-18EB5066ED61}" presName="vProcSp" presStyleCnt="0"/>
      <dgm:spPr/>
    </dgm:pt>
    <dgm:pt modelId="{11ADD6F2-5078-442C-94C1-D91C5A824BA2}" type="pres">
      <dgm:prSet presAssocID="{7EB79E47-31CE-4DBC-BFE8-18EB5066ED61}" presName="vSp1" presStyleCnt="0"/>
      <dgm:spPr/>
    </dgm:pt>
    <dgm:pt modelId="{FC33F4A5-6063-40AE-B761-E22D67F2DE05}" type="pres">
      <dgm:prSet presAssocID="{7EB79E47-31CE-4DBC-BFE8-18EB5066ED61}" presName="simulatedConn" presStyleLbl="solidFgAcc1" presStyleIdx="0" presStyleCnt="1"/>
      <dgm:spPr/>
    </dgm:pt>
    <dgm:pt modelId="{98E23BE2-6B20-447A-AC3A-2FCCE2273B4F}" type="pres">
      <dgm:prSet presAssocID="{7EB79E47-31CE-4DBC-BFE8-18EB5066ED61}" presName="vSp2" presStyleCnt="0"/>
      <dgm:spPr/>
    </dgm:pt>
    <dgm:pt modelId="{5FA6CCEF-D335-454A-9B7A-9959EB3D741A}" type="pres">
      <dgm:prSet presAssocID="{7EB79E47-31CE-4DBC-BFE8-18EB5066ED61}" presName="sibTrans" presStyleCnt="0"/>
      <dgm:spPr/>
    </dgm:pt>
    <dgm:pt modelId="{BDA35EE4-A889-40D6-86BF-3F67C7030063}" type="pres">
      <dgm:prSet presAssocID="{57464D04-BC72-453D-BFF9-1BDB82083680}" presName="compositeNode" presStyleCnt="0">
        <dgm:presLayoutVars>
          <dgm:bulletEnabled val="1"/>
        </dgm:presLayoutVars>
      </dgm:prSet>
      <dgm:spPr/>
    </dgm:pt>
    <dgm:pt modelId="{7BB5DFC3-04F8-48DC-A3FB-3133BBDEE3C5}" type="pres">
      <dgm:prSet presAssocID="{57464D04-BC72-453D-BFF9-1BDB82083680}" presName="bgRect" presStyleLbl="node1" presStyleIdx="1" presStyleCnt="2"/>
      <dgm:spPr/>
    </dgm:pt>
    <dgm:pt modelId="{76A6F0F4-49F4-4599-9659-A866EA0E2C70}" type="pres">
      <dgm:prSet presAssocID="{57464D04-BC72-453D-BFF9-1BDB82083680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D3F7C459-A960-41D1-959C-90057D6F082C}" type="pres">
      <dgm:prSet presAssocID="{57464D04-BC72-453D-BFF9-1BDB82083680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051B5407-9BFC-4325-86C7-1FA5FCCFEB01}" srcId="{8ADFB84D-4C7A-4EE3-A1BF-94ECEF667CE5}" destId="{B72D4F22-D54A-4035-8EA0-DFB2799E77E3}" srcOrd="0" destOrd="0" parTransId="{ADDB90DB-1595-4478-8911-D115E129DAA6}" sibTransId="{7EB79E47-31CE-4DBC-BFE8-18EB5066ED61}"/>
    <dgm:cxn modelId="{799FA10B-F87F-4456-8AF3-77453DB2DD34}" type="presOf" srcId="{6BEC1CBC-A68B-4D26-A98C-679976A8F838}" destId="{D3F7C459-A960-41D1-959C-90057D6F082C}" srcOrd="0" destOrd="2" presId="urn:microsoft.com/office/officeart/2005/8/layout/hProcess7"/>
    <dgm:cxn modelId="{BB9A7D2A-9587-40D1-81CD-CBD97B70C439}" type="presOf" srcId="{8ADFB84D-4C7A-4EE3-A1BF-94ECEF667CE5}" destId="{B72513B0-671A-46C4-999C-7F20201C8A87}" srcOrd="0" destOrd="0" presId="urn:microsoft.com/office/officeart/2005/8/layout/hProcess7"/>
    <dgm:cxn modelId="{84F6D332-39E4-47D3-9032-6E511582AB93}" type="presOf" srcId="{B72D4F22-D54A-4035-8EA0-DFB2799E77E3}" destId="{0AC15E61-FBBD-4816-BCDE-0386F7344D8C}" srcOrd="1" destOrd="0" presId="urn:microsoft.com/office/officeart/2005/8/layout/hProcess7"/>
    <dgm:cxn modelId="{1D4B9E61-6F2A-4C9C-A742-B24BEF6BFC0B}" srcId="{B72D4F22-D54A-4035-8EA0-DFB2799E77E3}" destId="{059A1AB9-E1E1-49A1-A2FC-BDC25F740E29}" srcOrd="1" destOrd="0" parTransId="{0064E6A9-F838-48C5-B8EF-098FC4F4FC22}" sibTransId="{5B01592D-11F0-419A-8EDD-0C9F9A3A5B4A}"/>
    <dgm:cxn modelId="{AD297F72-6E1D-4413-AB13-1080184D40EE}" srcId="{B72D4F22-D54A-4035-8EA0-DFB2799E77E3}" destId="{D018D557-7CE0-4779-BA3B-CF094B5FB103}" srcOrd="0" destOrd="0" parTransId="{FB2DF1E8-FFF6-48F4-AF4F-FEEAA432FA1C}" sibTransId="{228E4F14-7D88-46F0-A735-548A4C419DFB}"/>
    <dgm:cxn modelId="{71386B73-6513-4929-ACB1-B44821110249}" srcId="{57464D04-BC72-453D-BFF9-1BDB82083680}" destId="{FA92D967-501B-451F-8F6C-B15AAF67EF6A}" srcOrd="0" destOrd="0" parTransId="{307D9145-A197-4A27-AF74-38314345E555}" sibTransId="{AF2F09E4-C961-4CE4-92AD-AA9F550ABD28}"/>
    <dgm:cxn modelId="{1F707F58-5083-4E6E-BE09-E6B303AFB93D}" type="presOf" srcId="{FA92D967-501B-451F-8F6C-B15AAF67EF6A}" destId="{D3F7C459-A960-41D1-959C-90057D6F082C}" srcOrd="0" destOrd="0" presId="urn:microsoft.com/office/officeart/2005/8/layout/hProcess7"/>
    <dgm:cxn modelId="{24CC578C-0611-4BC6-8469-F4B0BBECA386}" type="presOf" srcId="{57464D04-BC72-453D-BFF9-1BDB82083680}" destId="{7BB5DFC3-04F8-48DC-A3FB-3133BBDEE3C5}" srcOrd="0" destOrd="0" presId="urn:microsoft.com/office/officeart/2005/8/layout/hProcess7"/>
    <dgm:cxn modelId="{00896A96-BE0D-4D96-93F6-94D32A7F745E}" type="presOf" srcId="{D018D557-7CE0-4779-BA3B-CF094B5FB103}" destId="{294D3037-A3E0-4879-8077-702E6FBDB6C4}" srcOrd="0" destOrd="0" presId="urn:microsoft.com/office/officeart/2005/8/layout/hProcess7"/>
    <dgm:cxn modelId="{33750A99-6849-4A15-BEC0-E591E35D7F9A}" type="presOf" srcId="{57464D04-BC72-453D-BFF9-1BDB82083680}" destId="{76A6F0F4-49F4-4599-9659-A866EA0E2C70}" srcOrd="1" destOrd="0" presId="urn:microsoft.com/office/officeart/2005/8/layout/hProcess7"/>
    <dgm:cxn modelId="{1790C2AA-7FAE-45CD-9111-F16F4E5A7709}" srcId="{57464D04-BC72-453D-BFF9-1BDB82083680}" destId="{6BEC1CBC-A68B-4D26-A98C-679976A8F838}" srcOrd="2" destOrd="0" parTransId="{59C15860-7A4F-4B49-B0D8-00C5A2EAF404}" sibTransId="{AE8C7502-EE65-4D7B-8F81-66992C9FD98B}"/>
    <dgm:cxn modelId="{1800CCB0-788E-4F60-866B-3C0FBA3BB320}" type="presOf" srcId="{B72D4F22-D54A-4035-8EA0-DFB2799E77E3}" destId="{D3002B20-3CC2-454F-96DD-4CA4CF5C81B7}" srcOrd="0" destOrd="0" presId="urn:microsoft.com/office/officeart/2005/8/layout/hProcess7"/>
    <dgm:cxn modelId="{324730B3-0258-4647-9DCD-7A2A63D24075}" srcId="{57464D04-BC72-453D-BFF9-1BDB82083680}" destId="{276F6A03-2092-46B5-8E93-C652EC4451AB}" srcOrd="1" destOrd="0" parTransId="{BC308217-E297-4921-8645-93DB84828C30}" sibTransId="{8DB3CA69-F8DA-4050-B622-7867BEE73658}"/>
    <dgm:cxn modelId="{9960F4BE-2936-4C60-95F2-D35BC37ED2B9}" srcId="{8ADFB84D-4C7A-4EE3-A1BF-94ECEF667CE5}" destId="{57464D04-BC72-453D-BFF9-1BDB82083680}" srcOrd="1" destOrd="0" parTransId="{9076087D-B5CA-424B-8535-187105E46C87}" sibTransId="{937B5B8A-6921-4AB6-AD90-EC729EF47D2A}"/>
    <dgm:cxn modelId="{E4ABE3CD-EA7F-486F-A919-E3D28A24EF86}" type="presOf" srcId="{059A1AB9-E1E1-49A1-A2FC-BDC25F740E29}" destId="{294D3037-A3E0-4879-8077-702E6FBDB6C4}" srcOrd="0" destOrd="1" presId="urn:microsoft.com/office/officeart/2005/8/layout/hProcess7"/>
    <dgm:cxn modelId="{70D113E0-1669-4017-A642-57D588B86162}" type="presOf" srcId="{276F6A03-2092-46B5-8E93-C652EC4451AB}" destId="{D3F7C459-A960-41D1-959C-90057D6F082C}" srcOrd="0" destOrd="1" presId="urn:microsoft.com/office/officeart/2005/8/layout/hProcess7"/>
    <dgm:cxn modelId="{E7844794-022A-40CF-BBF6-7CDA775F80DC}" type="presParOf" srcId="{B72513B0-671A-46C4-999C-7F20201C8A87}" destId="{97866A70-66CE-495A-9B1B-DBFCCDB54741}" srcOrd="0" destOrd="0" presId="urn:microsoft.com/office/officeart/2005/8/layout/hProcess7"/>
    <dgm:cxn modelId="{39369CA8-8052-4A98-8D43-A7D944FED2AB}" type="presParOf" srcId="{97866A70-66CE-495A-9B1B-DBFCCDB54741}" destId="{D3002B20-3CC2-454F-96DD-4CA4CF5C81B7}" srcOrd="0" destOrd="0" presId="urn:microsoft.com/office/officeart/2005/8/layout/hProcess7"/>
    <dgm:cxn modelId="{4CF35DCA-A4F7-4B92-900A-8AA04958157E}" type="presParOf" srcId="{97866A70-66CE-495A-9B1B-DBFCCDB54741}" destId="{0AC15E61-FBBD-4816-BCDE-0386F7344D8C}" srcOrd="1" destOrd="0" presId="urn:microsoft.com/office/officeart/2005/8/layout/hProcess7"/>
    <dgm:cxn modelId="{6D732A1D-4B83-4FCB-A6C4-6E5EB7AF6B72}" type="presParOf" srcId="{97866A70-66CE-495A-9B1B-DBFCCDB54741}" destId="{294D3037-A3E0-4879-8077-702E6FBDB6C4}" srcOrd="2" destOrd="0" presId="urn:microsoft.com/office/officeart/2005/8/layout/hProcess7"/>
    <dgm:cxn modelId="{922F5C8A-5A63-4A4B-80B8-DBBC57365B6E}" type="presParOf" srcId="{B72513B0-671A-46C4-999C-7F20201C8A87}" destId="{E705EFB3-FB6E-485B-8FA8-DCE33816B923}" srcOrd="1" destOrd="0" presId="urn:microsoft.com/office/officeart/2005/8/layout/hProcess7"/>
    <dgm:cxn modelId="{CDCDE243-4189-4BB1-8533-AF43FD8088A6}" type="presParOf" srcId="{B72513B0-671A-46C4-999C-7F20201C8A87}" destId="{D9AD1B6D-C2B0-4C0A-B8BA-FBCA35A5258D}" srcOrd="2" destOrd="0" presId="urn:microsoft.com/office/officeart/2005/8/layout/hProcess7"/>
    <dgm:cxn modelId="{D07CC37E-4BED-4FEB-B5DE-30BD7A59C25D}" type="presParOf" srcId="{D9AD1B6D-C2B0-4C0A-B8BA-FBCA35A5258D}" destId="{11ADD6F2-5078-442C-94C1-D91C5A824BA2}" srcOrd="0" destOrd="0" presId="urn:microsoft.com/office/officeart/2005/8/layout/hProcess7"/>
    <dgm:cxn modelId="{13DB7AF7-FD96-4378-A821-CCC4037A0A51}" type="presParOf" srcId="{D9AD1B6D-C2B0-4C0A-B8BA-FBCA35A5258D}" destId="{FC33F4A5-6063-40AE-B761-E22D67F2DE05}" srcOrd="1" destOrd="0" presId="urn:microsoft.com/office/officeart/2005/8/layout/hProcess7"/>
    <dgm:cxn modelId="{8B387A00-A27F-4251-9A77-47675001BE99}" type="presParOf" srcId="{D9AD1B6D-C2B0-4C0A-B8BA-FBCA35A5258D}" destId="{98E23BE2-6B20-447A-AC3A-2FCCE2273B4F}" srcOrd="2" destOrd="0" presId="urn:microsoft.com/office/officeart/2005/8/layout/hProcess7"/>
    <dgm:cxn modelId="{B4EE6A81-106C-4751-8442-1FD08A84C0BE}" type="presParOf" srcId="{B72513B0-671A-46C4-999C-7F20201C8A87}" destId="{5FA6CCEF-D335-454A-9B7A-9959EB3D741A}" srcOrd="3" destOrd="0" presId="urn:microsoft.com/office/officeart/2005/8/layout/hProcess7"/>
    <dgm:cxn modelId="{C52F4458-E155-4450-80F2-F7D8A7552D52}" type="presParOf" srcId="{B72513B0-671A-46C4-999C-7F20201C8A87}" destId="{BDA35EE4-A889-40D6-86BF-3F67C7030063}" srcOrd="4" destOrd="0" presId="urn:microsoft.com/office/officeart/2005/8/layout/hProcess7"/>
    <dgm:cxn modelId="{1C0C4CC7-3E64-470E-8E05-31006FC95F3C}" type="presParOf" srcId="{BDA35EE4-A889-40D6-86BF-3F67C7030063}" destId="{7BB5DFC3-04F8-48DC-A3FB-3133BBDEE3C5}" srcOrd="0" destOrd="0" presId="urn:microsoft.com/office/officeart/2005/8/layout/hProcess7"/>
    <dgm:cxn modelId="{E4B919BD-5269-497A-BE48-E4147E1D37DA}" type="presParOf" srcId="{BDA35EE4-A889-40D6-86BF-3F67C7030063}" destId="{76A6F0F4-49F4-4599-9659-A866EA0E2C70}" srcOrd="1" destOrd="0" presId="urn:microsoft.com/office/officeart/2005/8/layout/hProcess7"/>
    <dgm:cxn modelId="{B1501518-E71C-4A6C-9A5D-F2F966D5F7C9}" type="presParOf" srcId="{BDA35EE4-A889-40D6-86BF-3F67C7030063}" destId="{D3F7C459-A960-41D1-959C-90057D6F082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02B20-3CC2-454F-96DD-4CA4CF5C81B7}">
      <dsp:nvSpPr>
        <dsp:cNvPr id="0" name=""/>
        <dsp:cNvSpPr/>
      </dsp:nvSpPr>
      <dsp:spPr>
        <a:xfrm>
          <a:off x="2060" y="0"/>
          <a:ext cx="5246581" cy="4690822"/>
        </a:xfrm>
        <a:prstGeom prst="roundRect">
          <a:avLst>
            <a:gd name="adj" fmla="val 5000"/>
          </a:avLst>
        </a:prstGeom>
        <a:solidFill>
          <a:srgbClr val="1899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Helvetica"/>
              <a:cs typeface="Helvetica"/>
            </a:rPr>
            <a:t>State </a:t>
          </a:r>
          <a:r>
            <a:rPr lang="en-US" sz="3000" kern="1200">
              <a:solidFill>
                <a:schemeClr val="bg1"/>
              </a:solidFill>
              <a:latin typeface="Helvetica"/>
              <a:ea typeface="Calibri"/>
              <a:cs typeface="Helvetica"/>
            </a:rPr>
            <a:t>Competitions</a:t>
          </a:r>
        </a:p>
        <a:p>
          <a:pPr marL="0" lvl="0" indent="0" algn="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>
            <a:solidFill>
              <a:schemeClr val="bg1"/>
            </a:solidFill>
            <a:latin typeface="Helvetica"/>
            <a:ea typeface="Calibri"/>
            <a:cs typeface="Helvetica"/>
          </a:endParaRPr>
        </a:p>
      </dsp:txBody>
      <dsp:txXfrm rot="16200000">
        <a:off x="-1396518" y="1398578"/>
        <a:ext cx="3846474" cy="1049316"/>
      </dsp:txXfrm>
    </dsp:sp>
    <dsp:sp modelId="{294D3037-A3E0-4879-8077-702E6FBDB6C4}">
      <dsp:nvSpPr>
        <dsp:cNvPr id="0" name=""/>
        <dsp:cNvSpPr/>
      </dsp:nvSpPr>
      <dsp:spPr>
        <a:xfrm>
          <a:off x="1051376" y="0"/>
          <a:ext cx="3908703" cy="46908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The competition begins </a:t>
          </a:r>
          <a:r>
            <a:rPr lang="en-US" sz="2400" b="1" u="sng" kern="1200">
              <a:latin typeface="+mn-lt"/>
              <a:cs typeface="Helvetica"/>
            </a:rPr>
            <a:t>in your classroom</a:t>
          </a:r>
          <a:r>
            <a:rPr lang="en-US" sz="2400" kern="1200">
              <a:latin typeface="+mn-lt"/>
              <a:cs typeface="Helvetica"/>
            </a:rPr>
            <a:t> at</a:t>
          </a:r>
          <a:r>
            <a:rPr lang="en-US" sz="2400" kern="1200">
              <a:latin typeface="+mn-lt"/>
            </a:rPr>
            <a:t> the state level where students work with their classmates and peers mentored by coaches and instructors. </a:t>
          </a:r>
          <a:endParaRPr lang="en-US" sz="2400" kern="1200">
            <a:solidFill>
              <a:srgbClr val="000000"/>
            </a:solidFill>
            <a:latin typeface="+mn-lt"/>
            <a:ea typeface="Calibri"/>
            <a:cs typeface="Helvetica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States host a competition in the format of their choice (online multiple choice test only, online test and in person quiz bowl, in person case study, </a:t>
          </a:r>
          <a:r>
            <a:rPr lang="en-US" sz="2400" kern="1200" err="1"/>
            <a:t>etc</a:t>
          </a:r>
          <a:r>
            <a:rPr lang="en-US" sz="2400" kern="1200"/>
            <a:t>)</a:t>
          </a:r>
          <a:endParaRPr lang="en-US" sz="2400" kern="1200">
            <a:latin typeface="Helvetica"/>
            <a:cs typeface="Helvetica"/>
          </a:endParaRPr>
        </a:p>
      </dsp:txBody>
      <dsp:txXfrm>
        <a:off x="1051376" y="0"/>
        <a:ext cx="3908703" cy="4690822"/>
      </dsp:txXfrm>
    </dsp:sp>
    <dsp:sp modelId="{7BB5DFC3-04F8-48DC-A3FB-3133BBDEE3C5}">
      <dsp:nvSpPr>
        <dsp:cNvPr id="0" name=""/>
        <dsp:cNvSpPr/>
      </dsp:nvSpPr>
      <dsp:spPr>
        <a:xfrm>
          <a:off x="5432272" y="0"/>
          <a:ext cx="5246581" cy="4690822"/>
        </a:xfrm>
        <a:prstGeom prst="roundRect">
          <a:avLst>
            <a:gd name="adj" fmla="val 5000"/>
          </a:avLst>
        </a:prstGeom>
        <a:solidFill>
          <a:srgbClr val="1899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Helvetica"/>
              <a:cs typeface="Helvetica"/>
            </a:rPr>
            <a:t>National Finals</a:t>
          </a:r>
          <a:endParaRPr lang="en-US" sz="3000" kern="1200"/>
        </a:p>
      </dsp:txBody>
      <dsp:txXfrm rot="16200000">
        <a:off x="4033693" y="1398578"/>
        <a:ext cx="3846474" cy="1049316"/>
      </dsp:txXfrm>
    </dsp:sp>
    <dsp:sp modelId="{FC33F4A5-6063-40AE-B761-E22D67F2DE05}">
      <dsp:nvSpPr>
        <dsp:cNvPr id="0" name=""/>
        <dsp:cNvSpPr/>
      </dsp:nvSpPr>
      <dsp:spPr>
        <a:xfrm rot="5400000">
          <a:off x="5113904" y="3626843"/>
          <a:ext cx="689200" cy="7869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7C459-A960-41D1-959C-90057D6F082C}">
      <dsp:nvSpPr>
        <dsp:cNvPr id="0" name=""/>
        <dsp:cNvSpPr/>
      </dsp:nvSpPr>
      <dsp:spPr>
        <a:xfrm>
          <a:off x="6481588" y="0"/>
          <a:ext cx="3908703" cy="46908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winning team from each state (plus access zone teams) moves on to the National Finals.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Finals consist of a Family Scenario case study where teams present to a panel of judges</a:t>
          </a:r>
          <a:r>
            <a:rPr lang="en-US" sz="2200" kern="1200">
              <a:latin typeface="+mn-lt"/>
              <a:cs typeface="Helvetica"/>
            </a:rPr>
            <a:t>.</a:t>
          </a:r>
          <a:r>
            <a:rPr lang="en-US" sz="2200" kern="1200">
              <a:latin typeface="+mn-lt"/>
            </a:rPr>
            <a:t> </a:t>
          </a:r>
          <a:r>
            <a:rPr lang="en-US" sz="2200" kern="1200">
              <a:latin typeface="+mn-lt"/>
              <a:cs typeface="Helvetica"/>
            </a:rPr>
            <a:t>The top 16 teams move on to a qualifying quiz bowl round before competing</a:t>
          </a:r>
          <a:r>
            <a:rPr lang="en-US" sz="2200" kern="1200">
              <a:latin typeface="+mn-lt"/>
            </a:rPr>
            <a:t> </a:t>
          </a:r>
          <a:r>
            <a:rPr lang="en-US" sz="2200" kern="1200">
              <a:latin typeface="+mn-lt"/>
              <a:cs typeface="Helvetica"/>
            </a:rPr>
            <a:t>in the final quiz bowl </a:t>
          </a:r>
          <a:r>
            <a:rPr lang="en-US" sz="2200" kern="1200">
              <a:latin typeface="+mn-lt"/>
            </a:rPr>
            <a:t>for cash prizes.</a:t>
          </a:r>
          <a:endParaRPr lang="en-US" sz="2200" kern="1200">
            <a:latin typeface="+mn-lt"/>
            <a:cs typeface="Helvetica"/>
          </a:endParaRP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  <a:ea typeface="Calibri"/>
              <a:cs typeface="Calibri"/>
            </a:rPr>
            <a:t>Accommodations and meals are covered for all participants and one coach. Teams must cover travel to and from Finals.</a:t>
          </a:r>
          <a:endParaRPr lang="en-US" sz="2200" kern="1200">
            <a:latin typeface="+mn-lt"/>
            <a:cs typeface="Helvetica"/>
          </a:endParaRPr>
        </a:p>
      </dsp:txBody>
      <dsp:txXfrm>
        <a:off x="6481588" y="0"/>
        <a:ext cx="3908703" cy="469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6AD4D-4695-429C-AD3D-261803B4E3DE}" type="datetimeFigureOut"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82B06-607F-48B0-8BD9-FFED548184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7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2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82B06-607F-48B0-8BD9-FFED5481844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6837-C055-E1F5-5224-3E65E8B5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289943-4ED6-96D2-28E7-5DB22FE8A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C309F-FF2D-D50C-3B86-945F2D31F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[HE]</a:t>
            </a:r>
            <a:endParaRPr lang="en-US"/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Nationwide competition that allows high school students to build and demonstrate their knowledge of money management. Teams showcase expertise in the concepts of </a:t>
            </a:r>
            <a:r>
              <a:rPr lang="en-US" b="1"/>
              <a:t>earning income, spending, saving, managing credit, investing, and managing risk.</a:t>
            </a:r>
            <a:endParaRPr lang="en-US" b="1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The competition begins at the state level where students work with their classmates and peers mentored by coaches and instructors.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winning team from each state moves on to the National Finals. Finals consist of a family scenario case study where teams are given information about a family and their expenses,  # of children, home and car payments, credit debt, and many other variables as well and they are tasked with formulating a strategy of recommendations for the family. They present their recommendations to a panel of judges and compete for cash prizes.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High level: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Teams of 3-4 students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Each state manages its state contest and selects a winning team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All state champs advance to Nationals for a case study competition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Top 4 teams participate in Final case study round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48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8399-D98C-4885-F54E-3B8B12634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4E5E7-9C34-F911-50C3-73858D6BB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7B0B9-3CA2-AE2F-F732-C741DDB84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[HE]</a:t>
            </a:r>
            <a:endParaRPr lang="en-US"/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Nationwide competition that allows high school students to build and demonstrate their knowledge of money management. Teams showcase expertise in the concepts of </a:t>
            </a:r>
            <a:r>
              <a:rPr lang="en-US" b="1"/>
              <a:t>earning income, spending, saving, managing credit, investing, and managing risk.</a:t>
            </a:r>
            <a:endParaRPr lang="en-US" b="1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The competition begins at the state level where students work with their classmates and peers mentored by coaches and instructors.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winning team from each state moves on to the National Finals. Finals consist of a family scenario case study where teams are given information about a family and their expenses,  # of children, home and car payments, credit debt, and many other variables as well and they are tasked with formulating a strategy of recommendations for the family. They present their recommendations to a panel of judges and compete for cash prizes.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High level: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Teams of 3-4 students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Each state manages its state contest and selects a winning team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All state champs advance to Nationals for a case study competition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Top 4 teams participate in Final case study round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84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EEEC-7D96-7018-7890-13BF9E8E4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EF486-54D5-3A9F-B850-9932ED76D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86DE15-F875-6B65-D235-053B0F604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[HE]</a:t>
            </a:r>
            <a:endParaRPr lang="en-US"/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Nationwide competition that allows high school students to build and demonstrate their knowledge of money management. Teams showcase expertise in the concepts of </a:t>
            </a:r>
            <a:r>
              <a:rPr lang="en-US" b="1"/>
              <a:t>earning income, spending, saving, managing credit, investing, and managing risk.</a:t>
            </a:r>
            <a:endParaRPr lang="en-US" b="1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The competition begins at the state level where students work with their classmates and peers mentored by coaches and instructors.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winning team from each state moves on to the National Finals. Finals consist of a family scenario case study where teams are given information about a family and their expenses,  # of children, home and car payments, credit debt, and many other variables as well and they are tasked with formulating a strategy of recommendations for the family. They present their recommendations to a panel of judges and compete for cash prizes.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High level: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Teams of 3-4 students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Each state manages its state contest and selects a winning team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All state champs advance to Nationals for a case study competition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Top 4 teams participate in Final case study round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72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76258-0DD8-A6BF-38CC-C61E2BBEC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9556C-FCA7-B769-40EE-578BC2A38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62CA8-CAF8-819F-52D1-6EF23D8C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[HE]</a:t>
            </a:r>
            <a:endParaRPr lang="en-US"/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Nationwide competition that allows high school students to build and demonstrate their knowledge of money management. Teams showcase expertise in the concepts of </a:t>
            </a:r>
            <a:r>
              <a:rPr lang="en-US" b="1"/>
              <a:t>earning income, spending, saving, managing credit, investing, and managing risk.</a:t>
            </a:r>
            <a:endParaRPr lang="en-US" b="1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The competition begins at the state level where students work with their classmates and peers mentored by coaches and instructors.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winning team from each state moves on to the National Finals. Finals consist of a family scenario case study where teams are given information about a family and their expenses,  # of children, home and car payments, credit debt, and many other variables as well and they are tasked with formulating a strategy of recommendations for the family. They present their recommendations to a panel of judges and compete for cash prizes.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High level: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Teams of 3-4 students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Each state manages its state contest and selects a winning team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All state champs advance to Nationals for a case study competition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Top 4 teams participate in Final case study round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4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65729-8763-497F-A2AB-C182C6CEDBA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1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fb983efd7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[RR]</a:t>
            </a:r>
            <a:endParaRPr/>
          </a:p>
        </p:txBody>
      </p:sp>
      <p:sp>
        <p:nvSpPr>
          <p:cNvPr id="178" name="Google Shape;178;g28fb983efd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2:30 mins</a:t>
            </a:r>
          </a:p>
          <a:p>
            <a:r>
              <a:rPr lang="en-US">
                <a:cs typeface="Calibri"/>
              </a:rPr>
              <a:t>[HE] 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Recap Video - </a:t>
            </a:r>
            <a:endParaRPr lang="en-US"/>
          </a:p>
          <a:p>
            <a:r>
              <a:rPr lang="en-US"/>
              <a:t>NPFC: 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82B06-607F-48B0-8BD9-FFED5481844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1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EC26-CDA2-D5D4-66C4-888941D8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338A5-F8E0-CC32-7DCC-1CE755EF3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52F6F-2492-D72D-2609-7E8466E57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[HE]</a:t>
            </a:r>
            <a:endParaRPr lang="en-US"/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Nationwide competition that allows high school students to build and demonstrate their knowledge of money management. Teams showcase expertise in the concepts of </a:t>
            </a:r>
            <a:r>
              <a:rPr lang="en-US" b="1"/>
              <a:t>earning income, spending, saving, managing credit, investing, and managing risk.</a:t>
            </a:r>
            <a:endParaRPr lang="en-US" b="1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The competition begins at the state level where students work with their classmates and peers mentored by coaches and instructors.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winning team from each state moves on to the National Finals. Finals consist of a family scenario case study where teams are given information about a family and their expenses,  # of children, home and car payments, credit debt, and many other variables as well and they are tasked with formulating a strategy of recommendations for the family. They present their recommendations to a panel of judges and compete for cash prizes.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High level: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Teams of 3-4 students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Each state manages its state contest and selects a winning team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All state champs advance to Nationals for a case study competition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Top 4 teams participate in Final case study round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07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7996E-A347-8FC2-D1F7-D8BA1C68B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75D1B-960E-2998-275F-0D3BFEBD7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CD046-C6B1-870A-A7FB-94CE7DB0A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988E0-3485-D28D-A8AD-F7B7489CB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65729-8763-497F-A2AB-C182C6CEDBA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8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8B034-BCBD-EAE3-C38A-4DD1C6191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F2E51-49EB-D582-74DA-E11FC4B3E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FE2B4-675E-25E5-3104-27184A172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[HE]</a:t>
            </a:r>
            <a:endParaRPr lang="en-US"/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Nationwide competition that allows high school students to build and demonstrate their knowledge of money management. Teams showcase expertise in the concepts of </a:t>
            </a:r>
            <a:r>
              <a:rPr lang="en-US" b="1"/>
              <a:t>earning income, spending, saving, managing credit, investing, and managing risk.</a:t>
            </a:r>
            <a:endParaRPr lang="en-US" b="1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The competition begins at the state level where students work with their classmates and peers mentored by coaches and instructors.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winning team from each state moves on to the National Finals. Finals consist of a family scenario case study where teams are given information about a family and their expenses,  # of children, home and car payments, credit debt, and many other variables as well and they are tasked with formulating a strategy of recommendations for the family. They present their recommendations to a panel of judges and compete for cash prizes.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High level: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Teams of 3-4 students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Each state manages its state contest and selects a winning team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All state champs advance to Nationals for a case study competition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Top 4 teams participate in Final case study round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15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68D1D-76DC-D878-E876-A4881ABDE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BBE24C-C822-5C09-1D31-87FAA6906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CB15C8-5D6E-D540-D987-79107C5EB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[HE]</a:t>
            </a:r>
            <a:endParaRPr lang="en-US"/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Nationwide competition that allows high school students to build and demonstrate their knowledge of money management. Teams showcase expertise in the concepts of </a:t>
            </a:r>
            <a:r>
              <a:rPr lang="en-US" b="1"/>
              <a:t>earning income, spending, saving, managing credit, investing, and managing risk.</a:t>
            </a:r>
            <a:endParaRPr lang="en-US" b="1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The competition begins at the state level where students work with their classmates and peers mentored by coaches and instructors.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winning team from each state moves on to the National Finals. Finals consist of a family scenario case study where teams are given information about a family and their expenses,  # of children, home and car payments, credit debt, and many other variables as well and they are tasked with formulating a strategy of recommendations for the family. They present their recommendations to a panel of judges and compete for cash prizes.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High level: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Teams of 3-4 students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Each state manages its state contest and selects a winning team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All state champs advance to Nationals for a case study competition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Top 4 teams participate in Final case study round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11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0A110-7397-265E-F585-9E979D0C7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B57EA-42B7-5B0F-4221-ACADD0194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7BE32-3A1A-4672-53D6-BDDF1AC02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[HE]</a:t>
            </a:r>
            <a:endParaRPr lang="en-US"/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Nationwide competition that allows high school students to build and demonstrate their knowledge of money management. Teams showcase expertise in the concepts of </a:t>
            </a:r>
            <a:r>
              <a:rPr lang="en-US" b="1"/>
              <a:t>earning income, spending, saving, managing credit, investing, and managing risk.</a:t>
            </a:r>
            <a:endParaRPr lang="en-US" b="1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/>
              <a:t>The competition begins at the state level where students work with their classmates and peers mentored by coaches and instructors.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winning team from each state moves on to the National Finals. Finals consist of a family scenario case study where teams are given information about a family and their expenses,  # of children, home and car payments, credit debt, and many other variables as well and they are tasked with formulating a strategy of recommendations for the family. They present their recommendations to a panel of judges and compete for cash prizes.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High level: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Teams of 3-4 students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Each state manages its state contest and selects a winning team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All state champs advance to Nationals for a case study competition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Top 4 teams participate in Final case study round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6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2553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D47ECC5-9FC9-F38A-E672-7E1A3846183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B74A8F5-1A21-114C-2D34-AF2CF661AC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EF7B99-29BE-0A4D-A105-15F12E259C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69C6FF-58DE-3B51-807C-6EADECA39551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82ACD57-0886-E84B-EB11-B14361E3A3D5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43B6E54-AD86-F7D2-2425-B74AA78B66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E230EE-F3FC-0C46-9D5A-599BBBFA98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1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1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/>
            </a:lvl1pPr>
            <a:lvl2pPr marL="0" lvl="1" indent="0" algn="r">
              <a:spcBef>
                <a:spcPts val="0"/>
              </a:spcBef>
              <a:buNone/>
              <a:defRPr sz="1200"/>
            </a:lvl2pPr>
            <a:lvl3pPr marL="0" lvl="2" indent="0" algn="r">
              <a:spcBef>
                <a:spcPts val="0"/>
              </a:spcBef>
              <a:buNone/>
              <a:defRPr sz="1200"/>
            </a:lvl3pPr>
            <a:lvl4pPr marL="0" lvl="3" indent="0" algn="r">
              <a:spcBef>
                <a:spcPts val="0"/>
              </a:spcBef>
              <a:buNone/>
              <a:defRPr sz="1200"/>
            </a:lvl4pPr>
            <a:lvl5pPr marL="0" lvl="4" indent="0" algn="r">
              <a:spcBef>
                <a:spcPts val="0"/>
              </a:spcBef>
              <a:buNone/>
              <a:defRPr sz="1200"/>
            </a:lvl5pPr>
            <a:lvl6pPr marL="0" lvl="5" indent="0" algn="r">
              <a:spcBef>
                <a:spcPts val="0"/>
              </a:spcBef>
              <a:buNone/>
              <a:defRPr sz="1200"/>
            </a:lvl6pPr>
            <a:lvl7pPr marL="0" lvl="6" indent="0" algn="r">
              <a:spcBef>
                <a:spcPts val="0"/>
              </a:spcBef>
              <a:buNone/>
              <a:defRPr sz="1200"/>
            </a:lvl7pPr>
            <a:lvl8pPr marL="0" lvl="7" indent="0" algn="r">
              <a:spcBef>
                <a:spcPts val="0"/>
              </a:spcBef>
              <a:buNone/>
              <a:defRPr sz="1200"/>
            </a:lvl8pPr>
            <a:lvl9pPr marL="0" lvl="8" indent="0" algn="r">
              <a:spcBef>
                <a:spcPts val="0"/>
              </a:spcBef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5F6EE7B-9005-E215-5CA0-746AF2E67AF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12801" y="4146547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5400" b="0" i="0" u="none" strike="noStrike" cap="none" spc="-15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2249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768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A5F2401-7499-65E7-E0DA-AECB1CD02B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8ACA984-6FBD-F14A-BB88-7FB992435689}" type="slidenum">
              <a:t>‹#›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E6222B2-BA8A-E209-9D8A-438F0785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5" b="1138"/>
          <a:stretch>
            <a:fillRect/>
          </a:stretch>
        </p:blipFill>
        <p:spPr>
          <a:xfrm>
            <a:off x="0" y="0"/>
            <a:ext cx="929096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EE2C1C0-E998-DD8F-7928-9A25C2EF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9" t="16064" r="31320" b="13140"/>
          <a:stretch>
            <a:fillRect/>
          </a:stretch>
        </p:blipFill>
        <p:spPr>
          <a:xfrm>
            <a:off x="4644767" y="0"/>
            <a:ext cx="5387004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410FC15-C03B-3F2E-F0F2-BFDDBED8F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17" y="4896474"/>
            <a:ext cx="1270001" cy="8889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22324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icture 1"/>
          <p:cNvPicPr>
            <a:picLocks noChangeAspect="1"/>
          </p:cNvPicPr>
          <p:nvPr/>
        </p:nvPicPr>
        <p:blipFill>
          <a:blip r:embed="rId2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 spc="-150">
                <a:solidFill>
                  <a:srgbClr val="FFFFFF"/>
                </a:solidFill>
              </a:defRPr>
            </a:lvl1pPr>
            <a:lvl2pPr marL="971550" indent="-514350">
              <a:buFontTx/>
              <a:defRPr sz="5400" spc="-150">
                <a:solidFill>
                  <a:srgbClr val="FFFFFF"/>
                </a:solidFill>
              </a:defRPr>
            </a:lvl2pPr>
            <a:lvl3pPr marL="1531619" indent="-617219">
              <a:buFontTx/>
              <a:defRPr sz="5400" spc="-150">
                <a:solidFill>
                  <a:srgbClr val="FFFFFF"/>
                </a:solidFill>
              </a:defRPr>
            </a:lvl3pPr>
            <a:lvl4pPr marL="2057400" indent="-685800">
              <a:buFontTx/>
              <a:defRPr sz="5400" spc="-150">
                <a:solidFill>
                  <a:srgbClr val="FFFFFF"/>
                </a:solidFill>
              </a:defRPr>
            </a:lvl4pPr>
            <a:lvl5pPr marL="2514600" indent="-685800">
              <a:buFontTx/>
              <a:defRPr sz="5400" spc="-1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 descr="Picture 1"/>
          <p:cNvPicPr>
            <a:picLocks noChangeAspect="1"/>
          </p:cNvPicPr>
          <p:nvPr/>
        </p:nvPicPr>
        <p:blipFill>
          <a:blip r:embed="rId2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3" descr="Picture 3"/>
          <p:cNvPicPr>
            <a:picLocks noChangeAspect="1"/>
          </p:cNvPicPr>
          <p:nvPr/>
        </p:nvPicPr>
        <p:blipFill>
          <a:blip r:embed="rId3"/>
          <a:srcRect t="805" b="1138"/>
          <a:stretch>
            <a:fillRect/>
          </a:stretch>
        </p:blipFill>
        <p:spPr>
          <a:xfrm>
            <a:off x="0" y="0"/>
            <a:ext cx="929096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4" descr="Picture 4"/>
          <p:cNvPicPr>
            <a:picLocks noChangeAspect="1"/>
          </p:cNvPicPr>
          <p:nvPr/>
        </p:nvPicPr>
        <p:blipFill>
          <a:blip r:embed="rId4"/>
          <a:srcRect l="21989" t="16064" r="31320" b="13139"/>
          <a:stretch>
            <a:fillRect/>
          </a:stretch>
        </p:blipFill>
        <p:spPr>
          <a:xfrm>
            <a:off x="4644766" y="0"/>
            <a:ext cx="53870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16" y="4896473"/>
            <a:ext cx="1270002" cy="88899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8" y="-636103"/>
            <a:ext cx="15259261" cy="753386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357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0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</a:lvl1pPr>
            <a:lvl2pPr>
              <a:spcBef>
                <a:spcPts val="400"/>
              </a:spcBef>
              <a:buFontTx/>
            </a:lvl2pPr>
            <a:lvl3pPr>
              <a:spcBef>
                <a:spcPts val="400"/>
              </a:spcBef>
              <a:buFontTx/>
            </a:lvl3pPr>
            <a:lvl4pPr>
              <a:spcBef>
                <a:spcPts val="400"/>
              </a:spcBef>
              <a:buFontTx/>
            </a:lvl4pPr>
            <a:lvl5pPr>
              <a:spcBef>
                <a:spcPts val="400"/>
              </a:spcBef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1pPr>
            <a:lvl2pPr marL="731519" indent="-274319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2pPr>
            <a:lvl3pPr marL="1219200" indent="-304800">
              <a:buChar char="o"/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3pPr>
            <a:lvl4pPr marL="16764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4pPr>
            <a:lvl5pPr marL="21336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1pPr>
            <a:lvl2pPr marL="731519" indent="-274319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2pPr>
            <a:lvl3pPr marL="1219200" indent="-304800">
              <a:buChar char="o"/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3pPr>
            <a:lvl4pPr marL="16764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4pPr>
            <a:lvl5pPr marL="21336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9784" y="2505070"/>
            <a:ext cx="5157783" cy="3684584"/>
          </a:xfrm>
          <a:prstGeom prst="rect">
            <a:avLst/>
          </a:prstGeom>
          <a:solidFill>
            <a:srgbClr val="FFFFFF">
              <a:alpha val="20004"/>
            </a:srgbClr>
          </a:solidFill>
          <a:ln w="12701">
            <a:solidFill>
              <a:srgbClr val="2C3842"/>
            </a:solidFill>
            <a:round/>
          </a:ln>
        </p:spPr>
        <p:txBody>
          <a:bodyPr anchor="ctr">
            <a:normAutofit/>
          </a:bodyPr>
          <a:lstStyle>
            <a:lvl1pPr marL="0" indent="182879">
              <a:buSzTx/>
              <a:buFontTx/>
              <a:buNone/>
              <a:defRPr sz="1800"/>
            </a:lvl1pPr>
            <a:lvl2pPr marL="628650" indent="-171450">
              <a:buFontTx/>
              <a:defRPr sz="1800"/>
            </a:lvl2pPr>
            <a:lvl3pPr marL="1120139" indent="-205739">
              <a:buFontTx/>
              <a:defRPr sz="1800"/>
            </a:lvl3pPr>
            <a:lvl4pPr marL="1600200" indent="-228600">
              <a:buFontTx/>
              <a:defRPr sz="1800"/>
            </a:lvl4pPr>
            <a:lvl5pPr marL="2057400" indent="-228600"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Text Placeholder 4"/>
          <p:cNvSpPr txBox="1">
            <a:spLocks noGrp="1"/>
          </p:cNvSpPr>
          <p:nvPr>
            <p:ph type="body" sz="quarter" idx="21"/>
          </p:nvPr>
        </p:nvSpPr>
        <p:spPr>
          <a:xfrm>
            <a:off x="6172199" y="1681159"/>
            <a:ext cx="5183186" cy="823911"/>
          </a:xfrm>
          <a:prstGeom prst="rect">
            <a:avLst/>
          </a:prstGeom>
          <a:solidFill>
            <a:srgbClr val="2C3842"/>
          </a:solidFill>
          <a:ln w="12701">
            <a:solidFill>
              <a:srgbClr val="2C3842"/>
            </a:solidFill>
            <a:round/>
          </a:ln>
        </p:spPr>
        <p:txBody>
          <a:bodyPr anchor="ctr">
            <a:normAutofit/>
          </a:bodyPr>
          <a:lstStyle/>
          <a:p>
            <a:pPr marL="0" indent="0">
              <a:buSzTx/>
              <a:buFontTx/>
              <a:buNone/>
              <a:defRPr sz="2400" b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pPr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1pPr>
            <a:lvl2pPr marL="731519" indent="-274319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2pPr>
            <a:lvl3pPr marL="1219200" indent="-304800">
              <a:buChar char="o"/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3pPr>
            <a:lvl4pPr marL="16764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4pPr>
            <a:lvl5pPr marL="21336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2186" y="861391"/>
            <a:ext cx="9144001" cy="616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000"/>
            </a:lvl1pPr>
            <a:lvl2pPr marL="647700" indent="-190500">
              <a:buFontTx/>
              <a:defRPr sz="2000"/>
            </a:lvl2pPr>
            <a:lvl3pPr marL="1143000" indent="-228600">
              <a:buFontTx/>
              <a:defRPr sz="2000"/>
            </a:lvl3pPr>
            <a:lvl4pPr marL="1625600" indent="-254000">
              <a:buFontTx/>
              <a:defRPr sz="2000"/>
            </a:lvl4pPr>
            <a:lvl5pPr marL="2082800" indent="-254000"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2200" y="1825626"/>
            <a:ext cx="5181604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E45E28A-FA45-A0B3-B1DA-5A295F71517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1552715"/>
            <a:ext cx="10691814" cy="4752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400"/>
              </a:spcBef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02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3" y="1825626"/>
            <a:ext cx="5181604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D0C9D-5338-A987-2897-E2CA36B4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C7EE-3888-4A09-8FED-8C06B715E32C}" type="datetimeFigureOut">
              <a:rPr lang="en-IN" smtClean="0"/>
              <a:t>11-03-2026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2DE9D-5DE9-236D-525F-700B839F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75E2-58E5-19D7-DA6E-2C0BD0E6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1C05-F5F7-4DA2-AECB-B99D9E10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4262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01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object with black border&#10;&#10;Description automatically generated">
            <a:extLst>
              <a:ext uri="{FF2B5EF4-FFF2-40B4-BE49-F238E27FC236}">
                <a16:creationId xmlns:a16="http://schemas.microsoft.com/office/drawing/2014/main" id="{FD693040-85E7-2FD4-4966-C46311693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-123" r="8633" b="10385"/>
          <a:stretch/>
        </p:blipFill>
        <p:spPr>
          <a:xfrm>
            <a:off x="0" y="-330200"/>
            <a:ext cx="12192000" cy="835292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FE930-7EB3-29A6-FCED-69A3282DC601}"/>
              </a:ext>
            </a:extLst>
          </p:cNvPr>
          <p:cNvSpPr txBox="1">
            <a:spLocks/>
          </p:cNvSpPr>
          <p:nvPr userDrawn="1"/>
        </p:nvSpPr>
        <p:spPr>
          <a:xfrm>
            <a:off x="1103445" y="6309783"/>
            <a:ext cx="8033524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8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>
                <a:solidFill>
                  <a:schemeClr val="bg1"/>
                </a:solidFill>
                <a:latin typeface="+mn-lt"/>
              </a:rPr>
              <a:t>Information contained herein is proprietary, confidential and non-public and is not for public release.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008E54-9BD9-4808-104C-8C49AE588306}"/>
              </a:ext>
            </a:extLst>
          </p:cNvPr>
          <p:cNvSpPr txBox="1">
            <a:spLocks/>
          </p:cNvSpPr>
          <p:nvPr userDrawn="1"/>
        </p:nvSpPr>
        <p:spPr>
          <a:xfrm>
            <a:off x="11353801" y="6309783"/>
            <a:ext cx="607828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12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407E6-B41D-B446-A8AD-8AB2AE91D738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CF907C-C75F-4782-2C13-D76B4E4F5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446" y="1122363"/>
            <a:ext cx="9985109" cy="23066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EBBD295-624A-360B-4421-D60CBCE08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445" y="3602037"/>
            <a:ext cx="9985108" cy="23232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7BD72D9-70CF-E4CD-B48F-BA5D814572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" y="172704"/>
            <a:ext cx="1157156" cy="4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0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20AF3F-8278-95E8-7974-1551913E1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801" y="-188363"/>
            <a:ext cx="13456357" cy="7569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008E54-9BD9-4808-104C-8C49AE588306}"/>
              </a:ext>
            </a:extLst>
          </p:cNvPr>
          <p:cNvSpPr txBox="1">
            <a:spLocks/>
          </p:cNvSpPr>
          <p:nvPr userDrawn="1"/>
        </p:nvSpPr>
        <p:spPr>
          <a:xfrm>
            <a:off x="11353801" y="6309783"/>
            <a:ext cx="607828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12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407E6-B41D-B446-A8AD-8AB2AE91D738}" type="slidenum">
              <a:rPr lang="en-US" sz="1600" smtClean="0"/>
              <a:pPr/>
              <a:t>‹#›</a:t>
            </a:fld>
            <a:endParaRPr lang="en-US"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375CFF-F963-3FBD-D0BE-4D249C32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6" y="2372883"/>
            <a:ext cx="7278553" cy="1223355"/>
          </a:xfrm>
        </p:spPr>
        <p:txBody>
          <a:bodyPr>
            <a:noAutofit/>
          </a:bodyPr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2121F57-9D81-222D-A87C-5050E326E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447" y="3987799"/>
            <a:ext cx="6336704" cy="85657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9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F1F9013-1661-4F42-94BB-BC5BD8CA5C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" y="172704"/>
            <a:ext cx="1157156" cy="428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66663-53D4-C1EF-0A37-F559341C037E}"/>
              </a:ext>
            </a:extLst>
          </p:cNvPr>
          <p:cNvSpPr txBox="1">
            <a:spLocks/>
          </p:cNvSpPr>
          <p:nvPr userDrawn="1"/>
        </p:nvSpPr>
        <p:spPr>
          <a:xfrm>
            <a:off x="1103445" y="6309783"/>
            <a:ext cx="8033524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8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>
                <a:solidFill>
                  <a:schemeClr val="bg1"/>
                </a:solidFill>
                <a:latin typeface="+mn-lt"/>
              </a:rPr>
              <a:t>Information contained herein is proprietary, confidential and non-public and is not for public release.</a:t>
            </a:r>
          </a:p>
        </p:txBody>
      </p:sp>
    </p:spTree>
    <p:extLst>
      <p:ext uri="{BB962C8B-B14F-4D97-AF65-F5344CB8AC3E}">
        <p14:creationId xmlns:p14="http://schemas.microsoft.com/office/powerpoint/2010/main" val="2247258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E58FD-215E-B65E-2056-F54E30BEF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t="-6703" r="6822"/>
          <a:stretch/>
        </p:blipFill>
        <p:spPr>
          <a:xfrm>
            <a:off x="0" y="-533400"/>
            <a:ext cx="9245600" cy="74676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169F87-41AE-9898-80EB-E477FA4F2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1" y="6309783"/>
            <a:ext cx="60782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2"/>
                </a:solidFill>
                <a:latin typeface="Gill Sans MT" panose="020B0502020104020203" pitchFamily="34" charset="77"/>
              </a:defRPr>
            </a:lvl1pPr>
          </a:lstStyle>
          <a:p>
            <a:fld id="{E90407E6-B41D-B446-A8AD-8AB2AE91D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8DE5E-06DD-6E21-D348-6530A269E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1" y="6247042"/>
            <a:ext cx="4072164" cy="42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Information contained herein is proprietary, confidential and non-public and is not for public release.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18D5C0-2A17-931A-ECBD-3B38D78EC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2176931"/>
            <a:ext cx="5856651" cy="1223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  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4CE6AC-3F4A-F635-D429-8258BF78B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3634478"/>
            <a:ext cx="5856651" cy="12390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7DD2C28-DF67-1801-7821-322D3A9230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5556" y="-1742"/>
            <a:ext cx="7496445" cy="6859721"/>
          </a:xfrm>
          <a:custGeom>
            <a:avLst/>
            <a:gdLst>
              <a:gd name="connsiteX0" fmla="*/ 2740939 w 4846880"/>
              <a:gd name="connsiteY0" fmla="*/ 0 h 4579021"/>
              <a:gd name="connsiteX1" fmla="*/ 4846880 w 4846880"/>
              <a:gd name="connsiteY1" fmla="*/ 0 h 4579021"/>
              <a:gd name="connsiteX2" fmla="*/ 4846880 w 4846880"/>
              <a:gd name="connsiteY2" fmla="*/ 4572660 h 4579021"/>
              <a:gd name="connsiteX3" fmla="*/ 0 w 4846880"/>
              <a:gd name="connsiteY3" fmla="*/ 4579021 h 4579021"/>
              <a:gd name="connsiteX4" fmla="*/ 0 w 4846880"/>
              <a:gd name="connsiteY4" fmla="*/ 4578105 h 4579021"/>
              <a:gd name="connsiteX5" fmla="*/ 122984 w 4846880"/>
              <a:gd name="connsiteY5" fmla="*/ 4569374 h 4579021"/>
              <a:gd name="connsiteX6" fmla="*/ 725490 w 4846880"/>
              <a:gd name="connsiteY6" fmla="*/ 4126336 h 4579021"/>
              <a:gd name="connsiteX7" fmla="*/ 2410453 w 4846880"/>
              <a:gd name="connsiteY7" fmla="*/ 324252 h 4579021"/>
              <a:gd name="connsiteX8" fmla="*/ 2739380 w 4846880"/>
              <a:gd name="connsiteY8" fmla="*/ 468 h 45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880" h="4579021">
                <a:moveTo>
                  <a:pt x="2740939" y="0"/>
                </a:moveTo>
                <a:lnTo>
                  <a:pt x="4846880" y="0"/>
                </a:lnTo>
                <a:lnTo>
                  <a:pt x="4846880" y="4572660"/>
                </a:lnTo>
                <a:lnTo>
                  <a:pt x="0" y="4579021"/>
                </a:lnTo>
                <a:lnTo>
                  <a:pt x="0" y="4578105"/>
                </a:lnTo>
                <a:lnTo>
                  <a:pt x="122984" y="4569374"/>
                </a:lnTo>
                <a:cubicBezTo>
                  <a:pt x="425133" y="4525140"/>
                  <a:pt x="619663" y="4335151"/>
                  <a:pt x="725490" y="4126336"/>
                </a:cubicBezTo>
                <a:cubicBezTo>
                  <a:pt x="906081" y="3769828"/>
                  <a:pt x="2379549" y="384452"/>
                  <a:pt x="2410453" y="324252"/>
                </a:cubicBezTo>
                <a:cubicBezTo>
                  <a:pt x="2521844" y="107676"/>
                  <a:pt x="2657869" y="28983"/>
                  <a:pt x="2739380" y="46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6E535F-7AFF-6B03-84C7-E8EF086E9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" y="172704"/>
            <a:ext cx="1157156" cy="4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92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20AF3F-8278-95E8-7974-1551913E1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r="24420"/>
          <a:stretch/>
        </p:blipFill>
        <p:spPr>
          <a:xfrm>
            <a:off x="0" y="-33971"/>
            <a:ext cx="6299200" cy="692594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008E54-9BD9-4808-104C-8C49AE588306}"/>
              </a:ext>
            </a:extLst>
          </p:cNvPr>
          <p:cNvSpPr txBox="1">
            <a:spLocks/>
          </p:cNvSpPr>
          <p:nvPr userDrawn="1"/>
        </p:nvSpPr>
        <p:spPr>
          <a:xfrm>
            <a:off x="11353801" y="6309783"/>
            <a:ext cx="607828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12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407E6-B41D-B446-A8AD-8AB2AE91D738}" type="slidenum">
              <a:rPr lang="en-US" sz="1600" smtClean="0"/>
              <a:pPr/>
              <a:t>‹#›</a:t>
            </a:fld>
            <a:endParaRPr lang="en-US" sz="16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BF79CCE-AA54-94D4-0609-67F86E71E7F0}"/>
              </a:ext>
            </a:extLst>
          </p:cNvPr>
          <p:cNvSpPr txBox="1">
            <a:spLocks/>
          </p:cNvSpPr>
          <p:nvPr userDrawn="1"/>
        </p:nvSpPr>
        <p:spPr>
          <a:xfrm>
            <a:off x="4847862" y="6309783"/>
            <a:ext cx="622584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8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>
                <a:solidFill>
                  <a:schemeClr val="tx1"/>
                </a:solidFill>
                <a:latin typeface="+mn-lt"/>
              </a:rPr>
              <a:t>Information contained herein is proprietary, confidential and non-public and is not for public release.</a:t>
            </a: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A49BA57-E35C-E34F-6A03-EFB9A7F91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" y="172704"/>
            <a:ext cx="1157156" cy="4289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985426-02E9-7578-AA4B-D5F53D158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723" y="537264"/>
            <a:ext cx="8256917" cy="1223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  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C3FAAA-B10B-C447-52B9-63B1CC926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621" y="2711903"/>
            <a:ext cx="3244849" cy="256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1FB813B-6B2A-70DE-3096-89197F8D5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9600" y="2706823"/>
            <a:ext cx="3244849" cy="256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019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20AF3F-8278-95E8-7974-1551913E1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7" r="35227"/>
          <a:stretch/>
        </p:blipFill>
        <p:spPr>
          <a:xfrm>
            <a:off x="0" y="-76199"/>
            <a:ext cx="5035293" cy="696521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008E54-9BD9-4808-104C-8C49AE588306}"/>
              </a:ext>
            </a:extLst>
          </p:cNvPr>
          <p:cNvSpPr txBox="1">
            <a:spLocks/>
          </p:cNvSpPr>
          <p:nvPr userDrawn="1"/>
        </p:nvSpPr>
        <p:spPr>
          <a:xfrm>
            <a:off x="11353801" y="6309783"/>
            <a:ext cx="607828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12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407E6-B41D-B446-A8AD-8AB2AE91D738}" type="slidenum">
              <a:rPr lang="en-US" sz="1600" smtClean="0"/>
              <a:pPr/>
              <a:t>‹#›</a:t>
            </a:fld>
            <a:endParaRPr lang="en-US" sz="160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71B7595-8AF8-54CC-C97B-6467B971ED72}"/>
              </a:ext>
            </a:extLst>
          </p:cNvPr>
          <p:cNvSpPr txBox="1">
            <a:spLocks/>
          </p:cNvSpPr>
          <p:nvPr userDrawn="1"/>
        </p:nvSpPr>
        <p:spPr>
          <a:xfrm>
            <a:off x="4847862" y="6309783"/>
            <a:ext cx="622584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8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>
                <a:solidFill>
                  <a:schemeClr val="tx1"/>
                </a:solidFill>
                <a:latin typeface="+mn-lt"/>
              </a:rPr>
              <a:t>Information contained herein is proprietary, confidential and non-public and is not for public release.</a:t>
            </a: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A62FD5A-FF2E-8945-1696-A5E8D74E66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" y="172704"/>
            <a:ext cx="1157156" cy="4289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E4B7C8-78CB-665C-D31A-4EEB2932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723" y="537264"/>
            <a:ext cx="8256917" cy="1223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   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F2E290B-380B-1327-B9AF-30C8E639D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621" y="2711903"/>
            <a:ext cx="3244849" cy="256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77B9954-9003-2682-3995-8B2FFE739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9600" y="2706823"/>
            <a:ext cx="3244849" cy="256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812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20AF3F-8278-95E8-7974-1551913E1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0" r="24780"/>
          <a:stretch/>
        </p:blipFill>
        <p:spPr>
          <a:xfrm>
            <a:off x="-1" y="-76199"/>
            <a:ext cx="6331617" cy="69615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008E54-9BD9-4808-104C-8C49AE588306}"/>
              </a:ext>
            </a:extLst>
          </p:cNvPr>
          <p:cNvSpPr txBox="1">
            <a:spLocks/>
          </p:cNvSpPr>
          <p:nvPr userDrawn="1"/>
        </p:nvSpPr>
        <p:spPr>
          <a:xfrm>
            <a:off x="11353801" y="6309783"/>
            <a:ext cx="607828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12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407E6-B41D-B446-A8AD-8AB2AE91D738}" type="slidenum">
              <a:rPr lang="en-US" sz="1600" smtClean="0"/>
              <a:pPr/>
              <a:t>‹#›</a:t>
            </a:fld>
            <a:endParaRPr lang="en-US" sz="16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736A1DC-94E0-2FBB-44AA-4889686A4147}"/>
              </a:ext>
            </a:extLst>
          </p:cNvPr>
          <p:cNvSpPr txBox="1">
            <a:spLocks/>
          </p:cNvSpPr>
          <p:nvPr userDrawn="1"/>
        </p:nvSpPr>
        <p:spPr>
          <a:xfrm>
            <a:off x="4847862" y="6309783"/>
            <a:ext cx="622584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8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>
                <a:solidFill>
                  <a:schemeClr val="tx1"/>
                </a:solidFill>
                <a:latin typeface="+mn-lt"/>
              </a:rPr>
              <a:t>Information contained herein is proprietary, confidential and non-public and is not for public release.</a:t>
            </a: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58CBEBA-DD8F-15FB-247C-0D8C42AA37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" y="172704"/>
            <a:ext cx="1157156" cy="4289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734733-6FEC-1B95-3444-7DF810ACB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723" y="537264"/>
            <a:ext cx="8256917" cy="1223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  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5B8285-A657-4F4E-A534-D25127FA34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621" y="2711903"/>
            <a:ext cx="3244849" cy="256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C9DBA9-2749-37E0-615F-FF22A2A66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9600" y="2706823"/>
            <a:ext cx="3244849" cy="256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55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20AF3F-8278-95E8-7974-1551913E1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r="24420"/>
          <a:stretch/>
        </p:blipFill>
        <p:spPr>
          <a:xfrm>
            <a:off x="-1" y="-76199"/>
            <a:ext cx="6331617" cy="69615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008E54-9BD9-4808-104C-8C49AE588306}"/>
              </a:ext>
            </a:extLst>
          </p:cNvPr>
          <p:cNvSpPr txBox="1">
            <a:spLocks/>
          </p:cNvSpPr>
          <p:nvPr userDrawn="1"/>
        </p:nvSpPr>
        <p:spPr>
          <a:xfrm>
            <a:off x="11353801" y="6309783"/>
            <a:ext cx="607828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12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407E6-B41D-B446-A8AD-8AB2AE91D738}" type="slidenum">
              <a:rPr lang="en-US" sz="1600" smtClean="0"/>
              <a:pPr/>
              <a:t>‹#›</a:t>
            </a:fld>
            <a:endParaRPr lang="en-US" sz="16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BF79CCE-AA54-94D4-0609-67F86E71E7F0}"/>
              </a:ext>
            </a:extLst>
          </p:cNvPr>
          <p:cNvSpPr txBox="1">
            <a:spLocks/>
          </p:cNvSpPr>
          <p:nvPr userDrawn="1"/>
        </p:nvSpPr>
        <p:spPr>
          <a:xfrm>
            <a:off x="4847862" y="6309783"/>
            <a:ext cx="622584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d-ID"/>
            </a:defPPr>
            <a:lvl1pPr marL="0" algn="l" defTabSz="685783" rtl="0" eaLnBrk="1" latinLnBrk="0" hangingPunct="1">
              <a:defRPr sz="800" b="0" i="0" kern="1200">
                <a:solidFill>
                  <a:schemeClr val="tx2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>
                <a:solidFill>
                  <a:schemeClr val="tx1"/>
                </a:solidFill>
                <a:latin typeface="+mn-lt"/>
              </a:rPr>
              <a:t>Information contained herein is proprietary, confidential and non-public and is not for public release.</a:t>
            </a: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26D85E9-58D3-FA7A-DAEC-006365CC25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" y="172704"/>
            <a:ext cx="1157156" cy="4289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279A33-E636-D8A7-2EB7-E5D08A8ED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723" y="537264"/>
            <a:ext cx="8256917" cy="1223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  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E613375-357B-06B1-2160-9FF77BE57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621" y="2711903"/>
            <a:ext cx="3244849" cy="256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23199F4-81ED-A117-3D69-CEEC78F718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9600" y="2706823"/>
            <a:ext cx="3244849" cy="256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08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5D8471-8E5C-9BAA-2FB7-31A3DB3AFF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D8E1D0-E78E-9C48-9710-D095594FF379}" type="slidenum">
              <a:t>‹#›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B7258E-8B32-BCE3-2D46-6497099A390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1552715"/>
            <a:ext cx="10691814" cy="4752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400"/>
              </a:spcBef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95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DC79FA-6780-01F2-148D-B71B1D52EAFD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99049" y="2290416"/>
            <a:ext cx="10830336" cy="3363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2pPr>
            <a:lvl3pPr marR="0" lvl="2" fontAlgn="auto"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lang="en-US" sz="18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98390-3B3E-32EA-1243-2F057EA33508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99049" y="1477615"/>
            <a:ext cx="10830336" cy="1035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84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3627087-28DC-C245-2623-4FD24AC1C6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05A01-5B6C-4E4E-B6D9-A456010C023B}" type="slidenum"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98E4-8561-33FE-A353-B8BE11548B31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99049" y="2290416"/>
            <a:ext cx="10830336" cy="3363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2pPr>
            <a:lvl3pPr marR="0" lvl="2" fontAlgn="auto"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lang="en-US" sz="18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016AB7-D83D-B9C6-3E9A-68FF7EC3771E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99049" y="1477615"/>
            <a:ext cx="10830336" cy="1035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28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77B04BE-3319-3930-68B8-480D1EC11FF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solidFill>
            <a:srgbClr val="FFFFFF">
              <a:alpha val="20004"/>
            </a:srgbClr>
          </a:solidFill>
          <a:ln w="12701">
            <a:solidFill>
              <a:srgbClr val="2C3842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18288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5BCF8A3-A40A-6EED-D2B0-CBCF0555A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solidFill>
            <a:srgbClr val="2C3842"/>
          </a:solidFill>
          <a:ln w="12701">
            <a:solidFill>
              <a:srgbClr val="2C3842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FFFFFF"/>
                </a:solidFill>
                <a:uFillTx/>
                <a:latin typeface="Inter SemiBold" pitchFamily="2"/>
                <a:ea typeface="Inter SemiBold" pitchFamily="2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C4B0E05-4683-6D2D-B3B2-EDAEA290B414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solidFill>
            <a:srgbClr val="FFFFFF">
              <a:alpha val="20004"/>
            </a:srgbClr>
          </a:solidFill>
          <a:ln w="12701">
            <a:solidFill>
              <a:srgbClr val="2C3842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18288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4B1F9432-DC5B-B549-24B0-F854B75C00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A30D68-C8CE-E04E-826F-CD269741E0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CD55B70-2566-A3A2-EEC8-7572AC1D72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76FEE9-C51F-0C4D-A455-C6B26ACBD87E}" type="slidenum"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C13C-193A-0197-C64E-43A0201883D7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99049" y="2290416"/>
            <a:ext cx="10830336" cy="3363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2pPr>
            <a:lvl3pPr marR="0" lvl="2" fontAlgn="auto"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lang="en-US" sz="18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048FB0-6146-B9CC-731D-881178EF86E5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99049" y="1477615"/>
            <a:ext cx="10830336" cy="1035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70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1750B64-583C-E9A8-7A43-6E29AA0FBEFA}"/>
              </a:ext>
            </a:extLst>
          </p:cNvPr>
          <p:cNvSpPr txBox="1">
            <a:spLocks noGrp="1"/>
          </p:cNvSpPr>
          <p:nvPr>
            <p:ph type="subTitle" sz="quarter" idx="4294967295"/>
          </p:nvPr>
        </p:nvSpPr>
        <p:spPr>
          <a:xfrm>
            <a:off x="732187" y="861392"/>
            <a:ext cx="9144000" cy="6162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31D127-AF44-422A-48B2-6DC9450722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15E157-0DA7-E846-874B-85D8260FF863}" type="slidenum"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FF9107-A131-C244-1FAD-FC18826BF46F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99049" y="2290416"/>
            <a:ext cx="10830336" cy="3363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2pPr>
            <a:lvl3pPr marR="0" lvl="2" fontAlgn="auto"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lang="en-US" sz="1800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365C52-E63F-7544-EFC4-429ED5C71844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99049" y="1477615"/>
            <a:ext cx="10830336" cy="1035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0" i="0" u="none" strike="noStrike" cap="none" spc="-100" baseline="0">
                <a:solidFill>
                  <a:srgbClr val="000000"/>
                </a:solidFill>
                <a:uFillTx/>
                <a:latin typeface="Inter Light" pitchFamily="2"/>
                <a:ea typeface="Inter Light" pitchFamily="2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1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B607CA-1157-26B7-1680-BC0242E72D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42454" y="70363"/>
            <a:ext cx="1465618" cy="1221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B4DCCA-63C7-F1C7-D82C-1B8EE516FB36}"/>
              </a:ext>
            </a:extLst>
          </p:cNvPr>
          <p:cNvSpPr/>
          <p:nvPr/>
        </p:nvSpPr>
        <p:spPr>
          <a:xfrm flipV="1">
            <a:off x="790416" y="1291708"/>
            <a:ext cx="10611173" cy="45720"/>
          </a:xfrm>
          <a:prstGeom prst="rect">
            <a:avLst/>
          </a:prstGeom>
          <a:solidFill>
            <a:srgbClr val="A7CE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FE8B75-320E-3E21-EBCE-F2C787E28C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414A58"/>
                </a:solidFill>
                <a:uFillTx/>
                <a:latin typeface="Inter" pitchFamily="2"/>
                <a:ea typeface="Inter" pitchFamily="2"/>
              </a:defRPr>
            </a:lvl1pPr>
          </a:lstStyle>
          <a:p>
            <a:pPr lvl="0"/>
            <a:fld id="{9D2D4309-1456-EB4A-8187-D623C8A2F35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8D3BF-9F95-1D33-CAA5-328DF960FC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823" r="1968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9" r:id="rId2"/>
    <p:sldLayoutId id="21474838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9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5" r:id="rId9"/>
    <p:sldLayoutId id="2147483660" r:id="rId10"/>
    <p:sldLayoutId id="2147483661" r:id="rId11"/>
    <p:sldLayoutId id="2147483662" r:id="rId12"/>
    <p:sldLayoutId id="2147483663" r:id="rId13"/>
    <p:sldLayoutId id="2147483741" r:id="rId14"/>
    <p:sldLayoutId id="2147483697" r:id="rId15"/>
    <p:sldLayoutId id="2147483735" r:id="rId16"/>
    <p:sldLayoutId id="2147483810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3446" y="957508"/>
            <a:ext cx="9985108" cy="1223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445" y="2826758"/>
            <a:ext cx="9985108" cy="307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D904A-B9F9-7F4A-342C-ADE25C4AA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3444" y="6265261"/>
            <a:ext cx="880160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Information contained herein is proprietary, confidential and non-public and is not for public release.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3E836-DABB-3FD6-5B3D-BA66CDABE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1" y="6309783"/>
            <a:ext cx="60782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2"/>
                </a:solidFill>
                <a:latin typeface="Gill Sans MT" panose="020B0502020104020203" pitchFamily="34" charset="77"/>
              </a:defRPr>
            </a:lvl1pPr>
          </a:lstStyle>
          <a:p>
            <a:fld id="{E90407E6-B41D-B446-A8AD-8AB2AE91D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803" r:id="rId3"/>
    <p:sldLayoutId id="2147483788" r:id="rId4"/>
    <p:sldLayoutId id="2147483789" r:id="rId5"/>
    <p:sldLayoutId id="2147483790" r:id="rId6"/>
    <p:sldLayoutId id="2147483791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21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rivera@councilforeconed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ccannon11@g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z6myd0oklLY?si=RDw_ZbHHKCJYvVs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4"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A91B-30DF-3751-2E60-CD7289FB3C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797" y="4831264"/>
            <a:ext cx="9390905" cy="2361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2400" b="1" spc="-100">
                <a:solidFill>
                  <a:schemeClr val="bg1"/>
                </a:solidFill>
                <a:latin typeface="Inter Light"/>
              </a:rPr>
              <a:t>Wednesday March 11th, 2026</a:t>
            </a:r>
            <a:br>
              <a:rPr lang="en-US" sz="2400" b="1" spc="-100">
                <a:latin typeface="Inter Light"/>
              </a:rPr>
            </a:br>
            <a:r>
              <a:rPr lang="en-US" sz="2400" b="1" spc="-100">
                <a:solidFill>
                  <a:schemeClr val="bg1"/>
                </a:solidFill>
                <a:latin typeface="Inter Light"/>
              </a:rPr>
              <a:t>Time: 3:00- 4:00 PM ET</a:t>
            </a:r>
            <a:br>
              <a:rPr lang="en-US" sz="2400" spc="-100">
                <a:latin typeface="Inter Light"/>
              </a:rPr>
            </a:br>
            <a:br>
              <a:rPr lang="en-US" sz="2400" spc="-100">
                <a:latin typeface="Inter Light"/>
              </a:rPr>
            </a:br>
            <a:r>
              <a:rPr lang="en-US" sz="2000" spc="-100">
                <a:solidFill>
                  <a:schemeClr val="bg1"/>
                </a:solidFill>
                <a:latin typeface="Calibri"/>
                <a:cs typeface="Calibri"/>
              </a:rPr>
              <a:t>Dr. Ruben Rivera, Senior Director, Academic programs, CEE</a:t>
            </a:r>
            <a:br>
              <a:rPr lang="en-US" sz="2000" spc="-10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 spc="-100">
                <a:solidFill>
                  <a:schemeClr val="bg1"/>
                </a:solidFill>
                <a:latin typeface="Calibri"/>
                <a:cs typeface="Calibri"/>
              </a:rPr>
              <a:t>Dr. Chris Cannon, Associate Director and Chief Program Officer at the GCEE</a:t>
            </a:r>
            <a:br>
              <a:rPr lang="en-US" sz="2000" spc="-100">
                <a:latin typeface="Calibri"/>
                <a:cs typeface="Calibri"/>
              </a:rPr>
            </a:br>
            <a:br>
              <a:rPr lang="en-US" sz="2000" spc="-100">
                <a:latin typeface="Inter Light"/>
              </a:rPr>
            </a:br>
            <a:endParaRPr lang="en-US" sz="2000"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1A63B-A234-1AE3-36A9-734B6F0A08C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-4456" y="2160391"/>
            <a:ext cx="6842407" cy="14506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 algn="ctr" fontAlgn="base" latinLnBrk="0">
              <a:spcAft>
                <a:spcPts val="750"/>
              </a:spcAft>
              <a:buNone/>
            </a:pPr>
            <a:r>
              <a:rPr lang="en-US" sz="3200" b="0" i="0">
                <a:solidFill>
                  <a:srgbClr val="FFFFFF"/>
                </a:solidFill>
                <a:effectLst/>
                <a:latin typeface="Inter"/>
              </a:rPr>
              <a:t>NPFC Case Study Masterclass — “Personal Finance Decisions that Win”</a:t>
            </a:r>
          </a:p>
          <a:p>
            <a:pPr marL="0" indent="0" algn="ctr" fontAlgn="base" latinLnBrk="0">
              <a:buNone/>
            </a:pPr>
            <a:br>
              <a:rPr lang="en-US" sz="4400" b="0" i="0">
                <a:solidFill>
                  <a:srgbClr val="FFFFFF"/>
                </a:solidFill>
                <a:effectLst/>
                <a:latin typeface="Inter"/>
              </a:rPr>
            </a:br>
            <a:endParaRPr lang="en-US" sz="4400" b="0" i="0">
              <a:solidFill>
                <a:srgbClr val="FFFFFF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38790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5E2B-F990-2FE9-01D2-9773313D4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>
            <a:extLst>
              <a:ext uri="{FF2B5EF4-FFF2-40B4-BE49-F238E27FC236}">
                <a16:creationId xmlns:a16="http://schemas.microsoft.com/office/drawing/2014/main" id="{854EAC63-776B-BB16-D0EB-25FFBD1F850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84" name="Title 1">
            <a:extLst>
              <a:ext uri="{FF2B5EF4-FFF2-40B4-BE49-F238E27FC236}">
                <a16:creationId xmlns:a16="http://schemas.microsoft.com/office/drawing/2014/main" id="{D8EA1C7B-7870-997D-F2B9-D855048DFEC4}"/>
              </a:ext>
            </a:extLst>
          </p:cNvPr>
          <p:cNvSpPr txBox="1"/>
          <p:nvPr/>
        </p:nvSpPr>
        <p:spPr>
          <a:xfrm>
            <a:off x="-141540" y="410337"/>
            <a:ext cx="1042416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/>
              <a:t>National Personal Finance Challenge (NPFC) – </a:t>
            </a:r>
          </a:p>
          <a:p>
            <a:r>
              <a:rPr lang="en-US"/>
              <a:t>Case Study Structure</a:t>
            </a:r>
          </a:p>
        </p:txBody>
      </p:sp>
      <p:sp>
        <p:nvSpPr>
          <p:cNvPr id="2" name="Google Shape;197;p42">
            <a:extLst>
              <a:ext uri="{FF2B5EF4-FFF2-40B4-BE49-F238E27FC236}">
                <a16:creationId xmlns:a16="http://schemas.microsoft.com/office/drawing/2014/main" id="{C3D851DE-B32E-1816-F060-8663AB1F169E}"/>
              </a:ext>
            </a:extLst>
          </p:cNvPr>
          <p:cNvSpPr txBox="1"/>
          <p:nvPr/>
        </p:nvSpPr>
        <p:spPr>
          <a:xfrm>
            <a:off x="41100" y="1389066"/>
            <a:ext cx="121098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None/>
            </a:pPr>
            <a:r>
              <a:rPr lang="en-US" sz="2000" b="1"/>
              <a:t>Case Study Round Overview</a:t>
            </a:r>
          </a:p>
          <a:p>
            <a:pPr algn="ctr"/>
            <a:endParaRPr lang="en-US" sz="2000" b="1"/>
          </a:p>
          <a:p>
            <a:pPr algn="ctr">
              <a:buNone/>
            </a:pPr>
            <a:r>
              <a:rPr lang="en-US" sz="2000"/>
              <a:t>Teams receive a </a:t>
            </a:r>
            <a:r>
              <a:rPr lang="en-US" sz="2000" b="1"/>
              <a:t>fictional family financial scenario</a:t>
            </a:r>
            <a:endParaRPr lang="en-US" sz="2000"/>
          </a:p>
          <a:p>
            <a:pPr algn="ctr">
              <a:buNone/>
            </a:pPr>
            <a:endParaRPr lang="en-US" sz="2000"/>
          </a:p>
          <a:p>
            <a:pPr algn="ctr">
              <a:buNone/>
            </a:pPr>
            <a:r>
              <a:rPr lang="en-US" sz="2000" b="1"/>
              <a:t>Examples may include:</a:t>
            </a:r>
          </a:p>
          <a:p>
            <a:pPr algn="ctr">
              <a:buNone/>
            </a:pPr>
            <a:r>
              <a:rPr lang="en-US" sz="2000"/>
              <a:t>Managing debt</a:t>
            </a:r>
            <a:br>
              <a:rPr lang="en-US" sz="2000"/>
            </a:br>
            <a:r>
              <a:rPr lang="en-US" sz="2000"/>
              <a:t>Planning for retirement</a:t>
            </a:r>
            <a:br>
              <a:rPr lang="en-US" sz="2000"/>
            </a:br>
            <a:r>
              <a:rPr lang="en-US" sz="2000"/>
              <a:t>Insurance decisions</a:t>
            </a:r>
            <a:br>
              <a:rPr lang="en-US" sz="2000"/>
            </a:br>
            <a:r>
              <a:rPr lang="en-US" sz="2000"/>
              <a:t>Education savings</a:t>
            </a:r>
            <a:br>
              <a:rPr lang="en-US" sz="2000"/>
            </a:br>
            <a:r>
              <a:rPr lang="en-US" sz="2000"/>
              <a:t>Budgeting and investments</a:t>
            </a:r>
          </a:p>
          <a:p>
            <a:pPr algn="ctr">
              <a:buNone/>
            </a:pPr>
            <a:endParaRPr lang="en-US" sz="2000"/>
          </a:p>
          <a:p>
            <a:pPr algn="ctr">
              <a:buNone/>
            </a:pPr>
            <a:r>
              <a:rPr lang="en-US" sz="2000"/>
              <a:t>Teams will have:</a:t>
            </a:r>
          </a:p>
          <a:p>
            <a:pPr algn="ctr"/>
            <a:r>
              <a:rPr lang="en-US" sz="2000" b="1"/>
              <a:t>75 minutes to prepare their plan</a:t>
            </a:r>
            <a:endParaRPr lang="en-US" sz="2000"/>
          </a:p>
          <a:p>
            <a:pPr algn="ctr">
              <a:buNone/>
            </a:pPr>
            <a:endParaRPr lang="en-US" sz="2000"/>
          </a:p>
          <a:p>
            <a:pPr algn="ctr">
              <a:buNone/>
            </a:pPr>
            <a:r>
              <a:rPr lang="en-US" sz="2000"/>
              <a:t>Then:</a:t>
            </a:r>
          </a:p>
          <a:p>
            <a:pPr algn="ctr"/>
            <a:r>
              <a:rPr lang="en-US" sz="2000" b="1"/>
              <a:t>8 minute presentation</a:t>
            </a:r>
            <a:br>
              <a:rPr lang="en-US" sz="2000"/>
            </a:br>
            <a:r>
              <a:rPr lang="en-US" sz="2000" b="1"/>
              <a:t>7 minutes of judge questions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463152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1E5C0-D36E-8855-D746-910D86F3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>
            <a:extLst>
              <a:ext uri="{FF2B5EF4-FFF2-40B4-BE49-F238E27FC236}">
                <a16:creationId xmlns:a16="http://schemas.microsoft.com/office/drawing/2014/main" id="{35357682-7C32-A184-266E-AC179A95CFD1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84" name="Title 1">
            <a:extLst>
              <a:ext uri="{FF2B5EF4-FFF2-40B4-BE49-F238E27FC236}">
                <a16:creationId xmlns:a16="http://schemas.microsoft.com/office/drawing/2014/main" id="{D0F49BCD-8D93-32B9-990A-4F87AB0C890C}"/>
              </a:ext>
            </a:extLst>
          </p:cNvPr>
          <p:cNvSpPr txBox="1"/>
          <p:nvPr/>
        </p:nvSpPr>
        <p:spPr>
          <a:xfrm>
            <a:off x="-141540" y="410337"/>
            <a:ext cx="1042416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/>
              <a:t>National Personal Finance Challenge (NPFC) – </a:t>
            </a:r>
          </a:p>
          <a:p>
            <a:r>
              <a:rPr lang="en-US"/>
              <a:t>Case Study Structure Cont.</a:t>
            </a:r>
          </a:p>
        </p:txBody>
      </p:sp>
      <p:sp>
        <p:nvSpPr>
          <p:cNvPr id="2" name="Google Shape;197;p42">
            <a:extLst>
              <a:ext uri="{FF2B5EF4-FFF2-40B4-BE49-F238E27FC236}">
                <a16:creationId xmlns:a16="http://schemas.microsoft.com/office/drawing/2014/main" id="{8F4A48FC-9C28-CF70-D54F-886B11A79154}"/>
              </a:ext>
            </a:extLst>
          </p:cNvPr>
          <p:cNvSpPr txBox="1"/>
          <p:nvPr/>
        </p:nvSpPr>
        <p:spPr>
          <a:xfrm>
            <a:off x="41100" y="1389066"/>
            <a:ext cx="121098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None/>
            </a:pPr>
            <a:r>
              <a:rPr lang="en-US" sz="2000" b="1"/>
              <a:t>Case Study Round Rules:</a:t>
            </a:r>
            <a:endParaRPr lang="en-US"/>
          </a:p>
          <a:p>
            <a:pPr algn="ctr"/>
            <a:endParaRPr lang="en-US" sz="2000"/>
          </a:p>
          <a:p>
            <a:pPr algn="ctr">
              <a:buNone/>
            </a:pPr>
            <a:r>
              <a:rPr lang="en-US" sz="2000"/>
              <a:t>Teams must begin with a </a:t>
            </a:r>
            <a:r>
              <a:rPr lang="en-US" sz="2000" b="1"/>
              <a:t>blank presentation template</a:t>
            </a:r>
            <a:r>
              <a:rPr lang="en-US" sz="2000"/>
              <a:t> in Google Slides, PowerPoint, or similar software.</a:t>
            </a:r>
          </a:p>
          <a:p>
            <a:pPr algn="ctr">
              <a:buNone/>
            </a:pPr>
            <a:endParaRPr lang="en-US" sz="2000"/>
          </a:p>
          <a:p>
            <a:pPr algn="ctr"/>
            <a:r>
              <a:rPr lang="en-US" sz="2000"/>
              <a:t>Pre-filled templates or materials are </a:t>
            </a:r>
            <a:r>
              <a:rPr lang="en-US" sz="2000" b="1" u="sng"/>
              <a:t>not permitted</a:t>
            </a:r>
            <a:r>
              <a:rPr lang="en-US" sz="2000"/>
              <a:t>.</a:t>
            </a:r>
          </a:p>
          <a:p>
            <a:pPr algn="ctr">
              <a:buNone/>
            </a:pPr>
            <a:endParaRPr lang="en-US" sz="2000"/>
          </a:p>
          <a:p>
            <a:pPr algn="ctr">
              <a:buNone/>
            </a:pPr>
            <a:r>
              <a:rPr lang="en-US" sz="2000"/>
              <a:t>Students </a:t>
            </a:r>
            <a:r>
              <a:rPr lang="en-US" sz="2000" b="1"/>
              <a:t>may use the internet for research</a:t>
            </a:r>
            <a:r>
              <a:rPr lang="en-US" sz="2000"/>
              <a:t> during the preparation period.</a:t>
            </a:r>
          </a:p>
          <a:p>
            <a:pPr algn="ctr">
              <a:buNone/>
            </a:pPr>
            <a:endParaRPr lang="en-US" sz="2000"/>
          </a:p>
          <a:p>
            <a:pPr algn="ctr">
              <a:buNone/>
            </a:pPr>
            <a:r>
              <a:rPr lang="en-US" sz="2000" b="1"/>
              <a:t>However, the following are strictly prohibited:</a:t>
            </a:r>
          </a:p>
          <a:p>
            <a:pPr algn="ctr">
              <a:buNone/>
            </a:pPr>
            <a:r>
              <a:rPr lang="en-US" sz="2000"/>
              <a:t>Artificial intelligence tools or chatbots</a:t>
            </a:r>
            <a:br>
              <a:rPr lang="en-US" sz="2000"/>
            </a:br>
            <a:r>
              <a:rPr lang="en-US" sz="2000"/>
              <a:t>Messaging platforms or social media</a:t>
            </a:r>
            <a:br>
              <a:rPr lang="en-US" sz="2000"/>
            </a:br>
            <a:r>
              <a:rPr lang="en-US" sz="2000"/>
              <a:t>Books, printed notes, or outside reference materials</a:t>
            </a:r>
            <a:br>
              <a:rPr lang="en-US" sz="2000"/>
            </a:br>
            <a:r>
              <a:rPr lang="en-US" sz="2000"/>
              <a:t>Any pre-written or pre prepared content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All work must be created </a:t>
            </a:r>
            <a:r>
              <a:rPr lang="en-US" sz="2000" b="1"/>
              <a:t>during the 75-minute preparation period.</a:t>
            </a:r>
            <a:endParaRPr lang="en-US"/>
          </a:p>
          <a:p>
            <a:pPr algn="ctr"/>
            <a:endParaRPr lang="en-US" sz="2000" b="1"/>
          </a:p>
          <a:p>
            <a:pPr algn="ctr"/>
            <a:r>
              <a:rPr lang="en-US" sz="2000" b="1" u="sng"/>
              <a:t>Students caught breaking any of these rules will be immediately disqualified no questions asked! </a:t>
            </a:r>
            <a:endParaRPr lang="en-US" sz="2000" u="sng"/>
          </a:p>
        </p:txBody>
      </p:sp>
    </p:spTree>
    <p:extLst>
      <p:ext uri="{BB962C8B-B14F-4D97-AF65-F5344CB8AC3E}">
        <p14:creationId xmlns:p14="http://schemas.microsoft.com/office/powerpoint/2010/main" val="5210941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5436E-0614-95DA-71F7-092AE565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>
            <a:extLst>
              <a:ext uri="{FF2B5EF4-FFF2-40B4-BE49-F238E27FC236}">
                <a16:creationId xmlns:a16="http://schemas.microsoft.com/office/drawing/2014/main" id="{28CCE77B-F85B-EA73-38D7-77FAD4408371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84" name="Title 1">
            <a:extLst>
              <a:ext uri="{FF2B5EF4-FFF2-40B4-BE49-F238E27FC236}">
                <a16:creationId xmlns:a16="http://schemas.microsoft.com/office/drawing/2014/main" id="{7DA3A027-DC45-33C9-7649-12C84BDA3924}"/>
              </a:ext>
            </a:extLst>
          </p:cNvPr>
          <p:cNvSpPr txBox="1"/>
          <p:nvPr/>
        </p:nvSpPr>
        <p:spPr>
          <a:xfrm>
            <a:off x="-141540" y="410337"/>
            <a:ext cx="1042416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/>
              <a:t>National Personal Finance Challenge (NPFC) – </a:t>
            </a:r>
          </a:p>
          <a:p>
            <a:r>
              <a:rPr lang="en-US"/>
              <a:t>Case Study Rubric</a:t>
            </a:r>
          </a:p>
        </p:txBody>
      </p:sp>
      <p:sp>
        <p:nvSpPr>
          <p:cNvPr id="2" name="Google Shape;197;p42">
            <a:extLst>
              <a:ext uri="{FF2B5EF4-FFF2-40B4-BE49-F238E27FC236}">
                <a16:creationId xmlns:a16="http://schemas.microsoft.com/office/drawing/2014/main" id="{D4DE6433-E344-B81F-A2B1-3020DAAD9492}"/>
              </a:ext>
            </a:extLst>
          </p:cNvPr>
          <p:cNvSpPr txBox="1"/>
          <p:nvPr/>
        </p:nvSpPr>
        <p:spPr>
          <a:xfrm>
            <a:off x="41100" y="1389066"/>
            <a:ext cx="12109800" cy="470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None/>
            </a:pPr>
            <a:r>
              <a:rPr lang="en-US" sz="2000" b="1"/>
              <a:t>Case Study Judging Criteria</a:t>
            </a:r>
          </a:p>
          <a:p>
            <a:pPr algn="ctr">
              <a:buNone/>
            </a:pPr>
            <a:endParaRPr lang="en-US" sz="2000" b="1"/>
          </a:p>
          <a:p>
            <a:pPr algn="ctr">
              <a:buNone/>
            </a:pPr>
            <a:r>
              <a:rPr lang="en-US" sz="2000"/>
              <a:t>Judges evaluate teams in three areas:</a:t>
            </a:r>
          </a:p>
          <a:p>
            <a:pPr algn="ctr">
              <a:buNone/>
            </a:pPr>
            <a:endParaRPr lang="en-US" sz="2000" b="1"/>
          </a:p>
          <a:p>
            <a:pPr algn="ctr">
              <a:buNone/>
            </a:pPr>
            <a:r>
              <a:rPr lang="en-US" sz="2000" b="1"/>
              <a:t>Financial Analysis and Content (80%)</a:t>
            </a:r>
            <a:br>
              <a:rPr lang="en-US" sz="2000"/>
            </a:br>
            <a:r>
              <a:rPr lang="en-US" sz="2000"/>
              <a:t>Accuracy of financial concepts, realistic recommendations, prioritization of financial decisions, and use of evidence from the case study.</a:t>
            </a:r>
          </a:p>
          <a:p>
            <a:pPr algn="ctr">
              <a:buNone/>
            </a:pPr>
            <a:endParaRPr lang="en-US" sz="2000" b="1"/>
          </a:p>
          <a:p>
            <a:pPr algn="ctr">
              <a:buNone/>
            </a:pPr>
            <a:r>
              <a:rPr lang="en-US" sz="2000" b="1"/>
              <a:t>Teamwork (10%)</a:t>
            </a:r>
            <a:br>
              <a:rPr lang="en-US" sz="2000"/>
            </a:br>
            <a:r>
              <a:rPr lang="en-US" sz="2000"/>
              <a:t>Balanced participation among team members and effective collaboration during the presentation and Q&amp;A.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/>
              <a:t>Presentation and Communication (10%)</a:t>
            </a:r>
            <a:br>
              <a:rPr lang="en-US" sz="2000"/>
            </a:br>
            <a:r>
              <a:rPr lang="en-US" sz="2000"/>
              <a:t>Clear organization, professional delivery, and the ability to respond thoughtfully to judges’ questions.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endParaRPr sz="4400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238734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351E9-E18B-7DE9-9351-7EBB6BA8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>
            <a:extLst>
              <a:ext uri="{FF2B5EF4-FFF2-40B4-BE49-F238E27FC236}">
                <a16:creationId xmlns:a16="http://schemas.microsoft.com/office/drawing/2014/main" id="{D5A0D5CE-4D61-50B5-4788-835022F8710E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84" name="Title 1">
            <a:extLst>
              <a:ext uri="{FF2B5EF4-FFF2-40B4-BE49-F238E27FC236}">
                <a16:creationId xmlns:a16="http://schemas.microsoft.com/office/drawing/2014/main" id="{658BE307-478B-DD15-A4F5-7140DD4C568D}"/>
              </a:ext>
            </a:extLst>
          </p:cNvPr>
          <p:cNvSpPr txBox="1"/>
          <p:nvPr/>
        </p:nvSpPr>
        <p:spPr>
          <a:xfrm>
            <a:off x="-141540" y="410337"/>
            <a:ext cx="1042416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/>
              <a:t>National Personal Finance Challenge (NPFC) – </a:t>
            </a:r>
          </a:p>
          <a:p>
            <a:r>
              <a:rPr lang="en-US"/>
              <a:t>Case Study Rubric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3A1A58-F3A9-78C6-41B7-DE6BA78EF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16738"/>
              </p:ext>
            </p:extLst>
          </p:nvPr>
        </p:nvGraphicFramePr>
        <p:xfrm>
          <a:off x="609600" y="2167708"/>
          <a:ext cx="10972800" cy="3596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55175795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0725801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301130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FINANCIAL ANALYSIS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TEAMWORK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PRESENTATION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31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80%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10%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10%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82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Accuracy of financial concepts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Participation from all team members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Organization and logical structure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708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Quality of 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Clear roles among team members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Clarity of explanations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925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Prioritization of financial decisions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Collaboration during analysis and presentation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Professional delivery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22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Sound reasoning and justification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Ability to respond to judge questions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66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695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;p42">
            <a:extLst>
              <a:ext uri="{FF2B5EF4-FFF2-40B4-BE49-F238E27FC236}">
                <a16:creationId xmlns:a16="http://schemas.microsoft.com/office/drawing/2014/main" id="{40C578B9-3B55-9713-D810-28ABB4135354}"/>
              </a:ext>
            </a:extLst>
          </p:cNvPr>
          <p:cNvSpPr txBox="1"/>
          <p:nvPr/>
        </p:nvSpPr>
        <p:spPr>
          <a:xfrm>
            <a:off x="41100" y="2924266"/>
            <a:ext cx="12109800" cy="131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None/>
            </a:pPr>
            <a:r>
              <a:rPr lang="en-US" sz="4000" b="1"/>
              <a:t>CASE STUDY ANALYSIS</a:t>
            </a:r>
            <a:endParaRPr lang="en-US" sz="4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endParaRPr sz="4400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1404953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A64E2-620C-2AEC-7E4B-714C9D9D5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;p42">
            <a:extLst>
              <a:ext uri="{FF2B5EF4-FFF2-40B4-BE49-F238E27FC236}">
                <a16:creationId xmlns:a16="http://schemas.microsoft.com/office/drawing/2014/main" id="{D194D254-BE0B-48E6-EA7F-314B23E770DD}"/>
              </a:ext>
            </a:extLst>
          </p:cNvPr>
          <p:cNvSpPr txBox="1"/>
          <p:nvPr/>
        </p:nvSpPr>
        <p:spPr>
          <a:xfrm>
            <a:off x="41100" y="2924266"/>
            <a:ext cx="12109800" cy="25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/>
            <a:r>
              <a:rPr lang="en-US" sz="4000" b="1"/>
              <a:t>Case Study Completed.</a:t>
            </a:r>
            <a:endParaRPr lang="en-US" sz="4000"/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40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Judges Deliberate!</a:t>
            </a:r>
          </a:p>
          <a:p>
            <a:pPr>
              <a:lnSpc>
                <a:spcPct val="90000"/>
              </a:lnSpc>
              <a:buClr>
                <a:srgbClr val="414A58"/>
              </a:buClr>
              <a:buSzPts val="4400"/>
            </a:pPr>
            <a:endParaRPr lang="en-US" sz="4400">
              <a:solidFill>
                <a:srgbClr val="414A58"/>
              </a:solidFill>
              <a:latin typeface="Inter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9247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0439-9BAF-9359-035F-27A50E9D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>
            <a:extLst>
              <a:ext uri="{FF2B5EF4-FFF2-40B4-BE49-F238E27FC236}">
                <a16:creationId xmlns:a16="http://schemas.microsoft.com/office/drawing/2014/main" id="{F3519745-D944-4C64-A77B-0A8807EBB06F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84" name="Title 1">
            <a:extLst>
              <a:ext uri="{FF2B5EF4-FFF2-40B4-BE49-F238E27FC236}">
                <a16:creationId xmlns:a16="http://schemas.microsoft.com/office/drawing/2014/main" id="{52022A42-0E26-B1C8-E98E-E92AD6F85F7F}"/>
              </a:ext>
            </a:extLst>
          </p:cNvPr>
          <p:cNvSpPr txBox="1"/>
          <p:nvPr/>
        </p:nvSpPr>
        <p:spPr>
          <a:xfrm>
            <a:off x="-141540" y="410337"/>
            <a:ext cx="1042416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/>
              <a:t>National Personal Finance Challenge (NPFC) – </a:t>
            </a:r>
          </a:p>
          <a:p>
            <a:r>
              <a:rPr lang="en-US"/>
              <a:t>What Happens Next?</a:t>
            </a:r>
          </a:p>
        </p:txBody>
      </p:sp>
      <p:sp>
        <p:nvSpPr>
          <p:cNvPr id="2" name="Google Shape;197;p42">
            <a:extLst>
              <a:ext uri="{FF2B5EF4-FFF2-40B4-BE49-F238E27FC236}">
                <a16:creationId xmlns:a16="http://schemas.microsoft.com/office/drawing/2014/main" id="{B3A7E6BF-B997-AB31-C142-5772C9768432}"/>
              </a:ext>
            </a:extLst>
          </p:cNvPr>
          <p:cNvSpPr txBox="1"/>
          <p:nvPr/>
        </p:nvSpPr>
        <p:spPr>
          <a:xfrm>
            <a:off x="655385" y="1389066"/>
            <a:ext cx="10876762" cy="374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/>
            <a:endParaRPr lang="en-US" sz="2000" b="1"/>
          </a:p>
          <a:p>
            <a:pPr algn="ctr"/>
            <a:r>
              <a:rPr lang="en-US" sz="2000"/>
              <a:t>After the case study rounds conclude, judges will deliberate and the top two from each case study room will move on to the next round of the competition –</a:t>
            </a:r>
            <a:r>
              <a:rPr lang="en-US" sz="2000" b="1"/>
              <a:t> Only 16 Teams move forward</a:t>
            </a:r>
            <a:r>
              <a:rPr lang="en-US" sz="2000"/>
              <a:t> to the R16 </a:t>
            </a:r>
            <a:r>
              <a:rPr lang="en-US" sz="2000" err="1"/>
              <a:t>Quizbowl</a:t>
            </a:r>
            <a:endParaRPr lang="en-US" err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>
              <a:lnSpc>
                <a:spcPct val="90000"/>
              </a:lnSpc>
              <a:buClr>
                <a:srgbClr val="414A58"/>
              </a:buClr>
              <a:buSzPts val="4400"/>
              <a:buFont typeface="Inter"/>
            </a:pPr>
            <a:endParaRPr lang="en-US" sz="4400">
              <a:solidFill>
                <a:srgbClr val="414A58"/>
              </a:solidFill>
              <a:latin typeface="Inter"/>
            </a:endParaRPr>
          </a:p>
          <a:p>
            <a:pPr>
              <a:lnSpc>
                <a:spcPct val="90000"/>
              </a:lnSpc>
              <a:buClr>
                <a:srgbClr val="414A58"/>
              </a:buClr>
              <a:buSzPts val="4400"/>
              <a:buFont typeface="Inter"/>
            </a:pPr>
            <a:endParaRPr lang="en-US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FD6B25-89E9-29F5-41B1-F8E85F8BC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90124"/>
              </p:ext>
            </p:extLst>
          </p:nvPr>
        </p:nvGraphicFramePr>
        <p:xfrm>
          <a:off x="648268" y="2445223"/>
          <a:ext cx="10888953" cy="42329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8475">
                  <a:extLst>
                    <a:ext uri="{9D8B030D-6E8A-4147-A177-3AD203B41FA5}">
                      <a16:colId xmlns:a16="http://schemas.microsoft.com/office/drawing/2014/main" val="1715860968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2973354134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4017648832"/>
                    </a:ext>
                  </a:extLst>
                </a:gridCol>
                <a:gridCol w="1203576">
                  <a:extLst>
                    <a:ext uri="{9D8B030D-6E8A-4147-A177-3AD203B41FA5}">
                      <a16:colId xmlns:a16="http://schemas.microsoft.com/office/drawing/2014/main" val="1144145510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3889578535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2169343094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3096217309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541435051"/>
                    </a:ext>
                  </a:extLst>
                </a:gridCol>
                <a:gridCol w="1203576">
                  <a:extLst>
                    <a:ext uri="{9D8B030D-6E8A-4147-A177-3AD203B41FA5}">
                      <a16:colId xmlns:a16="http://schemas.microsoft.com/office/drawing/2014/main" val="464192827"/>
                    </a:ext>
                  </a:extLst>
                </a:gridCol>
              </a:tblGrid>
              <a:tr h="694960">
                <a:tc gridSpan="9">
                  <a:txBody>
                    <a:bodyPr/>
                    <a:lstStyle/>
                    <a:p>
                      <a:pPr algn="ctr" rtl="0" fontAlgn="base">
                        <a:lnSpc>
                          <a:spcPts val="3313"/>
                        </a:lnSpc>
                        <a:buNone/>
                      </a:pPr>
                      <a:r>
                        <a:rPr lang="en-US" sz="2400" b="1" i="0">
                          <a:effectLst/>
                          <a:latin typeface="Aptos"/>
                        </a:rPr>
                        <a:t>Example Team Presentation Schedule</a:t>
                      </a:r>
                      <a:r>
                        <a:rPr lang="en-US" sz="24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105733"/>
                  </a:ext>
                </a:extLst>
              </a:tr>
              <a:tr h="53701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Room: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  <a:endParaRPr lang="en-US" b="0" i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R2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R3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R4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R5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R6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R7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R8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886065"/>
                  </a:ext>
                </a:extLst>
              </a:tr>
              <a:tr h="66337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10:00 - 10:20 AM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 Random HS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2.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highlight>
                          <a:srgbClr val="00FF00"/>
                        </a:highlight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3.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5.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7.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highlight>
                          <a:srgbClr val="00FF00"/>
                        </a:highlight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73559"/>
                  </a:ext>
                </a:extLst>
              </a:tr>
              <a:tr h="80552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10:20 - 10:40 AM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9.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highlight>
                          <a:srgbClr val="FF00FF"/>
                        </a:highlight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11.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highlight>
                          <a:srgbClr val="00FF00"/>
                        </a:highlight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13.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14.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highlight>
                          <a:srgbClr val="00FF00"/>
                        </a:highlight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16.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50240"/>
                  </a:ext>
                </a:extLst>
              </a:tr>
              <a:tr h="66337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10:40 - 11:00 AM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18.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highlight>
                          <a:srgbClr val="00FF00"/>
                        </a:highlight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19. 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20.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24.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319092"/>
                  </a:ext>
                </a:extLst>
              </a:tr>
              <a:tr h="86870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11:00 - 11:20 AM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25.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highlight>
                          <a:srgbClr val="00FF00"/>
                        </a:highlight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27. 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28.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endParaRPr lang="en-US" sz="1100" b="0" i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29.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30.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/>
                        </a:rPr>
                        <a:t>Random HS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9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1331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0E500-A11E-EFA3-155B-5B24A49B0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>
            <a:extLst>
              <a:ext uri="{FF2B5EF4-FFF2-40B4-BE49-F238E27FC236}">
                <a16:creationId xmlns:a16="http://schemas.microsoft.com/office/drawing/2014/main" id="{60879FC2-75EF-1060-0DCF-F13EA3313983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184" name="Title 1">
            <a:extLst>
              <a:ext uri="{FF2B5EF4-FFF2-40B4-BE49-F238E27FC236}">
                <a16:creationId xmlns:a16="http://schemas.microsoft.com/office/drawing/2014/main" id="{EC6FE20A-6F84-9D1F-7D29-E0746444D2AE}"/>
              </a:ext>
            </a:extLst>
          </p:cNvPr>
          <p:cNvSpPr txBox="1"/>
          <p:nvPr/>
        </p:nvSpPr>
        <p:spPr>
          <a:xfrm>
            <a:off x="-141540" y="410337"/>
            <a:ext cx="1042416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/>
              <a:t>National Personal Finance Challenge (NPFC) – </a:t>
            </a:r>
          </a:p>
          <a:p>
            <a:r>
              <a:rPr lang="en-US"/>
              <a:t>Final Tips</a:t>
            </a:r>
          </a:p>
        </p:txBody>
      </p:sp>
      <p:sp>
        <p:nvSpPr>
          <p:cNvPr id="2" name="Google Shape;197;p42">
            <a:extLst>
              <a:ext uri="{FF2B5EF4-FFF2-40B4-BE49-F238E27FC236}">
                <a16:creationId xmlns:a16="http://schemas.microsoft.com/office/drawing/2014/main" id="{E8938F2C-4203-5A2E-FAC6-5B640D4E5D25}"/>
              </a:ext>
            </a:extLst>
          </p:cNvPr>
          <p:cNvSpPr txBox="1"/>
          <p:nvPr/>
        </p:nvSpPr>
        <p:spPr>
          <a:xfrm>
            <a:off x="41100" y="1389066"/>
            <a:ext cx="121098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Please note: Once the 75 minutes are up, students may NOT open their computers to rehearse and review the material. 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/>
              <a:t>Students May not use hardware during the 75 minutes (AI Glasses, Apple Watches or other wearables) 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/>
              <a:t>Students must complete the assignment within the 75-minute window!</a:t>
            </a:r>
          </a:p>
          <a:p>
            <a:pPr marL="342900" indent="-342900" algn="ctr">
              <a:buFont typeface="Calibri"/>
              <a:buChar char="-"/>
            </a:pPr>
            <a:endParaRPr lang="en-US" sz="2000" b="1"/>
          </a:p>
          <a:p>
            <a:pPr marL="342900" indent="-342900" algn="ctr">
              <a:buFont typeface="Calibri"/>
              <a:buChar char="-"/>
            </a:pPr>
            <a:r>
              <a:rPr lang="en-US" sz="2000" b="1"/>
              <a:t>Prioritize Decisions</a:t>
            </a:r>
            <a:endParaRPr lang="en-US"/>
          </a:p>
          <a:p>
            <a:pPr marL="342900" indent="-342900" algn="ctr">
              <a:buFont typeface="Calibri"/>
              <a:buChar char="-"/>
            </a:pPr>
            <a:endParaRPr lang="en-US" sz="2000" b="1"/>
          </a:p>
          <a:p>
            <a:pPr marL="342900" indent="-342900" algn="ctr">
              <a:buFont typeface="Calibri"/>
              <a:buChar char="-"/>
            </a:pPr>
            <a:r>
              <a:rPr lang="en-US" sz="2000" b="1"/>
              <a:t>Time Manage (save at least 10 minutes to rehearse and practice) </a:t>
            </a:r>
          </a:p>
          <a:p>
            <a:pPr marL="342900" indent="-342900" algn="ctr">
              <a:buFont typeface="Calibri"/>
              <a:buChar char="-"/>
            </a:pPr>
            <a:endParaRPr lang="en-US" sz="2000" b="1"/>
          </a:p>
          <a:p>
            <a:pPr marL="342900" indent="-342900" algn="ctr">
              <a:buFont typeface="Calibri"/>
              <a:buChar char="-"/>
            </a:pPr>
            <a:r>
              <a:rPr lang="en-US" sz="2000" b="1"/>
              <a:t>Double check your math!</a:t>
            </a:r>
          </a:p>
          <a:p>
            <a:pPr marL="342900" indent="-342900" algn="ctr">
              <a:buFont typeface="Calibri"/>
              <a:buChar char="-"/>
            </a:pPr>
            <a:endParaRPr lang="en-US" sz="2000" b="1"/>
          </a:p>
          <a:p>
            <a:pPr marL="342900" indent="-342900" algn="ctr">
              <a:buFont typeface="Calibri"/>
              <a:buChar char="-"/>
            </a:pPr>
            <a:r>
              <a:rPr lang="en-US" sz="2000" b="1"/>
              <a:t>Answer clearly</a:t>
            </a:r>
          </a:p>
          <a:p>
            <a:pPr marL="342900" indent="-342900" algn="ctr">
              <a:buFont typeface="Calibri"/>
              <a:buChar char="-"/>
            </a:pPr>
            <a:endParaRPr lang="en-US" sz="2000" b="1"/>
          </a:p>
          <a:p>
            <a:pPr marL="342900" indent="-342900" algn="ctr">
              <a:buFont typeface="Calibri"/>
              <a:buChar char="-"/>
            </a:pPr>
            <a:r>
              <a:rPr lang="en-US" sz="2000" b="1"/>
              <a:t>Pick a strategy, and maximize it! Don't try to answer everything.  </a:t>
            </a:r>
          </a:p>
        </p:txBody>
      </p:sp>
    </p:spTree>
    <p:extLst>
      <p:ext uri="{BB962C8B-B14F-4D97-AF65-F5344CB8AC3E}">
        <p14:creationId xmlns:p14="http://schemas.microsoft.com/office/powerpoint/2010/main" val="40838671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80C39-9ACE-0486-68F2-655B2354196F}"/>
              </a:ext>
            </a:extLst>
          </p:cNvPr>
          <p:cNvSpPr txBox="1"/>
          <p:nvPr/>
        </p:nvSpPr>
        <p:spPr>
          <a:xfrm>
            <a:off x="388256" y="3103336"/>
            <a:ext cx="9075339" cy="3288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</a:rPr>
              <a:t>Thank you!</a:t>
            </a:r>
          </a:p>
          <a:p>
            <a:pPr algn="ctr"/>
            <a:endParaRPr lang="en-US" sz="400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endParaRPr lang="en-US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endParaRPr lang="en-US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endParaRPr lang="en-US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>
                <a:solidFill>
                  <a:schemeClr val="bg1"/>
                </a:solidFill>
              </a:rPr>
              <a:t>How to Contact us:</a:t>
            </a:r>
          </a:p>
          <a:p>
            <a:pPr lvl="1"/>
            <a:r>
              <a:rPr lang="en-US" sz="1500">
                <a:solidFill>
                  <a:schemeClr val="bg1"/>
                </a:solidFill>
              </a:rPr>
              <a:t>Dr. Ruben Rivera, Senior Director, National Academic Programs </a:t>
            </a:r>
            <a:r>
              <a:rPr lang="en-US" sz="15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rrivera@councilforeconed.org</a:t>
            </a:r>
            <a:r>
              <a:rPr lang="en-US" sz="150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en-US" sz="1500">
                <a:solidFill>
                  <a:schemeClr val="bg1"/>
                </a:solidFill>
              </a:rPr>
              <a:t>Dr. Chris Cannon, Associate Director and Chief Program Officer, </a:t>
            </a:r>
            <a:r>
              <a:rPr lang="en-US" sz="1500">
                <a:solidFill>
                  <a:schemeClr val="bg1"/>
                </a:solidFill>
                <a:hlinkClick r:id="rId4"/>
              </a:rPr>
              <a:t>ccannon11@gsu.edu</a:t>
            </a:r>
            <a:r>
              <a:rPr lang="en-US" sz="15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7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;p38">
            <a:extLst>
              <a:ext uri="{FF2B5EF4-FFF2-40B4-BE49-F238E27FC236}">
                <a16:creationId xmlns:a16="http://schemas.microsoft.com/office/drawing/2014/main" id="{AA21D83F-9752-1872-9C7A-3BD5C51F837F}"/>
              </a:ext>
            </a:extLst>
          </p:cNvPr>
          <p:cNvSpPr txBox="1"/>
          <p:nvPr/>
        </p:nvSpPr>
        <p:spPr>
          <a:xfrm>
            <a:off x="706218" y="469343"/>
            <a:ext cx="10582844" cy="122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lang="en-US" sz="4400" b="1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sz="4400" b="1" i="0" u="none" strike="noStrike" cap="none">
              <a:solidFill>
                <a:srgbClr val="414A58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" name="Google Shape;160;p38">
            <a:extLst>
              <a:ext uri="{FF2B5EF4-FFF2-40B4-BE49-F238E27FC236}">
                <a16:creationId xmlns:a16="http://schemas.microsoft.com/office/drawing/2014/main" id="{A3CDFCC5-1E02-B7FC-4712-980FEC444CCA}"/>
              </a:ext>
            </a:extLst>
          </p:cNvPr>
          <p:cNvSpPr txBox="1"/>
          <p:nvPr/>
        </p:nvSpPr>
        <p:spPr>
          <a:xfrm>
            <a:off x="820451" y="1505035"/>
            <a:ext cx="10838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Teacher Objectives</a:t>
            </a:r>
            <a:endParaRPr lang="en-US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Personal Finance Challenge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Review</a:t>
            </a:r>
            <a:endParaRPr lang="en-US" sz="32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NPFC Case Study Review Teacher Toolkits and Resources</a:t>
            </a:r>
          </a:p>
          <a:p>
            <a:pPr marL="285750" indent="-285750">
              <a:buClr>
                <a:srgbClr val="000000"/>
              </a:buClr>
              <a:buSzPts val="28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Take aways</a:t>
            </a:r>
          </a:p>
          <a:p>
            <a:pPr marL="285750" indent="-285750"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&amp;A</a:t>
            </a:r>
            <a:endParaRPr lang="en-US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0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1"/>
            <a:ext cx="174770" cy="24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3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22"/>
          <p:cNvSpPr txBox="1"/>
          <p:nvPr/>
        </p:nvSpPr>
        <p:spPr>
          <a:xfrm>
            <a:off x="737615" y="629232"/>
            <a:ext cx="10424161" cy="70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lang="en-US" sz="44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Introductions</a:t>
            </a:r>
            <a:endParaRPr/>
          </a:p>
        </p:txBody>
      </p:sp>
      <p:sp>
        <p:nvSpPr>
          <p:cNvPr id="100" name="Google Shape;100;p22"/>
          <p:cNvSpPr txBox="1"/>
          <p:nvPr/>
        </p:nvSpPr>
        <p:spPr>
          <a:xfrm>
            <a:off x="873856" y="1561383"/>
            <a:ext cx="6548023" cy="3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464" y="4430469"/>
            <a:ext cx="9047657" cy="22489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BDBDE-7423-49F8-4BB2-84A186557D65}"/>
              </a:ext>
            </a:extLst>
          </p:cNvPr>
          <p:cNvSpPr txBox="1"/>
          <p:nvPr/>
        </p:nvSpPr>
        <p:spPr>
          <a:xfrm>
            <a:off x="4485475" y="2183471"/>
            <a:ext cx="7161519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Arial Nova"/>
                <a:cs typeface="Arial"/>
              </a:rPr>
              <a:t>Chris Cannon, PhD</a:t>
            </a:r>
          </a:p>
          <a:p>
            <a:r>
              <a:rPr lang="en-US" sz="2000" spc="-100">
                <a:latin typeface="Calibri"/>
                <a:cs typeface="Calibri"/>
              </a:rPr>
              <a:t>Associate Director and Chief Program Officer</a:t>
            </a:r>
          </a:p>
          <a:p>
            <a:r>
              <a:rPr lang="en-US" sz="2000" spc="-100">
                <a:latin typeface="Calibri"/>
                <a:cs typeface="Calibri"/>
              </a:rPr>
              <a:t>Georgia Council on Economic Education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1A93B-AC10-AF25-8795-A6ABE711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464" y="1894469"/>
            <a:ext cx="2255914" cy="2255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9BE71-2A92-CADF-FD5B-B0176C72704E}"/>
              </a:ext>
            </a:extLst>
          </p:cNvPr>
          <p:cNvSpPr txBox="1"/>
          <p:nvPr/>
        </p:nvSpPr>
        <p:spPr>
          <a:xfrm>
            <a:off x="4367378" y="5658189"/>
            <a:ext cx="515567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/>
              <a:t>Senior Director of National Academic Programs</a:t>
            </a:r>
          </a:p>
          <a:p>
            <a:r>
              <a:rPr lang="en-US"/>
              <a:t>Council for Economic Education</a:t>
            </a:r>
          </a:p>
        </p:txBody>
      </p:sp>
    </p:spTree>
    <p:extLst>
      <p:ext uri="{BB962C8B-B14F-4D97-AF65-F5344CB8AC3E}">
        <p14:creationId xmlns:p14="http://schemas.microsoft.com/office/powerpoint/2010/main" val="394362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4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40"/>
          <p:cNvSpPr txBox="1"/>
          <p:nvPr/>
        </p:nvSpPr>
        <p:spPr>
          <a:xfrm>
            <a:off x="737615" y="629231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lang="en-US" sz="4400" b="1">
                <a:solidFill>
                  <a:srgbClr val="414A58"/>
                </a:solidFill>
                <a:latin typeface="Inter"/>
                <a:sym typeface="Inter"/>
              </a:rPr>
              <a:t>Objectives</a:t>
            </a:r>
            <a:endParaRPr lang="en-US" sz="4400" b="1">
              <a:solidFill>
                <a:srgbClr val="414A58"/>
              </a:solidFill>
              <a:latin typeface="Inter"/>
            </a:endParaRPr>
          </a:p>
        </p:txBody>
      </p:sp>
      <p:sp>
        <p:nvSpPr>
          <p:cNvPr id="182" name="Google Shape;182;p40"/>
          <p:cNvSpPr txBox="1"/>
          <p:nvPr/>
        </p:nvSpPr>
        <p:spPr>
          <a:xfrm>
            <a:off x="737615" y="1440500"/>
            <a:ext cx="10149900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 fontAlgn="base" latinLnBrk="0">
              <a:buNone/>
            </a:pPr>
            <a:r>
              <a:rPr lang="en-US" sz="2800" b="0" i="0">
                <a:solidFill>
                  <a:srgbClr val="474747"/>
                </a:solidFill>
                <a:effectLst/>
                <a:latin typeface="Inter"/>
              </a:rPr>
              <a:t>Teachers will be able to:</a:t>
            </a:r>
          </a:p>
          <a:p>
            <a:pPr algn="l" fontAlgn="base" latinLnBrk="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545454"/>
                </a:solidFill>
                <a:effectLst/>
                <a:latin typeface="Inter"/>
              </a:rPr>
              <a:t> Coach students to analyze NPFC case studies effectively, using data and financial reasoning to develop clear, concise recommendations aligned to competition expectations.</a:t>
            </a:r>
          </a:p>
          <a:p>
            <a:pPr algn="l" fontAlgn="base" latinLnBrk="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545454"/>
                </a:solidFill>
                <a:effectLst/>
                <a:latin typeface="Inter"/>
              </a:rPr>
              <a:t> Apply the official NPFC Case Study Presentation Rubric to guide student preparation, evaluate practice presentations, and strengthen scoring potential at the national level.</a:t>
            </a:r>
          </a:p>
          <a:p>
            <a:pPr algn="l" fontAlgn="base" latinLnBrk="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545454"/>
                </a:solidFill>
                <a:effectLst/>
                <a:latin typeface="Inter"/>
              </a:rPr>
              <a:t> Prepare state champion teams to compete nationally, using proven strategies to refine structure, delivery, and teamwork in order to advance to the Round of 16 </a:t>
            </a:r>
            <a:r>
              <a:rPr lang="en-US" sz="2800" b="0" i="0" err="1">
                <a:solidFill>
                  <a:srgbClr val="545454"/>
                </a:solidFill>
                <a:effectLst/>
                <a:latin typeface="Inter"/>
              </a:rPr>
              <a:t>Quizbowl</a:t>
            </a:r>
            <a:r>
              <a:rPr lang="en-US" sz="2800" b="0" i="0">
                <a:solidFill>
                  <a:srgbClr val="545454"/>
                </a:solidFill>
                <a:effectLst/>
                <a:latin typeface="Inter"/>
              </a:rPr>
              <a:t> competition.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81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7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65E32AF-32CF-BCC9-B36F-89B63B0DB6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04229" y="6374968"/>
            <a:ext cx="326334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/>
            <a:fld id="{36EF63C7-2963-7242-ACA1-283F53750A61}" type="slidenum">
              <a:rPr/>
              <a:t>5</a:t>
            </a:fld>
            <a:endParaRPr lang="en-US" sz="1000">
              <a:solidFill>
                <a:srgbClr val="414A58"/>
              </a:solidFill>
              <a:latin typeface="Inter" pitchFamily="2"/>
            </a:endParaRPr>
          </a:p>
        </p:txBody>
      </p:sp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0ADB952C-5D4B-5739-5A5E-F80EB118A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5" y="-5516"/>
            <a:ext cx="10852028" cy="6869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0AC73-25ED-C759-4D71-3293C7ABB6D1}"/>
              </a:ext>
            </a:extLst>
          </p:cNvPr>
          <p:cNvSpPr txBox="1"/>
          <p:nvPr/>
        </p:nvSpPr>
        <p:spPr>
          <a:xfrm>
            <a:off x="1049548" y="341887"/>
            <a:ext cx="799454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>
                    <a:lumMod val="95000"/>
                  </a:schemeClr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Personal Finance Challenge</a:t>
            </a:r>
            <a:endParaRPr lang="en-US" sz="3200" b="1">
              <a:solidFill>
                <a:schemeClr val="bg1">
                  <a:lumMod val="95000"/>
                </a:schemeClr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94871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DEE8B-6847-D20C-9967-AD8D8D906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>
            <a:extLst>
              <a:ext uri="{FF2B5EF4-FFF2-40B4-BE49-F238E27FC236}">
                <a16:creationId xmlns:a16="http://schemas.microsoft.com/office/drawing/2014/main" id="{E97F25FB-8121-CCF1-6868-1844697B7496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84" name="Title 1">
            <a:extLst>
              <a:ext uri="{FF2B5EF4-FFF2-40B4-BE49-F238E27FC236}">
                <a16:creationId xmlns:a16="http://schemas.microsoft.com/office/drawing/2014/main" id="{57CD984E-9190-E7EA-58CA-BDEC4542DEA3}"/>
              </a:ext>
            </a:extLst>
          </p:cNvPr>
          <p:cNvSpPr txBox="1"/>
          <p:nvPr/>
        </p:nvSpPr>
        <p:spPr>
          <a:xfrm>
            <a:off x="-141540" y="410337"/>
            <a:ext cx="1042416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Competition Format – National Personal Finance Challenge (NPFC)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6EEEEA6-6E2D-DB14-EC77-68B4C5FE8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438725"/>
              </p:ext>
            </p:extLst>
          </p:nvPr>
        </p:nvGraphicFramePr>
        <p:xfrm>
          <a:off x="761999" y="1716435"/>
          <a:ext cx="10680914" cy="469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2638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38">
            <a:extLst>
              <a:ext uri="{FF2B5EF4-FFF2-40B4-BE49-F238E27FC236}">
                <a16:creationId xmlns:a16="http://schemas.microsoft.com/office/drawing/2014/main" id="{50AD8566-F149-727E-820F-C13247FDF358}"/>
              </a:ext>
            </a:extLst>
          </p:cNvPr>
          <p:cNvSpPr txBox="1"/>
          <p:nvPr/>
        </p:nvSpPr>
        <p:spPr>
          <a:xfrm>
            <a:off x="706218" y="469343"/>
            <a:ext cx="10582844" cy="122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414A58"/>
              </a:buClr>
              <a:buSzPts val="4400"/>
            </a:pPr>
            <a:r>
              <a:rPr lang="en-US" sz="4400" b="1">
                <a:solidFill>
                  <a:srgbClr val="414A58"/>
                </a:solidFill>
                <a:latin typeface="Inter"/>
                <a:ea typeface="Inter Light"/>
                <a:cs typeface="Inter Light"/>
              </a:rPr>
              <a:t>2026 Competition Dates</a:t>
            </a:r>
            <a:endParaRPr lang="en-US" sz="4400" b="1" i="0" u="none" strike="noStrike" cap="none">
              <a:solidFill>
                <a:srgbClr val="414A58"/>
              </a:solidFill>
              <a:latin typeface="Inter"/>
              <a:ea typeface="Inter Light"/>
              <a:cs typeface="Inter Light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8C27673-0142-B45E-9B4C-9683C2764277}"/>
              </a:ext>
            </a:extLst>
          </p:cNvPr>
          <p:cNvSpPr txBox="1">
            <a:spLocks/>
          </p:cNvSpPr>
          <p:nvPr/>
        </p:nvSpPr>
        <p:spPr>
          <a:xfrm>
            <a:off x="2382542" y="1443215"/>
            <a:ext cx="10242729" cy="5767995"/>
          </a:xfrm>
          <a:prstGeom prst="rect">
            <a:avLst/>
          </a:prstGeom>
        </p:spPr>
        <p:txBody>
          <a:bodyPr lIns="45719" tIns="45720" rIns="45719" bIns="45720" anchor="t">
            <a:noAutofit/>
          </a:bodyPr>
          <a:lstStyle>
            <a:defPPr>
              <a:defRPr lang="en-US"/>
            </a:defPPr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buFont typeface="Arial"/>
              <a:buNone/>
            </a:pPr>
            <a:endParaRPr lang="en-US" ker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buFont typeface="Arial"/>
              <a:buNone/>
            </a:pPr>
            <a:r>
              <a:rPr lang="en-US" b="1" u="sng" ker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National Personal Finance Challenge: </a:t>
            </a:r>
            <a:endParaRPr lang="en-US" b="1" u="sng" ker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ker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Sunday May 31st &amp; Monday June 1st, 2026</a:t>
            </a:r>
            <a:endParaRPr lang="en-US" kern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Calibri"/>
              <a:cs typeface="Calibri"/>
            </a:endParaRPr>
          </a:p>
          <a:p>
            <a:pPr marL="0" indent="0" algn="ctr">
              <a:buFont typeface="Arial"/>
              <a:buNone/>
            </a:pPr>
            <a:endParaRPr lang="en-US" b="1" u="sng" ker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buFont typeface="Arial"/>
              <a:buNone/>
            </a:pPr>
            <a:r>
              <a:rPr lang="en-US" b="1" u="sng" ker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State Registration Deadline: April 15th, 2026</a:t>
            </a:r>
          </a:p>
          <a:p>
            <a:pPr marL="0" indent="0" algn="ctr">
              <a:buNone/>
            </a:pPr>
            <a:endParaRPr lang="en-US" b="1" u="sng" ker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b="1" u="sng" ker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Location: Federal Reserve Bank of Atlanta</a:t>
            </a:r>
          </a:p>
          <a:p>
            <a:pPr marL="0" indent="0" algn="ctr">
              <a:buNone/>
            </a:pPr>
            <a:r>
              <a:rPr lang="en-US" b="1" u="sng" ker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Atlanta, GA</a:t>
            </a:r>
          </a:p>
        </p:txBody>
      </p:sp>
      <p:pic>
        <p:nvPicPr>
          <p:cNvPr id="4" name="Picture 3" descr="A person and person holding up a trophy&#10;&#10;AI-generated content may be incorrect.">
            <a:extLst>
              <a:ext uri="{FF2B5EF4-FFF2-40B4-BE49-F238E27FC236}">
                <a16:creationId xmlns:a16="http://schemas.microsoft.com/office/drawing/2014/main" id="{50FE3DA5-07A4-C8F1-ADCF-719C2E84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" y="3850821"/>
            <a:ext cx="4053825" cy="3007181"/>
          </a:xfrm>
          <a:prstGeom prst="rect">
            <a:avLst/>
          </a:prstGeom>
        </p:spPr>
      </p:pic>
      <p:pic>
        <p:nvPicPr>
          <p:cNvPr id="5" name="Picture 4" descr="Checking Calendar GIFs - Find &amp; Share on GIPHY">
            <a:extLst>
              <a:ext uri="{FF2B5EF4-FFF2-40B4-BE49-F238E27FC236}">
                <a16:creationId xmlns:a16="http://schemas.microsoft.com/office/drawing/2014/main" id="{F2A1A035-B6FF-3D24-9FDF-98F1B2FF9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1469572"/>
            <a:ext cx="2299607" cy="22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065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4E35-819A-2A6E-5ED5-B31238273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07B02-69D1-6D79-B2C9-3ED49D42E422}"/>
              </a:ext>
            </a:extLst>
          </p:cNvPr>
          <p:cNvSpPr txBox="1"/>
          <p:nvPr/>
        </p:nvSpPr>
        <p:spPr>
          <a:xfrm>
            <a:off x="1502229" y="2151728"/>
            <a:ext cx="8817428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4000" b="1" u="sng">
                <a:solidFill>
                  <a:schemeClr val="bg1"/>
                </a:solidFill>
              </a:rPr>
              <a:t>CONGRATULATIONS!</a:t>
            </a:r>
          </a:p>
          <a:p>
            <a:pPr algn="ctr"/>
            <a:r>
              <a:rPr lang="en-US" sz="4000">
                <a:solidFill>
                  <a:schemeClr val="bg1"/>
                </a:solidFill>
              </a:rPr>
              <a:t>You have won your State Competition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and are now preparing to compete in the</a:t>
            </a:r>
          </a:p>
          <a:p>
            <a:pPr algn="ctr"/>
            <a:br>
              <a:rPr lang="en-US" sz="4000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National Personal Finance Challenge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049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816CF-1CA5-57E7-7AE8-3B6509160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>
            <a:extLst>
              <a:ext uri="{FF2B5EF4-FFF2-40B4-BE49-F238E27FC236}">
                <a16:creationId xmlns:a16="http://schemas.microsoft.com/office/drawing/2014/main" id="{52723F70-B308-6388-0EBA-FB41219C6E88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84" name="Title 1">
            <a:extLst>
              <a:ext uri="{FF2B5EF4-FFF2-40B4-BE49-F238E27FC236}">
                <a16:creationId xmlns:a16="http://schemas.microsoft.com/office/drawing/2014/main" id="{504551CA-CE1B-AEE2-6A0F-A8CAF7CBC936}"/>
              </a:ext>
            </a:extLst>
          </p:cNvPr>
          <p:cNvSpPr txBox="1"/>
          <p:nvPr/>
        </p:nvSpPr>
        <p:spPr>
          <a:xfrm>
            <a:off x="-141540" y="410337"/>
            <a:ext cx="1042416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/>
              <a:t>National Personal Finance Challenge (NPFC) – </a:t>
            </a:r>
          </a:p>
          <a:p>
            <a:r>
              <a:rPr lang="en-US"/>
              <a:t>Case Study Team Groupings</a:t>
            </a:r>
          </a:p>
        </p:txBody>
      </p:sp>
      <p:sp>
        <p:nvSpPr>
          <p:cNvPr id="2" name="Google Shape;197;p42">
            <a:extLst>
              <a:ext uri="{FF2B5EF4-FFF2-40B4-BE49-F238E27FC236}">
                <a16:creationId xmlns:a16="http://schemas.microsoft.com/office/drawing/2014/main" id="{3B5AEF96-2C47-27FD-FD4D-152A656271EA}"/>
              </a:ext>
            </a:extLst>
          </p:cNvPr>
          <p:cNvSpPr txBox="1"/>
          <p:nvPr/>
        </p:nvSpPr>
        <p:spPr>
          <a:xfrm>
            <a:off x="655249" y="1389066"/>
            <a:ext cx="1089287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None/>
            </a:pPr>
            <a:endParaRPr lang="en-US" sz="2000" b="1"/>
          </a:p>
          <a:p>
            <a:pPr algn="ctr"/>
            <a:r>
              <a:rPr lang="en-US" sz="2000"/>
              <a:t>At the National Personal Finance Challenge, 30 - 36 teams will be split amongst 8 judging rooms in the case study round:</a:t>
            </a:r>
          </a:p>
          <a:p>
            <a:pPr algn="ctr">
              <a:buNone/>
            </a:pPr>
            <a:endParaRPr lang="en-US" sz="2000"/>
          </a:p>
          <a:p>
            <a:pPr algn="ctr">
              <a:buNone/>
            </a:pPr>
            <a:endParaRPr lang="en-US" sz="2000"/>
          </a:p>
          <a:p>
            <a:pPr algn="ctr"/>
            <a:endParaRPr lang="en-US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AFCAFD-A7D3-7386-304F-528E38EB4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194"/>
              </p:ext>
            </p:extLst>
          </p:nvPr>
        </p:nvGraphicFramePr>
        <p:xfrm>
          <a:off x="648268" y="2445223"/>
          <a:ext cx="10888953" cy="42329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8475">
                  <a:extLst>
                    <a:ext uri="{9D8B030D-6E8A-4147-A177-3AD203B41FA5}">
                      <a16:colId xmlns:a16="http://schemas.microsoft.com/office/drawing/2014/main" val="1715860968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2973354134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4017648832"/>
                    </a:ext>
                  </a:extLst>
                </a:gridCol>
                <a:gridCol w="1203576">
                  <a:extLst>
                    <a:ext uri="{9D8B030D-6E8A-4147-A177-3AD203B41FA5}">
                      <a16:colId xmlns:a16="http://schemas.microsoft.com/office/drawing/2014/main" val="1144145510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3889578535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2169343094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3096217309"/>
                    </a:ext>
                  </a:extLst>
                </a:gridCol>
                <a:gridCol w="1192221">
                  <a:extLst>
                    <a:ext uri="{9D8B030D-6E8A-4147-A177-3AD203B41FA5}">
                      <a16:colId xmlns:a16="http://schemas.microsoft.com/office/drawing/2014/main" val="541435051"/>
                    </a:ext>
                  </a:extLst>
                </a:gridCol>
                <a:gridCol w="1203576">
                  <a:extLst>
                    <a:ext uri="{9D8B030D-6E8A-4147-A177-3AD203B41FA5}">
                      <a16:colId xmlns:a16="http://schemas.microsoft.com/office/drawing/2014/main" val="464192827"/>
                    </a:ext>
                  </a:extLst>
                </a:gridCol>
              </a:tblGrid>
              <a:tr h="694960">
                <a:tc gridSpan="9">
                  <a:txBody>
                    <a:bodyPr/>
                    <a:lstStyle/>
                    <a:p>
                      <a:pPr algn="ctr" rtl="0" fontAlgn="base">
                        <a:lnSpc>
                          <a:spcPts val="3313"/>
                        </a:lnSpc>
                        <a:buNone/>
                      </a:pPr>
                      <a:r>
                        <a:rPr lang="en-US" sz="2400" b="1" i="0">
                          <a:effectLst/>
                          <a:latin typeface="Aptos"/>
                        </a:rPr>
                        <a:t>Example Team Presentation Schedule</a:t>
                      </a:r>
                      <a:r>
                        <a:rPr lang="en-US" sz="24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105733"/>
                  </a:ext>
                </a:extLst>
              </a:tr>
              <a:tr h="53701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Room: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  <a:endParaRPr lang="en-US" b="0" i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R2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R3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R4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R5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R6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R7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18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R8</a:t>
                      </a:r>
                      <a:endParaRPr lang="en-US"/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886065"/>
                  </a:ext>
                </a:extLst>
              </a:tr>
              <a:tr h="66337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10:00 - 10:20 AM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 Random HS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73559"/>
                  </a:ext>
                </a:extLst>
              </a:tr>
              <a:tr h="80552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10:20 - 10:40 AM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50240"/>
                  </a:ext>
                </a:extLst>
              </a:tr>
              <a:tr h="66337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10:40 - 11:00 AM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19. 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319092"/>
                  </a:ext>
                </a:extLst>
              </a:tr>
              <a:tr h="86870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11:00 - 11:20 AM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en-US" b="0" i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27. 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endParaRPr lang="en-US" sz="1100" b="0" i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29.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30. 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2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31.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Random HS </a:t>
                      </a:r>
                      <a:endParaRPr lang="en-US" b="0" i="0" u="none" strike="noStrike" noProof="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93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4546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Cover Slides">
  <a:themeElements>
    <a:clrScheme name="Voya Theme Colors">
      <a:dk1>
        <a:srgbClr val="262626"/>
      </a:dk1>
      <a:lt1>
        <a:srgbClr val="FFFFFF"/>
      </a:lt1>
      <a:dk2>
        <a:srgbClr val="262626"/>
      </a:dk2>
      <a:lt2>
        <a:srgbClr val="FEFFFF"/>
      </a:lt2>
      <a:accent1>
        <a:srgbClr val="FF4B00"/>
      </a:accent1>
      <a:accent2>
        <a:srgbClr val="991350"/>
      </a:accent2>
      <a:accent3>
        <a:srgbClr val="0BAF0B"/>
      </a:accent3>
      <a:accent4>
        <a:srgbClr val="009CDF"/>
      </a:accent4>
      <a:accent5>
        <a:srgbClr val="F2F2F2"/>
      </a:accent5>
      <a:accent6>
        <a:srgbClr val="D9D9D9"/>
      </a:accent6>
      <a:hlink>
        <a:srgbClr val="009CDF"/>
      </a:hlink>
      <a:folHlink>
        <a:srgbClr val="991350"/>
      </a:folHlink>
    </a:clrScheme>
    <a:fontScheme name="Gill Sans and Arial Theme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931ec-8083-43be-aeb7-d2a640fbe574">
      <Terms xmlns="http://schemas.microsoft.com/office/infopath/2007/PartnerControls"/>
    </lcf76f155ced4ddcb4097134ff3c332f>
    <TaxCatchAll xmlns="a451c3ce-f764-4a78-9456-3eb3d35834e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4FEE25155614BB792EB8C779CB68B" ma:contentTypeVersion="18" ma:contentTypeDescription="Create a new document." ma:contentTypeScope="" ma:versionID="4fecb1cf5dd72e03ba3e980650cfcfb9">
  <xsd:schema xmlns:xsd="http://www.w3.org/2001/XMLSchema" xmlns:xs="http://www.w3.org/2001/XMLSchema" xmlns:p="http://schemas.microsoft.com/office/2006/metadata/properties" xmlns:ns2="d56931ec-8083-43be-aeb7-d2a640fbe574" xmlns:ns3="a451c3ce-f764-4a78-9456-3eb3d35834ea" targetNamespace="http://schemas.microsoft.com/office/2006/metadata/properties" ma:root="true" ma:fieldsID="262007a9aa1c44e4050204fd10ac22da" ns2:_="" ns3:_="">
    <xsd:import namespace="d56931ec-8083-43be-aeb7-d2a640fbe574"/>
    <xsd:import namespace="a451c3ce-f764-4a78-9456-3eb3d35834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931ec-8083-43be-aeb7-d2a640fbe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5ee66a-9dd0-4897-bf8b-a3237da4a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1c3ce-f764-4a78-9456-3eb3d35834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2658e5-78d6-42e3-9f17-446e0c11d671}" ma:internalName="TaxCatchAll" ma:showField="CatchAllData" ma:web="a451c3ce-f764-4a78-9456-3eb3d35834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83CC4-68AA-443E-8BB7-61DEE19000DC}">
  <ds:schemaRefs>
    <ds:schemaRef ds:uri="a451c3ce-f764-4a78-9456-3eb3d35834ea"/>
    <ds:schemaRef ds:uri="d56931ec-8083-43be-aeb7-d2a640fbe5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A56656-8BBE-48F9-8AFE-BF66CF366974}">
  <ds:schemaRefs>
    <ds:schemaRef ds:uri="a451c3ce-f764-4a78-9456-3eb3d35834ea"/>
    <ds:schemaRef ds:uri="d56931ec-8083-43be-aeb7-d2a640fbe5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68E0FC-9373-4800-AC87-82CC7DA9F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14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3_Office Theme</vt:lpstr>
      <vt:lpstr>1_Office Theme</vt:lpstr>
      <vt:lpstr>1_Office Theme</vt:lpstr>
      <vt:lpstr>Cover Slides</vt:lpstr>
      <vt:lpstr>Wednesday March 11th, 2026 Time: 3:00- 4:00 PM ET  Dr. Ruben Rivera, Senior Director, Academic programs, CEE Dr. Chris Cannon, Associate Director and Chief Program Officer at the GCEE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2023-08-18T14:02:59Z</dcterms:created>
  <dcterms:modified xsi:type="dcterms:W3CDTF">2026-03-12T00:00:19Z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0x010100D174FEE25155614BB792EB8C779CB68B</vt:lpwstr>
  </property>
  <property fmtid="{D5CDD505-2E9C-101B-9397-08002B2CF9AE}" pid="3" name="MediaServiceImageTags">
    <vt:lpwstr/>
  </property>
</Properties>
</file>