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30"/>
  </p:notesMasterIdLst>
  <p:sldIdLst>
    <p:sldId id="256" r:id="rId5"/>
    <p:sldId id="257" r:id="rId6"/>
    <p:sldId id="258" r:id="rId7"/>
    <p:sldId id="259" r:id="rId8"/>
    <p:sldId id="260" r:id="rId9"/>
    <p:sldId id="261" r:id="rId10"/>
    <p:sldId id="262" r:id="rId11"/>
    <p:sldId id="263" r:id="rId12"/>
    <p:sldId id="283" r:id="rId13"/>
    <p:sldId id="264" r:id="rId14"/>
    <p:sldId id="265" r:id="rId15"/>
    <p:sldId id="266" r:id="rId16"/>
    <p:sldId id="267" r:id="rId17"/>
    <p:sldId id="268" r:id="rId18"/>
    <p:sldId id="269" r:id="rId19"/>
    <p:sldId id="271" r:id="rId20"/>
    <p:sldId id="272" r:id="rId21"/>
    <p:sldId id="273" r:id="rId22"/>
    <p:sldId id="274" r:id="rId23"/>
    <p:sldId id="275" r:id="rId24"/>
    <p:sldId id="276" r:id="rId25"/>
    <p:sldId id="277" r:id="rId26"/>
    <p:sldId id="278" r:id="rId27"/>
    <p:sldId id="279" r:id="rId28"/>
    <p:sldId id="282" r:id="rId29"/>
  </p:sldIdLst>
  <p:sldSz cx="9144000" cy="5143500" type="screen16x9"/>
  <p:notesSz cx="6858000" cy="9144000"/>
  <p:embeddedFontLst>
    <p:embeddedFont>
      <p:font typeface="Barlow" panose="00000500000000000000" pitchFamily="2" charset="0"/>
      <p:regular r:id="rId31"/>
      <p:bold r:id="rId32"/>
      <p:italic r:id="rId33"/>
      <p:boldItalic r:id="rId34"/>
    </p:embeddedFont>
    <p:embeddedFont>
      <p:font typeface="Comic Sans MS" panose="030F0702030302020204" pitchFamily="66" charset="0"/>
      <p:regular r:id="rId35"/>
      <p:bold r:id="rId36"/>
      <p:italic r:id="rId37"/>
      <p:boldItalic r:id="rId38"/>
    </p:embeddedFont>
    <p:embeddedFont>
      <p:font typeface="Montserrat" panose="00000500000000000000" pitchFamily="2" charset="0"/>
      <p:regular r:id="rId39"/>
      <p:bold r:id="rId40"/>
      <p:italic r:id="rId41"/>
      <p:boldItalic r:id="rId42"/>
    </p:embeddedFont>
    <p:embeddedFont>
      <p:font typeface="Montserrat Medium" panose="00000600000000000000" pitchFamily="2" charset="0"/>
      <p:regular r:id="rId43"/>
      <p:bold r:id="rId44"/>
      <p:italic r:id="rId45"/>
      <p:boldItalic r:id="rId46"/>
    </p:embeddedFont>
    <p:embeddedFont>
      <p:font typeface="Montserrat SemiBold" panose="000007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3d47b2aac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3d47b2aac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3d468d040a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3d468d040a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3d468d040a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3d468d040a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3d468d040a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3d468d040a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d47d68e0e_1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d47d68e0e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a34a35697d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a34a35697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a34a35697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a34a35697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a34a35697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a34a35697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a34a35697d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a34a35697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3d468d040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3d468d040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3d468d040a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3d468d040a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Tell the stories of Manuela, the TV-watching kids, and the Maya.</a:t>
            </a:r>
            <a:endParaRPr/>
          </a:p>
          <a:p>
            <a:pPr marL="0" lvl="0" indent="0" algn="l" rtl="0">
              <a:spcBef>
                <a:spcPts val="0"/>
              </a:spcBef>
              <a:spcAft>
                <a:spcPts val="0"/>
              </a:spcAft>
              <a:buNone/>
            </a:pPr>
            <a:r>
              <a:rPr lang="en"/>
              <a:t>Discuss the origins of Mini-Economy and Mini-Economy at Home. (Pandemic, etc.)</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a34a35697d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a34a35697d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a34a35697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a34a35697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a34a35697d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a34a35697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a38d05bb4d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a38d05bb4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3d47d68e0e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3d47d68e0e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3d468d040a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3d468d040a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3d468d040a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3d468d040a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3d468d040a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3d468d040a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3d468d040a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3d468d040a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3d468d040a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3d468d040a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3d47d68e0e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3d47d68e0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3d47d68e0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3d47d68e0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3d47d68e0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3d47d68e0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072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qG5MgyzZ4s4"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hyperlink" Target="https://www.instagram.com/reel/CwqSSFLOXX1/?utm_source=ig_web_copy_link"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nqkR5M69LgI"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IDmSyIRUsSE"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slide" Target="slide2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www.drstephenday.com/p/family-economics-in-blue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slide" Target="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instagram.com/reel/C7HpCLIu9yz/?utm_source=ig_web_copy_link&amp;igsh=MzRlODBiNWFlZA=="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hyperlink" Target="https://www.instagram.com/reel/C7HpCLIu9yz/?utm_source=ig_web_copy_link&amp;igsh=MzRlODBiNWFlZA=="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v9_Jfu9aXj0"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47763" y="602145"/>
            <a:ext cx="1335075" cy="1335075"/>
          </a:xfrm>
          <a:prstGeom prst="rect">
            <a:avLst/>
          </a:prstGeom>
          <a:noFill/>
          <a:ln>
            <a:noFill/>
          </a:ln>
        </p:spPr>
      </p:pic>
      <p:pic>
        <p:nvPicPr>
          <p:cNvPr id="55" name="Google Shape;55;p13" title="Day_TeachKidToSave_3D.png"/>
          <p:cNvPicPr preferRelativeResize="0"/>
          <p:nvPr/>
        </p:nvPicPr>
        <p:blipFill>
          <a:blip r:embed="rId4">
            <a:alphaModFix/>
          </a:blip>
          <a:stretch>
            <a:fillRect/>
          </a:stretch>
        </p:blipFill>
        <p:spPr>
          <a:xfrm>
            <a:off x="154385" y="1851852"/>
            <a:ext cx="3318797" cy="3203257"/>
          </a:xfrm>
          <a:prstGeom prst="rect">
            <a:avLst/>
          </a:prstGeom>
          <a:noFill/>
          <a:ln>
            <a:noFill/>
          </a:ln>
        </p:spPr>
      </p:pic>
      <p:sp>
        <p:nvSpPr>
          <p:cNvPr id="56" name="Google Shape;56;p13"/>
          <p:cNvSpPr txBox="1"/>
          <p:nvPr/>
        </p:nvSpPr>
        <p:spPr>
          <a:xfrm>
            <a:off x="7047788" y="49650"/>
            <a:ext cx="1335000" cy="45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Thank you:</a:t>
            </a:r>
            <a:endParaRPr sz="1800">
              <a:solidFill>
                <a:schemeClr val="dk2"/>
              </a:solidFill>
            </a:endParaRPr>
          </a:p>
        </p:txBody>
      </p:sp>
      <p:pic>
        <p:nvPicPr>
          <p:cNvPr id="57" name="Google Shape;57;p13"/>
          <p:cNvPicPr preferRelativeResize="0"/>
          <p:nvPr/>
        </p:nvPicPr>
        <p:blipFill>
          <a:blip r:embed="rId5">
            <a:alphaModFix/>
          </a:blip>
          <a:stretch>
            <a:fillRect/>
          </a:stretch>
        </p:blipFill>
        <p:spPr>
          <a:xfrm>
            <a:off x="7047775" y="2084212"/>
            <a:ext cx="1335075" cy="1335075"/>
          </a:xfrm>
          <a:prstGeom prst="rect">
            <a:avLst/>
          </a:prstGeom>
          <a:noFill/>
          <a:ln>
            <a:noFill/>
          </a:ln>
        </p:spPr>
      </p:pic>
      <p:pic>
        <p:nvPicPr>
          <p:cNvPr id="58" name="Google Shape;58;p13"/>
          <p:cNvPicPr preferRelativeResize="0"/>
          <p:nvPr/>
        </p:nvPicPr>
        <p:blipFill>
          <a:blip r:embed="rId6">
            <a:alphaModFix/>
          </a:blip>
          <a:stretch>
            <a:fillRect/>
          </a:stretch>
        </p:blipFill>
        <p:spPr>
          <a:xfrm>
            <a:off x="7047799" y="3566275"/>
            <a:ext cx="1401775" cy="1401751"/>
          </a:xfrm>
          <a:prstGeom prst="rect">
            <a:avLst/>
          </a:prstGeom>
          <a:noFill/>
          <a:ln>
            <a:noFill/>
          </a:ln>
        </p:spPr>
      </p:pic>
      <p:sp>
        <p:nvSpPr>
          <p:cNvPr id="8" name="Google Shape;63;p14">
            <a:extLst>
              <a:ext uri="{FF2B5EF4-FFF2-40B4-BE49-F238E27FC236}">
                <a16:creationId xmlns:a16="http://schemas.microsoft.com/office/drawing/2014/main" id="{C444BE63-649B-4EE1-B26F-9F9F66997A8E}"/>
              </a:ext>
            </a:extLst>
          </p:cNvPr>
          <p:cNvSpPr txBox="1">
            <a:spLocks/>
          </p:cNvSpPr>
          <p:nvPr/>
        </p:nvSpPr>
        <p:spPr>
          <a:xfrm>
            <a:off x="194585" y="414393"/>
            <a:ext cx="6579928" cy="239972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3200" b="1" dirty="0">
                <a:latin typeface="Montserrat"/>
                <a:ea typeface="Montserrat"/>
                <a:cs typeface="Montserrat"/>
                <a:sym typeface="Montserrat"/>
              </a:rPr>
              <a:t>Teach a Kid to Save: </a:t>
            </a:r>
          </a:p>
          <a:p>
            <a:r>
              <a:rPr lang="en-US" sz="2400" dirty="0">
                <a:latin typeface="Montserrat"/>
                <a:ea typeface="Montserrat"/>
                <a:cs typeface="Montserrat"/>
                <a:sym typeface="Montserrat"/>
              </a:rPr>
              <a:t>A Fun, Hands-on Approach to Building Smart Money Habits</a:t>
            </a:r>
          </a:p>
        </p:txBody>
      </p:sp>
      <p:pic>
        <p:nvPicPr>
          <p:cNvPr id="2" name="Picture 1">
            <a:extLst>
              <a:ext uri="{FF2B5EF4-FFF2-40B4-BE49-F238E27FC236}">
                <a16:creationId xmlns:a16="http://schemas.microsoft.com/office/drawing/2014/main" id="{76A62F42-7A80-420A-A42B-6B89B43A61E5}"/>
              </a:ext>
            </a:extLst>
          </p:cNvPr>
          <p:cNvPicPr>
            <a:picLocks noChangeAspect="1"/>
          </p:cNvPicPr>
          <p:nvPr/>
        </p:nvPicPr>
        <p:blipFill>
          <a:blip r:embed="rId7"/>
          <a:stretch>
            <a:fillRect/>
          </a:stretch>
        </p:blipFill>
        <p:spPr>
          <a:xfrm>
            <a:off x="4405159" y="3349736"/>
            <a:ext cx="2256258" cy="15568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457200" algn="l" rtl="0">
              <a:lnSpc>
                <a:spcPct val="115000"/>
              </a:lnSpc>
              <a:spcBef>
                <a:spcPts val="0"/>
              </a:spcBef>
              <a:spcAft>
                <a:spcPts val="0"/>
              </a:spcAft>
              <a:buNone/>
            </a:pPr>
            <a:r>
              <a:rPr lang="en" sz="2550">
                <a:solidFill>
                  <a:schemeClr val="dk2"/>
                </a:solidFill>
                <a:latin typeface="Montserrat Medium"/>
                <a:ea typeface="Montserrat Medium"/>
                <a:cs typeface="Montserrat Medium"/>
                <a:sym typeface="Montserrat Medium"/>
              </a:rPr>
              <a:t>4.   Make a budget: Share-Save-Spend.</a:t>
            </a:r>
            <a:endParaRPr/>
          </a:p>
        </p:txBody>
      </p:sp>
      <p:pic>
        <p:nvPicPr>
          <p:cNvPr id="109" name="Google Shape;109;p21" descr="A mini-economy is one way to teach your kids how to save money, delay gratification, and understand that their current choices matter for the future. Here you see Dr. Day introducing the household mini-economy store to his kids, ages 7, 5, and 3." title="Introducing the Kids to Mini Economy at Home">
            <a:hlinkClick r:id="rId3"/>
          </p:cNvPr>
          <p:cNvPicPr preferRelativeResize="0"/>
          <p:nvPr/>
        </p:nvPicPr>
        <p:blipFill>
          <a:blip r:embed="rId4">
            <a:alphaModFix/>
          </a:blip>
          <a:stretch>
            <a:fillRect/>
          </a:stretch>
        </p:blipFill>
        <p:spPr>
          <a:xfrm>
            <a:off x="619703" y="572700"/>
            <a:ext cx="7904584" cy="4446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1200"/>
              </a:spcBef>
              <a:spcAft>
                <a:spcPts val="1200"/>
              </a:spcAft>
              <a:buClr>
                <a:schemeClr val="dk1"/>
              </a:buClr>
              <a:buSzPts val="1100"/>
              <a:buFont typeface="Arial"/>
              <a:buNone/>
            </a:pPr>
            <a:r>
              <a:rPr lang="en" sz="2550">
                <a:solidFill>
                  <a:schemeClr val="dk2"/>
                </a:solidFill>
                <a:latin typeface="Montserrat Medium"/>
                <a:ea typeface="Montserrat Medium"/>
                <a:cs typeface="Montserrat Medium"/>
                <a:sym typeface="Montserrat Medium"/>
              </a:rPr>
              <a:t>  	5.   Have </a:t>
            </a:r>
            <a:r>
              <a:rPr lang="en" sz="2550" u="sng">
                <a:solidFill>
                  <a:schemeClr val="hlink"/>
                </a:solidFill>
                <a:latin typeface="Montserrat Medium"/>
                <a:ea typeface="Montserrat Medium"/>
                <a:cs typeface="Montserrat Medium"/>
                <a:sym typeface="Montserrat Medium"/>
                <a:hlinkClick r:id="rId3"/>
              </a:rPr>
              <a:t>Store Day</a:t>
            </a:r>
            <a:r>
              <a:rPr lang="en" sz="2550">
                <a:solidFill>
                  <a:schemeClr val="dk2"/>
                </a:solidFill>
                <a:latin typeface="Montserrat Medium"/>
                <a:ea typeface="Montserrat Medium"/>
                <a:cs typeface="Montserrat Medium"/>
                <a:sym typeface="Montserrat Medium"/>
              </a:rPr>
              <a:t>.</a:t>
            </a:r>
            <a:endParaRPr/>
          </a:p>
        </p:txBody>
      </p:sp>
      <p:pic>
        <p:nvPicPr>
          <p:cNvPr id="115" name="Google Shape;115;p22" title="PXL_20230901_184723834.MP.jpg"/>
          <p:cNvPicPr preferRelativeResize="0"/>
          <p:nvPr/>
        </p:nvPicPr>
        <p:blipFill>
          <a:blip r:embed="rId4">
            <a:alphaModFix/>
          </a:blip>
          <a:stretch>
            <a:fillRect/>
          </a:stretch>
        </p:blipFill>
        <p:spPr>
          <a:xfrm>
            <a:off x="2034600" y="1170125"/>
            <a:ext cx="5074811" cy="38209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xfrm>
            <a:off x="311400" y="0"/>
            <a:ext cx="8521200" cy="6189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1200"/>
              </a:spcBef>
              <a:spcAft>
                <a:spcPts val="1200"/>
              </a:spcAft>
              <a:buClr>
                <a:schemeClr val="dk1"/>
              </a:buClr>
              <a:buSzPts val="1100"/>
              <a:buFont typeface="Arial"/>
              <a:buNone/>
            </a:pPr>
            <a:r>
              <a:rPr lang="en" sz="2550" dirty="0">
                <a:solidFill>
                  <a:schemeClr val="dk2"/>
                </a:solidFill>
                <a:latin typeface="Montserrat Medium"/>
                <a:ea typeface="Montserrat Medium"/>
                <a:cs typeface="Montserrat Medium"/>
                <a:sym typeface="Montserrat Medium"/>
              </a:rPr>
              <a:t>6.   Optional but worth it: Set up businesses.</a:t>
            </a:r>
            <a:endParaRPr dirty="0"/>
          </a:p>
        </p:txBody>
      </p:sp>
      <p:pic>
        <p:nvPicPr>
          <p:cNvPr id="121" name="Google Shape;121;p23" descr="Calvin wheels and deals with me, his dad. This isn't his Mini-Economy job; it's a business he made in which he sets the prices and makes the deals. This is a great way to boost the impact of your household Mini-Economy." title="Mini-Economy at Home: Calvin's Cardboard Creations">
            <a:hlinkClick r:id="rId3"/>
          </p:cNvPr>
          <p:cNvPicPr preferRelativeResize="0"/>
          <p:nvPr/>
        </p:nvPicPr>
        <p:blipFill>
          <a:blip r:embed="rId4">
            <a:alphaModFix/>
          </a:blip>
          <a:stretch>
            <a:fillRect/>
          </a:stretch>
        </p:blipFill>
        <p:spPr>
          <a:xfrm>
            <a:off x="955613" y="984200"/>
            <a:ext cx="7233375" cy="4068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504266" y="0"/>
            <a:ext cx="4753536"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1200"/>
              </a:spcBef>
              <a:spcAft>
                <a:spcPts val="1200"/>
              </a:spcAft>
              <a:buClr>
                <a:schemeClr val="dk1"/>
              </a:buClr>
              <a:buSzPts val="1100"/>
              <a:buFont typeface="Arial"/>
              <a:buNone/>
            </a:pPr>
            <a:r>
              <a:rPr lang="en" sz="2550" dirty="0">
                <a:solidFill>
                  <a:schemeClr val="dk2"/>
                </a:solidFill>
                <a:latin typeface="Montserrat Medium"/>
                <a:ea typeface="Montserrat Medium"/>
                <a:cs typeface="Montserrat Medium"/>
                <a:sym typeface="Montserrat Medium"/>
              </a:rPr>
              <a:t>  	7.   Do it!</a:t>
            </a:r>
            <a:endParaRPr dirty="0"/>
          </a:p>
        </p:txBody>
      </p:sp>
      <p:pic>
        <p:nvPicPr>
          <p:cNvPr id="127" name="Google Shape;127;p24" descr="Robbie is excited to spend the candy coupon he bought." title="Mini Economy at Home: Coupon! Coupon!">
            <a:hlinkClick r:id="rId3"/>
          </p:cNvPr>
          <p:cNvPicPr preferRelativeResize="0"/>
          <p:nvPr/>
        </p:nvPicPr>
        <p:blipFill>
          <a:blip r:embed="rId4">
            <a:alphaModFix/>
          </a:blip>
          <a:stretch>
            <a:fillRect/>
          </a:stretch>
        </p:blipFill>
        <p:spPr>
          <a:xfrm>
            <a:off x="551328" y="606323"/>
            <a:ext cx="8059176" cy="44632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5" title="401680_Day_Teach a Kid to Save_Business Cards Draft 1.jpg"/>
          <p:cNvPicPr preferRelativeResize="0"/>
          <p:nvPr/>
        </p:nvPicPr>
        <p:blipFill>
          <a:blip r:embed="rId3">
            <a:alphaModFix/>
          </a:blip>
          <a:stretch>
            <a:fillRect/>
          </a:stretch>
        </p:blipFill>
        <p:spPr>
          <a:xfrm>
            <a:off x="1753362" y="961088"/>
            <a:ext cx="5637274" cy="3221325"/>
          </a:xfrm>
          <a:prstGeom prst="rect">
            <a:avLst/>
          </a:prstGeom>
          <a:noFill/>
          <a:ln>
            <a:noFill/>
          </a:ln>
        </p:spPr>
      </p:pic>
      <p:sp>
        <p:nvSpPr>
          <p:cNvPr id="133" name="Google Shape;133;p25"/>
          <p:cNvSpPr txBox="1"/>
          <p:nvPr/>
        </p:nvSpPr>
        <p:spPr>
          <a:xfrm>
            <a:off x="2857477" y="25373"/>
            <a:ext cx="6144900" cy="73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lt1"/>
                </a:solidFill>
                <a:latin typeface="Montserrat SemiBold"/>
                <a:ea typeface="Montserrat SemiBold"/>
                <a:cs typeface="Montserrat SemiBold"/>
                <a:sym typeface="Montserrat SemiBold"/>
              </a:rPr>
              <a:t>To be published on January 13, 2026</a:t>
            </a:r>
            <a:endParaRPr sz="2500">
              <a:solidFill>
                <a:schemeClr val="lt1"/>
              </a:solidFill>
              <a:latin typeface="Montserrat SemiBold"/>
              <a:ea typeface="Montserrat SemiBold"/>
              <a:cs typeface="Montserrat SemiBold"/>
              <a:sym typeface="Montserrat SemiBold"/>
            </a:endParaRPr>
          </a:p>
        </p:txBody>
      </p:sp>
      <p:pic>
        <p:nvPicPr>
          <p:cNvPr id="134" name="Google Shape;134;p25" title="Day_TeachKidToSave_3D.png"/>
          <p:cNvPicPr preferRelativeResize="0"/>
          <p:nvPr/>
        </p:nvPicPr>
        <p:blipFill>
          <a:blip r:embed="rId4">
            <a:alphaModFix/>
          </a:blip>
          <a:stretch>
            <a:fillRect/>
          </a:stretch>
        </p:blipFill>
        <p:spPr>
          <a:xfrm>
            <a:off x="1433075" y="1149900"/>
            <a:ext cx="2944700" cy="2944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6"/>
          <p:cNvPicPr preferRelativeResize="0"/>
          <p:nvPr/>
        </p:nvPicPr>
        <p:blipFill>
          <a:blip r:embed="rId3">
            <a:alphaModFix/>
          </a:blip>
          <a:stretch>
            <a:fillRect/>
          </a:stretch>
        </p:blipFill>
        <p:spPr>
          <a:xfrm>
            <a:off x="7047763" y="602145"/>
            <a:ext cx="1335075" cy="1335075"/>
          </a:xfrm>
          <a:prstGeom prst="rect">
            <a:avLst/>
          </a:prstGeom>
          <a:noFill/>
          <a:ln>
            <a:noFill/>
          </a:ln>
        </p:spPr>
      </p:pic>
      <p:pic>
        <p:nvPicPr>
          <p:cNvPr id="140" name="Google Shape;140;p26" title="Day_TeachKidToSave_3D.png"/>
          <p:cNvPicPr preferRelativeResize="0"/>
          <p:nvPr/>
        </p:nvPicPr>
        <p:blipFill>
          <a:blip r:embed="rId4">
            <a:alphaModFix/>
          </a:blip>
          <a:stretch>
            <a:fillRect/>
          </a:stretch>
        </p:blipFill>
        <p:spPr>
          <a:xfrm>
            <a:off x="1320825" y="986731"/>
            <a:ext cx="3884825" cy="3884825"/>
          </a:xfrm>
          <a:prstGeom prst="rect">
            <a:avLst/>
          </a:prstGeom>
          <a:noFill/>
          <a:ln>
            <a:noFill/>
          </a:ln>
        </p:spPr>
      </p:pic>
      <p:sp>
        <p:nvSpPr>
          <p:cNvPr id="141" name="Google Shape;141;p26"/>
          <p:cNvSpPr txBox="1"/>
          <p:nvPr/>
        </p:nvSpPr>
        <p:spPr>
          <a:xfrm>
            <a:off x="6994250" y="72950"/>
            <a:ext cx="1477800" cy="45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Montserrat SemiBold"/>
                <a:ea typeface="Montserrat SemiBold"/>
                <a:cs typeface="Montserrat SemiBold"/>
                <a:sym typeface="Montserrat SemiBold"/>
              </a:rPr>
              <a:t>Thank you:</a:t>
            </a:r>
            <a:endParaRPr sz="1800">
              <a:solidFill>
                <a:schemeClr val="dk2"/>
              </a:solidFill>
              <a:latin typeface="Montserrat SemiBold"/>
              <a:ea typeface="Montserrat SemiBold"/>
              <a:cs typeface="Montserrat SemiBold"/>
              <a:sym typeface="Montserrat SemiBold"/>
            </a:endParaRPr>
          </a:p>
        </p:txBody>
      </p:sp>
      <p:pic>
        <p:nvPicPr>
          <p:cNvPr id="142" name="Google Shape;142;p26"/>
          <p:cNvPicPr preferRelativeResize="0"/>
          <p:nvPr/>
        </p:nvPicPr>
        <p:blipFill>
          <a:blip r:embed="rId5">
            <a:alphaModFix/>
          </a:blip>
          <a:stretch>
            <a:fillRect/>
          </a:stretch>
        </p:blipFill>
        <p:spPr>
          <a:xfrm>
            <a:off x="7047775" y="2084212"/>
            <a:ext cx="1335075" cy="1335075"/>
          </a:xfrm>
          <a:prstGeom prst="rect">
            <a:avLst/>
          </a:prstGeom>
          <a:noFill/>
          <a:ln>
            <a:noFill/>
          </a:ln>
        </p:spPr>
      </p:pic>
      <p:pic>
        <p:nvPicPr>
          <p:cNvPr id="143" name="Google Shape;143;p26"/>
          <p:cNvPicPr preferRelativeResize="0"/>
          <p:nvPr/>
        </p:nvPicPr>
        <p:blipFill>
          <a:blip r:embed="rId6">
            <a:alphaModFix/>
          </a:blip>
          <a:stretch>
            <a:fillRect/>
          </a:stretch>
        </p:blipFill>
        <p:spPr>
          <a:xfrm>
            <a:off x="7047799" y="3566275"/>
            <a:ext cx="1401775" cy="1401751"/>
          </a:xfrm>
          <a:prstGeom prst="rect">
            <a:avLst/>
          </a:prstGeom>
          <a:noFill/>
          <a:ln>
            <a:noFill/>
          </a:ln>
        </p:spPr>
      </p:pic>
      <p:sp>
        <p:nvSpPr>
          <p:cNvPr id="144" name="Google Shape;144;p26"/>
          <p:cNvSpPr txBox="1"/>
          <p:nvPr/>
        </p:nvSpPr>
        <p:spPr>
          <a:xfrm>
            <a:off x="2672675" y="419575"/>
            <a:ext cx="13674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2"/>
                </a:solidFill>
                <a:latin typeface="Montserrat SemiBold"/>
                <a:ea typeface="Montserrat SemiBold"/>
                <a:cs typeface="Montserrat SemiBold"/>
                <a:sym typeface="Montserrat SemiBold"/>
              </a:rPr>
              <a:t>PART 2</a:t>
            </a:r>
            <a:endParaRPr sz="2400">
              <a:solidFill>
                <a:schemeClr val="dk2"/>
              </a:solidFill>
              <a:latin typeface="Montserrat SemiBold"/>
              <a:ea typeface="Montserrat SemiBold"/>
              <a:cs typeface="Montserrat SemiBold"/>
              <a:sym typeface="Montserrat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8" title="359054_Day_Teach a Kid to Save_Social Graphics  Draft 218.jpg"/>
          <p:cNvPicPr preferRelativeResize="0"/>
          <p:nvPr/>
        </p:nvPicPr>
        <p:blipFill>
          <a:blip r:embed="rId3">
            <a:alphaModFix/>
          </a:blip>
          <a:stretch>
            <a:fillRect/>
          </a:stretch>
        </p:blipFill>
        <p:spPr>
          <a:xfrm>
            <a:off x="5030202" y="0"/>
            <a:ext cx="4113796" cy="5143501"/>
          </a:xfrm>
          <a:prstGeom prst="rect">
            <a:avLst/>
          </a:prstGeom>
          <a:noFill/>
          <a:ln>
            <a:noFill/>
          </a:ln>
        </p:spPr>
      </p:pic>
      <p:sp>
        <p:nvSpPr>
          <p:cNvPr id="158" name="Google Shape;158;p28"/>
          <p:cNvSpPr txBox="1">
            <a:spLocks noGrp="1"/>
          </p:cNvSpPr>
          <p:nvPr>
            <p:ph type="title"/>
          </p:nvPr>
        </p:nvSpPr>
        <p:spPr>
          <a:xfrm>
            <a:off x="5187950" y="491625"/>
            <a:ext cx="3798300" cy="1707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400">
                <a:solidFill>
                  <a:schemeClr val="lt1"/>
                </a:solidFill>
              </a:rPr>
              <a:t>What should kids learn?</a:t>
            </a:r>
            <a:endParaRPr sz="3400">
              <a:solidFill>
                <a:schemeClr val="lt1"/>
              </a:solidFill>
            </a:endParaRPr>
          </a:p>
        </p:txBody>
      </p:sp>
      <p:sp>
        <p:nvSpPr>
          <p:cNvPr id="159" name="Google Shape;159;p28"/>
          <p:cNvSpPr txBox="1">
            <a:spLocks noGrp="1"/>
          </p:cNvSpPr>
          <p:nvPr>
            <p:ph type="body" idx="1"/>
          </p:nvPr>
        </p:nvSpPr>
        <p:spPr>
          <a:xfrm>
            <a:off x="311700" y="209775"/>
            <a:ext cx="4645200" cy="48795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2351"/>
              <a:t>Questions for parents:</a:t>
            </a:r>
            <a:endParaRPr sz="2351"/>
          </a:p>
          <a:p>
            <a:pPr marL="0" lvl="0" indent="0" algn="l" rtl="0">
              <a:lnSpc>
                <a:spcPct val="115000"/>
              </a:lnSpc>
              <a:spcBef>
                <a:spcPts val="1200"/>
              </a:spcBef>
              <a:spcAft>
                <a:spcPts val="0"/>
              </a:spcAft>
              <a:buClr>
                <a:schemeClr val="dk1"/>
              </a:buClr>
              <a:buSzPct val="46772"/>
              <a:buFont typeface="Arial"/>
              <a:buNone/>
            </a:pPr>
            <a:r>
              <a:rPr lang="en" sz="2351"/>
              <a:t>1. What did you learn about money from your family when you were a child? </a:t>
            </a:r>
            <a:endParaRPr sz="2351"/>
          </a:p>
          <a:p>
            <a:pPr marL="0" lvl="0" indent="0" algn="l" rtl="0">
              <a:lnSpc>
                <a:spcPct val="115000"/>
              </a:lnSpc>
              <a:spcBef>
                <a:spcPts val="1200"/>
              </a:spcBef>
              <a:spcAft>
                <a:spcPts val="0"/>
              </a:spcAft>
              <a:buNone/>
            </a:pPr>
            <a:r>
              <a:rPr lang="en" sz="2351"/>
              <a:t>2. When you envision a “good financial life,” what do you think of?</a:t>
            </a:r>
            <a:endParaRPr sz="2351"/>
          </a:p>
          <a:p>
            <a:pPr marL="0" lvl="0" indent="0" algn="l" rtl="0">
              <a:lnSpc>
                <a:spcPct val="115000"/>
              </a:lnSpc>
              <a:spcBef>
                <a:spcPts val="1200"/>
              </a:spcBef>
              <a:spcAft>
                <a:spcPts val="0"/>
              </a:spcAft>
              <a:buNone/>
            </a:pPr>
            <a:r>
              <a:rPr lang="en" sz="2351"/>
              <a:t>Questions for children:</a:t>
            </a:r>
            <a:endParaRPr sz="2351"/>
          </a:p>
          <a:p>
            <a:pPr marL="0" lvl="0" indent="0" algn="l" rtl="0">
              <a:lnSpc>
                <a:spcPct val="115000"/>
              </a:lnSpc>
              <a:spcBef>
                <a:spcPts val="1200"/>
              </a:spcBef>
              <a:spcAft>
                <a:spcPts val="0"/>
              </a:spcAft>
              <a:buNone/>
            </a:pPr>
            <a:r>
              <a:rPr lang="en" sz="2351"/>
              <a:t>1. When you get money, what do you like to do with it?</a:t>
            </a:r>
            <a:endParaRPr sz="2351"/>
          </a:p>
          <a:p>
            <a:pPr marL="0" lvl="0" indent="0" algn="l" rtl="0">
              <a:spcBef>
                <a:spcPts val="1200"/>
              </a:spcBef>
              <a:spcAft>
                <a:spcPts val="0"/>
              </a:spcAft>
              <a:buNone/>
            </a:pPr>
            <a:r>
              <a:rPr lang="en" sz="2351"/>
              <a:t>2. Do you know about any of the choices your parents have to make about money?</a:t>
            </a:r>
            <a:endParaRPr sz="2351"/>
          </a:p>
          <a:p>
            <a:pPr marL="0" lvl="0" indent="0" algn="l" rtl="0">
              <a:spcBef>
                <a:spcPts val="1200"/>
              </a:spcBef>
              <a:spcAft>
                <a:spcPts val="0"/>
              </a:spcAft>
              <a:buNone/>
            </a:pPr>
            <a:endParaRPr sz="2351"/>
          </a:p>
          <a:p>
            <a:pPr marL="0" lvl="0" indent="0" algn="l" rtl="0">
              <a:spcBef>
                <a:spcPts val="1200"/>
              </a:spcBef>
              <a:spcAft>
                <a:spcPts val="0"/>
              </a:spcAft>
              <a:buNone/>
            </a:pPr>
            <a:endParaRPr sz="1400"/>
          </a:p>
          <a:p>
            <a:pPr marL="0" lvl="0" indent="0" algn="l" rtl="0">
              <a:lnSpc>
                <a:spcPct val="115000"/>
              </a:lnSpc>
              <a:spcBef>
                <a:spcPts val="1200"/>
              </a:spcBef>
              <a:spcAft>
                <a:spcPts val="0"/>
              </a:spcAft>
              <a:buClr>
                <a:schemeClr val="dk1"/>
              </a:buClr>
              <a:buSzPct val="78571"/>
              <a:buFont typeface="Arial"/>
              <a:buNone/>
            </a:pPr>
            <a:endParaRPr sz="1400"/>
          </a:p>
          <a:p>
            <a:pPr marL="0" lvl="0" indent="0" algn="l" rtl="0">
              <a:spcBef>
                <a:spcPts val="1200"/>
              </a:spcBef>
              <a:spcAft>
                <a:spcPts val="12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9" title="359054_Day_Teach a Kid to Save_Social Graphics  Draft 218.jpg"/>
          <p:cNvPicPr preferRelativeResize="0"/>
          <p:nvPr/>
        </p:nvPicPr>
        <p:blipFill>
          <a:blip r:embed="rId3">
            <a:alphaModFix/>
          </a:blip>
          <a:stretch>
            <a:fillRect/>
          </a:stretch>
        </p:blipFill>
        <p:spPr>
          <a:xfrm>
            <a:off x="5030202" y="0"/>
            <a:ext cx="4113796" cy="5143501"/>
          </a:xfrm>
          <a:prstGeom prst="rect">
            <a:avLst/>
          </a:prstGeom>
          <a:noFill/>
          <a:ln>
            <a:noFill/>
          </a:ln>
        </p:spPr>
      </p:pic>
      <p:sp>
        <p:nvSpPr>
          <p:cNvPr id="165" name="Google Shape;165;p29"/>
          <p:cNvSpPr txBox="1">
            <a:spLocks noGrp="1"/>
          </p:cNvSpPr>
          <p:nvPr>
            <p:ph type="title"/>
          </p:nvPr>
        </p:nvSpPr>
        <p:spPr>
          <a:xfrm>
            <a:off x="5187950" y="491625"/>
            <a:ext cx="3798300" cy="1707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400">
                <a:solidFill>
                  <a:schemeClr val="lt1"/>
                </a:solidFill>
              </a:rPr>
              <a:t>What should kids learn?</a:t>
            </a:r>
            <a:endParaRPr sz="3400">
              <a:solidFill>
                <a:schemeClr val="lt1"/>
              </a:solidFill>
            </a:endParaRPr>
          </a:p>
        </p:txBody>
      </p:sp>
      <p:sp>
        <p:nvSpPr>
          <p:cNvPr id="166" name="Google Shape;166;p29"/>
          <p:cNvSpPr txBox="1">
            <a:spLocks noGrp="1"/>
          </p:cNvSpPr>
          <p:nvPr>
            <p:ph type="body" idx="1"/>
          </p:nvPr>
        </p:nvSpPr>
        <p:spPr>
          <a:xfrm>
            <a:off x="311700" y="209775"/>
            <a:ext cx="4645200" cy="48795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sz="2533"/>
              <a:t>Lessons for children:</a:t>
            </a:r>
            <a:endParaRPr sz="2533"/>
          </a:p>
          <a:p>
            <a:pPr marL="0" lvl="0" indent="0" algn="l" rtl="0">
              <a:spcBef>
                <a:spcPts val="1200"/>
              </a:spcBef>
              <a:spcAft>
                <a:spcPts val="0"/>
              </a:spcAft>
              <a:buNone/>
            </a:pPr>
            <a:r>
              <a:rPr lang="en" sz="2533"/>
              <a:t>1. I can produce.</a:t>
            </a:r>
            <a:endParaRPr sz="2533"/>
          </a:p>
          <a:p>
            <a:pPr marL="0" lvl="0" indent="0" algn="l" rtl="0">
              <a:spcBef>
                <a:spcPts val="1200"/>
              </a:spcBef>
              <a:spcAft>
                <a:spcPts val="0"/>
              </a:spcAft>
              <a:buNone/>
            </a:pPr>
            <a:r>
              <a:rPr lang="en" sz="2533"/>
              <a:t>2. I can save.</a:t>
            </a:r>
            <a:endParaRPr sz="2533"/>
          </a:p>
          <a:p>
            <a:pPr marL="0" lvl="0" indent="0" algn="l" rtl="0">
              <a:spcBef>
                <a:spcPts val="1200"/>
              </a:spcBef>
              <a:spcAft>
                <a:spcPts val="0"/>
              </a:spcAft>
              <a:buNone/>
            </a:pPr>
            <a:r>
              <a:rPr lang="en" sz="2533"/>
              <a:t>3. I can learn new things.</a:t>
            </a:r>
            <a:endParaRPr sz="2533"/>
          </a:p>
          <a:p>
            <a:pPr marL="0" lvl="0" indent="0" algn="l" rtl="0">
              <a:spcBef>
                <a:spcPts val="1200"/>
              </a:spcBef>
              <a:spcAft>
                <a:spcPts val="0"/>
              </a:spcAft>
              <a:buNone/>
            </a:pPr>
            <a:r>
              <a:rPr lang="en" sz="2533"/>
              <a:t>4. I can trade.</a:t>
            </a:r>
            <a:endParaRPr sz="2533"/>
          </a:p>
          <a:p>
            <a:pPr marL="0" lvl="0" indent="0" algn="l" rtl="0">
              <a:spcBef>
                <a:spcPts val="1200"/>
              </a:spcBef>
              <a:spcAft>
                <a:spcPts val="0"/>
              </a:spcAft>
              <a:buNone/>
            </a:pPr>
            <a:r>
              <a:rPr lang="en" sz="2533"/>
              <a:t>5. I can get better.</a:t>
            </a:r>
            <a:endParaRPr sz="2533"/>
          </a:p>
          <a:p>
            <a:pPr marL="0" lvl="0" indent="0" algn="l" rtl="0">
              <a:spcBef>
                <a:spcPts val="1200"/>
              </a:spcBef>
              <a:spcAft>
                <a:spcPts val="0"/>
              </a:spcAft>
              <a:buNone/>
            </a:pPr>
            <a:r>
              <a:rPr lang="en" sz="2533"/>
              <a:t>6. I should ask questions like:</a:t>
            </a:r>
            <a:endParaRPr sz="2533"/>
          </a:p>
          <a:p>
            <a:pPr marL="457200" lvl="0" indent="-317087" algn="l" rtl="0">
              <a:spcBef>
                <a:spcPts val="1200"/>
              </a:spcBef>
              <a:spcAft>
                <a:spcPts val="0"/>
              </a:spcAft>
              <a:buSzPct val="100000"/>
              <a:buChar char="●"/>
            </a:pPr>
            <a:r>
              <a:rPr lang="en" sz="2533"/>
              <a:t>What’s good about this choice?</a:t>
            </a:r>
            <a:endParaRPr sz="2533"/>
          </a:p>
          <a:p>
            <a:pPr marL="457200" lvl="0" indent="-317087" algn="l" rtl="0">
              <a:spcBef>
                <a:spcPts val="0"/>
              </a:spcBef>
              <a:spcAft>
                <a:spcPts val="0"/>
              </a:spcAft>
              <a:buSzPct val="100000"/>
              <a:buChar char="●"/>
            </a:pPr>
            <a:r>
              <a:rPr lang="en" sz="2533"/>
              <a:t>What’s bad about this choice?</a:t>
            </a:r>
            <a:endParaRPr sz="2533"/>
          </a:p>
          <a:p>
            <a:pPr marL="457200" lvl="0" indent="-317087" algn="l" rtl="0">
              <a:spcBef>
                <a:spcPts val="0"/>
              </a:spcBef>
              <a:spcAft>
                <a:spcPts val="0"/>
              </a:spcAft>
              <a:buSzPct val="100000"/>
              <a:buChar char="●"/>
            </a:pPr>
            <a:r>
              <a:rPr lang="en" sz="2533"/>
              <a:t>What opportunities do I give up?</a:t>
            </a:r>
            <a:endParaRPr sz="2533"/>
          </a:p>
          <a:p>
            <a:pPr marL="457200" lvl="0" indent="-317087" algn="l" rtl="0">
              <a:spcBef>
                <a:spcPts val="0"/>
              </a:spcBef>
              <a:spcAft>
                <a:spcPts val="0"/>
              </a:spcAft>
              <a:buSzPct val="100000"/>
              <a:buChar char="●"/>
            </a:pPr>
            <a:r>
              <a:rPr lang="en" sz="2533"/>
              <a:t>What could I do instead?</a:t>
            </a:r>
            <a:endParaRPr sz="2533"/>
          </a:p>
          <a:p>
            <a:pPr marL="457200" lvl="0" indent="-317087" algn="l" rtl="0">
              <a:spcBef>
                <a:spcPts val="0"/>
              </a:spcBef>
              <a:spcAft>
                <a:spcPts val="0"/>
              </a:spcAft>
              <a:buSzPct val="100000"/>
              <a:buChar char="●"/>
            </a:pPr>
            <a:r>
              <a:rPr lang="en" sz="2533"/>
              <a:t>What’s my next best choice?</a:t>
            </a:r>
            <a:endParaRPr sz="2533"/>
          </a:p>
          <a:p>
            <a:pPr marL="0" lvl="0" indent="0" algn="l" rtl="0">
              <a:spcBef>
                <a:spcPts val="1200"/>
              </a:spcBef>
              <a:spcAft>
                <a:spcPts val="0"/>
              </a:spcAft>
              <a:buNone/>
            </a:pPr>
            <a:r>
              <a:rPr lang="en" sz="2533"/>
              <a:t>7. My choices MATTER! </a:t>
            </a:r>
            <a:endParaRPr sz="2533"/>
          </a:p>
          <a:p>
            <a:pPr marL="0" lvl="0" indent="0" algn="l" rtl="0">
              <a:spcBef>
                <a:spcPts val="1200"/>
              </a:spcBef>
              <a:spcAft>
                <a:spcPts val="0"/>
              </a:spcAft>
              <a:buNone/>
            </a:pPr>
            <a:endParaRPr sz="1400"/>
          </a:p>
          <a:p>
            <a:pPr marL="0" lvl="0" indent="0" algn="l" rtl="0">
              <a:lnSpc>
                <a:spcPct val="115000"/>
              </a:lnSpc>
              <a:spcBef>
                <a:spcPts val="1200"/>
              </a:spcBef>
              <a:spcAft>
                <a:spcPts val="0"/>
              </a:spcAft>
              <a:buNone/>
            </a:pPr>
            <a:endParaRPr sz="1400"/>
          </a:p>
          <a:p>
            <a:pPr marL="0" lvl="0" indent="0" algn="l" rtl="0">
              <a:spcBef>
                <a:spcPts val="1200"/>
              </a:spcBef>
              <a:spcAft>
                <a:spcPts val="12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6">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6">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6">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66">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6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66">
                                            <p:txEl>
                                              <p:pRg st="1" end="1"/>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66">
                                            <p:txEl>
                                              <p:pRg st="2" end="2"/>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66">
                                            <p:txEl>
                                              <p:pRg st="3" end="3"/>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66">
                                            <p:txEl>
                                              <p:pRg st="4" end="4"/>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66">
                                            <p:txEl>
                                              <p:pRg st="5" end="5"/>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66">
                                            <p:txEl>
                                              <p:pRg st="6" end="6"/>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66">
                                            <p:txEl>
                                              <p:pRg st="7" end="7"/>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66">
                                            <p:txEl>
                                              <p:pRg st="8" end="8"/>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66">
                                            <p:txEl>
                                              <p:pRg st="9" end="9"/>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66">
                                            <p:txEl>
                                              <p:pRg st="10" end="10"/>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66">
                                            <p:txEl>
                                              <p:pRg st="11" end="11"/>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66">
                                            <p:txEl>
                                              <p:pRg st="12" end="12"/>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166">
                                            <p:txEl>
                                              <p:pRg st="13" end="13"/>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66">
                                            <p:txEl>
                                              <p:pRg st="14" end="14"/>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6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0" title="359054_Day_Teach a Kid to Save_Social Graphics  Draft 220.jpg"/>
          <p:cNvPicPr preferRelativeResize="0"/>
          <p:nvPr/>
        </p:nvPicPr>
        <p:blipFill>
          <a:blip r:embed="rId3">
            <a:alphaModFix/>
          </a:blip>
          <a:stretch>
            <a:fillRect/>
          </a:stretch>
        </p:blipFill>
        <p:spPr>
          <a:xfrm>
            <a:off x="5030202" y="0"/>
            <a:ext cx="4113796" cy="5143501"/>
          </a:xfrm>
          <a:prstGeom prst="rect">
            <a:avLst/>
          </a:prstGeom>
          <a:noFill/>
          <a:ln>
            <a:noFill/>
          </a:ln>
        </p:spPr>
      </p:pic>
      <p:sp>
        <p:nvSpPr>
          <p:cNvPr id="172" name="Google Shape;172;p30"/>
          <p:cNvSpPr txBox="1">
            <a:spLocks noGrp="1"/>
          </p:cNvSpPr>
          <p:nvPr>
            <p:ph type="title"/>
          </p:nvPr>
        </p:nvSpPr>
        <p:spPr>
          <a:xfrm>
            <a:off x="5493125" y="445025"/>
            <a:ext cx="3339300" cy="10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a:solidFill>
                  <a:schemeClr val="lt1"/>
                </a:solidFill>
              </a:rPr>
              <a:t>When should kids learn?</a:t>
            </a:r>
            <a:endParaRPr sz="3400">
              <a:solidFill>
                <a:schemeClr val="lt1"/>
              </a:solidFill>
            </a:endParaRPr>
          </a:p>
        </p:txBody>
      </p:sp>
      <p:sp>
        <p:nvSpPr>
          <p:cNvPr id="173" name="Google Shape;173;p30"/>
          <p:cNvSpPr txBox="1">
            <a:spLocks noGrp="1"/>
          </p:cNvSpPr>
          <p:nvPr>
            <p:ph type="body" idx="1"/>
          </p:nvPr>
        </p:nvSpPr>
        <p:spPr>
          <a:xfrm>
            <a:off x="311700" y="264175"/>
            <a:ext cx="4435500" cy="4646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2444"/>
          </a:p>
          <a:p>
            <a:pPr marL="0" lvl="0" indent="0" algn="l" rtl="0">
              <a:spcBef>
                <a:spcPts val="1200"/>
              </a:spcBef>
              <a:spcAft>
                <a:spcPts val="0"/>
              </a:spcAft>
              <a:buNone/>
            </a:pPr>
            <a:endParaRPr/>
          </a:p>
          <a:p>
            <a:pPr marL="0" lvl="0" indent="0" algn="l" rtl="0">
              <a:spcBef>
                <a:spcPts val="1200"/>
              </a:spcBef>
              <a:spcAft>
                <a:spcPts val="0"/>
              </a:spcAft>
              <a:buClr>
                <a:schemeClr val="dk1"/>
              </a:buClr>
              <a:buSzPts val="1100"/>
              <a:buFont typeface="Arial"/>
              <a:buNone/>
            </a:pPr>
            <a:endParaRPr/>
          </a:p>
          <a:p>
            <a:pPr marL="0" lvl="0" indent="0" algn="l" rtl="0">
              <a:spcBef>
                <a:spcPts val="1200"/>
              </a:spcBef>
              <a:spcAft>
                <a:spcPts val="12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1"/>
          <p:cNvPicPr preferRelativeResize="0"/>
          <p:nvPr/>
        </p:nvPicPr>
        <p:blipFill>
          <a:blip r:embed="rId3">
            <a:alphaModFix/>
          </a:blip>
          <a:stretch>
            <a:fillRect/>
          </a:stretch>
        </p:blipFill>
        <p:spPr>
          <a:xfrm>
            <a:off x="825408" y="0"/>
            <a:ext cx="7425566" cy="5143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3" name="Picture 2">
            <a:extLst>
              <a:ext uri="{FF2B5EF4-FFF2-40B4-BE49-F238E27FC236}">
                <a16:creationId xmlns:a16="http://schemas.microsoft.com/office/drawing/2014/main" id="{1EE9F80F-BB23-4E8B-B447-7270B95F06A9}"/>
              </a:ext>
            </a:extLst>
          </p:cNvPr>
          <p:cNvPicPr>
            <a:picLocks noChangeAspect="1"/>
          </p:cNvPicPr>
          <p:nvPr/>
        </p:nvPicPr>
        <p:blipFill>
          <a:blip r:embed="rId3"/>
          <a:stretch>
            <a:fillRect/>
          </a:stretch>
        </p:blipFill>
        <p:spPr>
          <a:xfrm>
            <a:off x="5030419" y="0"/>
            <a:ext cx="4113581" cy="5143500"/>
          </a:xfrm>
          <a:prstGeom prst="rect">
            <a:avLst/>
          </a:prstGeom>
        </p:spPr>
      </p:pic>
      <p:sp>
        <p:nvSpPr>
          <p:cNvPr id="63" name="Google Shape;63;p14"/>
          <p:cNvSpPr txBox="1">
            <a:spLocks noGrp="1"/>
          </p:cNvSpPr>
          <p:nvPr>
            <p:ph type="title"/>
          </p:nvPr>
        </p:nvSpPr>
        <p:spPr>
          <a:xfrm>
            <a:off x="178681" y="503118"/>
            <a:ext cx="4652275" cy="2399725"/>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6600" b="1" dirty="0">
                <a:latin typeface="Montserrat"/>
                <a:ea typeface="Montserrat"/>
                <a:cs typeface="Montserrat"/>
                <a:sym typeface="Montserrat"/>
              </a:rPr>
              <a:t>The Mini-Economy</a:t>
            </a:r>
            <a:endParaRPr sz="6600" b="1" dirty="0">
              <a:latin typeface="Montserrat"/>
              <a:ea typeface="Montserrat"/>
              <a:cs typeface="Montserrat"/>
              <a:sym typeface="Montserrat"/>
            </a:endParaRPr>
          </a:p>
        </p:txBody>
      </p:sp>
      <p:sp>
        <p:nvSpPr>
          <p:cNvPr id="64" name="Google Shape;64;p14"/>
          <p:cNvSpPr txBox="1"/>
          <p:nvPr/>
        </p:nvSpPr>
        <p:spPr>
          <a:xfrm>
            <a:off x="1634668" y="2599843"/>
            <a:ext cx="1740300" cy="60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2"/>
                </a:solidFill>
              </a:rPr>
              <a:t>(Origin story)</a:t>
            </a:r>
            <a:endParaRPr sz="1800" dirty="0">
              <a:solidFill>
                <a:schemeClr val="dk2"/>
              </a:solidFill>
            </a:endParaRPr>
          </a:p>
        </p:txBody>
      </p:sp>
      <p:sp>
        <p:nvSpPr>
          <p:cNvPr id="2" name="TextBox 1">
            <a:extLst>
              <a:ext uri="{FF2B5EF4-FFF2-40B4-BE49-F238E27FC236}">
                <a16:creationId xmlns:a16="http://schemas.microsoft.com/office/drawing/2014/main" id="{32FFEBB9-E238-4FA2-BEE4-C18005DB8D98}"/>
              </a:ext>
            </a:extLst>
          </p:cNvPr>
          <p:cNvSpPr txBox="1"/>
          <p:nvPr/>
        </p:nvSpPr>
        <p:spPr>
          <a:xfrm>
            <a:off x="169108" y="4663698"/>
            <a:ext cx="2003611" cy="307777"/>
          </a:xfrm>
          <a:prstGeom prst="rect">
            <a:avLst/>
          </a:prstGeom>
          <a:noFill/>
        </p:spPr>
        <p:txBody>
          <a:bodyPr wrap="square" rtlCol="0">
            <a:spAutoFit/>
          </a:bodyPr>
          <a:lstStyle/>
          <a:p>
            <a:r>
              <a:rPr lang="en-US" dirty="0"/>
              <a:t>Drstephenday.com</a:t>
            </a:r>
          </a:p>
        </p:txBody>
      </p:sp>
      <p:sp>
        <p:nvSpPr>
          <p:cNvPr id="6" name="Google Shape;63;p14">
            <a:extLst>
              <a:ext uri="{FF2B5EF4-FFF2-40B4-BE49-F238E27FC236}">
                <a16:creationId xmlns:a16="http://schemas.microsoft.com/office/drawing/2014/main" id="{820DE2C3-06C1-4520-B817-C597F3AF9537}"/>
              </a:ext>
            </a:extLst>
          </p:cNvPr>
          <p:cNvSpPr txBox="1">
            <a:spLocks/>
          </p:cNvSpPr>
          <p:nvPr/>
        </p:nvSpPr>
        <p:spPr>
          <a:xfrm>
            <a:off x="4761071" y="863336"/>
            <a:ext cx="4652275" cy="239972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4400" b="1" dirty="0">
                <a:solidFill>
                  <a:schemeClr val="bg1"/>
                </a:solidFill>
                <a:latin typeface="Montserrat"/>
                <a:ea typeface="Montserrat"/>
                <a:cs typeface="Montserrat"/>
                <a:sym typeface="Montserrat"/>
              </a:rPr>
              <a:t>What is it?!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2" title="359054_Day_Teach a Kid to Save_Social Graphics  Draft 220.jpg"/>
          <p:cNvPicPr preferRelativeResize="0"/>
          <p:nvPr/>
        </p:nvPicPr>
        <p:blipFill>
          <a:blip r:embed="rId3">
            <a:alphaModFix/>
          </a:blip>
          <a:stretch>
            <a:fillRect/>
          </a:stretch>
        </p:blipFill>
        <p:spPr>
          <a:xfrm>
            <a:off x="5030202" y="0"/>
            <a:ext cx="4113796" cy="5143501"/>
          </a:xfrm>
          <a:prstGeom prst="rect">
            <a:avLst/>
          </a:prstGeom>
          <a:noFill/>
          <a:ln>
            <a:noFill/>
          </a:ln>
        </p:spPr>
      </p:pic>
      <p:sp>
        <p:nvSpPr>
          <p:cNvPr id="184" name="Google Shape;184;p32"/>
          <p:cNvSpPr txBox="1">
            <a:spLocks noGrp="1"/>
          </p:cNvSpPr>
          <p:nvPr>
            <p:ph type="title"/>
          </p:nvPr>
        </p:nvSpPr>
        <p:spPr>
          <a:xfrm>
            <a:off x="5493125" y="445025"/>
            <a:ext cx="3339300" cy="10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a:solidFill>
                  <a:schemeClr val="lt1"/>
                </a:solidFill>
              </a:rPr>
              <a:t>When should kids learn?</a:t>
            </a:r>
            <a:endParaRPr sz="3400">
              <a:solidFill>
                <a:schemeClr val="lt1"/>
              </a:solidFill>
            </a:endParaRPr>
          </a:p>
        </p:txBody>
      </p:sp>
      <p:sp>
        <p:nvSpPr>
          <p:cNvPr id="185" name="Google Shape;185;p32"/>
          <p:cNvSpPr txBox="1">
            <a:spLocks noGrp="1"/>
          </p:cNvSpPr>
          <p:nvPr>
            <p:ph type="body" idx="1"/>
          </p:nvPr>
        </p:nvSpPr>
        <p:spPr>
          <a:xfrm>
            <a:off x="311700" y="264175"/>
            <a:ext cx="4435500" cy="46461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sz="2444"/>
              <a:t>Questions for Parents</a:t>
            </a:r>
            <a:endParaRPr sz="2444"/>
          </a:p>
          <a:p>
            <a:pPr marL="0" lvl="0" indent="0" algn="l" rtl="0">
              <a:spcBef>
                <a:spcPts val="1200"/>
              </a:spcBef>
              <a:spcAft>
                <a:spcPts val="0"/>
              </a:spcAft>
              <a:buNone/>
            </a:pPr>
            <a:r>
              <a:rPr lang="en" sz="2444"/>
              <a:t>1. At what age should children start learning about money?</a:t>
            </a:r>
            <a:endParaRPr sz="2444"/>
          </a:p>
          <a:p>
            <a:pPr marL="0" lvl="0" indent="0" algn="l" rtl="0">
              <a:spcBef>
                <a:spcPts val="1200"/>
              </a:spcBef>
              <a:spcAft>
                <a:spcPts val="0"/>
              </a:spcAft>
              <a:buNone/>
            </a:pPr>
            <a:r>
              <a:rPr lang="en" sz="2444"/>
              <a:t>2. How can you involve your children in family financial decisions?</a:t>
            </a:r>
            <a:endParaRPr sz="2444"/>
          </a:p>
          <a:p>
            <a:pPr marL="0" lvl="0" indent="0" algn="l" rtl="0">
              <a:spcBef>
                <a:spcPts val="1200"/>
              </a:spcBef>
              <a:spcAft>
                <a:spcPts val="0"/>
              </a:spcAft>
              <a:buNone/>
            </a:pPr>
            <a:r>
              <a:rPr lang="en" sz="2444"/>
              <a:t>Questions for Children</a:t>
            </a:r>
            <a:endParaRPr sz="2444"/>
          </a:p>
          <a:p>
            <a:pPr marL="0" lvl="0" indent="0" algn="l" rtl="0">
              <a:spcBef>
                <a:spcPts val="1200"/>
              </a:spcBef>
              <a:spcAft>
                <a:spcPts val="0"/>
              </a:spcAft>
              <a:buNone/>
            </a:pPr>
            <a:r>
              <a:rPr lang="en" sz="2444"/>
              <a:t>1. What do you think our family does when we get money?</a:t>
            </a:r>
            <a:endParaRPr sz="2444"/>
          </a:p>
          <a:p>
            <a:pPr marL="0" lvl="0" indent="0" algn="l" rtl="0">
              <a:spcBef>
                <a:spcPts val="1200"/>
              </a:spcBef>
              <a:spcAft>
                <a:spcPts val="0"/>
              </a:spcAft>
              <a:buNone/>
            </a:pPr>
            <a:r>
              <a:rPr lang="en" sz="2444"/>
              <a:t>2. What is one reason to save money before spending it?</a:t>
            </a:r>
            <a:endParaRPr sz="2444"/>
          </a:p>
          <a:p>
            <a:pPr marL="0" lvl="0" indent="0" algn="l" rtl="0">
              <a:spcBef>
                <a:spcPts val="1200"/>
              </a:spcBef>
              <a:spcAft>
                <a:spcPts val="0"/>
              </a:spcAft>
              <a:buNone/>
            </a:pPr>
            <a:r>
              <a:rPr lang="en" sz="2444"/>
              <a:t>6. What are two good reasons we might want to wait for something? Isn’t it better to get everything we want now?</a:t>
            </a:r>
            <a:endParaRPr sz="2444"/>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33" title="359054_Day_Teach a Kid to Save_Social Graphics  Draft 220.jpg"/>
          <p:cNvPicPr preferRelativeResize="0"/>
          <p:nvPr/>
        </p:nvPicPr>
        <p:blipFill>
          <a:blip r:embed="rId3">
            <a:alphaModFix/>
          </a:blip>
          <a:stretch>
            <a:fillRect/>
          </a:stretch>
        </p:blipFill>
        <p:spPr>
          <a:xfrm>
            <a:off x="5030202" y="0"/>
            <a:ext cx="4113796" cy="5143501"/>
          </a:xfrm>
          <a:prstGeom prst="rect">
            <a:avLst/>
          </a:prstGeom>
          <a:noFill/>
          <a:ln>
            <a:noFill/>
          </a:ln>
        </p:spPr>
      </p:pic>
      <p:sp>
        <p:nvSpPr>
          <p:cNvPr id="191" name="Google Shape;191;p33"/>
          <p:cNvSpPr txBox="1">
            <a:spLocks noGrp="1"/>
          </p:cNvSpPr>
          <p:nvPr>
            <p:ph type="title"/>
          </p:nvPr>
        </p:nvSpPr>
        <p:spPr>
          <a:xfrm>
            <a:off x="5493125" y="445025"/>
            <a:ext cx="3339300" cy="10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a:solidFill>
                  <a:schemeClr val="lt1"/>
                </a:solidFill>
              </a:rPr>
              <a:t>When should kids learn?</a:t>
            </a:r>
            <a:endParaRPr sz="3400">
              <a:solidFill>
                <a:schemeClr val="lt1"/>
              </a:solidFill>
            </a:endParaRPr>
          </a:p>
        </p:txBody>
      </p:sp>
      <p:sp>
        <p:nvSpPr>
          <p:cNvPr id="192" name="Google Shape;192;p33"/>
          <p:cNvSpPr txBox="1">
            <a:spLocks noGrp="1"/>
          </p:cNvSpPr>
          <p:nvPr>
            <p:ph type="body" idx="1"/>
          </p:nvPr>
        </p:nvSpPr>
        <p:spPr>
          <a:xfrm>
            <a:off x="311700" y="264175"/>
            <a:ext cx="4435500" cy="4646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44"/>
              <a:t>Lessons for Children</a:t>
            </a:r>
            <a:endParaRPr sz="2444"/>
          </a:p>
          <a:p>
            <a:pPr marL="0" lvl="0" indent="0" algn="l" rtl="0">
              <a:spcBef>
                <a:spcPts val="1200"/>
              </a:spcBef>
              <a:spcAft>
                <a:spcPts val="0"/>
              </a:spcAft>
              <a:buNone/>
            </a:pPr>
            <a:r>
              <a:rPr lang="en"/>
              <a:t>1. We can choose to get small things now or big things later.</a:t>
            </a:r>
            <a:endParaRPr/>
          </a:p>
          <a:p>
            <a:pPr marL="0" lvl="0" indent="0" algn="l" rtl="0">
              <a:spcBef>
                <a:spcPts val="1200"/>
              </a:spcBef>
              <a:spcAft>
                <a:spcPts val="0"/>
              </a:spcAft>
              <a:buNone/>
            </a:pPr>
            <a:r>
              <a:rPr lang="en"/>
              <a:t>2. Sometimes the first thing we feel like doing isn’t the best idea.</a:t>
            </a:r>
            <a:endParaRPr/>
          </a:p>
          <a:p>
            <a:pPr marL="0" lvl="0" indent="0" algn="l" rtl="0">
              <a:spcBef>
                <a:spcPts val="1200"/>
              </a:spcBef>
              <a:spcAft>
                <a:spcPts val="0"/>
              </a:spcAft>
              <a:buNone/>
            </a:pPr>
            <a:r>
              <a:rPr lang="en"/>
              <a:t>3. Everyone has to wait to get things they want, even grown-ups. (“Here’s a time I had to wait...”)</a:t>
            </a:r>
            <a:endParaRPr/>
          </a:p>
          <a:p>
            <a:pPr marL="0" lvl="0" indent="0" algn="l" rtl="0">
              <a:spcBef>
                <a:spcPts val="1200"/>
              </a:spcBef>
              <a:spcAft>
                <a:spcPts val="0"/>
              </a:spcAft>
              <a:buNone/>
            </a:pPr>
            <a:r>
              <a:rPr lang="en"/>
              <a:t>4. We make the best plans we can, but sometimes things don’t work out like we thought they would.</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4" title="359054_Day_Teach a Kid to Save_Social Graphics  Draft 219 (1).jpg"/>
          <p:cNvPicPr preferRelativeResize="0"/>
          <p:nvPr/>
        </p:nvPicPr>
        <p:blipFill>
          <a:blip r:embed="rId3">
            <a:alphaModFix/>
          </a:blip>
          <a:stretch>
            <a:fillRect/>
          </a:stretch>
        </p:blipFill>
        <p:spPr>
          <a:xfrm>
            <a:off x="5030202" y="0"/>
            <a:ext cx="4113796" cy="5143501"/>
          </a:xfrm>
          <a:prstGeom prst="rect">
            <a:avLst/>
          </a:prstGeom>
          <a:noFill/>
          <a:ln>
            <a:noFill/>
          </a:ln>
        </p:spPr>
      </p:pic>
      <p:sp>
        <p:nvSpPr>
          <p:cNvPr id="198" name="Google Shape;198;p34"/>
          <p:cNvSpPr txBox="1">
            <a:spLocks noGrp="1"/>
          </p:cNvSpPr>
          <p:nvPr>
            <p:ph type="title"/>
          </p:nvPr>
        </p:nvSpPr>
        <p:spPr>
          <a:xfrm>
            <a:off x="5368825" y="445025"/>
            <a:ext cx="3463500" cy="104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lt1"/>
                </a:solidFill>
              </a:rPr>
              <a:t>Should kids be paid to do chores?</a:t>
            </a:r>
            <a:endParaRPr>
              <a:solidFill>
                <a:schemeClr val="lt1"/>
              </a:solidFill>
            </a:endParaRPr>
          </a:p>
        </p:txBody>
      </p:sp>
      <p:sp>
        <p:nvSpPr>
          <p:cNvPr id="199" name="Google Shape;199;p34"/>
          <p:cNvSpPr txBox="1">
            <a:spLocks noGrp="1"/>
          </p:cNvSpPr>
          <p:nvPr>
            <p:ph type="body" idx="1"/>
          </p:nvPr>
        </p:nvSpPr>
        <p:spPr>
          <a:xfrm>
            <a:off x="264175" y="279700"/>
            <a:ext cx="4452000" cy="3768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Answer: </a:t>
            </a:r>
            <a:endParaRPr/>
          </a:p>
          <a:p>
            <a:pPr marL="0" lvl="0" indent="0" algn="ctr" rtl="0">
              <a:spcBef>
                <a:spcPts val="1200"/>
              </a:spcBef>
              <a:spcAft>
                <a:spcPts val="0"/>
              </a:spcAft>
              <a:buNone/>
            </a:pPr>
            <a:r>
              <a:rPr lang="en"/>
              <a:t>YES for their </a:t>
            </a:r>
            <a:r>
              <a:rPr lang="en" i="1"/>
              <a:t>jobs</a:t>
            </a:r>
            <a:r>
              <a:rPr lang="en"/>
              <a:t>, </a:t>
            </a:r>
            <a:endParaRPr/>
          </a:p>
          <a:p>
            <a:pPr marL="0" lvl="0" indent="0" algn="ctr" rtl="0">
              <a:spcBef>
                <a:spcPts val="1200"/>
              </a:spcBef>
              <a:spcAft>
                <a:spcPts val="0"/>
              </a:spcAft>
              <a:buNone/>
            </a:pPr>
            <a:r>
              <a:rPr lang="en"/>
              <a:t>NO for </a:t>
            </a:r>
            <a:r>
              <a:rPr lang="en" i="1"/>
              <a:t>family work</a:t>
            </a:r>
            <a:r>
              <a:rPr lang="en"/>
              <a:t> or </a:t>
            </a:r>
            <a:r>
              <a:rPr lang="en" i="1"/>
              <a:t>service work</a:t>
            </a:r>
            <a:r>
              <a:rPr lang="en"/>
              <a:t>.</a:t>
            </a:r>
            <a:endParaRPr/>
          </a:p>
          <a:p>
            <a:pPr marL="0" lvl="0" indent="0" algn="ctr" rtl="0">
              <a:spcBef>
                <a:spcPts val="1200"/>
              </a:spcBef>
              <a:spcAft>
                <a:spcPts val="0"/>
              </a:spcAft>
              <a:buNone/>
            </a:pPr>
            <a:endParaRPr/>
          </a:p>
          <a:p>
            <a:pPr marL="0" lvl="0" indent="0" algn="ctr" rtl="0">
              <a:spcBef>
                <a:spcPts val="1200"/>
              </a:spcBef>
              <a:spcAft>
                <a:spcPts val="0"/>
              </a:spcAft>
              <a:buNone/>
            </a:pPr>
            <a:r>
              <a:rPr lang="en"/>
              <a:t>(Kids know how to think in categories)</a:t>
            </a:r>
            <a:endParaRPr/>
          </a:p>
          <a:p>
            <a:pPr marL="0" lvl="0" indent="0" algn="ctr" rtl="0">
              <a:spcBef>
                <a:spcPts val="1200"/>
              </a:spcBef>
              <a:spcAft>
                <a:spcPts val="1200"/>
              </a:spcAft>
              <a:buNone/>
            </a:pPr>
            <a:endParaRPr/>
          </a:p>
        </p:txBody>
      </p:sp>
      <p:sp>
        <p:nvSpPr>
          <p:cNvPr id="200" name="Google Shape;200;p34">
            <a:hlinkClick r:id="rId4" action="ppaction://hlinksldjump"/>
          </p:cNvPr>
          <p:cNvSpPr/>
          <p:nvPr/>
        </p:nvSpPr>
        <p:spPr>
          <a:xfrm>
            <a:off x="800275" y="4273300"/>
            <a:ext cx="3463500" cy="668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(Click here for complicated diagram about motivation)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5" title="401680_Day_Teach a Kid to Save_Business Cards Draft 1.jpg"/>
          <p:cNvPicPr preferRelativeResize="0"/>
          <p:nvPr/>
        </p:nvPicPr>
        <p:blipFill>
          <a:blip r:embed="rId3">
            <a:alphaModFix/>
          </a:blip>
          <a:stretch>
            <a:fillRect/>
          </a:stretch>
        </p:blipFill>
        <p:spPr>
          <a:xfrm>
            <a:off x="1753362" y="961088"/>
            <a:ext cx="5637274" cy="3221325"/>
          </a:xfrm>
          <a:prstGeom prst="rect">
            <a:avLst/>
          </a:prstGeom>
          <a:noFill/>
          <a:ln>
            <a:noFill/>
          </a:ln>
        </p:spPr>
      </p:pic>
      <p:sp>
        <p:nvSpPr>
          <p:cNvPr id="206" name="Google Shape;206;p35"/>
          <p:cNvSpPr txBox="1"/>
          <p:nvPr/>
        </p:nvSpPr>
        <p:spPr>
          <a:xfrm>
            <a:off x="2857477" y="25373"/>
            <a:ext cx="6144900" cy="73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lt1"/>
                </a:solidFill>
                <a:latin typeface="Montserrat SemiBold"/>
                <a:ea typeface="Montserrat SemiBold"/>
                <a:cs typeface="Montserrat SemiBold"/>
                <a:sym typeface="Montserrat SemiBold"/>
              </a:rPr>
              <a:t>To be published on January 13, 2026</a:t>
            </a:r>
            <a:endParaRPr sz="2500">
              <a:solidFill>
                <a:schemeClr val="lt1"/>
              </a:solidFill>
              <a:latin typeface="Montserrat SemiBold"/>
              <a:ea typeface="Montserrat SemiBold"/>
              <a:cs typeface="Montserrat SemiBold"/>
              <a:sym typeface="Montserrat SemiBold"/>
            </a:endParaRPr>
          </a:p>
        </p:txBody>
      </p:sp>
      <p:pic>
        <p:nvPicPr>
          <p:cNvPr id="207" name="Google Shape;207;p35" title="Day_TeachKidToSave_3D.png"/>
          <p:cNvPicPr preferRelativeResize="0"/>
          <p:nvPr/>
        </p:nvPicPr>
        <p:blipFill>
          <a:blip r:embed="rId4">
            <a:alphaModFix/>
          </a:blip>
          <a:stretch>
            <a:fillRect/>
          </a:stretch>
        </p:blipFill>
        <p:spPr>
          <a:xfrm>
            <a:off x="1433075" y="1149900"/>
            <a:ext cx="2944700" cy="2944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
        <p:cNvGrpSpPr/>
        <p:nvPr/>
      </p:nvGrpSpPr>
      <p:grpSpPr>
        <a:xfrm>
          <a:off x="0" y="0"/>
          <a:ext cx="0" cy="0"/>
          <a:chOff x="0" y="0"/>
          <a:chExt cx="0" cy="0"/>
        </a:xfrm>
      </p:grpSpPr>
      <p:sp>
        <p:nvSpPr>
          <p:cNvPr id="212" name="Google Shape;212;p36"/>
          <p:cNvSpPr txBox="1"/>
          <p:nvPr/>
        </p:nvSpPr>
        <p:spPr>
          <a:xfrm>
            <a:off x="2540350" y="-35500"/>
            <a:ext cx="45948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0" b="1">
                <a:solidFill>
                  <a:srgbClr val="1E3A8A"/>
                </a:solidFill>
                <a:latin typeface="Comic Sans MS"/>
                <a:ea typeface="Comic Sans MS"/>
                <a:cs typeface="Comic Sans MS"/>
                <a:sym typeface="Comic Sans MS"/>
              </a:rPr>
              <a:t>Paper Robots</a:t>
            </a:r>
            <a:endParaRPr sz="5000" b="1">
              <a:solidFill>
                <a:srgbClr val="1E3A8A"/>
              </a:solidFill>
              <a:latin typeface="Comic Sans MS"/>
              <a:ea typeface="Comic Sans MS"/>
              <a:cs typeface="Comic Sans MS"/>
              <a:sym typeface="Comic Sans MS"/>
            </a:endParaRPr>
          </a:p>
        </p:txBody>
      </p:sp>
      <p:sp>
        <p:nvSpPr>
          <p:cNvPr id="213" name="Google Shape;213;p36"/>
          <p:cNvSpPr/>
          <p:nvPr/>
        </p:nvSpPr>
        <p:spPr>
          <a:xfrm>
            <a:off x="1827850" y="995325"/>
            <a:ext cx="5844900" cy="954300"/>
          </a:xfrm>
          <a:prstGeom prst="roundRect">
            <a:avLst>
              <a:gd name="adj" fmla="val 17476"/>
            </a:avLst>
          </a:prstGeom>
          <a:solidFill>
            <a:srgbClr val="A2D6F4"/>
          </a:solidFill>
          <a:ln w="38100" cap="flat" cmpd="sng">
            <a:solidFill>
              <a:srgbClr val="98D6F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700" b="1">
              <a:solidFill>
                <a:srgbClr val="37525D"/>
              </a:solidFill>
            </a:endParaRPr>
          </a:p>
          <a:p>
            <a:pPr marL="0" lvl="0" indent="0" algn="ctr" rtl="0">
              <a:lnSpc>
                <a:spcPct val="100000"/>
              </a:lnSpc>
              <a:spcBef>
                <a:spcPts val="0"/>
              </a:spcBef>
              <a:spcAft>
                <a:spcPts val="0"/>
              </a:spcAft>
              <a:buNone/>
            </a:pPr>
            <a:r>
              <a:rPr lang="en" sz="2700" b="1">
                <a:solidFill>
                  <a:srgbClr val="1E3A8A"/>
                </a:solidFill>
              </a:rPr>
              <a:t>Family Economics in "Bluey"</a:t>
            </a:r>
            <a:endParaRPr sz="2700" b="1">
              <a:solidFill>
                <a:srgbClr val="1E3A8A"/>
              </a:solidFill>
            </a:endParaRPr>
          </a:p>
          <a:p>
            <a:pPr marL="0" lvl="0" indent="0" algn="ctr" rtl="0">
              <a:lnSpc>
                <a:spcPct val="100000"/>
              </a:lnSpc>
              <a:spcBef>
                <a:spcPts val="0"/>
              </a:spcBef>
              <a:spcAft>
                <a:spcPts val="0"/>
              </a:spcAft>
              <a:buClr>
                <a:schemeClr val="dk1"/>
              </a:buClr>
              <a:buSzPts val="1100"/>
              <a:buFont typeface="Arial"/>
              <a:buNone/>
            </a:pPr>
            <a:r>
              <a:rPr lang="en" sz="1300" i="1">
                <a:solidFill>
                  <a:schemeClr val="dk1"/>
                </a:solidFill>
              </a:rPr>
              <a:t>A deeper look into our buying impulses</a:t>
            </a:r>
            <a:endParaRPr sz="1300" i="1">
              <a:solidFill>
                <a:schemeClr val="dk1"/>
              </a:solidFill>
            </a:endParaRPr>
          </a:p>
          <a:p>
            <a:pPr marL="0" lvl="0" indent="0" algn="l" rtl="0">
              <a:spcBef>
                <a:spcPts val="0"/>
              </a:spcBef>
              <a:spcAft>
                <a:spcPts val="0"/>
              </a:spcAft>
              <a:buNone/>
            </a:pPr>
            <a:endParaRPr sz="1800">
              <a:solidFill>
                <a:srgbClr val="3A3A3A"/>
              </a:solidFill>
              <a:latin typeface="Barlow"/>
              <a:ea typeface="Barlow"/>
              <a:cs typeface="Barlow"/>
              <a:sym typeface="Barlow"/>
            </a:endParaRPr>
          </a:p>
          <a:p>
            <a:pPr marL="0" lvl="0" indent="0" algn="ctr" rtl="0">
              <a:spcBef>
                <a:spcPts val="0"/>
              </a:spcBef>
              <a:spcAft>
                <a:spcPts val="0"/>
              </a:spcAft>
              <a:buNone/>
            </a:pPr>
            <a:endParaRPr/>
          </a:p>
        </p:txBody>
      </p:sp>
      <p:sp>
        <p:nvSpPr>
          <p:cNvPr id="214" name="Google Shape;214;p36"/>
          <p:cNvSpPr txBox="1"/>
          <p:nvPr/>
        </p:nvSpPr>
        <p:spPr>
          <a:xfrm>
            <a:off x="918100" y="4002900"/>
            <a:ext cx="8205900" cy="10158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800" b="1" u="sng">
                <a:solidFill>
                  <a:schemeClr val="hlink"/>
                </a:solidFill>
                <a:latin typeface="Comic Sans MS"/>
                <a:ea typeface="Comic Sans MS"/>
                <a:cs typeface="Comic Sans MS"/>
                <a:sym typeface="Comic Sans MS"/>
                <a:hlinkClick r:id="rId4"/>
              </a:rPr>
              <a:t>https://www.drstephenday.com/p/family-economics-in-bluey</a:t>
            </a:r>
            <a:endParaRPr sz="1800" b="1">
              <a:solidFill>
                <a:srgbClr val="1E3A8A"/>
              </a:solidFill>
              <a:latin typeface="Comic Sans MS"/>
              <a:ea typeface="Comic Sans MS"/>
              <a:cs typeface="Comic Sans MS"/>
              <a:sym typeface="Comic Sans MS"/>
            </a:endParaRPr>
          </a:p>
          <a:p>
            <a:pPr marL="457200" lvl="0" indent="0" algn="l" rtl="0">
              <a:spcBef>
                <a:spcPts val="0"/>
              </a:spcBef>
              <a:spcAft>
                <a:spcPts val="0"/>
              </a:spcAft>
              <a:buNone/>
            </a:pPr>
            <a:endParaRPr sz="1800" b="1">
              <a:solidFill>
                <a:srgbClr val="1E3A8A"/>
              </a:solidFill>
              <a:latin typeface="Comic Sans MS"/>
              <a:ea typeface="Comic Sans MS"/>
              <a:cs typeface="Comic Sans MS"/>
              <a:sym typeface="Comic Sans MS"/>
            </a:endParaRPr>
          </a:p>
          <a:p>
            <a:pPr marL="0" lvl="0" indent="0" algn="l" rtl="0">
              <a:spcBef>
                <a:spcPts val="0"/>
              </a:spcBef>
              <a:spcAft>
                <a:spcPts val="0"/>
              </a:spcAft>
              <a:buNone/>
            </a:pPr>
            <a:endParaRPr sz="1800" b="1">
              <a:solidFill>
                <a:srgbClr val="1E3A8A"/>
              </a:solidFill>
              <a:latin typeface="Comic Sans MS"/>
              <a:ea typeface="Comic Sans MS"/>
              <a:cs typeface="Comic Sans MS"/>
              <a:sym typeface="Comic Sans MS"/>
            </a:endParaRPr>
          </a:p>
        </p:txBody>
      </p:sp>
      <p:pic>
        <p:nvPicPr>
          <p:cNvPr id="215" name="Google Shape;215;p36"/>
          <p:cNvPicPr preferRelativeResize="0"/>
          <p:nvPr/>
        </p:nvPicPr>
        <p:blipFill>
          <a:blip r:embed="rId5">
            <a:alphaModFix/>
          </a:blip>
          <a:stretch>
            <a:fillRect/>
          </a:stretch>
        </p:blipFill>
        <p:spPr>
          <a:xfrm>
            <a:off x="3373550" y="2110586"/>
            <a:ext cx="2601090" cy="1731350"/>
          </a:xfrm>
          <a:prstGeom prst="rect">
            <a:avLst/>
          </a:prstGeom>
          <a:noFill/>
          <a:ln>
            <a:noFill/>
          </a:ln>
        </p:spPr>
      </p:pic>
      <p:pic>
        <p:nvPicPr>
          <p:cNvPr id="216" name="Google Shape;216;p36"/>
          <p:cNvPicPr preferRelativeResize="0"/>
          <p:nvPr/>
        </p:nvPicPr>
        <p:blipFill>
          <a:blip r:embed="rId6">
            <a:alphaModFix/>
          </a:blip>
          <a:stretch>
            <a:fillRect/>
          </a:stretch>
        </p:blipFill>
        <p:spPr>
          <a:xfrm>
            <a:off x="589201" y="1851776"/>
            <a:ext cx="1619749" cy="22489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Does getting paid hurt motivation? (Lessons from Self Determination Theory)</a:t>
            </a:r>
            <a:endParaRPr/>
          </a:p>
        </p:txBody>
      </p:sp>
      <p:pic>
        <p:nvPicPr>
          <p:cNvPr id="235" name="Google Shape;235;p39"/>
          <p:cNvPicPr preferRelativeResize="0"/>
          <p:nvPr/>
        </p:nvPicPr>
        <p:blipFill>
          <a:blip r:embed="rId3">
            <a:alphaModFix/>
          </a:blip>
          <a:stretch>
            <a:fillRect/>
          </a:stretch>
        </p:blipFill>
        <p:spPr>
          <a:xfrm>
            <a:off x="1124013" y="1512375"/>
            <a:ext cx="6895975" cy="3429125"/>
          </a:xfrm>
          <a:prstGeom prst="rect">
            <a:avLst/>
          </a:prstGeom>
          <a:noFill/>
          <a:ln>
            <a:noFill/>
          </a:ln>
        </p:spPr>
      </p:pic>
      <p:sp>
        <p:nvSpPr>
          <p:cNvPr id="236" name="Google Shape;236;p39">
            <a:hlinkClick r:id="rId4" action="ppaction://hlinksldjump"/>
          </p:cNvPr>
          <p:cNvSpPr/>
          <p:nvPr/>
        </p:nvSpPr>
        <p:spPr>
          <a:xfrm>
            <a:off x="8297975" y="116550"/>
            <a:ext cx="699300" cy="668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2" name="Picture 1">
            <a:extLst>
              <a:ext uri="{FF2B5EF4-FFF2-40B4-BE49-F238E27FC236}">
                <a16:creationId xmlns:a16="http://schemas.microsoft.com/office/drawing/2014/main" id="{43AF0076-8488-423C-9650-A3124C2A328A}"/>
              </a:ext>
            </a:extLst>
          </p:cNvPr>
          <p:cNvPicPr>
            <a:picLocks noChangeAspect="1"/>
          </p:cNvPicPr>
          <p:nvPr/>
        </p:nvPicPr>
        <p:blipFill>
          <a:blip r:embed="rId3"/>
          <a:stretch>
            <a:fillRect/>
          </a:stretch>
        </p:blipFill>
        <p:spPr>
          <a:xfrm>
            <a:off x="5030419" y="0"/>
            <a:ext cx="4113581" cy="5143500"/>
          </a:xfrm>
          <a:prstGeom prst="rect">
            <a:avLst/>
          </a:prstGeom>
        </p:spPr>
      </p:pic>
      <p:sp>
        <p:nvSpPr>
          <p:cNvPr id="69" name="Google Shape;69;p15"/>
          <p:cNvSpPr txBox="1">
            <a:spLocks noGrp="1"/>
          </p:cNvSpPr>
          <p:nvPr>
            <p:ph type="title"/>
          </p:nvPr>
        </p:nvSpPr>
        <p:spPr>
          <a:xfrm>
            <a:off x="5140036" y="217625"/>
            <a:ext cx="3865420" cy="1999102"/>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dirty="0">
                <a:solidFill>
                  <a:schemeClr val="bg1"/>
                </a:solidFill>
                <a:latin typeface="Montserrat SemiBold"/>
                <a:ea typeface="Montserrat SemiBold"/>
                <a:cs typeface="Montserrat SemiBold"/>
                <a:sym typeface="Montserrat SemiBold"/>
              </a:rPr>
              <a:t>Mini-Economy Quick-Start Guide</a:t>
            </a:r>
            <a:endParaRPr sz="3600" dirty="0">
              <a:solidFill>
                <a:schemeClr val="bg1"/>
              </a:solidFill>
              <a:latin typeface="Montserrat SemiBold"/>
              <a:ea typeface="Montserrat SemiBold"/>
              <a:cs typeface="Montserrat SemiBold"/>
              <a:sym typeface="Montserrat SemiBold"/>
            </a:endParaRPr>
          </a:p>
        </p:txBody>
      </p:sp>
      <p:sp>
        <p:nvSpPr>
          <p:cNvPr id="3" name="TextBox 2">
            <a:extLst>
              <a:ext uri="{FF2B5EF4-FFF2-40B4-BE49-F238E27FC236}">
                <a16:creationId xmlns:a16="http://schemas.microsoft.com/office/drawing/2014/main" id="{C9A88987-848F-4F17-8969-34B0C0C4BF0E}"/>
              </a:ext>
            </a:extLst>
          </p:cNvPr>
          <p:cNvSpPr txBox="1"/>
          <p:nvPr/>
        </p:nvSpPr>
        <p:spPr>
          <a:xfrm>
            <a:off x="228600" y="217625"/>
            <a:ext cx="4745182" cy="4438395"/>
          </a:xfrm>
          <a:prstGeom prst="rect">
            <a:avLst/>
          </a:prstGeom>
          <a:noFill/>
        </p:spPr>
        <p:txBody>
          <a:bodyPr wrap="square" rtlCol="0">
            <a:spAutoFit/>
          </a:bodyPr>
          <a:lstStyle/>
          <a:p>
            <a:pPr marL="342900" indent="-342900">
              <a:lnSpc>
                <a:spcPct val="200000"/>
              </a:lnSpc>
              <a:buAutoNum type="arabicPeriod"/>
            </a:pPr>
            <a:r>
              <a:rPr lang="en-US" sz="1800" dirty="0"/>
              <a:t>Decide what items and privileges the family can buy</a:t>
            </a:r>
          </a:p>
          <a:p>
            <a:pPr marL="342900" indent="-342900">
              <a:lnSpc>
                <a:spcPct val="200000"/>
              </a:lnSpc>
              <a:buAutoNum type="arabicPeriod"/>
            </a:pPr>
            <a:r>
              <a:rPr lang="en-US" sz="1800" dirty="0"/>
              <a:t>Design and print the money</a:t>
            </a:r>
          </a:p>
          <a:p>
            <a:pPr marL="342900" indent="-342900">
              <a:lnSpc>
                <a:spcPct val="200000"/>
              </a:lnSpc>
              <a:buAutoNum type="arabicPeriod"/>
            </a:pPr>
            <a:r>
              <a:rPr lang="en-US" sz="1800" dirty="0"/>
              <a:t>Assign jobs to everyone in the family</a:t>
            </a:r>
          </a:p>
          <a:p>
            <a:pPr marL="342900" indent="-342900">
              <a:lnSpc>
                <a:spcPct val="200000"/>
              </a:lnSpc>
              <a:buAutoNum type="arabicPeriod"/>
            </a:pPr>
            <a:r>
              <a:rPr lang="en-US" sz="1800" dirty="0"/>
              <a:t>Make a budget: Share-Save-Spend</a:t>
            </a:r>
          </a:p>
          <a:p>
            <a:pPr marL="342900" indent="-342900">
              <a:lnSpc>
                <a:spcPct val="200000"/>
              </a:lnSpc>
              <a:buAutoNum type="arabicPeriod"/>
            </a:pPr>
            <a:r>
              <a:rPr lang="en-US" sz="1800" dirty="0"/>
              <a:t>Do the Store</a:t>
            </a:r>
          </a:p>
          <a:p>
            <a:pPr marL="342900" indent="-342900">
              <a:lnSpc>
                <a:spcPct val="200000"/>
              </a:lnSpc>
              <a:buAutoNum type="arabicPeriod"/>
            </a:pPr>
            <a:r>
              <a:rPr lang="en-US" sz="1800" dirty="0"/>
              <a:t>Optional but worth it: Set up businesses</a:t>
            </a:r>
          </a:p>
          <a:p>
            <a:pPr marL="342900" indent="-342900">
              <a:lnSpc>
                <a:spcPct val="200000"/>
              </a:lnSpc>
              <a:buAutoNum type="arabicPeriod"/>
            </a:pPr>
            <a:r>
              <a:rPr lang="en-US" sz="1800" dirty="0"/>
              <a:t>Do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188258" y="264460"/>
            <a:ext cx="8767483" cy="10431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2200" dirty="0">
                <a:solidFill>
                  <a:schemeClr val="dk2"/>
                </a:solidFill>
                <a:latin typeface="Montserrat Medium"/>
                <a:ea typeface="Montserrat Medium"/>
                <a:cs typeface="Montserrat Medium"/>
                <a:sym typeface="Montserrat Medium"/>
              </a:rPr>
              <a:t> 1.   Decide what items and privileges the money will buy.</a:t>
            </a:r>
            <a:endParaRPr sz="2200" dirty="0">
              <a:solidFill>
                <a:schemeClr val="dk2"/>
              </a:solidFill>
              <a:latin typeface="Montserrat Medium"/>
              <a:ea typeface="Montserrat Medium"/>
              <a:cs typeface="Montserrat Medium"/>
              <a:sym typeface="Montserrat Medium"/>
            </a:endParaRPr>
          </a:p>
          <a:p>
            <a:pPr marL="0" lvl="0" indent="0" algn="l" rtl="0">
              <a:spcBef>
                <a:spcPts val="0"/>
              </a:spcBef>
              <a:spcAft>
                <a:spcPts val="0"/>
              </a:spcAft>
              <a:buNone/>
            </a:pPr>
            <a:endParaRPr dirty="0">
              <a:latin typeface="Montserrat SemiBold"/>
              <a:ea typeface="Montserrat SemiBold"/>
              <a:cs typeface="Montserrat SemiBold"/>
              <a:sym typeface="Montserrat SemiBold"/>
            </a:endParaRPr>
          </a:p>
        </p:txBody>
      </p:sp>
      <p:pic>
        <p:nvPicPr>
          <p:cNvPr id="76" name="Google Shape;76;p16"/>
          <p:cNvPicPr preferRelativeResize="0"/>
          <p:nvPr/>
        </p:nvPicPr>
        <p:blipFill>
          <a:blip r:embed="rId3">
            <a:alphaModFix/>
          </a:blip>
          <a:stretch>
            <a:fillRect/>
          </a:stretch>
        </p:blipFill>
        <p:spPr>
          <a:xfrm>
            <a:off x="1062155" y="1058066"/>
            <a:ext cx="2864561" cy="3820974"/>
          </a:xfrm>
          <a:prstGeom prst="rect">
            <a:avLst/>
          </a:prstGeom>
          <a:noFill/>
          <a:ln>
            <a:noFill/>
          </a:ln>
        </p:spPr>
      </p:pic>
      <p:pic>
        <p:nvPicPr>
          <p:cNvPr id="3" name="Picture 2">
            <a:extLst>
              <a:ext uri="{FF2B5EF4-FFF2-40B4-BE49-F238E27FC236}">
                <a16:creationId xmlns:a16="http://schemas.microsoft.com/office/drawing/2014/main" id="{DA21A97A-5E53-48FF-896F-F82D3A4F72DF}"/>
              </a:ext>
            </a:extLst>
          </p:cNvPr>
          <p:cNvPicPr>
            <a:picLocks noChangeAspect="1"/>
          </p:cNvPicPr>
          <p:nvPr/>
        </p:nvPicPr>
        <p:blipFill>
          <a:blip r:embed="rId4"/>
          <a:stretch>
            <a:fillRect/>
          </a:stretch>
        </p:blipFill>
        <p:spPr>
          <a:xfrm>
            <a:off x="4805240" y="1058066"/>
            <a:ext cx="2614351" cy="382097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0" y="152731"/>
            <a:ext cx="8271829" cy="572700"/>
          </a:xfrm>
          <a:prstGeom prst="rect">
            <a:avLst/>
          </a:prstGeom>
        </p:spPr>
        <p:txBody>
          <a:bodyPr spcFirstLastPara="1" wrap="square" lIns="91425" tIns="91425" rIns="91425" bIns="91425" anchor="t" anchorCtr="0">
            <a:normAutofit fontScale="90000"/>
          </a:bodyPr>
          <a:lstStyle/>
          <a:p>
            <a:pPr marL="0" lvl="0" indent="457200" algn="l" rtl="0">
              <a:lnSpc>
                <a:spcPct val="115000"/>
              </a:lnSpc>
              <a:spcBef>
                <a:spcPts val="1200"/>
              </a:spcBef>
              <a:spcAft>
                <a:spcPts val="1200"/>
              </a:spcAft>
              <a:buClr>
                <a:schemeClr val="dk1"/>
              </a:buClr>
              <a:buSzPts val="1100"/>
              <a:buFont typeface="Arial"/>
              <a:buNone/>
            </a:pPr>
            <a:r>
              <a:rPr lang="en" sz="2550" dirty="0">
                <a:solidFill>
                  <a:schemeClr val="dk2"/>
                </a:solidFill>
                <a:latin typeface="Montserrat Medium"/>
                <a:ea typeface="Montserrat Medium"/>
                <a:cs typeface="Montserrat Medium"/>
                <a:sym typeface="Montserrat Medium"/>
              </a:rPr>
              <a:t>2. Design and print the money.</a:t>
            </a:r>
            <a:endParaRPr dirty="0"/>
          </a:p>
        </p:txBody>
      </p:sp>
      <p:pic>
        <p:nvPicPr>
          <p:cNvPr id="82" name="Google Shape;82;p17"/>
          <p:cNvPicPr preferRelativeResize="0"/>
          <p:nvPr/>
        </p:nvPicPr>
        <p:blipFill>
          <a:blip r:embed="rId3">
            <a:alphaModFix/>
          </a:blip>
          <a:stretch>
            <a:fillRect/>
          </a:stretch>
        </p:blipFill>
        <p:spPr>
          <a:xfrm>
            <a:off x="2060538" y="1136175"/>
            <a:ext cx="5022921" cy="38209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1200"/>
              </a:spcBef>
              <a:spcAft>
                <a:spcPts val="1200"/>
              </a:spcAft>
              <a:buClr>
                <a:schemeClr val="dk1"/>
              </a:buClr>
              <a:buSzPts val="1100"/>
              <a:buFont typeface="Arial"/>
              <a:buNone/>
            </a:pPr>
            <a:r>
              <a:rPr lang="en" sz="2550">
                <a:solidFill>
                  <a:schemeClr val="dk2"/>
                </a:solidFill>
                <a:latin typeface="Montserrat Medium"/>
                <a:ea typeface="Montserrat Medium"/>
                <a:cs typeface="Montserrat Medium"/>
                <a:sym typeface="Montserrat Medium"/>
              </a:rPr>
              <a:t>  	3.   Assign jobs to </a:t>
            </a:r>
            <a:r>
              <a:rPr lang="en" sz="2550" u="sng">
                <a:solidFill>
                  <a:schemeClr val="accent5"/>
                </a:solidFill>
                <a:latin typeface="Montserrat Medium"/>
                <a:ea typeface="Montserrat Medium"/>
                <a:cs typeface="Montserrat Medium"/>
                <a:sym typeface="Montserrat Medium"/>
                <a:hlinkClick r:id="rId3">
                  <a:extLst>
                    <a:ext uri="{A12FA001-AC4F-418D-AE19-62706E023703}">
                      <ahyp:hlinkClr xmlns:ahyp="http://schemas.microsoft.com/office/drawing/2018/hyperlinkcolor" val="tx"/>
                    </a:ext>
                  </a:extLst>
                </a:hlinkClick>
              </a:rPr>
              <a:t>everyone</a:t>
            </a:r>
            <a:r>
              <a:rPr lang="en" sz="2550">
                <a:solidFill>
                  <a:schemeClr val="dk2"/>
                </a:solidFill>
                <a:latin typeface="Montserrat Medium"/>
                <a:ea typeface="Montserrat Medium"/>
                <a:cs typeface="Montserrat Medium"/>
                <a:sym typeface="Montserrat Medium"/>
              </a:rPr>
              <a:t> in the family.</a:t>
            </a:r>
            <a:endParaRPr/>
          </a:p>
        </p:txBody>
      </p:sp>
      <p:pic>
        <p:nvPicPr>
          <p:cNvPr id="88" name="Google Shape;88;p18"/>
          <p:cNvPicPr preferRelativeResize="0"/>
          <p:nvPr/>
        </p:nvPicPr>
        <p:blipFill>
          <a:blip r:embed="rId4">
            <a:alphaModFix/>
          </a:blip>
          <a:stretch>
            <a:fillRect/>
          </a:stretch>
        </p:blipFill>
        <p:spPr>
          <a:xfrm>
            <a:off x="0" y="1017725"/>
            <a:ext cx="2986732" cy="3973376"/>
          </a:xfrm>
          <a:prstGeom prst="rect">
            <a:avLst/>
          </a:prstGeom>
          <a:noFill/>
          <a:ln>
            <a:noFill/>
          </a:ln>
        </p:spPr>
      </p:pic>
      <p:pic>
        <p:nvPicPr>
          <p:cNvPr id="89" name="Google Shape;89;p18"/>
          <p:cNvPicPr preferRelativeResize="0"/>
          <p:nvPr/>
        </p:nvPicPr>
        <p:blipFill>
          <a:blip r:embed="rId5">
            <a:alphaModFix/>
          </a:blip>
          <a:stretch>
            <a:fillRect/>
          </a:stretch>
        </p:blipFill>
        <p:spPr>
          <a:xfrm>
            <a:off x="6141825" y="1017734"/>
            <a:ext cx="2986725" cy="3973365"/>
          </a:xfrm>
          <a:prstGeom prst="rect">
            <a:avLst/>
          </a:prstGeom>
          <a:noFill/>
          <a:ln>
            <a:noFill/>
          </a:ln>
        </p:spPr>
      </p:pic>
      <p:pic>
        <p:nvPicPr>
          <p:cNvPr id="90" name="Google Shape;90;p18"/>
          <p:cNvPicPr preferRelativeResize="0"/>
          <p:nvPr/>
        </p:nvPicPr>
        <p:blipFill>
          <a:blip r:embed="rId6">
            <a:alphaModFix/>
          </a:blip>
          <a:stretch>
            <a:fillRect/>
          </a:stretch>
        </p:blipFill>
        <p:spPr>
          <a:xfrm>
            <a:off x="3055975" y="1017725"/>
            <a:ext cx="2986726" cy="39830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1200"/>
              </a:spcBef>
              <a:spcAft>
                <a:spcPts val="1200"/>
              </a:spcAft>
              <a:buClr>
                <a:schemeClr val="dk1"/>
              </a:buClr>
              <a:buSzPts val="1100"/>
              <a:buFont typeface="Arial"/>
              <a:buNone/>
            </a:pPr>
            <a:r>
              <a:rPr lang="en" sz="2550">
                <a:solidFill>
                  <a:schemeClr val="dk2"/>
                </a:solidFill>
                <a:latin typeface="Montserrat Medium"/>
                <a:ea typeface="Montserrat Medium"/>
                <a:cs typeface="Montserrat Medium"/>
                <a:sym typeface="Montserrat Medium"/>
              </a:rPr>
              <a:t>  	3.   Assign jobs to </a:t>
            </a:r>
            <a:r>
              <a:rPr lang="en" sz="2550" u="sng">
                <a:solidFill>
                  <a:schemeClr val="accent5"/>
                </a:solidFill>
                <a:latin typeface="Montserrat Medium"/>
                <a:ea typeface="Montserrat Medium"/>
                <a:cs typeface="Montserrat Medium"/>
                <a:sym typeface="Montserrat Medium"/>
                <a:hlinkClick r:id="rId3">
                  <a:extLst>
                    <a:ext uri="{A12FA001-AC4F-418D-AE19-62706E023703}">
                      <ahyp:hlinkClr xmlns:ahyp="http://schemas.microsoft.com/office/drawing/2018/hyperlinkcolor" val="tx"/>
                    </a:ext>
                  </a:extLst>
                </a:hlinkClick>
              </a:rPr>
              <a:t>everyone</a:t>
            </a:r>
            <a:r>
              <a:rPr lang="en" sz="2550">
                <a:solidFill>
                  <a:schemeClr val="dk2"/>
                </a:solidFill>
                <a:latin typeface="Montserrat Medium"/>
                <a:ea typeface="Montserrat Medium"/>
                <a:cs typeface="Montserrat Medium"/>
                <a:sym typeface="Montserrat Medium"/>
              </a:rPr>
              <a:t> in the family.</a:t>
            </a:r>
            <a:endParaRPr/>
          </a:p>
        </p:txBody>
      </p:sp>
      <p:sp>
        <p:nvSpPr>
          <p:cNvPr id="96" name="Google Shape;96;p19"/>
          <p:cNvSpPr txBox="1">
            <a:spLocks noGrp="1"/>
          </p:cNvSpPr>
          <p:nvPr>
            <p:ph type="body" idx="1"/>
          </p:nvPr>
        </p:nvSpPr>
        <p:spPr>
          <a:xfrm>
            <a:off x="73550" y="1152475"/>
            <a:ext cx="4498500" cy="366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dirty="0">
                <a:solidFill>
                  <a:schemeClr val="dk1"/>
                </a:solidFill>
                <a:latin typeface="Montserrat Medium"/>
                <a:ea typeface="Montserrat Medium"/>
                <a:cs typeface="Montserrat Medium"/>
                <a:sym typeface="Montserrat Medium"/>
              </a:rPr>
              <a:t>Other jobs:</a:t>
            </a:r>
            <a:endParaRPr dirty="0">
              <a:solidFill>
                <a:schemeClr val="dk1"/>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r>
              <a:rPr lang="en" dirty="0">
                <a:solidFill>
                  <a:schemeClr val="dk1"/>
                </a:solidFill>
                <a:latin typeface="Montserrat Medium"/>
                <a:ea typeface="Montserrat Medium"/>
                <a:cs typeface="Montserrat Medium"/>
                <a:sym typeface="Montserrat Medium"/>
              </a:rPr>
              <a:t>•Guard / sentry</a:t>
            </a:r>
            <a:endParaRPr dirty="0">
              <a:solidFill>
                <a:schemeClr val="dk1"/>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r>
              <a:rPr lang="en" dirty="0">
                <a:solidFill>
                  <a:schemeClr val="dk1"/>
                </a:solidFill>
                <a:latin typeface="Montserrat Medium"/>
                <a:ea typeface="Montserrat Medium"/>
                <a:cs typeface="Montserrat Medium"/>
                <a:sym typeface="Montserrat Medium"/>
              </a:rPr>
              <a:t>•Zookeeper</a:t>
            </a:r>
            <a:endParaRPr dirty="0">
              <a:solidFill>
                <a:schemeClr val="dk1"/>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r>
              <a:rPr lang="en" dirty="0">
                <a:solidFill>
                  <a:schemeClr val="dk1"/>
                </a:solidFill>
                <a:latin typeface="Montserrat Medium"/>
                <a:ea typeface="Montserrat Medium"/>
                <a:cs typeface="Montserrat Medium"/>
                <a:sym typeface="Montserrat Medium"/>
              </a:rPr>
              <a:t>•Librarian</a:t>
            </a:r>
            <a:endParaRPr dirty="0">
              <a:solidFill>
                <a:schemeClr val="dk1"/>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r>
              <a:rPr lang="en" dirty="0">
                <a:solidFill>
                  <a:schemeClr val="dk1"/>
                </a:solidFill>
                <a:latin typeface="Montserrat Medium"/>
                <a:ea typeface="Montserrat Medium"/>
                <a:cs typeface="Montserrat Medium"/>
                <a:sym typeface="Montserrat Medium"/>
              </a:rPr>
              <a:t>•Architect / builder</a:t>
            </a:r>
            <a:endParaRPr dirty="0">
              <a:solidFill>
                <a:schemeClr val="dk1"/>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r>
              <a:rPr lang="en" dirty="0">
                <a:solidFill>
                  <a:schemeClr val="dk1"/>
                </a:solidFill>
                <a:latin typeface="Montserrat Medium"/>
                <a:ea typeface="Montserrat Medium"/>
                <a:cs typeface="Montserrat Medium"/>
                <a:sym typeface="Montserrat Medium"/>
              </a:rPr>
              <a:t>•Gardener</a:t>
            </a:r>
            <a:endParaRPr dirty="0">
              <a:solidFill>
                <a:schemeClr val="dk1"/>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r>
              <a:rPr lang="en" dirty="0">
                <a:solidFill>
                  <a:schemeClr val="dk1"/>
                </a:solidFill>
                <a:latin typeface="Montserrat Medium"/>
                <a:ea typeface="Montserrat Medium"/>
                <a:cs typeface="Montserrat Medium"/>
                <a:sym typeface="Montserrat Medium"/>
              </a:rPr>
              <a:t>•Sanitation worker / garbage collector</a:t>
            </a:r>
            <a:endParaRPr dirty="0">
              <a:solidFill>
                <a:schemeClr val="dk1"/>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r>
              <a:rPr lang="en" dirty="0">
                <a:solidFill>
                  <a:schemeClr val="dk1"/>
                </a:solidFill>
                <a:latin typeface="Montserrat Medium"/>
                <a:ea typeface="Montserrat Medium"/>
                <a:cs typeface="Montserrat Medium"/>
                <a:sym typeface="Montserrat Medium"/>
              </a:rPr>
              <a:t>•Janitor</a:t>
            </a:r>
            <a:endParaRPr dirty="0">
              <a:solidFill>
                <a:schemeClr val="dk1"/>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r>
              <a:rPr lang="en" dirty="0">
                <a:solidFill>
                  <a:schemeClr val="dk1"/>
                </a:solidFill>
                <a:latin typeface="Montserrat Medium"/>
                <a:ea typeface="Montserrat Medium"/>
                <a:cs typeface="Montserrat Medium"/>
                <a:sym typeface="Montserrat Medium"/>
              </a:rPr>
              <a:t>•Banker</a:t>
            </a:r>
            <a:endParaRPr dirty="0">
              <a:solidFill>
                <a:schemeClr val="dk1"/>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r>
              <a:rPr lang="en" dirty="0">
                <a:solidFill>
                  <a:schemeClr val="dk1"/>
                </a:solidFill>
                <a:latin typeface="Montserrat Medium"/>
                <a:ea typeface="Montserrat Medium"/>
                <a:cs typeface="Montserrat Medium"/>
                <a:sym typeface="Montserrat Medium"/>
              </a:rPr>
              <a:t>•Accountant</a:t>
            </a:r>
            <a:endParaRPr dirty="0">
              <a:solidFill>
                <a:schemeClr val="dk1"/>
              </a:solidFill>
              <a:latin typeface="Montserrat Medium"/>
              <a:ea typeface="Montserrat Medium"/>
              <a:cs typeface="Montserrat Medium"/>
              <a:sym typeface="Montserrat Medium"/>
            </a:endParaRPr>
          </a:p>
          <a:p>
            <a:pPr marL="0" lvl="0" indent="0" algn="l" rtl="0">
              <a:spcBef>
                <a:spcPts val="0"/>
              </a:spcBef>
              <a:spcAft>
                <a:spcPts val="1200"/>
              </a:spcAft>
              <a:buNone/>
            </a:pPr>
            <a:endParaRPr dirty="0"/>
          </a:p>
        </p:txBody>
      </p:sp>
      <p:sp>
        <p:nvSpPr>
          <p:cNvPr id="97" name="Google Shape;97;p19"/>
          <p:cNvSpPr txBox="1"/>
          <p:nvPr/>
        </p:nvSpPr>
        <p:spPr>
          <a:xfrm>
            <a:off x="3627178" y="1152475"/>
            <a:ext cx="4277400" cy="3395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dirty="0">
                <a:solidFill>
                  <a:schemeClr val="dk1"/>
                </a:solidFill>
                <a:latin typeface="Montserrat Medium"/>
                <a:ea typeface="Montserrat Medium"/>
                <a:cs typeface="Montserrat Medium"/>
                <a:sym typeface="Montserrat Medium"/>
              </a:rPr>
              <a:t>•Server</a:t>
            </a:r>
            <a:endParaRPr sz="1900" dirty="0">
              <a:solidFill>
                <a:schemeClr val="dk1"/>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Clr>
                <a:schemeClr val="dk1"/>
              </a:buClr>
              <a:buSzPts val="1100"/>
              <a:buFont typeface="Arial"/>
              <a:buNone/>
            </a:pPr>
            <a:r>
              <a:rPr lang="en" sz="1900" dirty="0">
                <a:solidFill>
                  <a:schemeClr val="dk1"/>
                </a:solidFill>
                <a:latin typeface="Montserrat Medium"/>
                <a:ea typeface="Montserrat Medium"/>
                <a:cs typeface="Montserrat Medium"/>
                <a:sym typeface="Montserrat Medium"/>
              </a:rPr>
              <a:t>•Busboy/girl</a:t>
            </a:r>
            <a:endParaRPr sz="1900" dirty="0">
              <a:solidFill>
                <a:schemeClr val="dk1"/>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Clr>
                <a:schemeClr val="dk1"/>
              </a:buClr>
              <a:buSzPts val="1100"/>
              <a:buFont typeface="Arial"/>
              <a:buNone/>
            </a:pPr>
            <a:r>
              <a:rPr lang="en" sz="1900" dirty="0">
                <a:solidFill>
                  <a:schemeClr val="dk1"/>
                </a:solidFill>
                <a:latin typeface="Montserrat Medium"/>
                <a:ea typeface="Montserrat Medium"/>
                <a:cs typeface="Montserrat Medium"/>
                <a:sym typeface="Montserrat Medium"/>
              </a:rPr>
              <a:t>•Historian</a:t>
            </a:r>
            <a:endParaRPr sz="1900" dirty="0">
              <a:solidFill>
                <a:schemeClr val="dk1"/>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Clr>
                <a:schemeClr val="dk1"/>
              </a:buClr>
              <a:buSzPts val="1100"/>
              <a:buFont typeface="Arial"/>
              <a:buNone/>
            </a:pPr>
            <a:r>
              <a:rPr lang="en" sz="1900" dirty="0">
                <a:solidFill>
                  <a:schemeClr val="dk1"/>
                </a:solidFill>
                <a:latin typeface="Montserrat Medium"/>
                <a:ea typeface="Montserrat Medium"/>
                <a:cs typeface="Montserrat Medium"/>
                <a:sym typeface="Montserrat Medium"/>
              </a:rPr>
              <a:t>•Job checker</a:t>
            </a:r>
            <a:endParaRPr sz="1900" dirty="0">
              <a:solidFill>
                <a:schemeClr val="dk1"/>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Clr>
                <a:schemeClr val="dk1"/>
              </a:buClr>
              <a:buSzPts val="1100"/>
              <a:buFont typeface="Arial"/>
              <a:buNone/>
            </a:pPr>
            <a:r>
              <a:rPr lang="en" sz="1900" dirty="0">
                <a:solidFill>
                  <a:schemeClr val="dk1"/>
                </a:solidFill>
                <a:latin typeface="Montserrat Medium"/>
                <a:ea typeface="Montserrat Medium"/>
                <a:cs typeface="Montserrat Medium"/>
                <a:sym typeface="Montserrat Medium"/>
              </a:rPr>
              <a:t>•Money cutter</a:t>
            </a:r>
            <a:endParaRPr sz="1900" dirty="0">
              <a:solidFill>
                <a:schemeClr val="dk1"/>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Clr>
                <a:schemeClr val="dk1"/>
              </a:buClr>
              <a:buSzPts val="1100"/>
              <a:buFont typeface="Arial"/>
              <a:buNone/>
            </a:pPr>
            <a:r>
              <a:rPr lang="en" sz="1900" dirty="0">
                <a:solidFill>
                  <a:schemeClr val="dk1"/>
                </a:solidFill>
                <a:latin typeface="Montserrat Medium"/>
                <a:ea typeface="Montserrat Medium"/>
                <a:cs typeface="Montserrat Medium"/>
                <a:sym typeface="Montserrat Medium"/>
              </a:rPr>
              <a:t>•Flag maker</a:t>
            </a:r>
            <a:endParaRPr sz="1900" dirty="0">
              <a:solidFill>
                <a:schemeClr val="dk1"/>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Clr>
                <a:schemeClr val="dk1"/>
              </a:buClr>
              <a:buSzPts val="1100"/>
              <a:buFont typeface="Arial"/>
              <a:buNone/>
            </a:pPr>
            <a:r>
              <a:rPr lang="en" sz="1900" dirty="0">
                <a:solidFill>
                  <a:schemeClr val="dk1"/>
                </a:solidFill>
                <a:latin typeface="Montserrat Medium"/>
                <a:ea typeface="Montserrat Medium"/>
                <a:cs typeface="Montserrat Medium"/>
                <a:sym typeface="Montserrat Medium"/>
              </a:rPr>
              <a:t>•Hairdresser</a:t>
            </a:r>
            <a:endParaRPr sz="1900" dirty="0">
              <a:solidFill>
                <a:schemeClr val="dk1"/>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Clr>
                <a:schemeClr val="dk1"/>
              </a:buClr>
              <a:buSzPts val="1100"/>
              <a:buFont typeface="Arial"/>
              <a:buNone/>
            </a:pPr>
            <a:r>
              <a:rPr lang="en" sz="1900" dirty="0">
                <a:solidFill>
                  <a:schemeClr val="dk1"/>
                </a:solidFill>
                <a:latin typeface="Montserrat Medium"/>
                <a:ea typeface="Montserrat Medium"/>
                <a:cs typeface="Montserrat Medium"/>
                <a:sym typeface="Montserrat Medium"/>
              </a:rPr>
              <a:t>•Interior decorator</a:t>
            </a:r>
            <a:endParaRPr sz="1900" dirty="0">
              <a:solidFill>
                <a:schemeClr val="dk1"/>
              </a:solidFill>
              <a:latin typeface="Montserrat Medium"/>
              <a:ea typeface="Montserrat Medium"/>
              <a:cs typeface="Montserrat Medium"/>
              <a:sym typeface="Montserrat Medium"/>
            </a:endParaRPr>
          </a:p>
          <a:p>
            <a:pPr marL="0" lvl="0" indent="0" algn="l" rtl="0">
              <a:lnSpc>
                <a:spcPct val="115000"/>
              </a:lnSpc>
              <a:spcBef>
                <a:spcPts val="0"/>
              </a:spcBef>
              <a:spcAft>
                <a:spcPts val="0"/>
              </a:spcAft>
              <a:buClr>
                <a:schemeClr val="dk1"/>
              </a:buClr>
              <a:buSzPts val="1100"/>
              <a:buFont typeface="Arial"/>
              <a:buNone/>
            </a:pPr>
            <a:r>
              <a:rPr lang="en" sz="1900" dirty="0">
                <a:solidFill>
                  <a:schemeClr val="dk1"/>
                </a:solidFill>
                <a:latin typeface="Montserrat Medium"/>
                <a:ea typeface="Montserrat Medium"/>
                <a:cs typeface="Montserrat Medium"/>
                <a:sym typeface="Montserrat Medium"/>
              </a:rPr>
              <a:t>•Physical trainer</a:t>
            </a:r>
            <a:endParaRPr sz="1900" dirty="0">
              <a:solidFill>
                <a:schemeClr val="dk1"/>
              </a:solidFill>
              <a:latin typeface="Montserrat Medium"/>
              <a:ea typeface="Montserrat Medium"/>
              <a:cs typeface="Montserrat Medium"/>
              <a:sym typeface="Montserrat Medium"/>
            </a:endParaRPr>
          </a:p>
          <a:p>
            <a:pPr marL="0" lvl="0" indent="0" algn="l" rtl="0">
              <a:spcBef>
                <a:spcPts val="0"/>
              </a:spcBef>
              <a:spcAft>
                <a:spcPts val="0"/>
              </a:spcAft>
              <a:buNone/>
            </a:pPr>
            <a:endParaRPr sz="1800" dirty="0">
              <a:solidFill>
                <a:schemeClr val="dk2"/>
              </a:solidFill>
            </a:endParaRPr>
          </a:p>
        </p:txBody>
      </p:sp>
      <p:pic>
        <p:nvPicPr>
          <p:cNvPr id="3" name="Picture 2">
            <a:extLst>
              <a:ext uri="{FF2B5EF4-FFF2-40B4-BE49-F238E27FC236}">
                <a16:creationId xmlns:a16="http://schemas.microsoft.com/office/drawing/2014/main" id="{D343B59F-9099-4B77-B025-C8F6C5BDC195}"/>
              </a:ext>
            </a:extLst>
          </p:cNvPr>
          <p:cNvPicPr>
            <a:picLocks noChangeAspect="1"/>
          </p:cNvPicPr>
          <p:nvPr/>
        </p:nvPicPr>
        <p:blipFill>
          <a:blip r:embed="rId4"/>
          <a:stretch>
            <a:fillRect/>
          </a:stretch>
        </p:blipFill>
        <p:spPr>
          <a:xfrm>
            <a:off x="6130918" y="1017725"/>
            <a:ext cx="3013082" cy="440373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0" descr="In this video I first introduce my kids to the mini-economy. They are explaining their spending plan for the money they earn. Calvin wants to first give some to &quot;the poor, the pastor, and the church&quot; before he starts saving. Daisy establishes a pattern for saving and spending. Robbie just says what he wants." title="Mini Economy at Home, Budgeting">
            <a:hlinkClick r:id="rId3"/>
          </p:cNvPr>
          <p:cNvPicPr preferRelativeResize="0"/>
          <p:nvPr/>
        </p:nvPicPr>
        <p:blipFill>
          <a:blip r:embed="rId4">
            <a:alphaModFix/>
          </a:blip>
          <a:stretch>
            <a:fillRect/>
          </a:stretch>
        </p:blipFill>
        <p:spPr>
          <a:xfrm>
            <a:off x="622238" y="572701"/>
            <a:ext cx="7899525" cy="4443475"/>
          </a:xfrm>
          <a:prstGeom prst="rect">
            <a:avLst/>
          </a:prstGeom>
          <a:noFill/>
          <a:ln>
            <a:noFill/>
          </a:ln>
        </p:spPr>
      </p:pic>
      <p:sp>
        <p:nvSpPr>
          <p:cNvPr id="103" name="Google Shape;103;p2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457200" algn="l" rtl="0">
              <a:lnSpc>
                <a:spcPct val="115000"/>
              </a:lnSpc>
              <a:spcBef>
                <a:spcPts val="0"/>
              </a:spcBef>
              <a:spcAft>
                <a:spcPts val="0"/>
              </a:spcAft>
              <a:buNone/>
            </a:pPr>
            <a:r>
              <a:rPr lang="en" sz="2550">
                <a:solidFill>
                  <a:schemeClr val="dk2"/>
                </a:solidFill>
                <a:latin typeface="Montserrat Medium"/>
                <a:ea typeface="Montserrat Medium"/>
                <a:cs typeface="Montserrat Medium"/>
                <a:sym typeface="Montserrat Medium"/>
              </a:rPr>
              <a:t>4.   Make a budget: Share-Save-Spend.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457200" algn="l" rtl="0">
              <a:lnSpc>
                <a:spcPct val="115000"/>
              </a:lnSpc>
              <a:spcBef>
                <a:spcPts val="0"/>
              </a:spcBef>
              <a:spcAft>
                <a:spcPts val="0"/>
              </a:spcAft>
              <a:buNone/>
            </a:pPr>
            <a:r>
              <a:rPr lang="en" sz="2550">
                <a:solidFill>
                  <a:schemeClr val="dk2"/>
                </a:solidFill>
                <a:latin typeface="Montserrat Medium"/>
                <a:ea typeface="Montserrat Medium"/>
                <a:cs typeface="Montserrat Medium"/>
                <a:sym typeface="Montserrat Medium"/>
              </a:rPr>
              <a:t>4.   Make a budget: Share-Save-Spend.</a:t>
            </a:r>
            <a:endParaRPr/>
          </a:p>
        </p:txBody>
      </p:sp>
      <p:pic>
        <p:nvPicPr>
          <p:cNvPr id="3" name="Picture 2">
            <a:extLst>
              <a:ext uri="{FF2B5EF4-FFF2-40B4-BE49-F238E27FC236}">
                <a16:creationId xmlns:a16="http://schemas.microsoft.com/office/drawing/2014/main" id="{CD26C4BA-9361-48AE-935C-3B32AEC26D9E}"/>
              </a:ext>
            </a:extLst>
          </p:cNvPr>
          <p:cNvPicPr>
            <a:picLocks noChangeAspect="1"/>
          </p:cNvPicPr>
          <p:nvPr/>
        </p:nvPicPr>
        <p:blipFill>
          <a:blip r:embed="rId3"/>
          <a:stretch>
            <a:fillRect/>
          </a:stretch>
        </p:blipFill>
        <p:spPr>
          <a:xfrm>
            <a:off x="424915" y="572700"/>
            <a:ext cx="2934094" cy="4421921"/>
          </a:xfrm>
          <a:prstGeom prst="rect">
            <a:avLst/>
          </a:prstGeom>
        </p:spPr>
      </p:pic>
      <p:pic>
        <p:nvPicPr>
          <p:cNvPr id="5" name="Picture 4">
            <a:extLst>
              <a:ext uri="{FF2B5EF4-FFF2-40B4-BE49-F238E27FC236}">
                <a16:creationId xmlns:a16="http://schemas.microsoft.com/office/drawing/2014/main" id="{07E2F53C-0B6D-4A1C-9671-ACF2D567DEAD}"/>
              </a:ext>
            </a:extLst>
          </p:cNvPr>
          <p:cNvPicPr>
            <a:picLocks noChangeAspect="1"/>
          </p:cNvPicPr>
          <p:nvPr/>
        </p:nvPicPr>
        <p:blipFill>
          <a:blip r:embed="rId4"/>
          <a:stretch>
            <a:fillRect/>
          </a:stretch>
        </p:blipFill>
        <p:spPr>
          <a:xfrm>
            <a:off x="4356849" y="525632"/>
            <a:ext cx="3142949" cy="4593541"/>
          </a:xfrm>
          <a:prstGeom prst="rect">
            <a:avLst/>
          </a:prstGeom>
        </p:spPr>
      </p:pic>
    </p:spTree>
    <p:extLst>
      <p:ext uri="{BB962C8B-B14F-4D97-AF65-F5344CB8AC3E}">
        <p14:creationId xmlns:p14="http://schemas.microsoft.com/office/powerpoint/2010/main" val="281575707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9" ma:contentTypeDescription="Create a new document." ma:contentTypeScope="" ma:versionID="20254f2f7cb79c46d5703cd45ea0de03">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33e2acd7f5a83e202fbb847578cccddb"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475455f-c69b-4ff8-acf7-75612f4dc189">
      <UserInfo>
        <DisplayName/>
        <AccountId xsi:nil="true"/>
        <AccountType/>
      </UserInfo>
    </SharedWithUsers>
    <TaxCatchAll xmlns="e475455f-c69b-4ff8-acf7-75612f4dc189" xsi:nil="true"/>
    <lcf76f155ced4ddcb4097134ff3c332f xmlns="aa0c1190-56bd-4797-9cf7-4990489609e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A500924-2942-439A-99B9-7560A5D7DD22}">
  <ds:schemaRefs>
    <ds:schemaRef ds:uri="http://schemas.microsoft.com/sharepoint/v3/contenttype/forms"/>
  </ds:schemaRefs>
</ds:datastoreItem>
</file>

<file path=customXml/itemProps2.xml><?xml version="1.0" encoding="utf-8"?>
<ds:datastoreItem xmlns:ds="http://schemas.openxmlformats.org/officeDocument/2006/customXml" ds:itemID="{8409B2A7-29CB-45B5-9C83-0BA016FAC6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0c1190-56bd-4797-9cf7-4990489609e0"/>
    <ds:schemaRef ds:uri="e475455f-c69b-4ff8-acf7-75612f4dc1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033593F-5544-4E38-B29C-321BDE69BB1B}">
  <ds:schemaRefs>
    <ds:schemaRef ds:uri="http://schemas.microsoft.com/office/2006/metadata/properties"/>
    <ds:schemaRef ds:uri="http://schemas.microsoft.com/office/infopath/2007/PartnerControls"/>
    <ds:schemaRef ds:uri="e475455f-c69b-4ff8-acf7-75612f4dc189"/>
    <ds:schemaRef ds:uri="aa0c1190-56bd-4797-9cf7-4990489609e0"/>
  </ds:schemaRefs>
</ds:datastoreItem>
</file>

<file path=docProps/app.xml><?xml version="1.0" encoding="utf-8"?>
<Properties xmlns="http://schemas.openxmlformats.org/officeDocument/2006/extended-properties" xmlns:vt="http://schemas.openxmlformats.org/officeDocument/2006/docPropsVTypes">
  <TotalTime>18284</TotalTime>
  <Words>700</Words>
  <Application>Microsoft Office PowerPoint</Application>
  <PresentationFormat>On-screen Show (16:9)</PresentationFormat>
  <Paragraphs>107</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Simple Light</vt:lpstr>
      <vt:lpstr>PowerPoint Presentation</vt:lpstr>
      <vt:lpstr>The Mini-Economy</vt:lpstr>
      <vt:lpstr>Mini-Economy Quick-Start Guide</vt:lpstr>
      <vt:lpstr> 1.   Decide what items and privileges the money will buy. </vt:lpstr>
      <vt:lpstr>2. Design and print the money.</vt:lpstr>
      <vt:lpstr>   3.   Assign jobs to everyone in the family.</vt:lpstr>
      <vt:lpstr>   3.   Assign jobs to everyone in the family.</vt:lpstr>
      <vt:lpstr>4.   Make a budget: Share-Save-Spend.</vt:lpstr>
      <vt:lpstr>4.   Make a budget: Share-Save-Spend.</vt:lpstr>
      <vt:lpstr>4.   Make a budget: Share-Save-Spend.</vt:lpstr>
      <vt:lpstr>   5.   Have Store Day.</vt:lpstr>
      <vt:lpstr>6.   Optional but worth it: Set up businesses.</vt:lpstr>
      <vt:lpstr>   7.   Do it!</vt:lpstr>
      <vt:lpstr>PowerPoint Presentation</vt:lpstr>
      <vt:lpstr>PowerPoint Presentation</vt:lpstr>
      <vt:lpstr>What should kids learn?</vt:lpstr>
      <vt:lpstr>What should kids learn?</vt:lpstr>
      <vt:lpstr>When should kids learn?</vt:lpstr>
      <vt:lpstr>PowerPoint Presentation</vt:lpstr>
      <vt:lpstr>When should kids learn?</vt:lpstr>
      <vt:lpstr>When should kids learn?</vt:lpstr>
      <vt:lpstr>Should kids be paid to do chores?</vt:lpstr>
      <vt:lpstr>PowerPoint Presentation</vt:lpstr>
      <vt:lpstr>PowerPoint Presentation</vt:lpstr>
      <vt:lpstr>Does getting paid hurt motivation? (Lessons from Self Determination Theory)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Day</dc:creator>
  <cp:lastModifiedBy>Stephen Day</cp:lastModifiedBy>
  <cp:revision>12</cp:revision>
  <dcterms:modified xsi:type="dcterms:W3CDTF">2026-03-23T19:53:22Z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197800.000000000</vt:lpwstr>
  </property>
  <property fmtid="{D5CDD505-2E9C-101B-9397-08002B2CF9AE}" pid="3" name="ContentTypeId">
    <vt:lpwstr>0x0101006DFC4E6640BF8E4684BB0AD888238BAB</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