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8" r:id="rId2"/>
  </p:sldMasterIdLst>
  <p:notesMasterIdLst>
    <p:notesMasterId r:id="rId23"/>
  </p:notesMasterIdLst>
  <p:sldIdLst>
    <p:sldId id="699" r:id="rId3"/>
    <p:sldId id="700" r:id="rId4"/>
    <p:sldId id="701" r:id="rId5"/>
    <p:sldId id="711" r:id="rId6"/>
    <p:sldId id="712" r:id="rId7"/>
    <p:sldId id="713" r:id="rId8"/>
    <p:sldId id="702" r:id="rId9"/>
    <p:sldId id="703" r:id="rId10"/>
    <p:sldId id="704" r:id="rId11"/>
    <p:sldId id="705" r:id="rId12"/>
    <p:sldId id="709" r:id="rId13"/>
    <p:sldId id="706" r:id="rId14"/>
    <p:sldId id="708" r:id="rId15"/>
    <p:sldId id="707" r:id="rId16"/>
    <p:sldId id="710" r:id="rId17"/>
    <p:sldId id="256" r:id="rId18"/>
    <p:sldId id="257" r:id="rId19"/>
    <p:sldId id="258" r:id="rId20"/>
    <p:sldId id="259" r:id="rId21"/>
    <p:sldId id="29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40DCB-BF32-4B70-9F74-8FB9962B9A60}" v="34" dt="2026-03-09T17:28:59.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9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F8B4F3BC-AE03-43A1-8E42-D14B8EC883E8}"/>
    <pc:docChg chg="undo custSel addSld delSld modSld">
      <pc:chgData name="Ruth Cookson" userId="ca3a0789-b855-405c-9d2a-912abc57193b" providerId="ADAL" clId="{F8B4F3BC-AE03-43A1-8E42-D14B8EC883E8}" dt="2026-03-09T17:28:59.548" v="872" actId="20577"/>
      <pc:docMkLst>
        <pc:docMk/>
      </pc:docMkLst>
      <pc:sldChg chg="modAnim">
        <pc:chgData name="Ruth Cookson" userId="ca3a0789-b855-405c-9d2a-912abc57193b" providerId="ADAL" clId="{F8B4F3BC-AE03-43A1-8E42-D14B8EC883E8}" dt="2026-03-09T16:18:04.998" v="217"/>
        <pc:sldMkLst>
          <pc:docMk/>
          <pc:sldMk cId="1770837520" sldId="701"/>
        </pc:sldMkLst>
      </pc:sldChg>
      <pc:sldChg chg="modSp modAnim">
        <pc:chgData name="Ruth Cookson" userId="ca3a0789-b855-405c-9d2a-912abc57193b" providerId="ADAL" clId="{F8B4F3BC-AE03-43A1-8E42-D14B8EC883E8}" dt="2026-03-09T16:42:06.177" v="242" actId="20577"/>
        <pc:sldMkLst>
          <pc:docMk/>
          <pc:sldMk cId="1722176275" sldId="702"/>
        </pc:sldMkLst>
        <pc:spChg chg="mod">
          <ac:chgData name="Ruth Cookson" userId="ca3a0789-b855-405c-9d2a-912abc57193b" providerId="ADAL" clId="{F8B4F3BC-AE03-43A1-8E42-D14B8EC883E8}" dt="2026-03-09T16:42:06.177" v="242" actId="20577"/>
          <ac:spMkLst>
            <pc:docMk/>
            <pc:sldMk cId="1722176275" sldId="702"/>
            <ac:spMk id="2" creationId="{C1392B9D-08AB-0C11-31D9-E1B4F77DAD2C}"/>
          </ac:spMkLst>
        </pc:spChg>
      </pc:sldChg>
      <pc:sldChg chg="addAnim delAnim modAnim">
        <pc:chgData name="Ruth Cookson" userId="ca3a0789-b855-405c-9d2a-912abc57193b" providerId="ADAL" clId="{F8B4F3BC-AE03-43A1-8E42-D14B8EC883E8}" dt="2026-03-09T16:18:39.798" v="221"/>
        <pc:sldMkLst>
          <pc:docMk/>
          <pc:sldMk cId="895545088" sldId="703"/>
        </pc:sldMkLst>
      </pc:sldChg>
      <pc:sldChg chg="addSp delSp modSp new del mod modClrScheme chgLayout">
        <pc:chgData name="Ruth Cookson" userId="ca3a0789-b855-405c-9d2a-912abc57193b" providerId="ADAL" clId="{F8B4F3BC-AE03-43A1-8E42-D14B8EC883E8}" dt="2026-03-09T16:15:19.108" v="115" actId="47"/>
        <pc:sldMkLst>
          <pc:docMk/>
          <pc:sldMk cId="851846060" sldId="711"/>
        </pc:sldMkLst>
        <pc:spChg chg="del">
          <ac:chgData name="Ruth Cookson" userId="ca3a0789-b855-405c-9d2a-912abc57193b" providerId="ADAL" clId="{F8B4F3BC-AE03-43A1-8E42-D14B8EC883E8}" dt="2026-03-09T16:14:00.406" v="100" actId="700"/>
          <ac:spMkLst>
            <pc:docMk/>
            <pc:sldMk cId="851846060" sldId="711"/>
            <ac:spMk id="2" creationId="{82F70FF5-6A61-6D07-3703-BCBC11D16CCB}"/>
          </ac:spMkLst>
        </pc:spChg>
        <pc:spChg chg="mod ord">
          <ac:chgData name="Ruth Cookson" userId="ca3a0789-b855-405c-9d2a-912abc57193b" providerId="ADAL" clId="{F8B4F3BC-AE03-43A1-8E42-D14B8EC883E8}" dt="2026-03-09T16:15:05.992" v="114" actId="700"/>
          <ac:spMkLst>
            <pc:docMk/>
            <pc:sldMk cId="851846060" sldId="711"/>
            <ac:spMk id="3" creationId="{42CBD691-8FFD-15DA-D4E0-AF762A868F82}"/>
          </ac:spMkLst>
        </pc:spChg>
        <pc:spChg chg="del mod ord">
          <ac:chgData name="Ruth Cookson" userId="ca3a0789-b855-405c-9d2a-912abc57193b" providerId="ADAL" clId="{F8B4F3BC-AE03-43A1-8E42-D14B8EC883E8}" dt="2026-03-09T16:14:53.017" v="113" actId="478"/>
          <ac:spMkLst>
            <pc:docMk/>
            <pc:sldMk cId="851846060" sldId="711"/>
            <ac:spMk id="4" creationId="{7AD33A02-6C8A-D65F-0EB5-3A314B84B391}"/>
          </ac:spMkLst>
        </pc:spChg>
        <pc:spChg chg="add del mod ord">
          <ac:chgData name="Ruth Cookson" userId="ca3a0789-b855-405c-9d2a-912abc57193b" providerId="ADAL" clId="{F8B4F3BC-AE03-43A1-8E42-D14B8EC883E8}" dt="2026-03-09T16:14:37.714" v="105" actId="700"/>
          <ac:spMkLst>
            <pc:docMk/>
            <pc:sldMk cId="851846060" sldId="711"/>
            <ac:spMk id="5" creationId="{801E4DCA-4DA5-0D96-AE9F-24911B6E874B}"/>
          </ac:spMkLst>
        </pc:spChg>
        <pc:spChg chg="add del mod ord">
          <ac:chgData name="Ruth Cookson" userId="ca3a0789-b855-405c-9d2a-912abc57193b" providerId="ADAL" clId="{F8B4F3BC-AE03-43A1-8E42-D14B8EC883E8}" dt="2026-03-09T16:15:05.992" v="114" actId="700"/>
          <ac:spMkLst>
            <pc:docMk/>
            <pc:sldMk cId="851846060" sldId="711"/>
            <ac:spMk id="6" creationId="{740F9724-710C-58BC-AF16-6C919F7CC2E6}"/>
          </ac:spMkLst>
        </pc:spChg>
        <pc:spChg chg="add mod ord">
          <ac:chgData name="Ruth Cookson" userId="ca3a0789-b855-405c-9d2a-912abc57193b" providerId="ADAL" clId="{F8B4F3BC-AE03-43A1-8E42-D14B8EC883E8}" dt="2026-03-09T16:15:05.992" v="114" actId="700"/>
          <ac:spMkLst>
            <pc:docMk/>
            <pc:sldMk cId="851846060" sldId="711"/>
            <ac:spMk id="7" creationId="{CCADEB68-F40D-1B6C-D807-E373AB42F2FF}"/>
          </ac:spMkLst>
        </pc:spChg>
        <pc:spChg chg="add mod ord">
          <ac:chgData name="Ruth Cookson" userId="ca3a0789-b855-405c-9d2a-912abc57193b" providerId="ADAL" clId="{F8B4F3BC-AE03-43A1-8E42-D14B8EC883E8}" dt="2026-03-09T16:15:05.992" v="114" actId="700"/>
          <ac:spMkLst>
            <pc:docMk/>
            <pc:sldMk cId="851846060" sldId="711"/>
            <ac:spMk id="8" creationId="{A135AFA1-D9E0-8A83-155F-CA37ED90EDA5}"/>
          </ac:spMkLst>
        </pc:spChg>
        <pc:spChg chg="add mod ord">
          <ac:chgData name="Ruth Cookson" userId="ca3a0789-b855-405c-9d2a-912abc57193b" providerId="ADAL" clId="{F8B4F3BC-AE03-43A1-8E42-D14B8EC883E8}" dt="2026-03-09T16:15:05.992" v="114" actId="700"/>
          <ac:spMkLst>
            <pc:docMk/>
            <pc:sldMk cId="851846060" sldId="711"/>
            <ac:spMk id="9" creationId="{EBEE3D2F-158A-B3F5-1FF0-23B32615780B}"/>
          </ac:spMkLst>
        </pc:spChg>
      </pc:sldChg>
      <pc:sldChg chg="modSp add mod addAnim delAnim modAnim">
        <pc:chgData name="Ruth Cookson" userId="ca3a0789-b855-405c-9d2a-912abc57193b" providerId="ADAL" clId="{F8B4F3BC-AE03-43A1-8E42-D14B8EC883E8}" dt="2026-03-09T16:17:46.408" v="216"/>
        <pc:sldMkLst>
          <pc:docMk/>
          <pc:sldMk cId="3822312036" sldId="711"/>
        </pc:sldMkLst>
        <pc:spChg chg="mod">
          <ac:chgData name="Ruth Cookson" userId="ca3a0789-b855-405c-9d2a-912abc57193b" providerId="ADAL" clId="{F8B4F3BC-AE03-43A1-8E42-D14B8EC883E8}" dt="2026-03-09T16:15:34.691" v="134" actId="20577"/>
          <ac:spMkLst>
            <pc:docMk/>
            <pc:sldMk cId="3822312036" sldId="711"/>
            <ac:spMk id="4" creationId="{DCF34222-C867-76BE-A725-B5623989C346}"/>
          </ac:spMkLst>
        </pc:spChg>
        <pc:spChg chg="mod">
          <ac:chgData name="Ruth Cookson" userId="ca3a0789-b855-405c-9d2a-912abc57193b" providerId="ADAL" clId="{F8B4F3BC-AE03-43A1-8E42-D14B8EC883E8}" dt="2026-03-09T16:17:30.013" v="214" actId="12"/>
          <ac:spMkLst>
            <pc:docMk/>
            <pc:sldMk cId="3822312036" sldId="711"/>
            <ac:spMk id="5" creationId="{37AB56F5-771E-43CB-F761-C44E58BA2E44}"/>
          </ac:spMkLst>
        </pc:spChg>
      </pc:sldChg>
      <pc:sldChg chg="addSp delSp modSp new mod modClrScheme chgLayout">
        <pc:chgData name="Ruth Cookson" userId="ca3a0789-b855-405c-9d2a-912abc57193b" providerId="ADAL" clId="{F8B4F3BC-AE03-43A1-8E42-D14B8EC883E8}" dt="2026-03-09T16:44:36.999" v="332" actId="1076"/>
        <pc:sldMkLst>
          <pc:docMk/>
          <pc:sldMk cId="366290846" sldId="712"/>
        </pc:sldMkLst>
        <pc:spChg chg="del mod ord">
          <ac:chgData name="Ruth Cookson" userId="ca3a0789-b855-405c-9d2a-912abc57193b" providerId="ADAL" clId="{F8B4F3BC-AE03-43A1-8E42-D14B8EC883E8}" dt="2026-03-09T16:43:33.963" v="260" actId="700"/>
          <ac:spMkLst>
            <pc:docMk/>
            <pc:sldMk cId="366290846" sldId="712"/>
            <ac:spMk id="2" creationId="{41237733-1882-805B-1B96-125D16FD97B3}"/>
          </ac:spMkLst>
        </pc:spChg>
        <pc:spChg chg="mod ord">
          <ac:chgData name="Ruth Cookson" userId="ca3a0789-b855-405c-9d2a-912abc57193b" providerId="ADAL" clId="{F8B4F3BC-AE03-43A1-8E42-D14B8EC883E8}" dt="2026-03-09T16:43:33.963" v="260" actId="700"/>
          <ac:spMkLst>
            <pc:docMk/>
            <pc:sldMk cId="366290846" sldId="712"/>
            <ac:spMk id="3" creationId="{9AF7D699-7AB0-AA2E-92BD-4207428A4809}"/>
          </ac:spMkLst>
        </pc:spChg>
        <pc:spChg chg="del mod ord">
          <ac:chgData name="Ruth Cookson" userId="ca3a0789-b855-405c-9d2a-912abc57193b" providerId="ADAL" clId="{F8B4F3BC-AE03-43A1-8E42-D14B8EC883E8}" dt="2026-03-09T16:43:33.963" v="260" actId="700"/>
          <ac:spMkLst>
            <pc:docMk/>
            <pc:sldMk cId="366290846" sldId="712"/>
            <ac:spMk id="4" creationId="{58FC929D-6716-C452-DE0A-4D6AB79D1D89}"/>
          </ac:spMkLst>
        </pc:spChg>
        <pc:spChg chg="add mod ord">
          <ac:chgData name="Ruth Cookson" userId="ca3a0789-b855-405c-9d2a-912abc57193b" providerId="ADAL" clId="{F8B4F3BC-AE03-43A1-8E42-D14B8EC883E8}" dt="2026-03-09T16:43:33.963" v="260" actId="700"/>
          <ac:spMkLst>
            <pc:docMk/>
            <pc:sldMk cId="366290846" sldId="712"/>
            <ac:spMk id="5" creationId="{AA949D45-BCBD-86B7-D79A-8212482D8005}"/>
          </ac:spMkLst>
        </pc:spChg>
        <pc:spChg chg="add mod ord">
          <ac:chgData name="Ruth Cookson" userId="ca3a0789-b855-405c-9d2a-912abc57193b" providerId="ADAL" clId="{F8B4F3BC-AE03-43A1-8E42-D14B8EC883E8}" dt="2026-03-09T16:44:34.595" v="331" actId="20577"/>
          <ac:spMkLst>
            <pc:docMk/>
            <pc:sldMk cId="366290846" sldId="712"/>
            <ac:spMk id="6" creationId="{67B75C77-EB5A-1A07-E6F3-AE548BD7C5AA}"/>
          </ac:spMkLst>
        </pc:spChg>
        <pc:picChg chg="add del mod">
          <ac:chgData name="Ruth Cookson" userId="ca3a0789-b855-405c-9d2a-912abc57193b" providerId="ADAL" clId="{F8B4F3BC-AE03-43A1-8E42-D14B8EC883E8}" dt="2026-03-09T16:44:13.189" v="326" actId="478"/>
          <ac:picMkLst>
            <pc:docMk/>
            <pc:sldMk cId="366290846" sldId="712"/>
            <ac:picMk id="7" creationId="{4FBF5A81-4110-B90D-A534-26C0DD286D30}"/>
          </ac:picMkLst>
        </pc:picChg>
        <pc:picChg chg="add mod">
          <ac:chgData name="Ruth Cookson" userId="ca3a0789-b855-405c-9d2a-912abc57193b" providerId="ADAL" clId="{F8B4F3BC-AE03-43A1-8E42-D14B8EC883E8}" dt="2026-03-09T16:44:36.999" v="332" actId="1076"/>
          <ac:picMkLst>
            <pc:docMk/>
            <pc:sldMk cId="366290846" sldId="712"/>
            <ac:picMk id="8" creationId="{BEF477DA-DDE2-5069-6F06-2AC161734489}"/>
          </ac:picMkLst>
        </pc:picChg>
      </pc:sldChg>
      <pc:sldChg chg="addSp delSp modSp new mod modClrScheme addAnim delAnim modAnim chgLayout">
        <pc:chgData name="Ruth Cookson" userId="ca3a0789-b855-405c-9d2a-912abc57193b" providerId="ADAL" clId="{F8B4F3BC-AE03-43A1-8E42-D14B8EC883E8}" dt="2026-03-09T17:28:59.548" v="872" actId="20577"/>
        <pc:sldMkLst>
          <pc:docMk/>
          <pc:sldMk cId="1842027780" sldId="713"/>
        </pc:sldMkLst>
        <pc:spChg chg="del">
          <ac:chgData name="Ruth Cookson" userId="ca3a0789-b855-405c-9d2a-912abc57193b" providerId="ADAL" clId="{F8B4F3BC-AE03-43A1-8E42-D14B8EC883E8}" dt="2026-03-09T16:44:48.147" v="334" actId="700"/>
          <ac:spMkLst>
            <pc:docMk/>
            <pc:sldMk cId="1842027780" sldId="713"/>
            <ac:spMk id="2" creationId="{54526191-F259-AAEA-4064-1F614FFE0C8B}"/>
          </ac:spMkLst>
        </pc:spChg>
        <pc:spChg chg="del">
          <ac:chgData name="Ruth Cookson" userId="ca3a0789-b855-405c-9d2a-912abc57193b" providerId="ADAL" clId="{F8B4F3BC-AE03-43A1-8E42-D14B8EC883E8}" dt="2026-03-09T16:44:48.147" v="334" actId="700"/>
          <ac:spMkLst>
            <pc:docMk/>
            <pc:sldMk cId="1842027780" sldId="713"/>
            <ac:spMk id="3" creationId="{1F496270-DC4E-FC35-3017-FCCB5DDB246F}"/>
          </ac:spMkLst>
        </pc:spChg>
        <pc:spChg chg="add mod">
          <ac:chgData name="Ruth Cookson" userId="ca3a0789-b855-405c-9d2a-912abc57193b" providerId="ADAL" clId="{F8B4F3BC-AE03-43A1-8E42-D14B8EC883E8}" dt="2026-03-09T16:44:58.618" v="365" actId="20577"/>
          <ac:spMkLst>
            <pc:docMk/>
            <pc:sldMk cId="1842027780" sldId="713"/>
            <ac:spMk id="4" creationId="{75016BB0-2BDB-FC95-F18A-C6716D398CC9}"/>
          </ac:spMkLst>
        </pc:spChg>
        <pc:spChg chg="add del mod">
          <ac:chgData name="Ruth Cookson" userId="ca3a0789-b855-405c-9d2a-912abc57193b" providerId="ADAL" clId="{F8B4F3BC-AE03-43A1-8E42-D14B8EC883E8}" dt="2026-03-09T17:22:56.453" v="416" actId="478"/>
          <ac:spMkLst>
            <pc:docMk/>
            <pc:sldMk cId="1842027780" sldId="713"/>
            <ac:spMk id="5" creationId="{7E0AA5ED-0AED-FD3B-46DE-FB1CA2E21511}"/>
          </ac:spMkLst>
        </pc:spChg>
        <pc:spChg chg="add del mod">
          <ac:chgData name="Ruth Cookson" userId="ca3a0789-b855-405c-9d2a-912abc57193b" providerId="ADAL" clId="{F8B4F3BC-AE03-43A1-8E42-D14B8EC883E8}" dt="2026-03-09T17:22:58.409" v="417" actId="478"/>
          <ac:spMkLst>
            <pc:docMk/>
            <pc:sldMk cId="1842027780" sldId="713"/>
            <ac:spMk id="7" creationId="{4419EE6A-778B-50C9-22EC-05E4897F4A1F}"/>
          </ac:spMkLst>
        </pc:spChg>
        <pc:spChg chg="add mod">
          <ac:chgData name="Ruth Cookson" userId="ca3a0789-b855-405c-9d2a-912abc57193b" providerId="ADAL" clId="{F8B4F3BC-AE03-43A1-8E42-D14B8EC883E8}" dt="2026-03-09T17:28:59.548" v="872" actId="20577"/>
          <ac:spMkLst>
            <pc:docMk/>
            <pc:sldMk cId="1842027780" sldId="713"/>
            <ac:spMk id="8" creationId="{4861D329-91B6-60AD-117F-8D1C57C511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note:  If they have 10 pieces of paper,  they would make 10 Posters and 0 Bookmarks,  40 Bookmarks and 0 Posters, and the third number is their actual production.   So graph should be labeled to 40 on bookmark axis and 10 on poster axis. </a:t>
            </a:r>
          </a:p>
        </p:txBody>
      </p:sp>
    </p:spTree>
    <p:extLst>
      <p:ext uri="{BB962C8B-B14F-4D97-AF65-F5344CB8AC3E}">
        <p14:creationId xmlns:p14="http://schemas.microsoft.com/office/powerpoint/2010/main" val="365147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0a5c63c4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0a5c63c4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0a5c63c4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0a5c63c4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ffectLst/>
                <a:latin typeface="Arial" panose="020B0604020202020204" pitchFamily="34" charset="0"/>
                <a:ea typeface="Arial" panose="020B0604020202020204" pitchFamily="34" charset="0"/>
              </a:rPr>
              <a:t>ANSWER:  Red dot below PPC curve; yellow dot on curve.  This shifts the PPC outward, reflecting an increase in the economy’s productive capacity.  </a:t>
            </a:r>
          </a:p>
          <a:p>
            <a:endParaRPr lang="en-US" dirty="0"/>
          </a:p>
        </p:txBody>
      </p:sp>
    </p:spTree>
    <p:extLst>
      <p:ext uri="{BB962C8B-B14F-4D97-AF65-F5344CB8AC3E}">
        <p14:creationId xmlns:p14="http://schemas.microsoft.com/office/powerpoint/2010/main" val="375314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a:lnSpc>
                <a:spcPct val="115000"/>
              </a:lnSpc>
              <a:buNone/>
            </a:pPr>
            <a:r>
              <a:rPr lang="en-US" sz="1100" dirty="0">
                <a:effectLst/>
                <a:latin typeface="Arial" panose="020B0604020202020204" pitchFamily="34" charset="0"/>
                <a:ea typeface="Arial" panose="020B0604020202020204" pitchFamily="34" charset="0"/>
              </a:rPr>
              <a:t>ANSWER:  Red dot on curve;  yellow dot below curve  This would shift the PPC inward, indicating a reduction in overall production capacity.</a:t>
            </a:r>
          </a:p>
          <a:p>
            <a:pPr marL="0" marR="0">
              <a:lnSpc>
                <a:spcPct val="115000"/>
              </a:lnSpc>
            </a:pPr>
            <a:r>
              <a:rPr lang="en-US" sz="11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266597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effectLst/>
                <a:latin typeface="Arial" panose="020B0604020202020204" pitchFamily="34" charset="0"/>
                <a:ea typeface="Arial" panose="020B0604020202020204" pitchFamily="34" charset="0"/>
              </a:rPr>
              <a:t>ANSWER:  Red dot on curve; yellow dot below curve, PPC shifts inward</a:t>
            </a:r>
            <a:endParaRPr lang="en-US" dirty="0"/>
          </a:p>
        </p:txBody>
      </p:sp>
    </p:spTree>
    <p:extLst>
      <p:ext uri="{BB962C8B-B14F-4D97-AF65-F5344CB8AC3E}">
        <p14:creationId xmlns:p14="http://schemas.microsoft.com/office/powerpoint/2010/main" val="34492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effectLst/>
                <a:latin typeface="Arial" panose="020B0604020202020204" pitchFamily="34" charset="0"/>
                <a:ea typeface="Arial" panose="020B0604020202020204" pitchFamily="34" charset="0"/>
              </a:rPr>
              <a:t>ANSWER:  red dot on curve; yellow dot on curve closer to capital; PPC shift outward</a:t>
            </a:r>
            <a:endParaRPr lang="en-US" dirty="0"/>
          </a:p>
        </p:txBody>
      </p:sp>
    </p:spTree>
    <p:extLst>
      <p:ext uri="{BB962C8B-B14F-4D97-AF65-F5344CB8AC3E}">
        <p14:creationId xmlns:p14="http://schemas.microsoft.com/office/powerpoint/2010/main" val="163936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effectLst/>
                <a:latin typeface="Arial" panose="020B0604020202020204" pitchFamily="34" charset="0"/>
                <a:ea typeface="Arial" panose="020B0604020202020204" pitchFamily="34" charset="0"/>
              </a:rPr>
              <a:t>ANSWER:  red dot on curve; yellow dot below curve; PPC shift inward</a:t>
            </a:r>
            <a:endParaRPr lang="en-US" dirty="0"/>
          </a:p>
        </p:txBody>
      </p:sp>
    </p:spTree>
    <p:extLst>
      <p:ext uri="{BB962C8B-B14F-4D97-AF65-F5344CB8AC3E}">
        <p14:creationId xmlns:p14="http://schemas.microsoft.com/office/powerpoint/2010/main" val="33888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457200">
              <a:lnSpc>
                <a:spcPct val="115000"/>
              </a:lnSpc>
              <a:buNone/>
            </a:pPr>
            <a:r>
              <a:rPr lang="en-US" sz="1100" dirty="0">
                <a:effectLst/>
                <a:latin typeface="Arial" panose="020B0604020202020204" pitchFamily="34" charset="0"/>
                <a:ea typeface="Arial" panose="020B0604020202020204" pitchFamily="34" charset="0"/>
              </a:rPr>
              <a:t>ANSWER:  Red dot on curve; yellow dot on curve closer to capital goods; PPC curve </a:t>
            </a:r>
          </a:p>
          <a:p>
            <a:pPr marL="457200" marR="0">
              <a:lnSpc>
                <a:spcPct val="115000"/>
              </a:lnSpc>
            </a:pPr>
            <a:r>
              <a:rPr lang="en-US" sz="1100" dirty="0">
                <a:effectLst/>
                <a:latin typeface="Arial" panose="020B0604020202020204" pitchFamily="34" charset="0"/>
                <a:ea typeface="Arial" panose="020B0604020202020204" pitchFamily="34" charset="0"/>
              </a:rPr>
              <a:t>does not shift </a:t>
            </a:r>
          </a:p>
          <a:p>
            <a:endParaRPr lang="en-US" dirty="0"/>
          </a:p>
        </p:txBody>
      </p:sp>
    </p:spTree>
    <p:extLst>
      <p:ext uri="{BB962C8B-B14F-4D97-AF65-F5344CB8AC3E}">
        <p14:creationId xmlns:p14="http://schemas.microsoft.com/office/powerpoint/2010/main" val="162796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0a5c63c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0a5c63c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507831"/>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1" y="2880360"/>
            <a:ext cx="6400799"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00110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514557" y="397411"/>
            <a:ext cx="6909974" cy="631289"/>
          </a:xfrm>
          <a:prstGeom prst="rect">
            <a:avLst/>
          </a:prstGeom>
        </p:spPr>
        <p:txBody>
          <a:bodyPr anchor="t"/>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563166" y="1164535"/>
            <a:ext cx="8018859" cy="3564628"/>
          </a:xfrm>
          <a:prstGeom prst="rect">
            <a:avLst/>
          </a:prstGeom>
        </p:spPr>
        <p:txBody>
          <a:bodyPr numCol="4"/>
          <a:lstStyle>
            <a:lvl1pPr marL="0" indent="0" algn="l">
              <a:spcBef>
                <a:spcPts val="300"/>
              </a:spcBef>
              <a:buNone/>
              <a:defRPr sz="195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417036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514557" y="397411"/>
            <a:ext cx="6909974" cy="631289"/>
          </a:xfrm>
          <a:prstGeom prst="rect">
            <a:avLst/>
          </a:prstGeom>
        </p:spPr>
        <p:txBody>
          <a:bodyPr anchor="t"/>
          <a:lstStyle>
            <a:lvl1pPr>
              <a:defRPr sz="33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563166" y="1164535"/>
            <a:ext cx="8018859" cy="3564628"/>
          </a:xfrm>
          <a:prstGeom prst="rect">
            <a:avLst/>
          </a:prstGeom>
        </p:spPr>
        <p:txBody>
          <a:bodyPr numCol="4"/>
          <a:lstStyle>
            <a:lvl1pPr marL="0" indent="0" algn="l">
              <a:spcBef>
                <a:spcPts val="300"/>
              </a:spcBef>
              <a:buNone/>
              <a:defRPr sz="21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13341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516835" y="352839"/>
            <a:ext cx="7998515" cy="675101"/>
          </a:xfrm>
          <a:prstGeom prst="rect">
            <a:avLst/>
          </a:prstGeom>
        </p:spPr>
        <p:txBody>
          <a:bodyPr/>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248146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516835" y="352839"/>
            <a:ext cx="7998515" cy="675101"/>
          </a:xfrm>
          <a:prstGeom prst="rect">
            <a:avLst/>
          </a:prstGeom>
        </p:spPr>
        <p:txBody>
          <a:bodyPr/>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43842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535421" y="383173"/>
            <a:ext cx="7886700" cy="739948"/>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629842" y="1260872"/>
            <a:ext cx="3868340" cy="617934"/>
          </a:xfrm>
          <a:prstGeom prst="rect">
            <a:avLst/>
          </a:prstGeom>
          <a:solidFill>
            <a:schemeClr val="accent6"/>
          </a:solidFill>
          <a:ln w="12700">
            <a:solidFill>
              <a:schemeClr val="accent6"/>
            </a:solidFill>
          </a:ln>
        </p:spPr>
        <p:txBody>
          <a:bodyPr anchor="ctr"/>
          <a:lstStyle>
            <a:lvl1pPr marL="0" indent="0">
              <a:buNone/>
              <a:defRPr sz="1800" b="1" i="0" baseline="0">
                <a:solidFill>
                  <a:schemeClr val="bg1"/>
                </a:solidFill>
                <a:latin typeface="+mn-lt"/>
                <a:ea typeface="Inter SemiBold" panose="0200050300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629842" y="1878806"/>
            <a:ext cx="3868340" cy="2763441"/>
          </a:xfrm>
          <a:prstGeom prst="rect">
            <a:avLst/>
          </a:prstGeom>
          <a:solidFill>
            <a:schemeClr val="bg1">
              <a:alpha val="20004"/>
            </a:schemeClr>
          </a:solidFill>
          <a:ln w="12700">
            <a:solidFill>
              <a:schemeClr val="accent6"/>
            </a:solidFill>
          </a:ln>
        </p:spPr>
        <p:txBody>
          <a:bodyPr anchor="ctr"/>
          <a:lstStyle>
            <a:lvl1pPr marL="137160" indent="0">
              <a:buFontTx/>
              <a:buNone/>
              <a:defRPr sz="1350"/>
            </a:lvl1pPr>
            <a:lvl2pPr marL="137160" indent="0">
              <a:buFontTx/>
              <a:buNone/>
              <a:defRPr sz="1350"/>
            </a:lvl2pPr>
            <a:lvl3pPr marL="137160" indent="0">
              <a:buFontTx/>
              <a:buNone/>
              <a:defRPr sz="1350"/>
            </a:lvl3pPr>
            <a:lvl4pPr marL="137160" indent="0">
              <a:buFontTx/>
              <a:buNone/>
              <a:defRPr sz="1350"/>
            </a:lvl4pPr>
            <a:lvl5pPr marL="137160" indent="0">
              <a:buFontTx/>
              <a:buNone/>
              <a:defRPr sz="135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4629150" y="1260872"/>
            <a:ext cx="3887391" cy="617934"/>
          </a:xfrm>
          <a:prstGeom prst="rect">
            <a:avLst/>
          </a:prstGeom>
          <a:solidFill>
            <a:schemeClr val="accent6"/>
          </a:solidFill>
          <a:ln w="12700">
            <a:solidFill>
              <a:schemeClr val="accent6"/>
            </a:solidFill>
          </a:ln>
        </p:spPr>
        <p:txBody>
          <a:bodyPr anchor="ctr"/>
          <a:lstStyle>
            <a:lvl1pPr marL="0" indent="0">
              <a:buNone/>
              <a:defRPr sz="1800" b="1" i="0" baseline="0">
                <a:solidFill>
                  <a:schemeClr val="bg1"/>
                </a:solidFill>
                <a:latin typeface="+mn-lt"/>
                <a:ea typeface="Inter SemiBold" panose="0200050300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4629150" y="1878806"/>
            <a:ext cx="3887391" cy="2763441"/>
          </a:xfrm>
          <a:prstGeom prst="rect">
            <a:avLst/>
          </a:prstGeom>
          <a:solidFill>
            <a:schemeClr val="bg1">
              <a:alpha val="20004"/>
            </a:schemeClr>
          </a:solidFill>
          <a:ln w="12700">
            <a:solidFill>
              <a:schemeClr val="accent6"/>
            </a:solidFill>
          </a:ln>
        </p:spPr>
        <p:txBody>
          <a:bodyPr anchor="ctr"/>
          <a:lstStyle>
            <a:lvl1pPr marL="137160" indent="0">
              <a:buFontTx/>
              <a:buNone/>
              <a:defRPr sz="1350"/>
            </a:lvl1pPr>
            <a:lvl2pPr marL="137160" indent="0">
              <a:buFontTx/>
              <a:buNone/>
              <a:defRPr sz="1350"/>
            </a:lvl2pPr>
            <a:lvl3pPr marL="137160" indent="0">
              <a:buFontTx/>
              <a:buNone/>
              <a:defRPr sz="1350"/>
            </a:lvl3pPr>
            <a:lvl4pPr marL="137160" indent="0">
              <a:buFontTx/>
              <a:buNone/>
              <a:defRPr sz="1350"/>
            </a:lvl4pPr>
            <a:lvl5pPr marL="137160" indent="0">
              <a:buFontTx/>
              <a:buNone/>
              <a:defRPr sz="135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401838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524290" y="205668"/>
            <a:ext cx="6858000" cy="509949"/>
          </a:xfrm>
          <a:prstGeom prst="rect">
            <a:avLst/>
          </a:prstGeom>
        </p:spPr>
        <p:txBody>
          <a:bodyPr anchor="t"/>
          <a:lstStyle>
            <a:lvl1pPr algn="l">
              <a:defRPr sz="3000" spc="-188"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549137" y="646044"/>
            <a:ext cx="6858000" cy="462170"/>
          </a:xfrm>
          <a:prstGeom prst="rect">
            <a:avLst/>
          </a:prstGeo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524290" y="1717814"/>
            <a:ext cx="8122754" cy="2522727"/>
          </a:xfrm>
          <a:prstGeom prst="rect">
            <a:avLst/>
          </a:prstGeom>
        </p:spPr>
        <p:txBody>
          <a:bodyPr/>
          <a:lstStyle>
            <a:lvl1pPr>
              <a:defRPr sz="1800" b="0" i="0" spc="-75" baseline="0">
                <a:latin typeface="Calibri Light" panose="020F0302020204030204" pitchFamily="34" charset="0"/>
                <a:ea typeface="Calibri Light" panose="020F0302020204030204" pitchFamily="34" charset="0"/>
              </a:defRPr>
            </a:lvl1pPr>
            <a:lvl2pPr>
              <a:defRPr sz="1500" b="0" i="0" spc="-75" baseline="0">
                <a:latin typeface="Calibri Light" panose="020F0302020204030204" pitchFamily="34" charset="0"/>
                <a:ea typeface="Calibri Light" panose="020F0302020204030204" pitchFamily="34" charset="0"/>
              </a:defRPr>
            </a:lvl2pPr>
            <a:lvl3pPr marL="857250" indent="-171450">
              <a:buFont typeface="Courier New" panose="02070309020205020404" pitchFamily="49" charset="0"/>
              <a:buChar char="o"/>
              <a:defRPr sz="1350" b="0" i="0" spc="-75" baseline="0">
                <a:latin typeface="Calibri Light" panose="020F0302020204030204" pitchFamily="34" charset="0"/>
                <a:ea typeface="Calibri Light" panose="020F0302020204030204" pitchFamily="34" charset="0"/>
              </a:defRPr>
            </a:lvl3pPr>
            <a:lvl4pPr marL="1200150" indent="-171450">
              <a:buFont typeface="Arial" panose="020B0604020202020204" pitchFamily="34" charset="0"/>
              <a:buChar char="•"/>
              <a:defRPr b="0" i="0" spc="-75" baseline="0">
                <a:latin typeface="Calibri Light" panose="020F0302020204030204" pitchFamily="34" charset="0"/>
                <a:ea typeface="Calibri Light" panose="020F0302020204030204" pitchFamily="34" charset="0"/>
              </a:defRPr>
            </a:lvl4pPr>
            <a:lvl5pPr>
              <a:defRPr b="0" i="0" spc="-75"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Calibri Light" panose="020F0302020204030204" pitchFamily="34" charset="0"/>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77812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524290" y="205668"/>
            <a:ext cx="6858000" cy="509949"/>
          </a:xfrm>
          <a:prstGeom prst="rect">
            <a:avLst/>
          </a:prstGeom>
        </p:spPr>
        <p:txBody>
          <a:bodyPr anchor="t"/>
          <a:lstStyle>
            <a:lvl1pPr algn="l">
              <a:defRPr sz="3000" spc="-188"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549137" y="646044"/>
            <a:ext cx="6858000" cy="462170"/>
          </a:xfrm>
          <a:prstGeom prst="rect">
            <a:avLst/>
          </a:prstGeo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10043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516835" y="407505"/>
            <a:ext cx="7998515" cy="6204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6286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46291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587240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516835" y="407505"/>
            <a:ext cx="7998515" cy="6204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6286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46291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868256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609600" y="3800088"/>
            <a:ext cx="7886700" cy="994172"/>
          </a:xfrm>
          <a:prstGeom prst="rect">
            <a:avLst/>
          </a:prstGeom>
        </p:spPr>
        <p:txBody>
          <a:bodyPr/>
          <a:lstStyle>
            <a:lvl1pPr>
              <a:defRPr sz="2550" b="0" i="0" spc="-75"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609600" y="3109913"/>
            <a:ext cx="7886700" cy="685800"/>
          </a:xfrm>
          <a:prstGeom prst="rect">
            <a:avLst/>
          </a:prstGeom>
        </p:spPr>
        <p:txBody>
          <a:bodyPr/>
          <a:lstStyle>
            <a:lvl1pPr marL="0" indent="0">
              <a:buFontTx/>
              <a:buNone/>
              <a:defRPr sz="4050" spc="-113">
                <a:solidFill>
                  <a:schemeClr val="tx1"/>
                </a:solidFill>
              </a:defRPr>
            </a:lvl1pPr>
            <a:lvl3pPr marL="685800" indent="0">
              <a:buNone/>
              <a:defRPr/>
            </a:lvl3pPr>
          </a:lstStyle>
          <a:p>
            <a:pPr lvl="0"/>
            <a:r>
              <a:rPr lang="en-US" dirty="0"/>
              <a:t>Click to edit Master title style</a:t>
            </a:r>
          </a:p>
        </p:txBody>
      </p:sp>
    </p:spTree>
    <p:extLst>
      <p:ext uri="{BB962C8B-B14F-4D97-AF65-F5344CB8AC3E}">
        <p14:creationId xmlns:p14="http://schemas.microsoft.com/office/powerpoint/2010/main" val="38385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body" idx="1"/>
          </p:nvPr>
        </p:nvSpPr>
        <p:spPr>
          <a:xfrm>
            <a:off x="1627459" y="2474191"/>
            <a:ext cx="5889082" cy="173124"/>
          </a:xfrm>
        </p:spPr>
        <p:txBody>
          <a:bodyPr lIns="0" tIns="0" rIns="0" bIns="0"/>
          <a:lstStyle>
            <a:lvl1pPr>
              <a:defRPr sz="1125" b="0" i="0">
                <a:solidFill>
                  <a:srgbClr val="303E4F"/>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54782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32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3287" y="4524613"/>
            <a:ext cx="300831" cy="316706"/>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875"/>
          </a:p>
        </p:txBody>
      </p:sp>
      <p:sp>
        <p:nvSpPr>
          <p:cNvPr id="17" name="bk object 17"/>
          <p:cNvSpPr/>
          <p:nvPr/>
        </p:nvSpPr>
        <p:spPr>
          <a:xfrm>
            <a:off x="390160" y="4559229"/>
            <a:ext cx="226616" cy="274240"/>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875"/>
          </a:p>
        </p:txBody>
      </p:sp>
      <p:sp>
        <p:nvSpPr>
          <p:cNvPr id="18" name="bk object 18"/>
          <p:cNvSpPr/>
          <p:nvPr/>
        </p:nvSpPr>
        <p:spPr>
          <a:xfrm>
            <a:off x="428272" y="4602628"/>
            <a:ext cx="98822" cy="156766"/>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875"/>
          </a:p>
        </p:txBody>
      </p:sp>
      <p:sp>
        <p:nvSpPr>
          <p:cNvPr id="19" name="bk object 19"/>
          <p:cNvSpPr/>
          <p:nvPr/>
        </p:nvSpPr>
        <p:spPr>
          <a:xfrm>
            <a:off x="494785" y="4642072"/>
            <a:ext cx="109538" cy="123031"/>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875"/>
          </a:p>
        </p:txBody>
      </p:sp>
      <p:sp>
        <p:nvSpPr>
          <p:cNvPr id="20" name="bk object 20"/>
          <p:cNvSpPr/>
          <p:nvPr/>
        </p:nvSpPr>
        <p:spPr>
          <a:xfrm>
            <a:off x="617133" y="4751104"/>
            <a:ext cx="188516"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875"/>
          </a:p>
        </p:txBody>
      </p:sp>
      <p:sp>
        <p:nvSpPr>
          <p:cNvPr id="21" name="bk object 21"/>
          <p:cNvSpPr/>
          <p:nvPr/>
        </p:nvSpPr>
        <p:spPr>
          <a:xfrm>
            <a:off x="617134" y="4712608"/>
            <a:ext cx="21034" cy="28575"/>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875"/>
          </a:p>
        </p:txBody>
      </p:sp>
      <p:sp>
        <p:nvSpPr>
          <p:cNvPr id="22" name="bk object 22"/>
          <p:cNvSpPr/>
          <p:nvPr/>
        </p:nvSpPr>
        <p:spPr>
          <a:xfrm>
            <a:off x="617133" y="4703083"/>
            <a:ext cx="77788"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875"/>
          </a:p>
        </p:txBody>
      </p:sp>
      <p:sp>
        <p:nvSpPr>
          <p:cNvPr id="23" name="bk object 23"/>
          <p:cNvSpPr/>
          <p:nvPr/>
        </p:nvSpPr>
        <p:spPr>
          <a:xfrm>
            <a:off x="617134" y="4665776"/>
            <a:ext cx="21034" cy="27781"/>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875"/>
          </a:p>
        </p:txBody>
      </p:sp>
      <p:sp>
        <p:nvSpPr>
          <p:cNvPr id="24" name="bk object 24"/>
          <p:cNvSpPr/>
          <p:nvPr/>
        </p:nvSpPr>
        <p:spPr>
          <a:xfrm>
            <a:off x="617133" y="4656126"/>
            <a:ext cx="187722"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875"/>
          </a:p>
        </p:txBody>
      </p:sp>
      <p:sp>
        <p:nvSpPr>
          <p:cNvPr id="25" name="bk object 25"/>
          <p:cNvSpPr/>
          <p:nvPr/>
        </p:nvSpPr>
        <p:spPr>
          <a:xfrm>
            <a:off x="719784" y="4712879"/>
            <a:ext cx="21034" cy="28575"/>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875"/>
          </a:p>
        </p:txBody>
      </p:sp>
      <p:sp>
        <p:nvSpPr>
          <p:cNvPr id="26" name="bk object 26"/>
          <p:cNvSpPr/>
          <p:nvPr/>
        </p:nvSpPr>
        <p:spPr>
          <a:xfrm>
            <a:off x="719783" y="4702958"/>
            <a:ext cx="77788"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875"/>
          </a:p>
        </p:txBody>
      </p:sp>
      <p:sp>
        <p:nvSpPr>
          <p:cNvPr id="27" name="bk object 27"/>
          <p:cNvSpPr/>
          <p:nvPr/>
        </p:nvSpPr>
        <p:spPr>
          <a:xfrm>
            <a:off x="719784" y="4666047"/>
            <a:ext cx="21034" cy="26988"/>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875"/>
          </a:p>
        </p:txBody>
      </p:sp>
      <p:sp>
        <p:nvSpPr>
          <p:cNvPr id="28" name="bk object 28"/>
          <p:cNvSpPr/>
          <p:nvPr/>
        </p:nvSpPr>
        <p:spPr>
          <a:xfrm>
            <a:off x="1626671" y="4647207"/>
            <a:ext cx="0" cy="99219"/>
          </a:xfrm>
          <a:custGeom>
            <a:avLst/>
            <a:gdLst/>
            <a:ahLst/>
            <a:cxnLst/>
            <a:rect l="l" t="t" r="r" b="b"/>
            <a:pathLst>
              <a:path h="158750">
                <a:moveTo>
                  <a:pt x="0" y="0"/>
                </a:moveTo>
                <a:lnTo>
                  <a:pt x="0" y="158724"/>
                </a:lnTo>
              </a:path>
            </a:pathLst>
          </a:custGeom>
          <a:ln w="9525">
            <a:solidFill>
              <a:srgbClr val="89D283"/>
            </a:solidFill>
          </a:ln>
        </p:spPr>
        <p:txBody>
          <a:bodyPr wrap="square" lIns="0" tIns="0" rIns="0" bIns="0" rtlCol="0"/>
          <a:lstStyle/>
          <a:p>
            <a:endParaRPr sz="875"/>
          </a:p>
        </p:txBody>
      </p:sp>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74089" y="1220525"/>
            <a:ext cx="3874691" cy="100925"/>
          </a:xfrm>
          <a:prstGeom prst="rect">
            <a:avLst/>
          </a:prstGeom>
        </p:spPr>
        <p:txBody>
          <a:bodyPr wrap="square" lIns="0" tIns="0" rIns="0" bIns="0">
            <a:spAutoFit/>
          </a:bodyPr>
          <a:lstStyle>
            <a:lvl1pPr>
              <a:defRPr sz="656" b="0" i="0">
                <a:solidFill>
                  <a:srgbClr val="199956"/>
                </a:solidFill>
                <a:latin typeface="Arial"/>
                <a:cs typeface="Arial"/>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7" name="Holder 7"/>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764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5" name="Holder 5"/>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269479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3/9/2026</a:t>
            </a:fld>
            <a:endParaRPr lang="en-US"/>
          </a:p>
        </p:txBody>
      </p:sp>
      <p:sp>
        <p:nvSpPr>
          <p:cNvPr id="4" name="Holder 4"/>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059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1468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89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6453170" y="4781224"/>
            <a:ext cx="2447511"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844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6453170" y="4781224"/>
            <a:ext cx="2447511"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36437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e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3287" y="4524613"/>
            <a:ext cx="300831" cy="316706"/>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875"/>
          </a:p>
        </p:txBody>
      </p:sp>
      <p:sp>
        <p:nvSpPr>
          <p:cNvPr id="17" name="bk object 17"/>
          <p:cNvSpPr/>
          <p:nvPr/>
        </p:nvSpPr>
        <p:spPr>
          <a:xfrm>
            <a:off x="390160" y="4559229"/>
            <a:ext cx="226616" cy="274240"/>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875"/>
          </a:p>
        </p:txBody>
      </p:sp>
      <p:sp>
        <p:nvSpPr>
          <p:cNvPr id="18" name="bk object 18"/>
          <p:cNvSpPr/>
          <p:nvPr/>
        </p:nvSpPr>
        <p:spPr>
          <a:xfrm>
            <a:off x="428272" y="4602628"/>
            <a:ext cx="98822" cy="156766"/>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875"/>
          </a:p>
        </p:txBody>
      </p:sp>
      <p:sp>
        <p:nvSpPr>
          <p:cNvPr id="19" name="bk object 19"/>
          <p:cNvSpPr/>
          <p:nvPr/>
        </p:nvSpPr>
        <p:spPr>
          <a:xfrm>
            <a:off x="494785" y="4642072"/>
            <a:ext cx="109538" cy="123031"/>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875"/>
          </a:p>
        </p:txBody>
      </p:sp>
      <p:sp>
        <p:nvSpPr>
          <p:cNvPr id="20" name="bk object 20"/>
          <p:cNvSpPr/>
          <p:nvPr/>
        </p:nvSpPr>
        <p:spPr>
          <a:xfrm>
            <a:off x="617133" y="4751104"/>
            <a:ext cx="188516"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875"/>
          </a:p>
        </p:txBody>
      </p:sp>
      <p:sp>
        <p:nvSpPr>
          <p:cNvPr id="21" name="bk object 21"/>
          <p:cNvSpPr/>
          <p:nvPr/>
        </p:nvSpPr>
        <p:spPr>
          <a:xfrm>
            <a:off x="617134" y="4712608"/>
            <a:ext cx="21034" cy="28575"/>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875"/>
          </a:p>
        </p:txBody>
      </p:sp>
      <p:sp>
        <p:nvSpPr>
          <p:cNvPr id="22" name="bk object 22"/>
          <p:cNvSpPr/>
          <p:nvPr/>
        </p:nvSpPr>
        <p:spPr>
          <a:xfrm>
            <a:off x="617133" y="4703083"/>
            <a:ext cx="77788"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875"/>
          </a:p>
        </p:txBody>
      </p:sp>
      <p:sp>
        <p:nvSpPr>
          <p:cNvPr id="23" name="bk object 23"/>
          <p:cNvSpPr/>
          <p:nvPr/>
        </p:nvSpPr>
        <p:spPr>
          <a:xfrm>
            <a:off x="617134" y="4665776"/>
            <a:ext cx="21034" cy="27781"/>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875"/>
          </a:p>
        </p:txBody>
      </p:sp>
      <p:sp>
        <p:nvSpPr>
          <p:cNvPr id="24" name="bk object 24"/>
          <p:cNvSpPr/>
          <p:nvPr/>
        </p:nvSpPr>
        <p:spPr>
          <a:xfrm>
            <a:off x="617133" y="4656126"/>
            <a:ext cx="187722"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875"/>
          </a:p>
        </p:txBody>
      </p:sp>
      <p:sp>
        <p:nvSpPr>
          <p:cNvPr id="25" name="bk object 25"/>
          <p:cNvSpPr/>
          <p:nvPr/>
        </p:nvSpPr>
        <p:spPr>
          <a:xfrm>
            <a:off x="719784" y="4712879"/>
            <a:ext cx="21034" cy="28575"/>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875"/>
          </a:p>
        </p:txBody>
      </p:sp>
      <p:sp>
        <p:nvSpPr>
          <p:cNvPr id="26" name="bk object 26"/>
          <p:cNvSpPr/>
          <p:nvPr/>
        </p:nvSpPr>
        <p:spPr>
          <a:xfrm>
            <a:off x="719783" y="4702958"/>
            <a:ext cx="77788"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875"/>
          </a:p>
        </p:txBody>
      </p:sp>
      <p:sp>
        <p:nvSpPr>
          <p:cNvPr id="27" name="bk object 27"/>
          <p:cNvSpPr/>
          <p:nvPr/>
        </p:nvSpPr>
        <p:spPr>
          <a:xfrm>
            <a:off x="719784" y="4666047"/>
            <a:ext cx="21034" cy="26988"/>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875"/>
          </a:p>
        </p:txBody>
      </p:sp>
      <p:sp>
        <p:nvSpPr>
          <p:cNvPr id="2" name="Holder 2"/>
          <p:cNvSpPr>
            <a:spLocks noGrp="1"/>
          </p:cNvSpPr>
          <p:nvPr>
            <p:ph type="title"/>
          </p:nvPr>
        </p:nvSpPr>
        <p:spPr>
          <a:xfrm>
            <a:off x="468313" y="554935"/>
            <a:ext cx="8207375" cy="507831"/>
          </a:xfrm>
          <a:prstGeom prst="rect">
            <a:avLst/>
          </a:prstGeom>
        </p:spPr>
        <p:txBody>
          <a:bodyPr wrap="square" lIns="0" tIns="0" rIns="0" bIns="0">
            <a:spAutoFit/>
          </a:bodyPr>
          <a:lstStyle>
            <a:lvl1pPr>
              <a:defRPr sz="3300" b="0" i="0">
                <a:solidFill>
                  <a:srgbClr val="199956"/>
                </a:solidFill>
                <a:latin typeface="Arial"/>
                <a:cs typeface="Arial"/>
              </a:defRPr>
            </a:lvl1pPr>
          </a:lstStyle>
          <a:p>
            <a:endParaRPr/>
          </a:p>
        </p:txBody>
      </p:sp>
      <p:sp>
        <p:nvSpPr>
          <p:cNvPr id="3" name="Holder 3"/>
          <p:cNvSpPr>
            <a:spLocks noGrp="1"/>
          </p:cNvSpPr>
          <p:nvPr>
            <p:ph type="body" idx="1"/>
          </p:nvPr>
        </p:nvSpPr>
        <p:spPr>
          <a:xfrm>
            <a:off x="1627459" y="2474191"/>
            <a:ext cx="5889082" cy="276999"/>
          </a:xfrm>
          <a:prstGeom prst="rect">
            <a:avLst/>
          </a:prstGeom>
        </p:spPr>
        <p:txBody>
          <a:bodyPr wrap="square" lIns="0" tIns="0" rIns="0" bIns="0">
            <a:spAutoFit/>
          </a:bodyPr>
          <a:lstStyle>
            <a:lvl1pPr>
              <a:defRPr sz="1800" b="0" i="0">
                <a:solidFill>
                  <a:srgbClr val="303E4F"/>
                </a:solidFill>
                <a:latin typeface="Arial"/>
                <a:cs typeface="Arial"/>
              </a:defRPr>
            </a:lvl1pPr>
          </a:lstStyle>
          <a:p>
            <a:endParaRPr/>
          </a:p>
        </p:txBody>
      </p:sp>
      <p:sp>
        <p:nvSpPr>
          <p:cNvPr id="4" name="Holder 4"/>
          <p:cNvSpPr>
            <a:spLocks noGrp="1"/>
          </p:cNvSpPr>
          <p:nvPr>
            <p:ph type="ftr" sz="quarter" idx="5"/>
          </p:nvPr>
        </p:nvSpPr>
        <p:spPr>
          <a:xfrm>
            <a:off x="1038361" y="4662228"/>
            <a:ext cx="958850" cy="67391"/>
          </a:xfrm>
          <a:prstGeom prst="rect">
            <a:avLst/>
          </a:prstGeom>
        </p:spPr>
        <p:txBody>
          <a:bodyPr wrap="square" lIns="0" tIns="0" rIns="0" bIns="0">
            <a:spAutoFit/>
          </a:bodyPr>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3/9/2026</a:t>
            </a:fld>
            <a:endParaRPr lang="en-US"/>
          </a:p>
        </p:txBody>
      </p:sp>
      <p:sp>
        <p:nvSpPr>
          <p:cNvPr id="6" name="Holder 6"/>
          <p:cNvSpPr>
            <a:spLocks noGrp="1"/>
          </p:cNvSpPr>
          <p:nvPr>
            <p:ph type="sldNum" sz="quarter" idx="7"/>
          </p:nvPr>
        </p:nvSpPr>
        <p:spPr>
          <a:xfrm>
            <a:off x="8560422" y="4658228"/>
            <a:ext cx="100012" cy="202171"/>
          </a:xfrm>
          <a:prstGeom prst="rect">
            <a:avLst/>
          </a:prstGeom>
        </p:spPr>
        <p:txBody>
          <a:bodyPr wrap="square" lIns="0" tIns="0" rIns="0" bIns="0">
            <a:spAutoFit/>
          </a:bodyPr>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7955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85750" eaLnBrk="1" hangingPunct="1">
        <a:defRPr>
          <a:latin typeface="+mn-lt"/>
          <a:ea typeface="+mn-ea"/>
          <a:cs typeface="+mn-cs"/>
        </a:defRPr>
      </a:lvl2pPr>
      <a:lvl3pPr marL="571500" eaLnBrk="1" hangingPunct="1">
        <a:defRPr>
          <a:latin typeface="+mn-lt"/>
          <a:ea typeface="+mn-ea"/>
          <a:cs typeface="+mn-cs"/>
        </a:defRPr>
      </a:lvl3pPr>
      <a:lvl4pPr marL="857250" eaLnBrk="1" hangingPunct="1">
        <a:defRPr>
          <a:latin typeface="+mn-lt"/>
          <a:ea typeface="+mn-ea"/>
          <a:cs typeface="+mn-cs"/>
        </a:defRPr>
      </a:lvl4pPr>
      <a:lvl5pPr marL="1143000" eaLnBrk="1" hangingPunct="1">
        <a:defRPr>
          <a:latin typeface="+mn-lt"/>
          <a:ea typeface="+mn-ea"/>
          <a:cs typeface="+mn-cs"/>
        </a:defRPr>
      </a:lvl5pPr>
      <a:lvl6pPr marL="1428750" eaLnBrk="1" hangingPunct="1">
        <a:defRPr>
          <a:latin typeface="+mn-lt"/>
          <a:ea typeface="+mn-ea"/>
          <a:cs typeface="+mn-cs"/>
        </a:defRPr>
      </a:lvl6pPr>
      <a:lvl7pPr marL="1714500" eaLnBrk="1" hangingPunct="1">
        <a:defRPr>
          <a:latin typeface="+mn-lt"/>
          <a:ea typeface="+mn-ea"/>
          <a:cs typeface="+mn-cs"/>
        </a:defRPr>
      </a:lvl7pPr>
      <a:lvl8pPr marL="2000250" eaLnBrk="1" hangingPunct="1">
        <a:defRPr>
          <a:latin typeface="+mn-lt"/>
          <a:ea typeface="+mn-ea"/>
          <a:cs typeface="+mn-cs"/>
        </a:defRPr>
      </a:lvl8pPr>
      <a:lvl9pPr marL="2286000" eaLnBrk="1" hangingPunct="1">
        <a:defRPr>
          <a:latin typeface="+mn-lt"/>
          <a:ea typeface="+mn-ea"/>
          <a:cs typeface="+mn-cs"/>
        </a:defRPr>
      </a:lvl9pPr>
    </p:bodyStyle>
    <p:otherStyle>
      <a:lvl1pPr marL="0" eaLnBrk="1" hangingPunct="1">
        <a:defRPr>
          <a:latin typeface="+mn-lt"/>
          <a:ea typeface="+mn-ea"/>
          <a:cs typeface="+mn-cs"/>
        </a:defRPr>
      </a:lvl1pPr>
      <a:lvl2pPr marL="285750" eaLnBrk="1" hangingPunct="1">
        <a:defRPr>
          <a:latin typeface="+mn-lt"/>
          <a:ea typeface="+mn-ea"/>
          <a:cs typeface="+mn-cs"/>
        </a:defRPr>
      </a:lvl2pPr>
      <a:lvl3pPr marL="571500" eaLnBrk="1" hangingPunct="1">
        <a:defRPr>
          <a:latin typeface="+mn-lt"/>
          <a:ea typeface="+mn-ea"/>
          <a:cs typeface="+mn-cs"/>
        </a:defRPr>
      </a:lvl3pPr>
      <a:lvl4pPr marL="857250" eaLnBrk="1" hangingPunct="1">
        <a:defRPr>
          <a:latin typeface="+mn-lt"/>
          <a:ea typeface="+mn-ea"/>
          <a:cs typeface="+mn-cs"/>
        </a:defRPr>
      </a:lvl4pPr>
      <a:lvl5pPr marL="1143000" eaLnBrk="1" hangingPunct="1">
        <a:defRPr>
          <a:latin typeface="+mn-lt"/>
          <a:ea typeface="+mn-ea"/>
          <a:cs typeface="+mn-cs"/>
        </a:defRPr>
      </a:lvl5pPr>
      <a:lvl6pPr marL="1428750" eaLnBrk="1" hangingPunct="1">
        <a:defRPr>
          <a:latin typeface="+mn-lt"/>
          <a:ea typeface="+mn-ea"/>
          <a:cs typeface="+mn-cs"/>
        </a:defRPr>
      </a:lvl6pPr>
      <a:lvl7pPr marL="1714500" eaLnBrk="1" hangingPunct="1">
        <a:defRPr>
          <a:latin typeface="+mn-lt"/>
          <a:ea typeface="+mn-ea"/>
          <a:cs typeface="+mn-cs"/>
        </a:defRPr>
      </a:lvl7pPr>
      <a:lvl8pPr marL="2000250" eaLnBrk="1" hangingPunct="1">
        <a:defRPr>
          <a:latin typeface="+mn-lt"/>
          <a:ea typeface="+mn-ea"/>
          <a:cs typeface="+mn-cs"/>
        </a:defRPr>
      </a:lvl8pPr>
      <a:lvl9pPr marL="22860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592811" y="968783"/>
            <a:ext cx="7958379" cy="3428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6457950" y="4767263"/>
            <a:ext cx="2541932"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5"/>
          <a:stretch>
            <a:fillRect/>
          </a:stretch>
        </p:blipFill>
        <p:spPr>
          <a:xfrm>
            <a:off x="7431985" y="243390"/>
            <a:ext cx="1089446" cy="556072"/>
          </a:xfrm>
          <a:prstGeom prst="rect">
            <a:avLst/>
          </a:prstGeom>
        </p:spPr>
      </p:pic>
    </p:spTree>
    <p:extLst>
      <p:ext uri="{BB962C8B-B14F-4D97-AF65-F5344CB8AC3E}">
        <p14:creationId xmlns:p14="http://schemas.microsoft.com/office/powerpoint/2010/main" val="2074986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pencil and writing on a graph&#10;&#10;AI-generated content may be incorrect.">
            <a:extLst>
              <a:ext uri="{FF2B5EF4-FFF2-40B4-BE49-F238E27FC236}">
                <a16:creationId xmlns:a16="http://schemas.microsoft.com/office/drawing/2014/main" id="{64434D30-EED6-DDAA-0257-DB4F98F1B2B2}"/>
              </a:ext>
            </a:extLst>
          </p:cNvPr>
          <p:cNvPicPr>
            <a:picLocks noChangeAspect="1"/>
          </p:cNvPicPr>
          <p:nvPr/>
        </p:nvPicPr>
        <p:blipFill>
          <a:blip r:embed="rId2"/>
          <a:stretch>
            <a:fillRect/>
          </a:stretch>
        </p:blipFill>
        <p:spPr>
          <a:xfrm>
            <a:off x="4000500" y="0"/>
            <a:ext cx="5143500" cy="51435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492369" y="0"/>
            <a:ext cx="6968219" cy="51435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322288" y="967371"/>
            <a:ext cx="7886700" cy="685800"/>
          </a:xfrm>
        </p:spPr>
        <p:txBody>
          <a:bodyPr/>
          <a:lstStyle/>
          <a:p>
            <a:r>
              <a:rPr lang="en-US" sz="3600" dirty="0">
                <a:effectLst/>
                <a:latin typeface="+mj-lt"/>
                <a:ea typeface="Arial" panose="020B0604020202020204" pitchFamily="34" charset="0"/>
              </a:rPr>
              <a:t>Plotting Potential </a:t>
            </a:r>
          </a:p>
          <a:p>
            <a:r>
              <a:rPr lang="en-US" sz="3600" dirty="0">
                <a:effectLst/>
                <a:latin typeface="+mj-lt"/>
                <a:ea typeface="Arial" panose="020B0604020202020204" pitchFamily="34" charset="0"/>
              </a:rPr>
              <a:t>Production: </a:t>
            </a:r>
          </a:p>
          <a:p>
            <a:r>
              <a:rPr lang="en-US" sz="3600" dirty="0">
                <a:effectLst/>
                <a:latin typeface="+mj-lt"/>
                <a:ea typeface="Arial" panose="020B0604020202020204" pitchFamily="34" charset="0"/>
              </a:rPr>
              <a:t>Hands on with PPC</a:t>
            </a:r>
            <a:endParaRPr lang="en-US" sz="6600" dirty="0">
              <a:solidFill>
                <a:srgbClr val="414A58"/>
              </a:solidFill>
              <a:latin typeface="+mj-lt"/>
              <a:ea typeface="Inter" panose="02000503000000020004" pitchFamily="2" charset="0"/>
              <a:cs typeface="Calibri" panose="020F0502020204030204" pitchFamily="34" charset="0"/>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531057" y="3645028"/>
            <a:ext cx="1947766" cy="994172"/>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C1B2-0C4D-E3C1-A6EE-3E23EFC7BFA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3B18166-1901-B2E1-3E0F-74E6C76CECE7}"/>
              </a:ext>
            </a:extLst>
          </p:cNvPr>
          <p:cNvSpPr>
            <a:spLocks noGrp="1"/>
          </p:cNvSpPr>
          <p:nvPr>
            <p:ph type="sldNum" sz="quarter" idx="12"/>
          </p:nvPr>
        </p:nvSpPr>
        <p:spPr/>
        <p:txBody>
          <a:bodyPr/>
          <a:lstStyle/>
          <a:p>
            <a:fld id="{6C37F40D-BF86-6F43-B998-BE81C530D250}" type="slidenum">
              <a:rPr lang="en-US" smtClean="0"/>
              <a:t>10</a:t>
            </a:fld>
            <a:endParaRPr lang="en-US"/>
          </a:p>
        </p:txBody>
      </p:sp>
      <p:sp>
        <p:nvSpPr>
          <p:cNvPr id="4" name="Content Placeholder 3">
            <a:extLst>
              <a:ext uri="{FF2B5EF4-FFF2-40B4-BE49-F238E27FC236}">
                <a16:creationId xmlns:a16="http://schemas.microsoft.com/office/drawing/2014/main" id="{341D6603-1DDB-30C6-2181-FA46DDEB2D0D}"/>
              </a:ext>
            </a:extLst>
          </p:cNvPr>
          <p:cNvSpPr>
            <a:spLocks noGrp="1"/>
          </p:cNvSpPr>
          <p:nvPr>
            <p:ph idx="13"/>
          </p:nvPr>
        </p:nvSpPr>
        <p:spPr/>
        <p:txBody>
          <a:bodyPr/>
          <a:lstStyle/>
          <a:p>
            <a:endParaRPr lang="en-US" dirty="0"/>
          </a:p>
        </p:txBody>
      </p:sp>
      <p:sp>
        <p:nvSpPr>
          <p:cNvPr id="5" name="Content Placeholder 4">
            <a:extLst>
              <a:ext uri="{FF2B5EF4-FFF2-40B4-BE49-F238E27FC236}">
                <a16:creationId xmlns:a16="http://schemas.microsoft.com/office/drawing/2014/main" id="{EA341872-4FDF-0730-4DC2-D86B4D80EAAF}"/>
              </a:ext>
            </a:extLst>
          </p:cNvPr>
          <p:cNvSpPr>
            <a:spLocks noGrp="1"/>
          </p:cNvSpPr>
          <p:nvPr>
            <p:ph idx="14"/>
          </p:nvPr>
        </p:nvSpPr>
        <p:spPr/>
        <p:txBody>
          <a:bodyPr/>
          <a:lstStyle/>
          <a:p>
            <a:pPr marL="342900" marR="0" lvl="0" indent="-342900">
              <a:lnSpc>
                <a:spcPct val="115000"/>
              </a:lnSpc>
              <a:buFont typeface="+mj-lt"/>
              <a:buAutoNum type="arabicPeriod"/>
            </a:pPr>
            <a:r>
              <a:rPr lang="en-US" sz="2400" u="none" strike="noStrike" dirty="0">
                <a:effectLst/>
                <a:latin typeface="Arial" panose="020B0604020202020204" pitchFamily="34" charset="0"/>
                <a:ea typeface="Arial" panose="020B0604020202020204" pitchFamily="34" charset="0"/>
              </a:rPr>
              <a:t>The country was in a recession when new technology was developed that doubled the productivity of producing both consumer goods (like food) and capital goods (like machinery). </a:t>
            </a:r>
          </a:p>
          <a:p>
            <a:pPr marL="457200" marR="0">
              <a:lnSpc>
                <a:spcPct val="115000"/>
              </a:lnSpc>
              <a:buNone/>
            </a:pPr>
            <a:r>
              <a:rPr lang="en-US" sz="24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21950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9505-BFEA-3766-E7BE-C4CD0CDB94D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D15ED59-64D9-76A1-6FB8-FF5CC8AF99FF}"/>
              </a:ext>
            </a:extLst>
          </p:cNvPr>
          <p:cNvSpPr>
            <a:spLocks noGrp="1"/>
          </p:cNvSpPr>
          <p:nvPr>
            <p:ph type="sldNum" sz="quarter" idx="12"/>
          </p:nvPr>
        </p:nvSpPr>
        <p:spPr/>
        <p:txBody>
          <a:bodyPr/>
          <a:lstStyle/>
          <a:p>
            <a:fld id="{6C37F40D-BF86-6F43-B998-BE81C530D250}" type="slidenum">
              <a:rPr lang="en-US" smtClean="0"/>
              <a:t>11</a:t>
            </a:fld>
            <a:endParaRPr lang="en-US"/>
          </a:p>
        </p:txBody>
      </p:sp>
      <p:sp>
        <p:nvSpPr>
          <p:cNvPr id="4" name="Content Placeholder 3">
            <a:extLst>
              <a:ext uri="{FF2B5EF4-FFF2-40B4-BE49-F238E27FC236}">
                <a16:creationId xmlns:a16="http://schemas.microsoft.com/office/drawing/2014/main" id="{7F6385CD-5920-348C-33A0-BE39981E966B}"/>
              </a:ext>
            </a:extLst>
          </p:cNvPr>
          <p:cNvSpPr>
            <a:spLocks noGrp="1"/>
          </p:cNvSpPr>
          <p:nvPr>
            <p:ph idx="13"/>
          </p:nvPr>
        </p:nvSpPr>
        <p:spPr/>
        <p:txBody>
          <a:bodyPr/>
          <a:lstStyle/>
          <a:p>
            <a:pPr marL="0" marR="0" lvl="0" indent="0">
              <a:lnSpc>
                <a:spcPct val="115000"/>
              </a:lnSpc>
              <a:buNone/>
            </a:pPr>
            <a:r>
              <a:rPr lang="en-US" sz="2800" u="none" strike="noStrike" dirty="0">
                <a:effectLst/>
                <a:latin typeface="Arial" panose="020B0604020202020204" pitchFamily="34" charset="0"/>
                <a:ea typeface="Arial" panose="020B0604020202020204" pitchFamily="34" charset="0"/>
              </a:rPr>
              <a:t>2. The country was experiencing full employment when an earthquake destroyed factories and infrastructure. </a:t>
            </a:r>
          </a:p>
          <a:p>
            <a:pPr marL="457200" marR="0">
              <a:lnSpc>
                <a:spcPct val="115000"/>
              </a:lnSpc>
              <a:buNone/>
            </a:pPr>
            <a:r>
              <a:rPr lang="en-US" sz="1800" dirty="0">
                <a:effectLst/>
                <a:latin typeface="Arial" panose="020B0604020202020204" pitchFamily="34" charset="0"/>
                <a:ea typeface="Arial" panose="020B0604020202020204" pitchFamily="34" charset="0"/>
              </a:rPr>
              <a:t> </a:t>
            </a:r>
          </a:p>
          <a:p>
            <a:endParaRPr lang="en-US" dirty="0"/>
          </a:p>
        </p:txBody>
      </p:sp>
      <p:sp>
        <p:nvSpPr>
          <p:cNvPr id="5" name="Content Placeholder 4">
            <a:extLst>
              <a:ext uri="{FF2B5EF4-FFF2-40B4-BE49-F238E27FC236}">
                <a16:creationId xmlns:a16="http://schemas.microsoft.com/office/drawing/2014/main" id="{11F0C8B5-A4C4-59F7-7672-F3D324F631F7}"/>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401493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8B39-F95E-D942-E437-E118A564C7F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C273A22-4C3F-EF16-4FEF-74F05AA9D0AF}"/>
              </a:ext>
            </a:extLst>
          </p:cNvPr>
          <p:cNvSpPr>
            <a:spLocks noGrp="1"/>
          </p:cNvSpPr>
          <p:nvPr>
            <p:ph type="sldNum" sz="quarter" idx="12"/>
          </p:nvPr>
        </p:nvSpPr>
        <p:spPr/>
        <p:txBody>
          <a:bodyPr/>
          <a:lstStyle/>
          <a:p>
            <a:fld id="{6C37F40D-BF86-6F43-B998-BE81C530D250}" type="slidenum">
              <a:rPr lang="en-US" smtClean="0"/>
              <a:t>12</a:t>
            </a:fld>
            <a:endParaRPr lang="en-US"/>
          </a:p>
        </p:txBody>
      </p:sp>
      <p:sp>
        <p:nvSpPr>
          <p:cNvPr id="4" name="Content Placeholder 3">
            <a:extLst>
              <a:ext uri="{FF2B5EF4-FFF2-40B4-BE49-F238E27FC236}">
                <a16:creationId xmlns:a16="http://schemas.microsoft.com/office/drawing/2014/main" id="{9A1D2F32-25B1-30FF-7FE5-1AF45D5ADB3F}"/>
              </a:ext>
            </a:extLst>
          </p:cNvPr>
          <p:cNvSpPr>
            <a:spLocks noGrp="1"/>
          </p:cNvSpPr>
          <p:nvPr>
            <p:ph idx="13"/>
          </p:nvPr>
        </p:nvSpPr>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3. </a:t>
            </a:r>
            <a:r>
              <a:rPr lang="en-US" sz="2800" u="none" strike="noStrike" dirty="0">
                <a:effectLst/>
                <a:latin typeface="Arial" panose="020B0604020202020204" pitchFamily="34" charset="0"/>
                <a:ea typeface="Arial" panose="020B0604020202020204" pitchFamily="34" charset="0"/>
              </a:rPr>
              <a:t>The country was at full employment when oil, a key natural resource became scarce.  </a:t>
            </a:r>
          </a:p>
          <a:p>
            <a:pPr marL="0" marR="0">
              <a:lnSpc>
                <a:spcPct val="115000"/>
              </a:lnSpc>
              <a:buNone/>
            </a:pPr>
            <a:r>
              <a:rPr lang="en-US" sz="2800" dirty="0">
                <a:effectLst/>
                <a:latin typeface="Arial" panose="020B0604020202020204" pitchFamily="34" charset="0"/>
                <a:ea typeface="Arial" panose="020B0604020202020204" pitchFamily="34" charset="0"/>
              </a:rPr>
              <a:t> </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a:lnSpc>
                <a:spcPct val="115000"/>
              </a:lnSpc>
            </a:pP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49603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9F01-CC75-5185-247D-2C4F4334B0D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DD116CD-3047-4EAE-E4F8-AC568D53D377}"/>
              </a:ext>
            </a:extLst>
          </p:cNvPr>
          <p:cNvSpPr>
            <a:spLocks noGrp="1"/>
          </p:cNvSpPr>
          <p:nvPr>
            <p:ph type="sldNum" sz="quarter" idx="12"/>
          </p:nvPr>
        </p:nvSpPr>
        <p:spPr/>
        <p:txBody>
          <a:bodyPr/>
          <a:lstStyle/>
          <a:p>
            <a:fld id="{6C37F40D-BF86-6F43-B998-BE81C530D250}" type="slidenum">
              <a:rPr lang="en-US" smtClean="0"/>
              <a:t>13</a:t>
            </a:fld>
            <a:endParaRPr lang="en-US"/>
          </a:p>
        </p:txBody>
      </p:sp>
      <p:sp>
        <p:nvSpPr>
          <p:cNvPr id="4" name="Content Placeholder 3">
            <a:extLst>
              <a:ext uri="{FF2B5EF4-FFF2-40B4-BE49-F238E27FC236}">
                <a16:creationId xmlns:a16="http://schemas.microsoft.com/office/drawing/2014/main" id="{FED32D5C-6C7F-32A5-5F75-ED27A9D70FB8}"/>
              </a:ext>
            </a:extLst>
          </p:cNvPr>
          <p:cNvSpPr>
            <a:spLocks noGrp="1"/>
          </p:cNvSpPr>
          <p:nvPr>
            <p:ph idx="13"/>
          </p:nvPr>
        </p:nvSpPr>
        <p:spPr>
          <a:xfrm>
            <a:off x="662176" y="1246100"/>
            <a:ext cx="8122754" cy="2522727"/>
          </a:xfrm>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4.</a:t>
            </a:r>
            <a:r>
              <a:rPr lang="en-US" sz="4000" u="none" strike="noStrike" dirty="0">
                <a:effectLst/>
                <a:latin typeface="Arial" panose="020B0604020202020204" pitchFamily="34" charset="0"/>
                <a:ea typeface="Arial" panose="020B0604020202020204" pitchFamily="34" charset="0"/>
              </a:rPr>
              <a:t>  </a:t>
            </a:r>
            <a:r>
              <a:rPr lang="en-US" sz="2800" u="none" strike="noStrike" dirty="0">
                <a:effectLst/>
                <a:latin typeface="Arial" panose="020B0604020202020204" pitchFamily="34" charset="0"/>
                <a:ea typeface="Arial" panose="020B0604020202020204" pitchFamily="34" charset="0"/>
              </a:rPr>
              <a:t>The country is at full employment when a new large natural gas reserve is discovered which increases energy availability for production, expanding the economy’s capacity to produce goods and services.</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a:lnSpc>
                <a:spcPct val="115000"/>
              </a:lnSpc>
            </a:pP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324119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1B64-6888-3F3F-E2CD-09A147EBAF4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479FC9F-1283-3EAF-0E96-73E513E5ED8D}"/>
              </a:ext>
            </a:extLst>
          </p:cNvPr>
          <p:cNvSpPr>
            <a:spLocks noGrp="1"/>
          </p:cNvSpPr>
          <p:nvPr>
            <p:ph type="sldNum" sz="quarter" idx="12"/>
          </p:nvPr>
        </p:nvSpPr>
        <p:spPr/>
        <p:txBody>
          <a:bodyPr/>
          <a:lstStyle/>
          <a:p>
            <a:fld id="{6C37F40D-BF86-6F43-B998-BE81C530D250}" type="slidenum">
              <a:rPr lang="en-US" smtClean="0"/>
              <a:t>14</a:t>
            </a:fld>
            <a:endParaRPr lang="en-US"/>
          </a:p>
        </p:txBody>
      </p:sp>
      <p:sp>
        <p:nvSpPr>
          <p:cNvPr id="4" name="Content Placeholder 3">
            <a:extLst>
              <a:ext uri="{FF2B5EF4-FFF2-40B4-BE49-F238E27FC236}">
                <a16:creationId xmlns:a16="http://schemas.microsoft.com/office/drawing/2014/main" id="{DA4D224D-FA65-76EE-0139-BBBA7841EA00}"/>
              </a:ext>
            </a:extLst>
          </p:cNvPr>
          <p:cNvSpPr>
            <a:spLocks noGrp="1"/>
          </p:cNvSpPr>
          <p:nvPr>
            <p:ph idx="13"/>
          </p:nvPr>
        </p:nvSpPr>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5.</a:t>
            </a:r>
            <a:r>
              <a:rPr lang="en-US" sz="2800" u="none" strike="noStrike" dirty="0">
                <a:effectLst/>
                <a:latin typeface="Arial" panose="020B0604020202020204" pitchFamily="34" charset="0"/>
                <a:ea typeface="Arial" panose="020B0604020202020204" pitchFamily="34" charset="0"/>
              </a:rPr>
              <a:t> The country was experiencing full employment when an epidemic reduced workforce participation, limiting the economy’s ability to produce goods.</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indent="0">
              <a:lnSpc>
                <a:spcPct val="115000"/>
              </a:lnSpc>
              <a:buNone/>
            </a:pPr>
            <a:endParaRPr lang="en-US" sz="1800" dirty="0">
              <a:effectLst/>
              <a:latin typeface="Arial" panose="020B0604020202020204" pitchFamily="34" charset="0"/>
              <a:ea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315C29D1-2367-80EC-21FC-3074125A7B32}"/>
              </a:ext>
            </a:extLst>
          </p:cNvPr>
          <p:cNvSpPr>
            <a:spLocks noGrp="1"/>
          </p:cNvSpPr>
          <p:nvPr>
            <p:ph idx="14"/>
          </p:nvPr>
        </p:nvSpPr>
        <p:spPr/>
        <p:txBody>
          <a:bodyPr/>
          <a:lstStyle/>
          <a:p>
            <a:endParaRPr lang="en-US" dirty="0"/>
          </a:p>
        </p:txBody>
      </p:sp>
    </p:spTree>
    <p:extLst>
      <p:ext uri="{BB962C8B-B14F-4D97-AF65-F5344CB8AC3E}">
        <p14:creationId xmlns:p14="http://schemas.microsoft.com/office/powerpoint/2010/main" val="296570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A6F0-5963-C2DE-9CC2-A6E5AB62387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045D637-8958-E401-5828-0AD080283965}"/>
              </a:ext>
            </a:extLst>
          </p:cNvPr>
          <p:cNvSpPr>
            <a:spLocks noGrp="1"/>
          </p:cNvSpPr>
          <p:nvPr>
            <p:ph type="sldNum" sz="quarter" idx="12"/>
          </p:nvPr>
        </p:nvSpPr>
        <p:spPr/>
        <p:txBody>
          <a:bodyPr/>
          <a:lstStyle/>
          <a:p>
            <a:fld id="{6C37F40D-BF86-6F43-B998-BE81C530D250}" type="slidenum">
              <a:rPr lang="en-US" smtClean="0"/>
              <a:t>15</a:t>
            </a:fld>
            <a:endParaRPr lang="en-US"/>
          </a:p>
        </p:txBody>
      </p:sp>
      <p:sp>
        <p:nvSpPr>
          <p:cNvPr id="4" name="Content Placeholder 3">
            <a:extLst>
              <a:ext uri="{FF2B5EF4-FFF2-40B4-BE49-F238E27FC236}">
                <a16:creationId xmlns:a16="http://schemas.microsoft.com/office/drawing/2014/main" id="{A880402C-24B3-2B99-C5CE-7967FD21B5AB}"/>
              </a:ext>
            </a:extLst>
          </p:cNvPr>
          <p:cNvSpPr>
            <a:spLocks noGrp="1"/>
          </p:cNvSpPr>
          <p:nvPr>
            <p:ph idx="13"/>
          </p:nvPr>
        </p:nvSpPr>
        <p:spPr/>
        <p:txBody>
          <a:bodyPr/>
          <a:lstStyle/>
          <a:p>
            <a:pPr marL="0" marR="0" lvl="0" indent="0">
              <a:lnSpc>
                <a:spcPct val="115000"/>
              </a:lnSpc>
              <a:buNone/>
            </a:pPr>
            <a:r>
              <a:rPr lang="en-US" sz="2800" u="none" strike="noStrike" dirty="0">
                <a:effectLst/>
                <a:latin typeface="Arial" panose="020B0604020202020204" pitchFamily="34" charset="0"/>
                <a:ea typeface="Arial" panose="020B0604020202020204" pitchFamily="34" charset="0"/>
              </a:rPr>
              <a:t>6. The economy is at full employment.  Industry officials decide to allocate more resources to capital goods rather than consumer goods.</a:t>
            </a:r>
          </a:p>
          <a:p>
            <a:pPr marL="0" marR="0">
              <a:lnSpc>
                <a:spcPct val="115000"/>
              </a:lnSpc>
              <a:buNone/>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720903C5-CD4E-6165-23DC-34816EA7EAD7}"/>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43209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t>Production Possibilities Curve</a:t>
            </a:r>
            <a:endParaRPr sz="4800" dirty="0"/>
          </a:p>
        </p:txBody>
      </p:sp>
      <p:sp>
        <p:nvSpPr>
          <p:cNvPr id="55" name="Google Shape;55;p13"/>
          <p:cNvSpPr txBox="1">
            <a:spLocks noGrp="1"/>
          </p:cNvSpPr>
          <p:nvPr>
            <p:ph type="subTitle" idx="1"/>
          </p:nvPr>
        </p:nvSpPr>
        <p:spPr>
          <a:xfrm>
            <a:off x="311700" y="27971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dirty="0"/>
              <a:t>2 Lies and a Truth</a:t>
            </a:r>
            <a:endParaRP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1</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sz="1800" dirty="0"/>
              <a:t>The Production Possibilities Curve (PPC) illustrates the trade-offs between two goods that an economy can produce, given limited resources and technology. The curve shows the maximum possible output combinations for the two goods when resources are fully and efficiently utilized. Points on the curve represent efficient production, while points inside the curve indicate underutilization, and points outside are unattainable with current resources. The PPC also highlights the concept of opportunity cost, as choosing more of one good results in less of the other.</a:t>
            </a:r>
            <a:endParaRPr dirty="0"/>
          </a:p>
        </p:txBody>
      </p:sp>
      <p:sp>
        <p:nvSpPr>
          <p:cNvPr id="62" name="Google Shape;62;p14"/>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outside the PPC represent efficient production.</a:t>
            </a:r>
            <a:endParaRPr/>
          </a:p>
          <a:p>
            <a:pPr marL="457200" lvl="0" indent="-317500" algn="l" rtl="0">
              <a:spcBef>
                <a:spcPts val="0"/>
              </a:spcBef>
              <a:spcAft>
                <a:spcPts val="0"/>
              </a:spcAft>
              <a:buSzPts val="1400"/>
              <a:buAutoNum type="arabicPeriod"/>
            </a:pPr>
            <a:r>
              <a:rPr lang="en"/>
              <a:t>The PPC demonstrates that opportunity cost is zero when switching production between goods.</a:t>
            </a:r>
            <a:endParaRPr/>
          </a:p>
          <a:p>
            <a:pPr marL="457200" lvl="0" indent="-317500" algn="l" rtl="0">
              <a:spcBef>
                <a:spcPts val="0"/>
              </a:spcBef>
              <a:spcAft>
                <a:spcPts val="0"/>
              </a:spcAft>
              <a:buSzPts val="1400"/>
              <a:buAutoNum type="arabicPeriod"/>
            </a:pPr>
            <a:r>
              <a:rPr lang="en"/>
              <a:t>Points on the PPC represent efficient production choices.</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2</a:t>
            </a:r>
            <a:endParaRPr/>
          </a:p>
        </p:txBody>
      </p:sp>
      <p:sp>
        <p:nvSpPr>
          <p:cNvPr id="68" name="Google Shape;68;p1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Production Possibilities Curve (PPC) is a graphical representation that shows the different combinations of two goods or services an economy can produce, given fixed resources and technology. By illustrating the trade-offs between these goods, the PPC highlights how scarce resources are allocated. The curve demonstrates the concept of increasing opportunity cost: as production of one good increases, the opportunity cost of producing additional units of that good rises. Points along the curve indicate maximum efficiency, while points within the curve suggest resources are not fully utilized.</a:t>
            </a:r>
            <a:endParaRPr/>
          </a:p>
        </p:txBody>
      </p:sp>
      <p:sp>
        <p:nvSpPr>
          <p:cNvPr id="69" name="Google Shape;69;p15"/>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within the PPC show the economy is maximizing its resources.</a:t>
            </a:r>
            <a:endParaRPr/>
          </a:p>
          <a:p>
            <a:pPr marL="457200" lvl="0" indent="-317500" algn="l" rtl="0">
              <a:spcBef>
                <a:spcPts val="0"/>
              </a:spcBef>
              <a:spcAft>
                <a:spcPts val="0"/>
              </a:spcAft>
              <a:buSzPts val="1400"/>
              <a:buAutoNum type="arabicPeriod"/>
            </a:pPr>
            <a:r>
              <a:rPr lang="en"/>
              <a:t>The PPC curve illustrates that increasing production of one good raises the opportunity cost of the other.</a:t>
            </a:r>
            <a:endParaRPr/>
          </a:p>
          <a:p>
            <a:pPr marL="457200" lvl="0" indent="-317500" algn="l" rtl="0">
              <a:spcBef>
                <a:spcPts val="0"/>
              </a:spcBef>
              <a:spcAft>
                <a:spcPts val="0"/>
              </a:spcAft>
              <a:buSzPts val="1400"/>
              <a:buAutoNum type="arabicPeriod"/>
            </a:pPr>
            <a:r>
              <a:rPr lang="en"/>
              <a:t>The PPC assumes resources and technology are constantly changing</a:t>
            </a: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3</a:t>
            </a:r>
            <a:endParaRPr/>
          </a:p>
        </p:txBody>
      </p:sp>
      <p:sp>
        <p:nvSpPr>
          <p:cNvPr id="75" name="Google Shape;75;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Production Possibilities Curve (PPC) is a graphical representation that shows the trade-offs between producing two different goods in an economy with limited resources. The curve illustrates the concept of opportunity cost, where increasing production of one good results in decreased production of another due to resource constraints. When an economy operates on the PPC, it is using resources efficiently, while points inside the curve indicate inefficiency. Economic growth or technological advances can shift the PPC outward, allowing for more production of both goods.</a:t>
            </a:r>
            <a:endParaRPr/>
          </a:p>
        </p:txBody>
      </p:sp>
      <p:sp>
        <p:nvSpPr>
          <p:cNvPr id="76" name="Google Shape;76;p16"/>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inside the PPC indicate efficient use of resources.</a:t>
            </a:r>
            <a:endParaRPr/>
          </a:p>
          <a:p>
            <a:pPr marL="457200" lvl="0" indent="-317500" algn="l" rtl="0">
              <a:spcBef>
                <a:spcPts val="0"/>
              </a:spcBef>
              <a:spcAft>
                <a:spcPts val="0"/>
              </a:spcAft>
              <a:buSzPts val="1400"/>
              <a:buAutoNum type="arabicPeriod"/>
            </a:pPr>
            <a:r>
              <a:rPr lang="en"/>
              <a:t>The PPC can shift outward if there is an improvement in technology.</a:t>
            </a:r>
            <a:endParaRPr/>
          </a:p>
          <a:p>
            <a:pPr marL="457200" lvl="0" indent="-317500" algn="l" rtl="0">
              <a:spcBef>
                <a:spcPts val="0"/>
              </a:spcBef>
              <a:spcAft>
                <a:spcPts val="0"/>
              </a:spcAft>
              <a:buSzPts val="1400"/>
              <a:buAutoNum type="arabicPeriod"/>
            </a:pPr>
            <a:r>
              <a:rPr lang="en"/>
              <a:t>The PPC shows unlimited production capabilities for any economy.</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D3361-9CA1-319A-8579-558E7523B3C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Producing Goods</a:t>
            </a:r>
          </a:p>
        </p:txBody>
      </p:sp>
      <p:sp>
        <p:nvSpPr>
          <p:cNvPr id="5" name="Text Placeholder 4">
            <a:extLst>
              <a:ext uri="{FF2B5EF4-FFF2-40B4-BE49-F238E27FC236}">
                <a16:creationId xmlns:a16="http://schemas.microsoft.com/office/drawing/2014/main" id="{0E71FD78-0909-9789-85EE-680AB1C0E10F}"/>
              </a:ext>
            </a:extLst>
          </p:cNvPr>
          <p:cNvSpPr>
            <a:spLocks noGrp="1"/>
          </p:cNvSpPr>
          <p:nvPr>
            <p:ph type="body" sz="half" idx="2"/>
          </p:nvPr>
        </p:nvSpPr>
        <p:spPr>
          <a:xfrm>
            <a:off x="113223" y="1028700"/>
            <a:ext cx="8018859" cy="3564628"/>
          </a:xfrm>
        </p:spPr>
        <p:txBody>
          <a:bodyPr numCol="1"/>
          <a:lstStyle/>
          <a:p>
            <a:r>
              <a:rPr lang="en-US" sz="2400" dirty="0">
                <a:effectLst/>
                <a:latin typeface="Arial" panose="020B0604020202020204" pitchFamily="34" charset="0"/>
                <a:ea typeface="Arial" panose="020B0604020202020204" pitchFamily="34" charset="0"/>
                <a:cs typeface="Arial" panose="020B0604020202020204" pitchFamily="34" charset="0"/>
              </a:rPr>
              <a:t>Groups: You will have 10 minutes to make as many </a:t>
            </a:r>
            <a:r>
              <a:rPr lang="en-US" sz="2400" b="1" dirty="0">
                <a:effectLst/>
                <a:latin typeface="Arial" panose="020B0604020202020204" pitchFamily="34" charset="0"/>
                <a:ea typeface="Arial" panose="020B0604020202020204" pitchFamily="34" charset="0"/>
                <a:cs typeface="Arial" panose="020B0604020202020204" pitchFamily="34" charset="0"/>
              </a:rPr>
              <a:t>bookmarks</a:t>
            </a:r>
            <a:r>
              <a:rPr lang="en-US" sz="2400" dirty="0">
                <a:effectLst/>
                <a:latin typeface="Arial" panose="020B0604020202020204" pitchFamily="34" charset="0"/>
                <a:ea typeface="Arial" panose="020B0604020202020204" pitchFamily="34" charset="0"/>
                <a:cs typeface="Arial" panose="020B0604020202020204" pitchFamily="34" charset="0"/>
              </a:rPr>
              <a:t> and </a:t>
            </a:r>
            <a:r>
              <a:rPr lang="en-US" sz="2400" b="1" dirty="0">
                <a:effectLst/>
                <a:latin typeface="Arial" panose="020B0604020202020204" pitchFamily="34" charset="0"/>
                <a:ea typeface="Arial" panose="020B0604020202020204" pitchFamily="34" charset="0"/>
                <a:cs typeface="Arial" panose="020B0604020202020204" pitchFamily="34" charset="0"/>
              </a:rPr>
              <a:t>posters</a:t>
            </a:r>
            <a:r>
              <a:rPr lang="en-US" sz="2400" dirty="0">
                <a:effectLst/>
                <a:latin typeface="Arial" panose="020B0604020202020204" pitchFamily="34" charset="0"/>
                <a:ea typeface="Arial" panose="020B0604020202020204" pitchFamily="34" charset="0"/>
                <a:cs typeface="Arial" panose="020B0604020202020204" pitchFamily="34" charset="0"/>
              </a:rPr>
              <a:t> as you can with the available resources.  </a:t>
            </a:r>
          </a:p>
          <a:p>
            <a:endParaRPr lang="en-US" sz="2400" dirty="0">
              <a:latin typeface="Arial" panose="020B0604020202020204" pitchFamily="34" charset="0"/>
              <a:ea typeface="Arial" panose="020B0604020202020204" pitchFamily="34" charset="0"/>
              <a:cs typeface="Arial" panose="020B0604020202020204" pitchFamily="34" charset="0"/>
            </a:endParaRPr>
          </a:p>
          <a:p>
            <a:r>
              <a:rPr lang="en-US" sz="2400" dirty="0">
                <a:effectLst/>
                <a:latin typeface="Arial" panose="020B0604020202020204" pitchFamily="34" charset="0"/>
                <a:ea typeface="Arial" panose="020B0604020202020204" pitchFamily="34" charset="0"/>
                <a:cs typeface="Arial" panose="020B0604020202020204" pitchFamily="34" charset="0"/>
              </a:rPr>
              <a:t>USE </a:t>
            </a:r>
            <a:r>
              <a:rPr lang="en-US" sz="2400" b="1" dirty="0">
                <a:effectLst/>
                <a:latin typeface="Arial" panose="020B0604020202020204" pitchFamily="34" charset="0"/>
                <a:ea typeface="Arial" panose="020B0604020202020204" pitchFamily="34" charset="0"/>
                <a:cs typeface="Arial" panose="020B0604020202020204" pitchFamily="34" charset="0"/>
              </a:rPr>
              <a:t>ALL</a:t>
            </a:r>
            <a:r>
              <a:rPr lang="en-US" sz="2400" dirty="0">
                <a:effectLst/>
                <a:latin typeface="Arial" panose="020B0604020202020204" pitchFamily="34" charset="0"/>
                <a:ea typeface="Arial" panose="020B0604020202020204" pitchFamily="34" charset="0"/>
                <a:cs typeface="Arial" panose="020B0604020202020204" pitchFamily="34" charset="0"/>
              </a:rPr>
              <a:t> THE AVAILABLE RESOURCES</a:t>
            </a:r>
          </a:p>
          <a:p>
            <a:endParaRPr lang="en-US" sz="2400" dirty="0">
              <a:latin typeface="Arial" panose="020B0604020202020204" pitchFamily="34" charset="0"/>
              <a:ea typeface="Arial" panose="020B0604020202020204" pitchFamily="34" charset="0"/>
              <a:cs typeface="Arial" panose="020B0604020202020204" pitchFamily="34" charset="0"/>
            </a:endParaRPr>
          </a:p>
          <a:p>
            <a:r>
              <a:rPr lang="en-US" sz="2400" dirty="0">
                <a:latin typeface="Arial" panose="020B0604020202020204" pitchFamily="34" charset="0"/>
                <a:ea typeface="Arial" panose="020B0604020202020204" pitchFamily="34" charset="0"/>
                <a:cs typeface="Arial" panose="020B0604020202020204" pitchFamily="34" charset="0"/>
              </a:rPr>
              <a:t>You</a:t>
            </a:r>
            <a:r>
              <a:rPr lang="en-US" sz="2400" dirty="0">
                <a:effectLst/>
                <a:latin typeface="Arial" panose="020B0604020202020204" pitchFamily="34" charset="0"/>
                <a:ea typeface="Arial" panose="020B0604020202020204" pitchFamily="34" charset="0"/>
                <a:cs typeface="Arial" panose="020B0604020202020204" pitchFamily="34" charset="0"/>
              </a:rPr>
              <a:t> need to make a combination of both products. </a:t>
            </a:r>
          </a:p>
          <a:p>
            <a:endParaRPr lang="en-US" sz="2400" dirty="0">
              <a:effectLst/>
              <a:latin typeface="Arial" panose="020B0604020202020204" pitchFamily="34" charset="0"/>
              <a:ea typeface="Arial" panose="020B0604020202020204" pitchFamily="34" charset="0"/>
              <a:cs typeface="Arial" panose="020B0604020202020204" pitchFamily="34" charset="0"/>
            </a:endParaRPr>
          </a:p>
          <a:p>
            <a:r>
              <a:rPr lang="en-US" sz="2400" dirty="0">
                <a:effectLst/>
                <a:latin typeface="Arial" panose="020B0604020202020204" pitchFamily="34" charset="0"/>
                <a:ea typeface="Arial" panose="020B0604020202020204" pitchFamily="34" charset="0"/>
                <a:cs typeface="Arial" panose="020B0604020202020204" pitchFamily="34" charset="0"/>
              </a:rPr>
              <a:t>Product criteria: 	Posters = a full 8 ½ x 11 page </a:t>
            </a:r>
          </a:p>
          <a:p>
            <a:r>
              <a:rPr lang="en-US" sz="2400" dirty="0">
                <a:latin typeface="Arial" panose="020B0604020202020204" pitchFamily="34" charset="0"/>
                <a:ea typeface="Arial" panose="020B0604020202020204" pitchFamily="34" charset="0"/>
                <a:cs typeface="Arial" panose="020B0604020202020204" pitchFamily="34" charset="0"/>
              </a:rPr>
              <a:t>				B</a:t>
            </a:r>
            <a:r>
              <a:rPr lang="en-US" sz="2400" dirty="0">
                <a:effectLst/>
                <a:latin typeface="Arial" panose="020B0604020202020204" pitchFamily="34" charset="0"/>
                <a:ea typeface="Arial" panose="020B0604020202020204" pitchFamily="34" charset="0"/>
                <a:cs typeface="Arial" panose="020B0604020202020204" pitchFamily="34" charset="0"/>
              </a:rPr>
              <a:t>ookmarks = 4 per 8 ½ x 11 sheet.</a:t>
            </a:r>
            <a:r>
              <a:rPr lang="en-US" sz="2400" dirty="0">
                <a:latin typeface="Arial" panose="020B0604020202020204" pitchFamily="34" charset="0"/>
                <a:ea typeface="Arial" panose="020B0604020202020204" pitchFamily="34" charset="0"/>
                <a:cs typeface="Arial" panose="020B0604020202020204" pitchFamily="34" charset="0"/>
              </a:rPr>
              <a:t> </a:t>
            </a:r>
          </a:p>
          <a:p>
            <a:endParaRPr lang="en-US" sz="20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84262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1C56F95-5B7E-3709-1060-2AD90D8FF3EB}"/>
              </a:ext>
            </a:extLst>
          </p:cNvPr>
          <p:cNvSpPr>
            <a:spLocks noGrp="1"/>
          </p:cNvSpPr>
          <p:nvPr>
            <p:ph type="title"/>
          </p:nvPr>
        </p:nvSpPr>
        <p:spPr>
          <a:xfrm>
            <a:off x="308656" y="233296"/>
            <a:ext cx="8207375" cy="492443"/>
          </a:xfrm>
        </p:spPr>
        <p:txBody>
          <a:bodyPr/>
          <a:lstStyle/>
          <a:p>
            <a:r>
              <a:rPr lang="en-US" altLang="en-US" sz="3200" dirty="0">
                <a:latin typeface="+mn-lt"/>
              </a:rPr>
              <a:t>Scarcity and the Production Possibilities Curve</a:t>
            </a:r>
          </a:p>
        </p:txBody>
      </p:sp>
      <p:sp>
        <p:nvSpPr>
          <p:cNvPr id="3" name="Content Placeholder 2">
            <a:extLst>
              <a:ext uri="{FF2B5EF4-FFF2-40B4-BE49-F238E27FC236}">
                <a16:creationId xmlns:a16="http://schemas.microsoft.com/office/drawing/2014/main" id="{CC39AB53-00AE-84D5-9FAC-5DEF3609E039}"/>
              </a:ext>
            </a:extLst>
          </p:cNvPr>
          <p:cNvSpPr>
            <a:spLocks noGrp="1"/>
          </p:cNvSpPr>
          <p:nvPr>
            <p:ph type="body" idx="1"/>
          </p:nvPr>
        </p:nvSpPr>
        <p:spPr>
          <a:xfrm>
            <a:off x="919661" y="847553"/>
            <a:ext cx="7596370" cy="4062651"/>
          </a:xfrm>
        </p:spPr>
        <p:txBody>
          <a:bodyPr/>
          <a:lstStyle/>
          <a:p>
            <a:pPr marL="342900" indent="-342900">
              <a:buFont typeface="Arial" panose="020B0604020202020204" pitchFamily="34" charset="0"/>
              <a:buChar char="•"/>
            </a:pPr>
            <a:r>
              <a:rPr lang="en-US" altLang="en-US" sz="2400" dirty="0"/>
              <a:t>Scarcity necessitates choice.</a:t>
            </a:r>
          </a:p>
          <a:p>
            <a:pPr marL="342900" indent="-342900">
              <a:buFont typeface="Arial" panose="020B0604020202020204" pitchFamily="34" charset="0"/>
              <a:buChar char="•"/>
            </a:pPr>
            <a:r>
              <a:rPr lang="en-US" altLang="en-US" sz="2400" dirty="0"/>
              <a:t>The Production Possibilities Curve is </a:t>
            </a:r>
            <a:r>
              <a:rPr lang="en-US" altLang="en-US" sz="2400" dirty="0">
                <a:solidFill>
                  <a:srgbClr val="FF0000"/>
                </a:solidFill>
              </a:rPr>
              <a:t>opportunity cost shown in graphic form</a:t>
            </a:r>
            <a:r>
              <a:rPr lang="en-US" altLang="en-US" sz="2400" dirty="0"/>
              <a:t>. </a:t>
            </a:r>
          </a:p>
          <a:p>
            <a:pPr marL="342900" indent="-342900">
              <a:buFont typeface="Arial" panose="020B0604020202020204" pitchFamily="34" charset="0"/>
              <a:buChar char="•"/>
            </a:pPr>
            <a:r>
              <a:rPr lang="en-US" altLang="en-US" sz="2400" dirty="0"/>
              <a:t>Producing more of one thing means producing less of another.  (Trade-off)</a:t>
            </a:r>
          </a:p>
          <a:p>
            <a:pPr marL="342900" indent="-342900">
              <a:buFont typeface="Arial" panose="020B0604020202020204" pitchFamily="34" charset="0"/>
              <a:buChar char="•"/>
            </a:pPr>
            <a:r>
              <a:rPr lang="en-US" altLang="en-US" sz="2400" dirty="0"/>
              <a:t>It does not show you where you SHOULD be on the PPC, only the options that you have.</a:t>
            </a:r>
          </a:p>
          <a:p>
            <a:pPr marL="342900" indent="-342900">
              <a:buFont typeface="Arial" panose="020B0604020202020204" pitchFamily="34" charset="0"/>
              <a:buChar char="•"/>
            </a:pPr>
            <a:r>
              <a:rPr lang="en-US" altLang="en-US" sz="2400" dirty="0"/>
              <a:t>We are using scarce resources for one thing (Posters, for example), and giving up the chance to use them for our second choice (Bookmarks, for example).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72C7-1B2B-ECA9-33E0-D0B1C825DB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7083FB-66B7-1FCF-29EF-5FB8867E5F47}"/>
              </a:ext>
            </a:extLst>
          </p:cNvPr>
          <p:cNvSpPr>
            <a:spLocks noGrp="1"/>
          </p:cNvSpPr>
          <p:nvPr>
            <p:ph type="title"/>
          </p:nvPr>
        </p:nvSpPr>
        <p:spPr/>
        <p:txBody>
          <a:bodyPr/>
          <a:lstStyle/>
          <a:p>
            <a:r>
              <a:rPr lang="en-US" dirty="0"/>
              <a:t>Producing Goods</a:t>
            </a:r>
          </a:p>
        </p:txBody>
      </p:sp>
      <p:sp>
        <p:nvSpPr>
          <p:cNvPr id="5" name="Text Placeholder 4">
            <a:extLst>
              <a:ext uri="{FF2B5EF4-FFF2-40B4-BE49-F238E27FC236}">
                <a16:creationId xmlns:a16="http://schemas.microsoft.com/office/drawing/2014/main" id="{5C602185-7C39-1656-154E-DB23DAFE3801}"/>
              </a:ext>
            </a:extLst>
          </p:cNvPr>
          <p:cNvSpPr>
            <a:spLocks noGrp="1"/>
          </p:cNvSpPr>
          <p:nvPr>
            <p:ph type="body" sz="half" idx="2"/>
          </p:nvPr>
        </p:nvSpPr>
        <p:spPr>
          <a:xfrm>
            <a:off x="178537" y="1028700"/>
            <a:ext cx="8018859" cy="3564628"/>
          </a:xfrm>
        </p:spPr>
        <p:txBody>
          <a:bodyPr numCol="1"/>
          <a:lstStyle/>
          <a:p>
            <a:endParaRPr lang="en-US" sz="2000" dirty="0">
              <a:latin typeface="Arial" panose="020B0604020202020204" pitchFamily="34" charset="0"/>
              <a:ea typeface="Arial" panose="020B0604020202020204" pitchFamily="34" charset="0"/>
            </a:endParaRPr>
          </a:p>
          <a:p>
            <a:r>
              <a:rPr lang="en-US" sz="2000" dirty="0">
                <a:latin typeface="Arial" panose="020B0604020202020204" pitchFamily="34" charset="0"/>
                <a:ea typeface="Arial" panose="020B0604020202020204" pitchFamily="34" charset="0"/>
              </a:rPr>
              <a:t>Each product must have a saying and be decorated in some way – not just words on the page. </a:t>
            </a:r>
          </a:p>
          <a:p>
            <a:endParaRPr lang="en-US" sz="2000" dirty="0">
              <a:effectLst/>
              <a:latin typeface="Arial" panose="020B0604020202020204" pitchFamily="34" charset="0"/>
              <a:ea typeface="Arial" panose="020B0604020202020204" pitchFamily="34" charset="0"/>
            </a:endParaRPr>
          </a:p>
          <a:p>
            <a:r>
              <a:rPr lang="en-US" sz="2000" dirty="0">
                <a:effectLst/>
                <a:latin typeface="Arial" panose="020B0604020202020204" pitchFamily="34" charset="0"/>
                <a:ea typeface="Arial" panose="020B0604020202020204" pitchFamily="34" charset="0"/>
              </a:rPr>
              <a:t>Here are some suggestions for poster/bookmark sayings:</a:t>
            </a:r>
          </a:p>
          <a:p>
            <a:pPr marL="571500" marR="0">
              <a:lnSpc>
                <a:spcPct val="115000"/>
              </a:lnSpc>
              <a:buNone/>
            </a:pPr>
            <a:r>
              <a:rPr lang="en-US" sz="2000" dirty="0">
                <a:latin typeface="Arial" panose="020B0604020202020204" pitchFamily="34" charset="0"/>
                <a:ea typeface="Arial" panose="020B0604020202020204" pitchFamily="34" charset="0"/>
              </a:rPr>
              <a:t>“</a:t>
            </a:r>
            <a:r>
              <a:rPr lang="en-US" sz="2000" dirty="0">
                <a:effectLst/>
                <a:latin typeface="Arial" panose="020B0604020202020204" pitchFamily="34" charset="0"/>
                <a:ea typeface="Arial" panose="020B0604020202020204" pitchFamily="34" charset="0"/>
              </a:rPr>
              <a:t>Opportunity Cost: Skipping Netflix to Study Economics”</a:t>
            </a:r>
          </a:p>
          <a:p>
            <a:pPr marL="571500" marR="0">
              <a:lnSpc>
                <a:spcPct val="115000"/>
              </a:lnSpc>
              <a:buNone/>
            </a:pPr>
            <a:r>
              <a:rPr lang="en-US" sz="2000" dirty="0">
                <a:effectLst/>
                <a:latin typeface="Arial" panose="020B0604020202020204" pitchFamily="34" charset="0"/>
                <a:ea typeface="Arial" panose="020B0604020202020204" pitchFamily="34" charset="0"/>
              </a:rPr>
              <a:t>“Talk to the Invisible Hand”</a:t>
            </a:r>
          </a:p>
          <a:p>
            <a:pPr marL="571500" marR="0">
              <a:lnSpc>
                <a:spcPct val="115000"/>
              </a:lnSpc>
              <a:buNone/>
            </a:pPr>
            <a:r>
              <a:rPr lang="en-US" sz="2000" dirty="0">
                <a:effectLst/>
                <a:latin typeface="Arial" panose="020B0604020202020204" pitchFamily="34" charset="0"/>
                <a:ea typeface="Arial" panose="020B0604020202020204" pitchFamily="34" charset="0"/>
              </a:rPr>
              <a:t>“Scarcity: the Reason There’s </a:t>
            </a:r>
            <a:r>
              <a:rPr lang="en-US" sz="2000" dirty="0">
                <a:latin typeface="Arial" panose="020B0604020202020204" pitchFamily="34" charset="0"/>
                <a:ea typeface="Arial" panose="020B0604020202020204" pitchFamily="34" charset="0"/>
              </a:rPr>
              <a:t>N</a:t>
            </a:r>
            <a:r>
              <a:rPr lang="en-US" sz="2000" dirty="0">
                <a:effectLst/>
                <a:latin typeface="Arial" panose="020B0604020202020204" pitchFamily="34" charset="0"/>
                <a:ea typeface="Arial" panose="020B0604020202020204" pitchFamily="34" charset="0"/>
              </a:rPr>
              <a:t>o </a:t>
            </a:r>
            <a:r>
              <a:rPr lang="en-US" sz="2000" dirty="0">
                <a:latin typeface="Arial" panose="020B0604020202020204" pitchFamily="34" charset="0"/>
                <a:ea typeface="Arial" panose="020B0604020202020204" pitchFamily="34" charset="0"/>
              </a:rPr>
              <a:t>P</a:t>
            </a:r>
            <a:r>
              <a:rPr lang="en-US" sz="2000" dirty="0">
                <a:effectLst/>
                <a:latin typeface="Arial" panose="020B0604020202020204" pitchFamily="34" charset="0"/>
                <a:ea typeface="Arial" panose="020B0604020202020204" pitchFamily="34" charset="0"/>
              </a:rPr>
              <a:t>izza </a:t>
            </a:r>
            <a:r>
              <a:rPr lang="en-US" sz="2000" dirty="0">
                <a:latin typeface="Arial" panose="020B0604020202020204" pitchFamily="34" charset="0"/>
                <a:ea typeface="Arial" panose="020B0604020202020204" pitchFamily="34" charset="0"/>
              </a:rPr>
              <a:t>L</a:t>
            </a:r>
            <a:r>
              <a:rPr lang="en-US" sz="2000" dirty="0">
                <a:effectLst/>
                <a:latin typeface="Arial" panose="020B0604020202020204" pitchFamily="34" charset="0"/>
                <a:ea typeface="Arial" panose="020B0604020202020204" pitchFamily="34" charset="0"/>
              </a:rPr>
              <a:t>eft”</a:t>
            </a:r>
          </a:p>
          <a:p>
            <a:pPr marL="571500" marR="0">
              <a:lnSpc>
                <a:spcPct val="115000"/>
              </a:lnSpc>
            </a:pPr>
            <a:r>
              <a:rPr lang="en-US" sz="2000" dirty="0">
                <a:latin typeface="Arial" panose="020B0604020202020204" pitchFamily="34" charset="0"/>
                <a:ea typeface="Arial" panose="020B0604020202020204" pitchFamily="34" charset="0"/>
              </a:rPr>
              <a:t>“</a:t>
            </a:r>
            <a:r>
              <a:rPr lang="en-US" sz="2000" dirty="0">
                <a:effectLst/>
                <a:latin typeface="Arial" panose="020B0604020202020204" pitchFamily="34" charset="0"/>
                <a:ea typeface="Arial" panose="020B0604020202020204" pitchFamily="34" charset="0"/>
              </a:rPr>
              <a:t>Money Talks. Mine Mostly </a:t>
            </a:r>
            <a:r>
              <a:rPr lang="en-US" sz="2000" dirty="0">
                <a:latin typeface="Arial" panose="020B0604020202020204" pitchFamily="34" charset="0"/>
                <a:ea typeface="Arial" panose="020B0604020202020204" pitchFamily="34" charset="0"/>
              </a:rPr>
              <a:t>S</a:t>
            </a:r>
            <a:r>
              <a:rPr lang="en-US" sz="2000" dirty="0">
                <a:effectLst/>
                <a:latin typeface="Arial" panose="020B0604020202020204" pitchFamily="34" charset="0"/>
                <a:ea typeface="Arial" panose="020B0604020202020204" pitchFamily="34" charset="0"/>
              </a:rPr>
              <a:t>ays </a:t>
            </a:r>
            <a:r>
              <a:rPr lang="en-US" sz="2000" dirty="0">
                <a:latin typeface="Arial" panose="020B0604020202020204" pitchFamily="34" charset="0"/>
                <a:ea typeface="Arial" panose="020B0604020202020204" pitchFamily="34" charset="0"/>
              </a:rPr>
              <a:t>G</a:t>
            </a:r>
            <a:r>
              <a:rPr lang="en-US" sz="2000" dirty="0">
                <a:effectLst/>
                <a:latin typeface="Arial" panose="020B0604020202020204" pitchFamily="34" charset="0"/>
                <a:ea typeface="Arial" panose="020B0604020202020204" pitchFamily="34" charset="0"/>
              </a:rPr>
              <a:t>oodbye”</a:t>
            </a:r>
          </a:p>
          <a:p>
            <a:pPr marL="571500" marR="0">
              <a:lnSpc>
                <a:spcPct val="115000"/>
              </a:lnSpc>
            </a:pPr>
            <a:r>
              <a:rPr lang="en-US" sz="2000" dirty="0">
                <a:latin typeface="Arial" panose="020B0604020202020204" pitchFamily="34" charset="0"/>
                <a:ea typeface="Arial" panose="020B0604020202020204" pitchFamily="34" charset="0"/>
              </a:rPr>
              <a:t>“Make Good Choices: Consider the Costs and Benefits”</a:t>
            </a:r>
            <a:endParaRPr lang="en-US" sz="2000" dirty="0">
              <a:effectLst/>
              <a:latin typeface="Arial" panose="020B0604020202020204" pitchFamily="34" charset="0"/>
              <a:ea typeface="Arial" panose="020B0604020202020204" pitchFamily="34" charset="0"/>
            </a:endParaRPr>
          </a:p>
          <a:p>
            <a:endParaRPr lang="en-US" sz="2000" dirty="0">
              <a:latin typeface="Arial" panose="020B0604020202020204" pitchFamily="34" charset="0"/>
              <a:ea typeface="Arial" panose="020B0604020202020204" pitchFamily="34" charset="0"/>
            </a:endParaRPr>
          </a:p>
          <a:p>
            <a:endParaRPr lang="en-US" sz="20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708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312C-A47A-917A-8B46-56236E708C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F34222-C867-76BE-A725-B5623989C346}"/>
              </a:ext>
            </a:extLst>
          </p:cNvPr>
          <p:cNvSpPr>
            <a:spLocks noGrp="1"/>
          </p:cNvSpPr>
          <p:nvPr>
            <p:ph type="title"/>
          </p:nvPr>
        </p:nvSpPr>
        <p:spPr/>
        <p:txBody>
          <a:bodyPr/>
          <a:lstStyle/>
          <a:p>
            <a:r>
              <a:rPr lang="en-US" dirty="0"/>
              <a:t>What would happen?</a:t>
            </a:r>
          </a:p>
        </p:txBody>
      </p:sp>
      <p:sp>
        <p:nvSpPr>
          <p:cNvPr id="5" name="Text Placeholder 4">
            <a:extLst>
              <a:ext uri="{FF2B5EF4-FFF2-40B4-BE49-F238E27FC236}">
                <a16:creationId xmlns:a16="http://schemas.microsoft.com/office/drawing/2014/main" id="{37AB56F5-771E-43CB-F761-C44E58BA2E44}"/>
              </a:ext>
            </a:extLst>
          </p:cNvPr>
          <p:cNvSpPr>
            <a:spLocks noGrp="1"/>
          </p:cNvSpPr>
          <p:nvPr>
            <p:ph type="body" sz="half" idx="2"/>
          </p:nvPr>
        </p:nvSpPr>
        <p:spPr>
          <a:xfrm>
            <a:off x="178537" y="1028700"/>
            <a:ext cx="8018859" cy="3564628"/>
          </a:xfrm>
        </p:spPr>
        <p:txBody>
          <a:bodyPr numCol="1"/>
          <a:lstStyle/>
          <a:p>
            <a:endParaRPr lang="en-US" sz="2000" dirty="0">
              <a:latin typeface="Arial" panose="020B0604020202020204" pitchFamily="34" charset="0"/>
              <a:ea typeface="Arial" panose="020B0604020202020204" pitchFamily="34" charset="0"/>
            </a:endParaRPr>
          </a:p>
          <a:p>
            <a:r>
              <a:rPr lang="en-US" sz="2000" dirty="0"/>
              <a:t>What would happen if your group was given more resources - more markers, more paper, more workers?  </a:t>
            </a:r>
          </a:p>
          <a:p>
            <a:pPr marL="285750" indent="-285750">
              <a:buFont typeface="Arial" panose="020B0604020202020204" pitchFamily="34" charset="0"/>
              <a:buChar char="•"/>
            </a:pPr>
            <a:r>
              <a:rPr lang="en-US" sz="1800" dirty="0"/>
              <a:t>What would happen to your productivity?  </a:t>
            </a:r>
          </a:p>
          <a:p>
            <a:pPr marL="285750" indent="-285750">
              <a:buFont typeface="Arial" panose="020B0604020202020204" pitchFamily="34" charset="0"/>
              <a:buChar char="•"/>
            </a:pPr>
            <a:r>
              <a:rPr lang="en-US" sz="1800" dirty="0"/>
              <a:t>What would that look like on your graph?  </a:t>
            </a:r>
          </a:p>
          <a:p>
            <a:pPr marL="285750" indent="-285750">
              <a:buFont typeface="Arial" panose="020B0604020202020204" pitchFamily="34" charset="0"/>
              <a:buChar char="•"/>
            </a:pPr>
            <a:r>
              <a:rPr lang="en-US" sz="1800" dirty="0"/>
              <a:t>What would happen to the curve?</a:t>
            </a:r>
          </a:p>
          <a:p>
            <a:endParaRPr lang="en-US" sz="2000" dirty="0"/>
          </a:p>
          <a:p>
            <a:r>
              <a:rPr lang="en-US" sz="2000" dirty="0"/>
              <a:t>What would happen if one of your group members couldn’t work?  </a:t>
            </a:r>
            <a:endParaRPr lang="en-US" sz="2000" i="1" dirty="0"/>
          </a:p>
          <a:p>
            <a:pPr marL="342900" indent="-342900">
              <a:buFont typeface="Arial" panose="020B0604020202020204" pitchFamily="34" charset="0"/>
              <a:buChar char="•"/>
            </a:pPr>
            <a:r>
              <a:rPr lang="en-US" sz="2000" dirty="0"/>
              <a:t>What would happen to your productivity?  </a:t>
            </a:r>
          </a:p>
          <a:p>
            <a:pPr marL="342900" indent="-342900">
              <a:buFont typeface="Arial" panose="020B0604020202020204" pitchFamily="34" charset="0"/>
              <a:buChar char="•"/>
            </a:pPr>
            <a:r>
              <a:rPr lang="en-US" sz="2000" dirty="0"/>
              <a:t>What would that look like on your graph?  </a:t>
            </a:r>
          </a:p>
          <a:p>
            <a:pPr marL="342900" indent="-342900">
              <a:buFont typeface="Arial" panose="020B0604020202020204" pitchFamily="34" charset="0"/>
              <a:buChar char="•"/>
            </a:pPr>
            <a:r>
              <a:rPr lang="en-US" sz="2000" dirty="0"/>
              <a:t>What would happen to the curve?</a:t>
            </a:r>
          </a:p>
          <a:p>
            <a:endParaRPr lang="en-US" sz="2000" dirty="0">
              <a:latin typeface="Arial" panose="020B0604020202020204" pitchFamily="34" charset="0"/>
              <a:ea typeface="Arial" panose="020B0604020202020204" pitchFamily="34" charset="0"/>
            </a:endParaRPr>
          </a:p>
          <a:p>
            <a:endParaRPr lang="en-US" sz="20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8223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949D45-BCBD-86B7-D79A-8212482D8005}"/>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67B75C77-EB5A-1A07-E6F3-AE548BD7C5AA}"/>
              </a:ext>
            </a:extLst>
          </p:cNvPr>
          <p:cNvSpPr>
            <a:spLocks noGrp="1"/>
          </p:cNvSpPr>
          <p:nvPr>
            <p:ph type="body" sz="quarter" idx="10"/>
          </p:nvPr>
        </p:nvSpPr>
        <p:spPr>
          <a:xfrm>
            <a:off x="609600" y="1177204"/>
            <a:ext cx="7886700" cy="685800"/>
          </a:xfrm>
        </p:spPr>
        <p:txBody>
          <a:bodyPr/>
          <a:lstStyle/>
          <a:p>
            <a:r>
              <a:rPr lang="en-US" dirty="0"/>
              <a:t>The Production </a:t>
            </a:r>
          </a:p>
          <a:p>
            <a:r>
              <a:rPr lang="en-US" dirty="0"/>
              <a:t>Possibilities </a:t>
            </a:r>
          </a:p>
          <a:p>
            <a:r>
              <a:rPr lang="en-US" dirty="0"/>
              <a:t>Curve </a:t>
            </a:r>
          </a:p>
        </p:txBody>
      </p:sp>
      <p:sp>
        <p:nvSpPr>
          <p:cNvPr id="3" name="Slide Number Placeholder 2">
            <a:extLst>
              <a:ext uri="{FF2B5EF4-FFF2-40B4-BE49-F238E27FC236}">
                <a16:creationId xmlns:a16="http://schemas.microsoft.com/office/drawing/2014/main" id="{9AF7D699-7AB0-AA2E-92BD-4207428A4809}"/>
              </a:ext>
            </a:extLst>
          </p:cNvPr>
          <p:cNvSpPr>
            <a:spLocks noGrp="1"/>
          </p:cNvSpPr>
          <p:nvPr>
            <p:ph type="sldNum" sz="quarter" idx="4294967295"/>
          </p:nvPr>
        </p:nvSpPr>
        <p:spPr>
          <a:xfrm>
            <a:off x="6602413" y="4767263"/>
            <a:ext cx="2541587" cy="274637"/>
          </a:xfrm>
        </p:spPr>
        <p:txBody>
          <a:bodyPr/>
          <a:lstStyle/>
          <a:p>
            <a:fld id="{6C37F40D-BF86-6F43-B998-BE81C530D250}" type="slidenum">
              <a:rPr lang="en-US" smtClean="0"/>
              <a:t>5</a:t>
            </a:fld>
            <a:endParaRPr lang="en-US"/>
          </a:p>
        </p:txBody>
      </p:sp>
      <p:pic>
        <p:nvPicPr>
          <p:cNvPr id="8" name="Picture 7">
            <a:extLst>
              <a:ext uri="{FF2B5EF4-FFF2-40B4-BE49-F238E27FC236}">
                <a16:creationId xmlns:a16="http://schemas.microsoft.com/office/drawing/2014/main" id="{BEF477DA-DDE2-5069-6F06-2AC161734489}"/>
              </a:ext>
            </a:extLst>
          </p:cNvPr>
          <p:cNvPicPr>
            <a:picLocks noChangeAspect="1"/>
          </p:cNvPicPr>
          <p:nvPr/>
        </p:nvPicPr>
        <p:blipFill>
          <a:blip r:embed="rId2"/>
          <a:stretch>
            <a:fillRect/>
          </a:stretch>
        </p:blipFill>
        <p:spPr>
          <a:xfrm>
            <a:off x="4438651" y="1156878"/>
            <a:ext cx="3349336" cy="3349336"/>
          </a:xfrm>
          <a:prstGeom prst="rect">
            <a:avLst/>
          </a:prstGeom>
        </p:spPr>
      </p:pic>
    </p:spTree>
    <p:extLst>
      <p:ext uri="{BB962C8B-B14F-4D97-AF65-F5344CB8AC3E}">
        <p14:creationId xmlns:p14="http://schemas.microsoft.com/office/powerpoint/2010/main" val="36629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16BB0-2BDB-FC95-F18A-C6716D398CC9}"/>
              </a:ext>
            </a:extLst>
          </p:cNvPr>
          <p:cNvSpPr>
            <a:spLocks noGrp="1"/>
          </p:cNvSpPr>
          <p:nvPr>
            <p:ph type="title"/>
          </p:nvPr>
        </p:nvSpPr>
        <p:spPr/>
        <p:txBody>
          <a:bodyPr/>
          <a:lstStyle/>
          <a:p>
            <a:r>
              <a:rPr lang="en-US" dirty="0"/>
              <a:t>Production Possibilities Curve</a:t>
            </a:r>
          </a:p>
        </p:txBody>
      </p:sp>
      <p:sp>
        <p:nvSpPr>
          <p:cNvPr id="8" name="TextBox 7">
            <a:extLst>
              <a:ext uri="{FF2B5EF4-FFF2-40B4-BE49-F238E27FC236}">
                <a16:creationId xmlns:a16="http://schemas.microsoft.com/office/drawing/2014/main" id="{4861D329-91B6-60AD-117F-8D1C57C511D3}"/>
              </a:ext>
            </a:extLst>
          </p:cNvPr>
          <p:cNvSpPr txBox="1"/>
          <p:nvPr/>
        </p:nvSpPr>
        <p:spPr>
          <a:xfrm>
            <a:off x="326221" y="1139270"/>
            <a:ext cx="8346512" cy="3477875"/>
          </a:xfrm>
          <a:prstGeom prst="rect">
            <a:avLst/>
          </a:prstGeom>
          <a:noFill/>
        </p:spPr>
        <p:txBody>
          <a:bodyPr wrap="square" rtlCol="0">
            <a:spAutoFit/>
          </a:bodyPr>
          <a:lstStyle/>
          <a:p>
            <a:r>
              <a:rPr lang="en-US" sz="2200" dirty="0"/>
              <a:t>Resources are scarce.</a:t>
            </a:r>
          </a:p>
          <a:p>
            <a:endParaRPr lang="en-US" sz="2200" dirty="0"/>
          </a:p>
          <a:p>
            <a:r>
              <a:rPr lang="en-US" sz="2200" dirty="0"/>
              <a:t>As a result,  economies must make </a:t>
            </a:r>
            <a:r>
              <a:rPr lang="en-US" sz="2200" b="1" dirty="0">
                <a:solidFill>
                  <a:srgbClr val="FF0000"/>
                </a:solidFill>
              </a:rPr>
              <a:t>trade-offs</a:t>
            </a:r>
            <a:r>
              <a:rPr lang="en-US" sz="2200" dirty="0"/>
              <a:t>.  </a:t>
            </a:r>
          </a:p>
          <a:p>
            <a:r>
              <a:rPr lang="en-US" sz="2200" dirty="0"/>
              <a:t>A trade-off is when you give up something in order to have something else.</a:t>
            </a:r>
          </a:p>
          <a:p>
            <a:endParaRPr lang="en-US" sz="2200" dirty="0"/>
          </a:p>
          <a:p>
            <a:r>
              <a:rPr lang="en-US" sz="2200" dirty="0"/>
              <a:t>A </a:t>
            </a:r>
            <a:r>
              <a:rPr lang="en-US" sz="2200" b="1" dirty="0">
                <a:solidFill>
                  <a:srgbClr val="FF0000"/>
                </a:solidFill>
              </a:rPr>
              <a:t>Production Possibilities Curve</a:t>
            </a:r>
            <a:r>
              <a:rPr lang="en-US" sz="2200" dirty="0"/>
              <a:t> illustrates the trade-offs facing an economy that produces two goods.  It shows the maximum quantity of one </a:t>
            </a:r>
            <a:r>
              <a:rPr lang="en-US" sz="2200"/>
              <a:t>good that </a:t>
            </a:r>
            <a:r>
              <a:rPr lang="en-US" sz="2200" dirty="0"/>
              <a:t>can be produced, given the quantity of the other good produced. </a:t>
            </a:r>
          </a:p>
        </p:txBody>
      </p:sp>
    </p:spTree>
    <p:extLst>
      <p:ext uri="{BB962C8B-B14F-4D97-AF65-F5344CB8AC3E}">
        <p14:creationId xmlns:p14="http://schemas.microsoft.com/office/powerpoint/2010/main" val="18420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2B9D-08AB-0C11-31D9-E1B4F77DAD2C}"/>
              </a:ext>
            </a:extLst>
          </p:cNvPr>
          <p:cNvSpPr>
            <a:spLocks noGrp="1"/>
          </p:cNvSpPr>
          <p:nvPr>
            <p:ph type="title"/>
          </p:nvPr>
        </p:nvSpPr>
        <p:spPr/>
        <p:txBody>
          <a:bodyPr/>
          <a:lstStyle/>
          <a:p>
            <a:r>
              <a:rPr lang="en-US" dirty="0"/>
              <a:t>Graph a Production Possibilities Curve</a:t>
            </a:r>
          </a:p>
        </p:txBody>
      </p:sp>
      <p:sp>
        <p:nvSpPr>
          <p:cNvPr id="4" name="Text Placeholder 3">
            <a:extLst>
              <a:ext uri="{FF2B5EF4-FFF2-40B4-BE49-F238E27FC236}">
                <a16:creationId xmlns:a16="http://schemas.microsoft.com/office/drawing/2014/main" id="{6A7A4843-9548-4F4D-830D-6959202C171C}"/>
              </a:ext>
            </a:extLst>
          </p:cNvPr>
          <p:cNvSpPr>
            <a:spLocks noGrp="1"/>
          </p:cNvSpPr>
          <p:nvPr>
            <p:ph sz="half" idx="1"/>
          </p:nvPr>
        </p:nvSpPr>
        <p:spPr>
          <a:xfrm>
            <a:off x="579438" y="1144247"/>
            <a:ext cx="3886200" cy="3623016"/>
          </a:xfrm>
        </p:spPr>
        <p:txBody>
          <a:bodyPr numCol="1"/>
          <a:lstStyle/>
          <a:p>
            <a:r>
              <a:rPr lang="en-US" sz="1600" dirty="0">
                <a:effectLst/>
                <a:latin typeface="Arial" panose="020B0604020202020204" pitchFamily="34" charset="0"/>
                <a:ea typeface="Arial" panose="020B0604020202020204" pitchFamily="34" charset="0"/>
              </a:rPr>
              <a:t>Draw a production possibilities graph with one axis labeled bookmarks and the other axis labeled posters. </a:t>
            </a:r>
          </a:p>
          <a:p>
            <a:endParaRPr lang="en-US" sz="1600" dirty="0">
              <a:latin typeface="Arial" panose="020B0604020202020204" pitchFamily="34" charset="0"/>
              <a:ea typeface="Arial" panose="020B0604020202020204" pitchFamily="34" charset="0"/>
            </a:endParaRPr>
          </a:p>
          <a:p>
            <a:r>
              <a:rPr lang="en-US" sz="1600" dirty="0">
                <a:latin typeface="Arial" panose="020B0604020202020204" pitchFamily="34" charset="0"/>
                <a:ea typeface="Arial" panose="020B0604020202020204" pitchFamily="34" charset="0"/>
              </a:rPr>
              <a:t>B</a:t>
            </a:r>
            <a:r>
              <a:rPr lang="en-US" sz="1600" dirty="0">
                <a:effectLst/>
                <a:latin typeface="Arial" panose="020B0604020202020204" pitchFamily="34" charset="0"/>
                <a:ea typeface="Arial" panose="020B0604020202020204" pitchFamily="34" charset="0"/>
              </a:rPr>
              <a:t>rainstorm how many posters your group would make if they were ONLY making posters, and how many bookmarks they would make if they were ONLY making bookmarks.  </a:t>
            </a:r>
          </a:p>
          <a:p>
            <a:endParaRPr lang="en-US" sz="1600" dirty="0">
              <a:effectLst/>
              <a:latin typeface="Arial" panose="020B0604020202020204" pitchFamily="34" charset="0"/>
              <a:ea typeface="Arial" panose="020B0604020202020204" pitchFamily="34" charset="0"/>
            </a:endParaRPr>
          </a:p>
          <a:p>
            <a:r>
              <a:rPr lang="en-US" sz="1600" dirty="0">
                <a:effectLst/>
                <a:latin typeface="Arial" panose="020B0604020202020204" pitchFamily="34" charset="0"/>
                <a:ea typeface="Arial" panose="020B0604020202020204" pitchFamily="34" charset="0"/>
              </a:rPr>
              <a:t>Graph the three points (only posters, posters and bookmarks, only bookmarks) and draw the curve that connects the three points</a:t>
            </a:r>
            <a:r>
              <a:rPr lang="en-US" sz="1800" dirty="0">
                <a:effectLst/>
                <a:latin typeface="Arial" panose="020B0604020202020204" pitchFamily="34" charset="0"/>
                <a:ea typeface="Arial" panose="020B0604020202020204" pitchFamily="34" charset="0"/>
              </a:rPr>
              <a:t>.</a:t>
            </a:r>
          </a:p>
          <a:p>
            <a:endParaRPr lang="en-US" sz="1800" dirty="0">
              <a:latin typeface="Arial" panose="020B0604020202020204" pitchFamily="34" charset="0"/>
            </a:endParaRPr>
          </a:p>
          <a:p>
            <a:endParaRPr lang="en-US" dirty="0"/>
          </a:p>
        </p:txBody>
      </p:sp>
      <p:sp>
        <p:nvSpPr>
          <p:cNvPr id="11" name="Content Placeholder 10">
            <a:extLst>
              <a:ext uri="{FF2B5EF4-FFF2-40B4-BE49-F238E27FC236}">
                <a16:creationId xmlns:a16="http://schemas.microsoft.com/office/drawing/2014/main" id="{455A49B0-419A-E3C4-BF96-7C667E25EF49}"/>
              </a:ext>
            </a:extLst>
          </p:cNvPr>
          <p:cNvSpPr>
            <a:spLocks noGrp="1"/>
          </p:cNvSpPr>
          <p:nvPr>
            <p:ph sz="half" idx="2"/>
          </p:nvPr>
        </p:nvSpPr>
        <p:spPr/>
        <p:txBody>
          <a:bodyPr/>
          <a:lstStyle/>
          <a:p>
            <a:endParaRPr lang="en-US" dirty="0"/>
          </a:p>
        </p:txBody>
      </p:sp>
      <p:sp>
        <p:nvSpPr>
          <p:cNvPr id="3" name="Slide Number Placeholder 2">
            <a:extLst>
              <a:ext uri="{FF2B5EF4-FFF2-40B4-BE49-F238E27FC236}">
                <a16:creationId xmlns:a16="http://schemas.microsoft.com/office/drawing/2014/main" id="{5EE349D2-F671-2555-DCB2-EC2C97A49346}"/>
              </a:ext>
            </a:extLst>
          </p:cNvPr>
          <p:cNvSpPr>
            <a:spLocks noGrp="1"/>
          </p:cNvSpPr>
          <p:nvPr>
            <p:ph type="sldNum" sz="quarter" idx="12"/>
          </p:nvPr>
        </p:nvSpPr>
        <p:spPr/>
        <p:txBody>
          <a:bodyPr/>
          <a:lstStyle/>
          <a:p>
            <a:fld id="{6C37F40D-BF86-6F43-B998-BE81C530D250}" type="slidenum">
              <a:rPr lang="en-US" smtClean="0"/>
              <a:t>7</a:t>
            </a:fld>
            <a:endParaRPr lang="en-US"/>
          </a:p>
        </p:txBody>
      </p:sp>
      <p:grpSp>
        <p:nvGrpSpPr>
          <p:cNvPr id="12" name="Group 11">
            <a:extLst>
              <a:ext uri="{FF2B5EF4-FFF2-40B4-BE49-F238E27FC236}">
                <a16:creationId xmlns:a16="http://schemas.microsoft.com/office/drawing/2014/main" id="{5D85BE33-3B4F-06E2-DD0D-D0FE110BFCF4}"/>
              </a:ext>
            </a:extLst>
          </p:cNvPr>
          <p:cNvGrpSpPr/>
          <p:nvPr/>
        </p:nvGrpSpPr>
        <p:grpSpPr>
          <a:xfrm>
            <a:off x="4845731" y="1727200"/>
            <a:ext cx="3453037" cy="2170353"/>
            <a:chOff x="-134677" y="-259213"/>
            <a:chExt cx="3939996" cy="2539674"/>
          </a:xfrm>
        </p:grpSpPr>
        <p:cxnSp>
          <p:nvCxnSpPr>
            <p:cNvPr id="13" name="Straight Connector 12">
              <a:extLst>
                <a:ext uri="{FF2B5EF4-FFF2-40B4-BE49-F238E27FC236}">
                  <a16:creationId xmlns:a16="http://schemas.microsoft.com/office/drawing/2014/main" id="{1ED4A263-E9A4-A92B-4DA5-DCE012599229}"/>
                </a:ext>
              </a:extLst>
            </p:cNvPr>
            <p:cNvCxnSpPr>
              <a:cxnSpLocks/>
            </p:cNvCxnSpPr>
            <p:nvPr/>
          </p:nvCxnSpPr>
          <p:spPr>
            <a:xfrm flipH="1">
              <a:off x="1131570" y="-259213"/>
              <a:ext cx="11430" cy="211468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F4421F4E-EAB7-79B1-62C5-8A3472A5CC9D}"/>
                </a:ext>
              </a:extLst>
            </p:cNvPr>
            <p:cNvCxnSpPr>
              <a:cxnSpLocks/>
            </p:cNvCxnSpPr>
            <p:nvPr/>
          </p:nvCxnSpPr>
          <p:spPr>
            <a:xfrm>
              <a:off x="1143000" y="1847851"/>
              <a:ext cx="2475749" cy="19238"/>
            </a:xfrm>
            <a:prstGeom prst="line">
              <a:avLst/>
            </a:prstGeom>
          </p:spPr>
          <p:style>
            <a:lnRef idx="2">
              <a:schemeClr val="dk1"/>
            </a:lnRef>
            <a:fillRef idx="0">
              <a:schemeClr val="dk1"/>
            </a:fillRef>
            <a:effectRef idx="1">
              <a:schemeClr val="dk1"/>
            </a:effectRef>
            <a:fontRef idx="minor">
              <a:schemeClr val="tx1"/>
            </a:fontRef>
          </p:style>
        </p:cxnSp>
        <p:sp>
          <p:nvSpPr>
            <p:cNvPr id="15" name="Text Box 29">
              <a:extLst>
                <a:ext uri="{FF2B5EF4-FFF2-40B4-BE49-F238E27FC236}">
                  <a16:creationId xmlns:a16="http://schemas.microsoft.com/office/drawing/2014/main" id="{94DE866D-6339-0B41-DDFE-80BE0A86A0AC}"/>
                </a:ext>
              </a:extLst>
            </p:cNvPr>
            <p:cNvSpPr txBox="1"/>
            <p:nvPr/>
          </p:nvSpPr>
          <p:spPr>
            <a:xfrm>
              <a:off x="-134677" y="168845"/>
              <a:ext cx="1003030" cy="868064"/>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buNone/>
              </a:pPr>
              <a:r>
                <a:rPr lang="en-US" sz="1200" dirty="0">
                  <a:effectLst/>
                  <a:latin typeface="Arial" panose="020B0604020202020204" pitchFamily="34" charset="0"/>
                  <a:ea typeface="Arial" panose="020B0604020202020204" pitchFamily="34" charset="0"/>
                </a:rPr>
                <a:t>Quantity of </a:t>
              </a:r>
              <a:endParaRPr lang="en-US" dirty="0">
                <a:effectLst/>
                <a:latin typeface="Arial" panose="020B0604020202020204" pitchFamily="34" charset="0"/>
                <a:ea typeface="Arial" panose="020B0604020202020204" pitchFamily="34" charset="0"/>
              </a:endParaRPr>
            </a:p>
            <a:p>
              <a:pPr marL="0" marR="0">
                <a:lnSpc>
                  <a:spcPct val="115000"/>
                </a:lnSpc>
                <a:buNone/>
              </a:pPr>
              <a:r>
                <a:rPr lang="en-US" sz="1200" dirty="0">
                  <a:effectLst/>
                  <a:latin typeface="Arial" panose="020B0604020202020204" pitchFamily="34" charset="0"/>
                  <a:ea typeface="Arial" panose="020B0604020202020204" pitchFamily="34" charset="0"/>
                </a:rPr>
                <a:t>Posters</a:t>
              </a:r>
              <a:endParaRPr lang="en-US" dirty="0">
                <a:effectLst/>
                <a:latin typeface="Arial" panose="020B0604020202020204" pitchFamily="34" charset="0"/>
                <a:ea typeface="Arial" panose="020B0604020202020204" pitchFamily="34" charset="0"/>
              </a:endParaRPr>
            </a:p>
          </p:txBody>
        </p:sp>
        <p:sp>
          <p:nvSpPr>
            <p:cNvPr id="16" name="Text Box 29">
              <a:extLst>
                <a:ext uri="{FF2B5EF4-FFF2-40B4-BE49-F238E27FC236}">
                  <a16:creationId xmlns:a16="http://schemas.microsoft.com/office/drawing/2014/main" id="{F480D721-6292-5748-39BF-F9C04D298F6A}"/>
                </a:ext>
              </a:extLst>
            </p:cNvPr>
            <p:cNvSpPr txBox="1"/>
            <p:nvPr/>
          </p:nvSpPr>
          <p:spPr>
            <a:xfrm>
              <a:off x="1770766" y="1949615"/>
              <a:ext cx="2034553" cy="330846"/>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pPr>
              <a:r>
                <a:rPr lang="en-US" sz="1200" dirty="0">
                  <a:effectLst/>
                  <a:latin typeface="Arial" panose="020B0604020202020204" pitchFamily="34" charset="0"/>
                  <a:ea typeface="Arial" panose="020B0604020202020204" pitchFamily="34" charset="0"/>
                </a:rPr>
                <a:t>Quantity of Bookmarks</a:t>
              </a:r>
              <a:endParaRPr lang="en-US"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17221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DC768-3E93-3DD8-37D4-3F02509C557C}"/>
              </a:ext>
            </a:extLst>
          </p:cNvPr>
          <p:cNvSpPr>
            <a:spLocks noGrp="1"/>
          </p:cNvSpPr>
          <p:nvPr>
            <p:ph type="title"/>
          </p:nvPr>
        </p:nvSpPr>
        <p:spPr/>
        <p:txBody>
          <a:bodyPr/>
          <a:lstStyle/>
          <a:p>
            <a:r>
              <a:rPr lang="en-US" dirty="0"/>
              <a:t>What Shifts the PPC? </a:t>
            </a:r>
          </a:p>
        </p:txBody>
      </p:sp>
      <p:sp>
        <p:nvSpPr>
          <p:cNvPr id="5" name="Slide Number Placeholder 4">
            <a:extLst>
              <a:ext uri="{FF2B5EF4-FFF2-40B4-BE49-F238E27FC236}">
                <a16:creationId xmlns:a16="http://schemas.microsoft.com/office/drawing/2014/main" id="{FA325AB3-D6EA-7063-9425-4793FADA63F5}"/>
              </a:ext>
            </a:extLst>
          </p:cNvPr>
          <p:cNvSpPr>
            <a:spLocks noGrp="1"/>
          </p:cNvSpPr>
          <p:nvPr>
            <p:ph type="sldNum" sz="quarter" idx="12"/>
          </p:nvPr>
        </p:nvSpPr>
        <p:spPr/>
        <p:txBody>
          <a:bodyPr/>
          <a:lstStyle/>
          <a:p>
            <a:fld id="{6C37F40D-BF86-6F43-B998-BE81C530D250}" type="slidenum">
              <a:rPr lang="en-US" smtClean="0"/>
              <a:t>8</a:t>
            </a:fld>
            <a:endParaRPr lang="en-US"/>
          </a:p>
        </p:txBody>
      </p:sp>
      <p:sp>
        <p:nvSpPr>
          <p:cNvPr id="7" name="Content Placeholder 6">
            <a:extLst>
              <a:ext uri="{FF2B5EF4-FFF2-40B4-BE49-F238E27FC236}">
                <a16:creationId xmlns:a16="http://schemas.microsoft.com/office/drawing/2014/main" id="{CBE87353-0BED-6DC0-E551-EE3D11822432}"/>
              </a:ext>
            </a:extLst>
          </p:cNvPr>
          <p:cNvSpPr>
            <a:spLocks noGrp="1"/>
          </p:cNvSpPr>
          <p:nvPr>
            <p:ph idx="13"/>
          </p:nvPr>
        </p:nvSpPr>
        <p:spPr/>
        <p:txBody>
          <a:bodyPr/>
          <a:lstStyle/>
          <a:p>
            <a:r>
              <a:rPr lang="en-US" altLang="en-US" sz="3200" dirty="0"/>
              <a:t>Change in resources</a:t>
            </a:r>
          </a:p>
          <a:p>
            <a:r>
              <a:rPr lang="en-US" altLang="en-US" sz="3200" dirty="0"/>
              <a:t>Change in technology</a:t>
            </a:r>
          </a:p>
          <a:p>
            <a:endParaRPr lang="en-US" dirty="0"/>
          </a:p>
        </p:txBody>
      </p:sp>
      <p:sp>
        <p:nvSpPr>
          <p:cNvPr id="8" name="Content Placeholder 7">
            <a:extLst>
              <a:ext uri="{FF2B5EF4-FFF2-40B4-BE49-F238E27FC236}">
                <a16:creationId xmlns:a16="http://schemas.microsoft.com/office/drawing/2014/main" id="{F5026DD4-45F7-B799-00A9-E9A830815F59}"/>
              </a:ext>
            </a:extLst>
          </p:cNvPr>
          <p:cNvSpPr>
            <a:spLocks noGrp="1"/>
          </p:cNvSpPr>
          <p:nvPr>
            <p:ph idx="14"/>
          </p:nvPr>
        </p:nvSpPr>
        <p:spPr/>
        <p:txBody>
          <a:bodyPr/>
          <a:lstStyle/>
          <a:p>
            <a:endParaRPr lang="en-US" dirty="0"/>
          </a:p>
        </p:txBody>
      </p:sp>
    </p:spTree>
    <p:extLst>
      <p:ext uri="{BB962C8B-B14F-4D97-AF65-F5344CB8AC3E}">
        <p14:creationId xmlns:p14="http://schemas.microsoft.com/office/powerpoint/2010/main" val="8955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C550-691C-3C90-A1D3-30B18AB47340}"/>
              </a:ext>
            </a:extLst>
          </p:cNvPr>
          <p:cNvSpPr>
            <a:spLocks noGrp="1"/>
          </p:cNvSpPr>
          <p:nvPr>
            <p:ph type="title"/>
          </p:nvPr>
        </p:nvSpPr>
        <p:spPr/>
        <p:txBody>
          <a:bodyPr/>
          <a:lstStyle/>
          <a:p>
            <a:r>
              <a:rPr lang="en-US" dirty="0"/>
              <a:t>PPC Scenarios</a:t>
            </a:r>
          </a:p>
        </p:txBody>
      </p:sp>
      <p:sp>
        <p:nvSpPr>
          <p:cNvPr id="3" name="Slide Number Placeholder 2">
            <a:extLst>
              <a:ext uri="{FF2B5EF4-FFF2-40B4-BE49-F238E27FC236}">
                <a16:creationId xmlns:a16="http://schemas.microsoft.com/office/drawing/2014/main" id="{97AC8184-E936-F111-5E99-6D618FF05301}"/>
              </a:ext>
            </a:extLst>
          </p:cNvPr>
          <p:cNvSpPr>
            <a:spLocks noGrp="1"/>
          </p:cNvSpPr>
          <p:nvPr>
            <p:ph type="sldNum" sz="quarter" idx="12"/>
          </p:nvPr>
        </p:nvSpPr>
        <p:spPr/>
        <p:txBody>
          <a:bodyPr/>
          <a:lstStyle/>
          <a:p>
            <a:fld id="{6C37F40D-BF86-6F43-B998-BE81C530D250}" type="slidenum">
              <a:rPr lang="en-US" smtClean="0"/>
              <a:t>9</a:t>
            </a:fld>
            <a:endParaRPr lang="en-US"/>
          </a:p>
        </p:txBody>
      </p:sp>
      <p:sp>
        <p:nvSpPr>
          <p:cNvPr id="4" name="Content Placeholder 3">
            <a:extLst>
              <a:ext uri="{FF2B5EF4-FFF2-40B4-BE49-F238E27FC236}">
                <a16:creationId xmlns:a16="http://schemas.microsoft.com/office/drawing/2014/main" id="{6B3BBE56-DCC6-4640-15F2-110C011BAB6E}"/>
              </a:ext>
            </a:extLst>
          </p:cNvPr>
          <p:cNvSpPr>
            <a:spLocks noGrp="1"/>
          </p:cNvSpPr>
          <p:nvPr>
            <p:ph idx="13"/>
          </p:nvPr>
        </p:nvSpPr>
        <p:spPr/>
        <p:txBody>
          <a:bodyPr/>
          <a:lstStyle/>
          <a:p>
            <a:endParaRPr lang="en-US" dirty="0"/>
          </a:p>
        </p:txBody>
      </p:sp>
      <p:grpSp>
        <p:nvGrpSpPr>
          <p:cNvPr id="6" name="Group 5">
            <a:extLst>
              <a:ext uri="{FF2B5EF4-FFF2-40B4-BE49-F238E27FC236}">
                <a16:creationId xmlns:a16="http://schemas.microsoft.com/office/drawing/2014/main" id="{32CB73CD-ED15-2D79-E223-98532206D00E}"/>
              </a:ext>
            </a:extLst>
          </p:cNvPr>
          <p:cNvGrpSpPr/>
          <p:nvPr/>
        </p:nvGrpSpPr>
        <p:grpSpPr>
          <a:xfrm>
            <a:off x="1345386" y="1456055"/>
            <a:ext cx="3770442" cy="3391716"/>
            <a:chOff x="0" y="0"/>
            <a:chExt cx="3805319" cy="3219450"/>
          </a:xfrm>
        </p:grpSpPr>
        <p:cxnSp>
          <p:nvCxnSpPr>
            <p:cNvPr id="7" name="Straight Connector 6">
              <a:extLst>
                <a:ext uri="{FF2B5EF4-FFF2-40B4-BE49-F238E27FC236}">
                  <a16:creationId xmlns:a16="http://schemas.microsoft.com/office/drawing/2014/main" id="{2C8FDFC4-D29F-FF28-8FF0-D7F9E2C38700}"/>
                </a:ext>
              </a:extLst>
            </p:cNvPr>
            <p:cNvCxnSpPr/>
            <p:nvPr/>
          </p:nvCxnSpPr>
          <p:spPr>
            <a:xfrm flipH="1">
              <a:off x="1131570" y="0"/>
              <a:ext cx="19050" cy="185547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 name="Straight Connector 7">
              <a:extLst>
                <a:ext uri="{FF2B5EF4-FFF2-40B4-BE49-F238E27FC236}">
                  <a16:creationId xmlns:a16="http://schemas.microsoft.com/office/drawing/2014/main" id="{C276537C-0971-9D1D-3FDE-02FACEBB8179}"/>
                </a:ext>
              </a:extLst>
            </p:cNvPr>
            <p:cNvCxnSpPr/>
            <p:nvPr/>
          </p:nvCxnSpPr>
          <p:spPr>
            <a:xfrm>
              <a:off x="1143000" y="1847850"/>
              <a:ext cx="1958340" cy="762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9" name="Text Box 29">
              <a:extLst>
                <a:ext uri="{FF2B5EF4-FFF2-40B4-BE49-F238E27FC236}">
                  <a16:creationId xmlns:a16="http://schemas.microsoft.com/office/drawing/2014/main" id="{65B26A18-62E3-0F77-44C1-5DD0099DF66D}"/>
                </a:ext>
              </a:extLst>
            </p:cNvPr>
            <p:cNvSpPr txBox="1"/>
            <p:nvPr/>
          </p:nvSpPr>
          <p:spPr>
            <a:xfrm>
              <a:off x="64270" y="248464"/>
              <a:ext cx="1003030" cy="868064"/>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Quantity of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Capital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Goods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0" name="Text Box 29">
              <a:extLst>
                <a:ext uri="{FF2B5EF4-FFF2-40B4-BE49-F238E27FC236}">
                  <a16:creationId xmlns:a16="http://schemas.microsoft.com/office/drawing/2014/main" id="{21170424-2DAD-371C-462C-F1F9849AB0D6}"/>
                </a:ext>
              </a:extLst>
            </p:cNvPr>
            <p:cNvSpPr txBox="1"/>
            <p:nvPr/>
          </p:nvSpPr>
          <p:spPr>
            <a:xfrm>
              <a:off x="1770766" y="1949615"/>
              <a:ext cx="2034553" cy="330846"/>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Quantity of Consumer Goods</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1" name="Arc 10">
              <a:extLst>
                <a:ext uri="{FF2B5EF4-FFF2-40B4-BE49-F238E27FC236}">
                  <a16:creationId xmlns:a16="http://schemas.microsoft.com/office/drawing/2014/main" id="{23C15673-EE66-1F5B-4EFD-77584C082630}"/>
                </a:ext>
              </a:extLst>
            </p:cNvPr>
            <p:cNvSpPr/>
            <p:nvPr/>
          </p:nvSpPr>
          <p:spPr>
            <a:xfrm>
              <a:off x="0" y="453390"/>
              <a:ext cx="2316480" cy="2766060"/>
            </a:xfrm>
            <a:prstGeom prst="arc">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grpSp>
    </p:spTree>
    <p:extLst>
      <p:ext uri="{BB962C8B-B14F-4D97-AF65-F5344CB8AC3E}">
        <p14:creationId xmlns:p14="http://schemas.microsoft.com/office/powerpoint/2010/main" val="2160364805"/>
      </p:ext>
    </p:extLst>
  </p:cSld>
  <p:clrMapOvr>
    <a:masterClrMapping/>
  </p:clrMapOvr>
</p:sld>
</file>

<file path=ppt/theme/theme1.xml><?xml version="1.0" encoding="utf-8"?>
<a:theme xmlns:a="http://schemas.openxmlformats.org/drawingml/2006/main" name="CE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E theme" id="{7B3E7598-436C-4E29-96AE-9559CCB77AE7}" vid="{BBB61E2C-F27F-4335-A2B8-60FE771C2F88}"/>
    </a:ext>
  </a:extLst>
</a:theme>
</file>

<file path=ppt/theme/theme2.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CEE theme</Template>
  <TotalTime>78</TotalTime>
  <Words>1270</Words>
  <Application>Microsoft Office PowerPoint</Application>
  <PresentationFormat>On-screen Show (16:9)</PresentationFormat>
  <Paragraphs>125</Paragraphs>
  <Slides>20</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Cambria</vt:lpstr>
      <vt:lpstr>Courier New</vt:lpstr>
      <vt:lpstr>Inter Light</vt:lpstr>
      <vt:lpstr>Tahoma</vt:lpstr>
      <vt:lpstr>CEE theme</vt:lpstr>
      <vt:lpstr>3_Office Theme</vt:lpstr>
      <vt:lpstr>PowerPoint Presentation</vt:lpstr>
      <vt:lpstr>Producing Goods</vt:lpstr>
      <vt:lpstr>Producing Goods</vt:lpstr>
      <vt:lpstr>What would happen?</vt:lpstr>
      <vt:lpstr>PowerPoint Presentation</vt:lpstr>
      <vt:lpstr>Production Possibilities Curve</vt:lpstr>
      <vt:lpstr>Graph a Production Possibilities Curve</vt:lpstr>
      <vt:lpstr>What Shifts the PPC? </vt:lpstr>
      <vt:lpstr>PPC Scenarios</vt:lpstr>
      <vt:lpstr>PowerPoint Presentation</vt:lpstr>
      <vt:lpstr>PowerPoint Presentation</vt:lpstr>
      <vt:lpstr>PowerPoint Presentation</vt:lpstr>
      <vt:lpstr>PowerPoint Presentation</vt:lpstr>
      <vt:lpstr>PowerPoint Presentation</vt:lpstr>
      <vt:lpstr>PowerPoint Presentation</vt:lpstr>
      <vt:lpstr>Production Possibilities Curve</vt:lpstr>
      <vt:lpstr>Scenario 1</vt:lpstr>
      <vt:lpstr>Scenario 2</vt:lpstr>
      <vt:lpstr>Scenario 3</vt:lpstr>
      <vt:lpstr>Scarcity and the Production Possibilities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Ruth Cookson</cp:lastModifiedBy>
  <cp:revision>1</cp:revision>
  <dcterms:modified xsi:type="dcterms:W3CDTF">2026-03-09T17:29:03Z</dcterms:modified>
</cp:coreProperties>
</file>