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1"/>
  </p:notesMasterIdLst>
  <p:handoutMasterIdLst>
    <p:handoutMasterId r:id="rId32"/>
  </p:handoutMasterIdLst>
  <p:sldIdLst>
    <p:sldId id="699" r:id="rId5"/>
    <p:sldId id="722" r:id="rId6"/>
    <p:sldId id="724" r:id="rId7"/>
    <p:sldId id="760" r:id="rId8"/>
    <p:sldId id="725" r:id="rId9"/>
    <p:sldId id="767" r:id="rId10"/>
    <p:sldId id="768" r:id="rId11"/>
    <p:sldId id="727" r:id="rId12"/>
    <p:sldId id="726" r:id="rId13"/>
    <p:sldId id="749" r:id="rId14"/>
    <p:sldId id="766" r:id="rId15"/>
    <p:sldId id="769" r:id="rId16"/>
    <p:sldId id="770" r:id="rId17"/>
    <p:sldId id="772" r:id="rId18"/>
    <p:sldId id="775" r:id="rId19"/>
    <p:sldId id="776" r:id="rId20"/>
    <p:sldId id="774" r:id="rId21"/>
    <p:sldId id="763" r:id="rId22"/>
    <p:sldId id="778" r:id="rId23"/>
    <p:sldId id="777" r:id="rId24"/>
    <p:sldId id="751" r:id="rId25"/>
    <p:sldId id="771" r:id="rId26"/>
    <p:sldId id="738" r:id="rId27"/>
    <p:sldId id="764" r:id="rId28"/>
    <p:sldId id="773" r:id="rId29"/>
    <p:sldId id="75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FEE4"/>
    <a:srgbClr val="DDF2F7"/>
    <a:srgbClr val="414A58"/>
    <a:srgbClr val="5DBF9A"/>
    <a:srgbClr val="79BFB8"/>
    <a:srgbClr val="86C17B"/>
    <a:srgbClr val="A7CE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25B5B8-5C8E-D3AB-E6C0-333A6086352F}" v="71" dt="2026-09-21T12:55:55.8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69C7AE-8996-0046-AA5C-7794C4A4693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3D7849-3040-054B-AA6B-4869B4CF38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3ED1ED-05C6-9642-A613-B52D9CF231EE}" type="datetimeFigureOut">
              <a:rPr lang="en-US" smtClean="0"/>
              <a:t>9/22/2026</a:t>
            </a:fld>
            <a:endParaRPr lang="en-US"/>
          </a:p>
        </p:txBody>
      </p:sp>
      <p:sp>
        <p:nvSpPr>
          <p:cNvPr id="4" name="Footer Placeholder 3">
            <a:extLst>
              <a:ext uri="{FF2B5EF4-FFF2-40B4-BE49-F238E27FC236}">
                <a16:creationId xmlns:a16="http://schemas.microsoft.com/office/drawing/2014/main" id="{8ED7E81D-860E-D943-8C3B-1AAD2A47568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F20F9BB-B3F0-1944-85CF-3ED0A123198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6EB40F-773B-FC4B-8DAB-7A099FDE6767}" type="slidenum">
              <a:rPr lang="en-US" smtClean="0"/>
              <a:t>‹#›</a:t>
            </a:fld>
            <a:endParaRPr lang="en-US"/>
          </a:p>
        </p:txBody>
      </p:sp>
    </p:spTree>
    <p:extLst>
      <p:ext uri="{BB962C8B-B14F-4D97-AF65-F5344CB8AC3E}">
        <p14:creationId xmlns:p14="http://schemas.microsoft.com/office/powerpoint/2010/main" val="3982603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5DA19-45A3-9C4D-A0BD-48E5752966F4}"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A09D57-1EB1-314F-BB6D-C17464656B8A}" type="slidenum">
              <a:rPr lang="en-US" smtClean="0"/>
              <a:t>‹#›</a:t>
            </a:fld>
            <a:endParaRPr lang="en-US"/>
          </a:p>
        </p:txBody>
      </p:sp>
    </p:spTree>
    <p:extLst>
      <p:ext uri="{BB962C8B-B14F-4D97-AF65-F5344CB8AC3E}">
        <p14:creationId xmlns:p14="http://schemas.microsoft.com/office/powerpoint/2010/main" val="4045663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0AECEC67-45A8-8A4A-9C85-5CEA41F7BAB5}"/>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1143866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6AA85F9E-F7DD-424A-A243-848E478BD914}"/>
              </a:ext>
            </a:extLst>
          </p:cNvPr>
          <p:cNvSpPr>
            <a:spLocks noGrp="1"/>
          </p:cNvSpPr>
          <p:nvPr>
            <p:ph type="sldNum" sz="quarter" idx="4"/>
          </p:nvPr>
        </p:nvSpPr>
        <p:spPr>
          <a:xfrm>
            <a:off x="8604226" y="6374965"/>
            <a:ext cx="3263348"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FAEE96CF-4053-2149-B5F9-FD566E7161CA}" type="slidenum">
              <a:rPr lang="en-US" smtClean="0"/>
              <a:pPr/>
              <a:t>‹#›</a:t>
            </a:fld>
            <a:endParaRPr lang="en-US"/>
          </a:p>
        </p:txBody>
      </p:sp>
    </p:spTree>
    <p:extLst>
      <p:ext uri="{BB962C8B-B14F-4D97-AF65-F5344CB8AC3E}">
        <p14:creationId xmlns:p14="http://schemas.microsoft.com/office/powerpoint/2010/main" val="4188749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6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83775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A97E-7376-4DE9-EF59-F60409DF4ACE}"/>
              </a:ext>
            </a:extLst>
          </p:cNvPr>
          <p:cNvSpPr>
            <a:spLocks noGrp="1"/>
          </p:cNvSpPr>
          <p:nvPr>
            <p:ph type="title"/>
          </p:nvPr>
        </p:nvSpPr>
        <p:spPr>
          <a:xfrm>
            <a:off x="686076" y="529881"/>
            <a:ext cx="9213298" cy="841719"/>
          </a:xfrm>
          <a:prstGeom prst="rect">
            <a:avLst/>
          </a:prstGeom>
        </p:spPr>
        <p:txBody>
          <a:bodyPr anchor="t"/>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46DDE901-EF18-EB4D-C55F-6B6691CE5D29}"/>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4" name="Text Placeholder 3">
            <a:extLst>
              <a:ext uri="{FF2B5EF4-FFF2-40B4-BE49-F238E27FC236}">
                <a16:creationId xmlns:a16="http://schemas.microsoft.com/office/drawing/2014/main" id="{B5FD8604-1A03-0540-DE81-25443C24220D}"/>
              </a:ext>
            </a:extLst>
          </p:cNvPr>
          <p:cNvSpPr>
            <a:spLocks noGrp="1"/>
          </p:cNvSpPr>
          <p:nvPr>
            <p:ph type="body" sz="half" idx="2"/>
          </p:nvPr>
        </p:nvSpPr>
        <p:spPr>
          <a:xfrm>
            <a:off x="750888" y="1552713"/>
            <a:ext cx="10691812" cy="4752837"/>
          </a:xfrm>
          <a:prstGeom prst="rect">
            <a:avLst/>
          </a:prstGeom>
        </p:spPr>
        <p:txBody>
          <a:bodyPr numCol="4"/>
          <a:lstStyle>
            <a:lvl1pPr marL="0" indent="0" algn="l">
              <a:spcBef>
                <a:spcPts val="400"/>
              </a:spcBef>
              <a:buNone/>
              <a:defRPr sz="2800" baseline="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78330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834386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EE58E-2333-6544-C5BD-2C85453077EB}"/>
              </a:ext>
            </a:extLst>
          </p:cNvPr>
          <p:cNvSpPr>
            <a:spLocks noGrp="1"/>
          </p:cNvSpPr>
          <p:nvPr>
            <p:ph type="title"/>
          </p:nvPr>
        </p:nvSpPr>
        <p:spPr>
          <a:xfrm>
            <a:off x="689113" y="470452"/>
            <a:ext cx="10664687" cy="900134"/>
          </a:xfrm>
          <a:prstGeom prst="rect">
            <a:avLst/>
          </a:prstGeom>
        </p:spPr>
        <p:txBody>
          <a:bodyPr/>
          <a:lstStyle>
            <a:lvl1pPr>
              <a:defRPr sz="4400"/>
            </a:lvl1pPr>
          </a:lstStyle>
          <a:p>
            <a:r>
              <a:rPr lang="en-US"/>
              <a:t>Click to edit Master title style</a:t>
            </a:r>
          </a:p>
        </p:txBody>
      </p:sp>
      <p:sp>
        <p:nvSpPr>
          <p:cNvPr id="6" name="Slide Number Placeholder 5">
            <a:extLst>
              <a:ext uri="{FF2B5EF4-FFF2-40B4-BE49-F238E27FC236}">
                <a16:creationId xmlns:a16="http://schemas.microsoft.com/office/drawing/2014/main" id="{1D77BB54-B965-79EA-6C53-F8E4DC183BED}"/>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5" name="Content Placeholder 2">
            <a:extLst>
              <a:ext uri="{FF2B5EF4-FFF2-40B4-BE49-F238E27FC236}">
                <a16:creationId xmlns:a16="http://schemas.microsoft.com/office/drawing/2014/main" id="{0A766BAD-79DD-9BDE-760A-6AEAAE212B59}"/>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7E2297DC-432C-8227-DE5E-7744B607039C}"/>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3525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3DB2-4AD0-5F7B-FC1D-1AF24980A025}"/>
              </a:ext>
            </a:extLst>
          </p:cNvPr>
          <p:cNvSpPr>
            <a:spLocks noGrp="1"/>
          </p:cNvSpPr>
          <p:nvPr>
            <p:ph type="title"/>
          </p:nvPr>
        </p:nvSpPr>
        <p:spPr>
          <a:xfrm>
            <a:off x="713894" y="510897"/>
            <a:ext cx="10515600" cy="986597"/>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7A14BE4-D728-0426-4416-4934FD59D3FD}"/>
              </a:ext>
            </a:extLst>
          </p:cNvPr>
          <p:cNvSpPr>
            <a:spLocks noGrp="1"/>
          </p:cNvSpPr>
          <p:nvPr>
            <p:ph type="body" idx="1" hasCustomPrompt="1"/>
          </p:nvPr>
        </p:nvSpPr>
        <p:spPr>
          <a:xfrm>
            <a:off x="839788" y="1681163"/>
            <a:ext cx="5157787"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89443F-A02B-85D9-286B-FA2BE883BB8A}"/>
              </a:ext>
            </a:extLst>
          </p:cNvPr>
          <p:cNvSpPr>
            <a:spLocks noGrp="1"/>
          </p:cNvSpPr>
          <p:nvPr>
            <p:ph sz="half" idx="2"/>
          </p:nvPr>
        </p:nvSpPr>
        <p:spPr>
          <a:xfrm>
            <a:off x="839788" y="2505075"/>
            <a:ext cx="5157787"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5" name="Text Placeholder 4">
            <a:extLst>
              <a:ext uri="{FF2B5EF4-FFF2-40B4-BE49-F238E27FC236}">
                <a16:creationId xmlns:a16="http://schemas.microsoft.com/office/drawing/2014/main" id="{362CFE18-72C0-A86F-FCAA-0255E42A6DEC}"/>
              </a:ext>
            </a:extLst>
          </p:cNvPr>
          <p:cNvSpPr>
            <a:spLocks noGrp="1"/>
          </p:cNvSpPr>
          <p:nvPr>
            <p:ph type="body" sz="quarter" idx="3" hasCustomPrompt="1"/>
          </p:nvPr>
        </p:nvSpPr>
        <p:spPr>
          <a:xfrm>
            <a:off x="6172200" y="1681163"/>
            <a:ext cx="5183188" cy="823912"/>
          </a:xfrm>
          <a:prstGeom prst="rect">
            <a:avLst/>
          </a:prstGeom>
          <a:solidFill>
            <a:schemeClr val="accent6"/>
          </a:solidFill>
          <a:ln w="12700">
            <a:solidFill>
              <a:schemeClr val="accent6"/>
            </a:solidFill>
          </a:ln>
        </p:spPr>
        <p:txBody>
          <a:bodyPr anchor="ctr"/>
          <a:lstStyle>
            <a:lvl1pPr marL="0" indent="0">
              <a:buNone/>
              <a:defRPr sz="2400" b="1" i="0" baseline="0">
                <a:solidFill>
                  <a:schemeClr val="bg1"/>
                </a:solidFill>
                <a:latin typeface="+mn-lt"/>
                <a:ea typeface="Inter SemiBold" panose="02000503000000020004"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85C0A-E3F4-C527-3169-013E164323EA}"/>
              </a:ext>
            </a:extLst>
          </p:cNvPr>
          <p:cNvSpPr>
            <a:spLocks noGrp="1"/>
          </p:cNvSpPr>
          <p:nvPr>
            <p:ph sz="quarter" idx="4"/>
          </p:nvPr>
        </p:nvSpPr>
        <p:spPr>
          <a:xfrm>
            <a:off x="6172200" y="2505075"/>
            <a:ext cx="5183188" cy="3684588"/>
          </a:xfrm>
          <a:prstGeom prst="rect">
            <a:avLst/>
          </a:prstGeom>
          <a:solidFill>
            <a:schemeClr val="bg1">
              <a:alpha val="20004"/>
            </a:schemeClr>
          </a:solidFill>
          <a:ln w="12700">
            <a:solidFill>
              <a:schemeClr val="accent6"/>
            </a:solidFill>
          </a:ln>
        </p:spPr>
        <p:txBody>
          <a:bodyPr anchor="ctr"/>
          <a:lstStyle>
            <a:lvl1pPr marL="182880" indent="0">
              <a:buFontTx/>
              <a:buNone/>
              <a:defRPr sz="1800"/>
            </a:lvl1pPr>
            <a:lvl2pPr marL="182880" indent="0">
              <a:buFontTx/>
              <a:buNone/>
              <a:defRPr sz="1800"/>
            </a:lvl2pPr>
            <a:lvl3pPr marL="182880" indent="0">
              <a:buFontTx/>
              <a:buNone/>
              <a:defRPr sz="1800"/>
            </a:lvl3pPr>
            <a:lvl4pPr marL="182880" indent="0">
              <a:buFontTx/>
              <a:buNone/>
              <a:defRPr sz="1800"/>
            </a:lvl4pPr>
            <a:lvl5pPr marL="182880" indent="0">
              <a:buFontTx/>
              <a:buNone/>
              <a:defRPr sz="1800"/>
            </a:lvl5pPr>
          </a:lstStyle>
          <a:p>
            <a:pPr lvl="0"/>
            <a:r>
              <a:rPr lang="en-US"/>
              <a:t>Click to edit Master text styles</a:t>
            </a:r>
          </a:p>
        </p:txBody>
      </p:sp>
      <p:sp>
        <p:nvSpPr>
          <p:cNvPr id="9" name="Slide Number Placeholder 8">
            <a:extLst>
              <a:ext uri="{FF2B5EF4-FFF2-40B4-BE49-F238E27FC236}">
                <a16:creationId xmlns:a16="http://schemas.microsoft.com/office/drawing/2014/main" id="{4A1EE331-0DC5-4C93-19BA-70C475B9AC3C}"/>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3946261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Calibri Light" panose="020F0302020204030204" pitchFamily="34" charset="0"/>
                <a:ea typeface="Calibri Light" panose="020F0302020204030204" pitchFamily="34" charset="0"/>
              </a:defRPr>
            </a:lvl1pPr>
            <a:lvl2pPr>
              <a:defRPr sz="2000" b="0" i="0" spc="-100" baseline="0">
                <a:latin typeface="Calibri Light" panose="020F0302020204030204" pitchFamily="34" charset="0"/>
                <a:ea typeface="Calibri Light" panose="020F0302020204030204" pitchFamily="34" charset="0"/>
              </a:defRPr>
            </a:lvl2pPr>
            <a:lvl3pPr marL="1143000" indent="-228600">
              <a:buFont typeface="Courier New" panose="02070309020205020404" pitchFamily="49" charset="0"/>
              <a:buChar char="o"/>
              <a:defRPr sz="1800" b="0" i="0" spc="-100" baseline="0">
                <a:latin typeface="Calibri Light" panose="020F0302020204030204" pitchFamily="34" charset="0"/>
                <a:ea typeface="Calibri Light" panose="020F0302020204030204" pitchFamily="34" charset="0"/>
              </a:defRPr>
            </a:lvl3pPr>
            <a:lvl4pPr marL="1600200" indent="-228600">
              <a:buFont typeface="Arial" panose="020B0604020202020204" pitchFamily="34" charset="0"/>
              <a:buChar char="•"/>
              <a:defRPr b="0" i="0" spc="-100" baseline="0">
                <a:latin typeface="Calibri Light" panose="020F0302020204030204" pitchFamily="34" charset="0"/>
                <a:ea typeface="Calibri Light" panose="020F0302020204030204" pitchFamily="34" charset="0"/>
              </a:defRPr>
            </a:lvl4pPr>
            <a:lvl5pPr>
              <a:defRPr b="0" i="0" spc="-100" baseline="0">
                <a:latin typeface="Calibri Light" panose="020F0302020204030204" pitchFamily="34" charset="0"/>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Calibri Light" panose="020F0302020204030204" pitchFamily="34" charset="0"/>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176915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410D3-16A4-38B5-6E13-2E2FD3F9C241}"/>
              </a:ext>
            </a:extLst>
          </p:cNvPr>
          <p:cNvSpPr>
            <a:spLocks noGrp="1"/>
          </p:cNvSpPr>
          <p:nvPr>
            <p:ph type="ctrTitle"/>
          </p:nvPr>
        </p:nvSpPr>
        <p:spPr>
          <a:xfrm>
            <a:off x="699053" y="274224"/>
            <a:ext cx="9144000" cy="679932"/>
          </a:xfrm>
          <a:prstGeom prst="rect">
            <a:avLst/>
          </a:prstGeom>
        </p:spPr>
        <p:txBody>
          <a:bodyPr anchor="t"/>
          <a:lstStyle>
            <a:lvl1pPr algn="l">
              <a:defRPr sz="4000" spc="-250" baseline="0"/>
            </a:lvl1pPr>
          </a:lstStyle>
          <a:p>
            <a:r>
              <a:rPr lang="en-US"/>
              <a:t>Click to edit Master title style</a:t>
            </a:r>
          </a:p>
        </p:txBody>
      </p:sp>
      <p:sp>
        <p:nvSpPr>
          <p:cNvPr id="3" name="Subtitle 2">
            <a:extLst>
              <a:ext uri="{FF2B5EF4-FFF2-40B4-BE49-F238E27FC236}">
                <a16:creationId xmlns:a16="http://schemas.microsoft.com/office/drawing/2014/main" id="{F0FAF815-7FD2-A1A9-3CA7-21C807E8D1C4}"/>
              </a:ext>
            </a:extLst>
          </p:cNvPr>
          <p:cNvSpPr>
            <a:spLocks noGrp="1"/>
          </p:cNvSpPr>
          <p:nvPr>
            <p:ph type="subTitle" idx="1" hasCustomPrompt="1"/>
          </p:nvPr>
        </p:nvSpPr>
        <p:spPr>
          <a:xfrm>
            <a:off x="732183" y="861391"/>
            <a:ext cx="9144000" cy="616227"/>
          </a:xfrm>
          <a:prstGeom prst="rect">
            <a:avLst/>
          </a:prstGeo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02326661-4707-BCF8-89DC-036A14FF03E3}"/>
              </a:ext>
            </a:extLst>
          </p:cNvPr>
          <p:cNvSpPr>
            <a:spLocks noGrp="1"/>
          </p:cNvSpPr>
          <p:nvPr>
            <p:ph type="sldNum" sz="quarter" idx="12"/>
          </p:nvPr>
        </p:nvSpPr>
        <p:spPr/>
        <p:txBody>
          <a:bodyPr/>
          <a:lstStyle/>
          <a:p>
            <a:fld id="{6C37F40D-BF86-6F43-B998-BE81C530D250}" type="slidenum">
              <a:rPr lang="en-US" smtClean="0"/>
              <a:t>‹#›</a:t>
            </a:fld>
            <a:endParaRPr lang="en-US"/>
          </a:p>
        </p:txBody>
      </p:sp>
      <p:sp>
        <p:nvSpPr>
          <p:cNvPr id="8" name="Content Placeholder 2">
            <a:extLst>
              <a:ext uri="{FF2B5EF4-FFF2-40B4-BE49-F238E27FC236}">
                <a16:creationId xmlns:a16="http://schemas.microsoft.com/office/drawing/2014/main" id="{A32085CA-BB43-10D6-EBC9-07C094ACD2F7}"/>
              </a:ext>
            </a:extLst>
          </p:cNvPr>
          <p:cNvSpPr>
            <a:spLocks noGrp="1"/>
          </p:cNvSpPr>
          <p:nvPr>
            <p:ph idx="13"/>
          </p:nvPr>
        </p:nvSpPr>
        <p:spPr>
          <a:xfrm>
            <a:off x="699053" y="2290418"/>
            <a:ext cx="10830339" cy="3363636"/>
          </a:xfrm>
          <a:prstGeom prst="rect">
            <a:avLst/>
          </a:prstGeom>
        </p:spPr>
        <p:txBody>
          <a:bodyPr/>
          <a:lstStyle>
            <a:lvl1pPr>
              <a:defRPr sz="2400" b="0" i="0" spc="-100" baseline="0">
                <a:latin typeface="+mj-lt"/>
                <a:ea typeface="Calibri Light" panose="020F0302020204030204" pitchFamily="34" charset="0"/>
              </a:defRPr>
            </a:lvl1pPr>
            <a:lvl2pPr>
              <a:defRPr sz="2000" b="0" i="0" spc="-100" baseline="0">
                <a:latin typeface="+mj-lt"/>
                <a:ea typeface="Calibri Light" panose="020F0302020204030204" pitchFamily="34" charset="0"/>
              </a:defRPr>
            </a:lvl2pPr>
            <a:lvl3pPr marL="1143000" indent="-228600">
              <a:buFont typeface="Courier New" panose="02070309020205020404" pitchFamily="49" charset="0"/>
              <a:buChar char="o"/>
              <a:defRPr sz="1800" b="0" i="0" spc="-100" baseline="0">
                <a:latin typeface="+mj-lt"/>
                <a:ea typeface="Calibri Light" panose="020F0302020204030204" pitchFamily="34" charset="0"/>
              </a:defRPr>
            </a:lvl3pPr>
            <a:lvl4pPr marL="1600200" indent="-228600">
              <a:buFont typeface="Arial" panose="020B0604020202020204" pitchFamily="34" charset="0"/>
              <a:buChar char="•"/>
              <a:defRPr b="0" i="0" spc="-100" baseline="0">
                <a:latin typeface="+mj-lt"/>
                <a:ea typeface="Calibri Light" panose="020F0302020204030204" pitchFamily="34" charset="0"/>
              </a:defRPr>
            </a:lvl4pPr>
            <a:lvl5pPr>
              <a:defRPr b="0" i="0" spc="-100" baseline="0">
                <a:latin typeface="+mj-lt"/>
                <a:ea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C5CDB2D7-ABD9-F2B8-A049-66466A86D672}"/>
              </a:ext>
            </a:extLst>
          </p:cNvPr>
          <p:cNvSpPr>
            <a:spLocks noGrp="1"/>
          </p:cNvSpPr>
          <p:nvPr>
            <p:ph idx="14" hasCustomPrompt="1"/>
          </p:nvPr>
        </p:nvSpPr>
        <p:spPr>
          <a:xfrm>
            <a:off x="699053" y="1477618"/>
            <a:ext cx="10830339" cy="1035049"/>
          </a:xfrm>
          <a:prstGeom prst="rect">
            <a:avLst/>
          </a:prstGeom>
        </p:spPr>
        <p:txBody>
          <a:bodyPr/>
          <a:lstStyle>
            <a:lvl1pPr marL="0" indent="0">
              <a:buFontTx/>
              <a:buNone/>
              <a:defRPr b="0" i="0" spc="-100" baseline="0">
                <a:latin typeface="+mj-lt"/>
                <a:ea typeface="Calibri Light" panose="020F0302020204030204" pitchFamily="34" charset="0"/>
              </a:defRPr>
            </a:lvl1pPr>
            <a:lvl2pPr marL="457200" indent="0">
              <a:buNone/>
              <a:defRPr b="0" i="0" spc="-100" baseline="0">
                <a:latin typeface="Inter Light" panose="02000503000000020004" pitchFamily="2" charset="0"/>
                <a:ea typeface="Inter Light" panose="02000503000000020004" pitchFamily="2" charset="0"/>
              </a:defRPr>
            </a:lvl2pPr>
            <a:lvl3pPr>
              <a:defRPr b="0" i="0" spc="-100" baseline="0">
                <a:latin typeface="Inter Light" panose="02000503000000020004" pitchFamily="2" charset="0"/>
                <a:ea typeface="Inter Light" panose="02000503000000020004" pitchFamily="2" charset="0"/>
              </a:defRPr>
            </a:lvl3pPr>
            <a:lvl4pPr>
              <a:defRPr b="0" i="0" spc="-100" baseline="0">
                <a:latin typeface="Inter Light" panose="02000503000000020004" pitchFamily="2" charset="0"/>
                <a:ea typeface="Inter Light" panose="02000503000000020004" pitchFamily="2" charset="0"/>
              </a:defRPr>
            </a:lvl4pPr>
            <a:lvl5pPr>
              <a:defRPr b="0" i="0" spc="-100" baseline="0">
                <a:latin typeface="Inter Light" panose="02000503000000020004" pitchFamily="2" charset="0"/>
                <a:ea typeface="Inter Light" panose="02000503000000020004" pitchFamily="2" charset="0"/>
              </a:defRPr>
            </a:lvl5pPr>
          </a:lstStyle>
          <a:p>
            <a:r>
              <a:rPr lang="en-US"/>
              <a:t>Click to edit Master subtitle style</a:t>
            </a:r>
          </a:p>
        </p:txBody>
      </p:sp>
    </p:spTree>
    <p:extLst>
      <p:ext uri="{BB962C8B-B14F-4D97-AF65-F5344CB8AC3E}">
        <p14:creationId xmlns:p14="http://schemas.microsoft.com/office/powerpoint/2010/main" val="541863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2799863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460A-1594-573A-6C2D-93036DB45E13}"/>
              </a:ext>
            </a:extLst>
          </p:cNvPr>
          <p:cNvSpPr>
            <a:spLocks noGrp="1"/>
          </p:cNvSpPr>
          <p:nvPr>
            <p:ph type="title"/>
          </p:nvPr>
        </p:nvSpPr>
        <p:spPr>
          <a:xfrm>
            <a:off x="689113" y="543339"/>
            <a:ext cx="10664687" cy="827247"/>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2D1DDA1-EEE8-6151-AF63-C6DD44C6B20B}"/>
              </a:ext>
            </a:extLst>
          </p:cNvPr>
          <p:cNvSpPr>
            <a:spLocks noGrp="1"/>
          </p:cNvSpPr>
          <p:nvPr>
            <p:ph sz="half" idx="1"/>
          </p:nvPr>
        </p:nvSpPr>
        <p:spPr>
          <a:xfrm>
            <a:off x="838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A3DC7-9CE9-5714-D4C2-AD13EB819644}"/>
              </a:ext>
            </a:extLst>
          </p:cNvPr>
          <p:cNvSpPr>
            <a:spLocks noGrp="1"/>
          </p:cNvSpPr>
          <p:nvPr>
            <p:ph sz="half" idx="2"/>
          </p:nvPr>
        </p:nvSpPr>
        <p:spPr>
          <a:xfrm>
            <a:off x="6172200" y="1825625"/>
            <a:ext cx="5181600" cy="4351338"/>
          </a:xfrm>
          <a:prstGeom prst="rect">
            <a:avLst/>
          </a:prstGeo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20FB01A-698C-118C-A7BB-AA904F53B75A}"/>
              </a:ext>
            </a:extLst>
          </p:cNvPr>
          <p:cNvSpPr>
            <a:spLocks noGrp="1"/>
          </p:cNvSpPr>
          <p:nvPr>
            <p:ph type="sldNum" sz="quarter" idx="12"/>
          </p:nvPr>
        </p:nvSpPr>
        <p:spPr/>
        <p:txBody>
          <a:bodyPr/>
          <a:lstStyle/>
          <a:p>
            <a:fld id="{6C37F40D-BF86-6F43-B998-BE81C530D250}" type="slidenum">
              <a:rPr lang="en-US" smtClean="0"/>
              <a:t>‹#›</a:t>
            </a:fld>
            <a:endParaRPr lang="en-US"/>
          </a:p>
        </p:txBody>
      </p:sp>
    </p:spTree>
    <p:extLst>
      <p:ext uri="{BB962C8B-B14F-4D97-AF65-F5344CB8AC3E}">
        <p14:creationId xmlns:p14="http://schemas.microsoft.com/office/powerpoint/2010/main" val="1002891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5238-D472-B506-C6C3-A31529133F72}"/>
              </a:ext>
            </a:extLst>
          </p:cNvPr>
          <p:cNvSpPr>
            <a:spLocks noGrp="1"/>
          </p:cNvSpPr>
          <p:nvPr>
            <p:ph type="title"/>
          </p:nvPr>
        </p:nvSpPr>
        <p:spPr>
          <a:xfrm>
            <a:off x="812800" y="5066783"/>
            <a:ext cx="10515600" cy="1325563"/>
          </a:xfrm>
          <a:prstGeom prst="rect">
            <a:avLst/>
          </a:prstGeom>
        </p:spPr>
        <p:txBody>
          <a:bodyPr/>
          <a:lstStyle>
            <a:lvl1pPr>
              <a:defRPr sz="3400" b="0" i="0" spc="-100" baseline="0">
                <a:solidFill>
                  <a:schemeClr val="tx1"/>
                </a:solidFill>
                <a:latin typeface="+mj-lt"/>
                <a:ea typeface="Calibri Light" panose="020F0302020204030204" pitchFamily="34" charset="0"/>
                <a:cs typeface="Calibri Light" panose="020F0302020204030204" pitchFamily="34" charset="0"/>
              </a:defRPr>
            </a:lvl1pPr>
          </a:lstStyle>
          <a:p>
            <a:r>
              <a:rPr lang="en-US"/>
              <a:t>Click to edit Master title style</a:t>
            </a:r>
          </a:p>
        </p:txBody>
      </p:sp>
      <p:sp>
        <p:nvSpPr>
          <p:cNvPr id="10" name="Text Placeholder 9">
            <a:extLst>
              <a:ext uri="{FF2B5EF4-FFF2-40B4-BE49-F238E27FC236}">
                <a16:creationId xmlns:a16="http://schemas.microsoft.com/office/drawing/2014/main" id="{55B7508F-85EB-1F5B-D91C-D2D4F929AA98}"/>
              </a:ext>
            </a:extLst>
          </p:cNvPr>
          <p:cNvSpPr>
            <a:spLocks noGrp="1"/>
          </p:cNvSpPr>
          <p:nvPr>
            <p:ph type="body" sz="quarter" idx="10" hasCustomPrompt="1"/>
          </p:nvPr>
        </p:nvSpPr>
        <p:spPr>
          <a:xfrm>
            <a:off x="812800" y="4146550"/>
            <a:ext cx="10515600" cy="914400"/>
          </a:xfrm>
          <a:prstGeom prst="rect">
            <a:avLst/>
          </a:prstGeom>
        </p:spPr>
        <p:txBody>
          <a:bodyPr/>
          <a:lstStyle>
            <a:lvl1pPr marL="0" indent="0">
              <a:buFontTx/>
              <a:buNone/>
              <a:defRPr sz="5400" spc="-150">
                <a:solidFill>
                  <a:schemeClr val="tx1"/>
                </a:solidFill>
              </a:defRPr>
            </a:lvl1pPr>
            <a:lvl3pPr marL="914400" indent="0">
              <a:buNone/>
              <a:defRPr/>
            </a:lvl3pPr>
          </a:lstStyle>
          <a:p>
            <a:pPr lvl="0"/>
            <a:r>
              <a:rPr lang="en-US"/>
              <a:t>Click to edit Master title style</a:t>
            </a:r>
          </a:p>
        </p:txBody>
      </p:sp>
    </p:spTree>
    <p:extLst>
      <p:ext uri="{BB962C8B-B14F-4D97-AF65-F5344CB8AC3E}">
        <p14:creationId xmlns:p14="http://schemas.microsoft.com/office/powerpoint/2010/main" val="1152808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4552492-3CC3-CB45-8DBD-0628ADDBE06F}"/>
              </a:ext>
            </a:extLst>
          </p:cNvPr>
          <p:cNvSpPr/>
          <p:nvPr userDrawn="1"/>
        </p:nvSpPr>
        <p:spPr>
          <a:xfrm flipV="1">
            <a:off x="790414" y="1291710"/>
            <a:ext cx="10611172" cy="45719"/>
          </a:xfrm>
          <a:prstGeom prst="rect">
            <a:avLst/>
          </a:prstGeom>
          <a:solidFill>
            <a:srgbClr val="A7C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5">
            <a:extLst>
              <a:ext uri="{FF2B5EF4-FFF2-40B4-BE49-F238E27FC236}">
                <a16:creationId xmlns:a16="http://schemas.microsoft.com/office/drawing/2014/main" id="{33B496CD-2279-CD4F-8D0A-FDDFF8C86885}"/>
              </a:ext>
            </a:extLst>
          </p:cNvPr>
          <p:cNvSpPr>
            <a:spLocks noGrp="1"/>
          </p:cNvSpPr>
          <p:nvPr>
            <p:ph type="sldNum" sz="quarter" idx="4"/>
          </p:nvPr>
        </p:nvSpPr>
        <p:spPr>
          <a:xfrm>
            <a:off x="8610599" y="6356350"/>
            <a:ext cx="3389243" cy="365125"/>
          </a:xfrm>
          <a:prstGeom prst="rect">
            <a:avLst/>
          </a:prstGeom>
        </p:spPr>
        <p:txBody>
          <a:bodyPr vert="horz" lIns="91440" tIns="45720" rIns="91440" bIns="45720" rtlCol="0" anchor="ctr"/>
          <a:lstStyle>
            <a:lvl1pPr algn="r">
              <a:defRPr sz="1000" b="0" i="0" baseline="0">
                <a:solidFill>
                  <a:srgbClr val="414A58"/>
                </a:solidFill>
                <a:latin typeface="Calibri" panose="020F0502020204030204" pitchFamily="34" charset="0"/>
                <a:ea typeface="Calibri" panose="020F0502020204030204" pitchFamily="34" charset="0"/>
              </a:defRPr>
            </a:lvl1pPr>
          </a:lstStyle>
          <a:p>
            <a:fld id="{6C37F40D-BF86-6F43-B998-BE81C530D250}" type="slidenum">
              <a:rPr lang="en-US" smtClean="0"/>
              <a:pPr/>
              <a:t>‹#›</a:t>
            </a:fld>
            <a:endParaRPr lang="en-US"/>
          </a:p>
        </p:txBody>
      </p:sp>
      <p:pic>
        <p:nvPicPr>
          <p:cNvPr id="7" name="Picture 6">
            <a:extLst>
              <a:ext uri="{FF2B5EF4-FFF2-40B4-BE49-F238E27FC236}">
                <a16:creationId xmlns:a16="http://schemas.microsoft.com/office/drawing/2014/main" id="{E8829DBB-6882-9F19-DFA1-5C6C44AF50EA}"/>
              </a:ext>
            </a:extLst>
          </p:cNvPr>
          <p:cNvPicPr>
            <a:picLocks noChangeAspect="1"/>
          </p:cNvPicPr>
          <p:nvPr userDrawn="1"/>
        </p:nvPicPr>
        <p:blipFill>
          <a:blip r:embed="rId14"/>
          <a:stretch>
            <a:fillRect/>
          </a:stretch>
        </p:blipFill>
        <p:spPr>
          <a:xfrm>
            <a:off x="9909313" y="324519"/>
            <a:ext cx="1452594" cy="741429"/>
          </a:xfrm>
          <a:prstGeom prst="rect">
            <a:avLst/>
          </a:prstGeom>
        </p:spPr>
      </p:pic>
    </p:spTree>
    <p:extLst>
      <p:ext uri="{BB962C8B-B14F-4D97-AF65-F5344CB8AC3E}">
        <p14:creationId xmlns:p14="http://schemas.microsoft.com/office/powerpoint/2010/main" val="1490564425"/>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86" r:id="rId3"/>
    <p:sldLayoutId id="2147483694" r:id="rId4"/>
    <p:sldLayoutId id="2147483666" r:id="rId5"/>
    <p:sldLayoutId id="2147483695" r:id="rId6"/>
    <p:sldLayoutId id="2147483669" r:id="rId7"/>
    <p:sldLayoutId id="2147483665" r:id="rId8"/>
    <p:sldLayoutId id="2147483696" r:id="rId9"/>
    <p:sldLayoutId id="2147483668" r:id="rId10"/>
    <p:sldLayoutId id="2147483697" r:id="rId11"/>
    <p:sldLayoutId id="2147483715"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mailto:cjfitzthum@stcloudstate.edu"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cnbc.com/2026/03/26/family-caregivers.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ouncilforeconed.org/policy-advocacy/k-12-standard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ouncilforeconed.org/policy-advocacy/k-12-standards/"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bls.gov/news.release/atus.nr0.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pmc.ncbi.nlm.nih.gov/articles/PMC2690351/"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conedlink.org/resources/human-capital-and-labor-markets-video-series-and-quiz/" TargetMode="External"/><Relationship Id="rId2" Type="http://schemas.openxmlformats.org/officeDocument/2006/relationships/hyperlink" Target="https://econedlink.org/resources/gdp-data-is-the-economy-health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econedlink.org/resources/gdp-data-is-the-economy-health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econedlink.org/resources/human-capital-and-labor-markets-video-series-and-quiz/"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nifi.org/" TargetMode="External"/><Relationship Id="rId2" Type="http://schemas.openxmlformats.org/officeDocument/2006/relationships/hyperlink" Target="https://www.nsdebatecamp.com/lincoln-douglas/debate-format" TargetMode="Externa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3699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375023" y="1602324"/>
            <a:ext cx="6161315" cy="914400"/>
          </a:xfrm>
        </p:spPr>
        <p:txBody>
          <a:bodyPr lIns="91440" tIns="45720" rIns="91440" bIns="45720" anchor="t"/>
          <a:lstStyle/>
          <a:p>
            <a:pPr algn="ctr"/>
            <a:r>
              <a:rPr lang="en-US">
                <a:solidFill>
                  <a:srgbClr val="FFFFFF"/>
                </a:solidFill>
                <a:highlight>
                  <a:srgbClr val="0071BB"/>
                </a:highlight>
                <a:ea typeface="Calibri"/>
                <a:cs typeface="Calibri"/>
              </a:rPr>
              <a:t>The Economics of Caregiving: A Labor Market Study</a:t>
            </a:r>
            <a:endParaRPr lang="en-US">
              <a:ea typeface="Calibri"/>
              <a:cs typeface="Calibri"/>
            </a:endParaRPr>
          </a:p>
          <a:p>
            <a:endParaRPr lang="en-US" sz="5000" dirty="0">
              <a:solidFill>
                <a:srgbClr val="414A58"/>
              </a:solidFill>
              <a:latin typeface="Calibri Light"/>
              <a:ea typeface="Calibri Light"/>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2948F9BB-182F-A1DB-C553-F723BCFC0B57}"/>
              </a:ext>
            </a:extLst>
          </p:cNvPr>
          <p:cNvPicPr>
            <a:picLocks noChangeAspect="1"/>
          </p:cNvPicPr>
          <p:nvPr/>
        </p:nvPicPr>
        <p:blipFill>
          <a:blip r:embed="rId5"/>
          <a:stretch>
            <a:fillRect/>
          </a:stretch>
        </p:blipFill>
        <p:spPr>
          <a:xfrm>
            <a:off x="7113268" y="1198485"/>
            <a:ext cx="4690298" cy="4468428"/>
          </a:xfrm>
          <a:prstGeom prst="rect">
            <a:avLst/>
          </a:prstGeom>
        </p:spPr>
      </p:pic>
      <p:pic>
        <p:nvPicPr>
          <p:cNvPr id="7" name="Picture 6">
            <a:extLst>
              <a:ext uri="{FF2B5EF4-FFF2-40B4-BE49-F238E27FC236}">
                <a16:creationId xmlns:a16="http://schemas.microsoft.com/office/drawing/2014/main" id="{7BBCB151-E295-8634-91D5-90979AD0A4E6}"/>
              </a:ext>
            </a:extLst>
          </p:cNvPr>
          <p:cNvPicPr>
            <a:picLocks noChangeAspect="1"/>
          </p:cNvPicPr>
          <p:nvPr/>
        </p:nvPicPr>
        <p:blipFill>
          <a:blip r:embed="rId6"/>
          <a:srcRect b="441"/>
          <a:stretch>
            <a:fillRect/>
          </a:stretch>
        </p:blipFill>
        <p:spPr>
          <a:xfrm>
            <a:off x="3500625" y="4527737"/>
            <a:ext cx="2695575" cy="1650049"/>
          </a:xfrm>
          <a:prstGeom prst="rect">
            <a:avLst/>
          </a:prstGeom>
        </p:spPr>
      </p:pic>
    </p:spTree>
    <p:extLst>
      <p:ext uri="{BB962C8B-B14F-4D97-AF65-F5344CB8AC3E}">
        <p14:creationId xmlns:p14="http://schemas.microsoft.com/office/powerpoint/2010/main" val="341012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Certificate Requirements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latin typeface="Calibri Light"/>
                <a:ea typeface="Calibri Light"/>
                <a:cs typeface="Calibri Light"/>
              </a:rPr>
              <a:t>To earn professional development hours for webinars, you must:</a:t>
            </a:r>
          </a:p>
          <a:p>
            <a:pPr marL="0" indent="0">
              <a:buNone/>
            </a:pPr>
            <a:endParaRPr lang="en-US" sz="2600" dirty="0">
              <a:latin typeface="Calibri Light"/>
              <a:ea typeface="Calibri Light"/>
              <a:cs typeface="Calibri Light"/>
            </a:endParaRPr>
          </a:p>
          <a:p>
            <a:pPr marL="457200" indent="-457200">
              <a:buFont typeface="Arial"/>
            </a:pPr>
            <a:r>
              <a:rPr lang="en-US" sz="2600" dirty="0">
                <a:latin typeface="Calibri Light"/>
                <a:ea typeface="Calibri Light"/>
                <a:cs typeface="Calibri Light"/>
              </a:rPr>
              <a:t>Watch a minimum of 75% for all sessions </a:t>
            </a:r>
          </a:p>
          <a:p>
            <a:pPr marL="457200" indent="-457200">
              <a:buFont typeface="Arial"/>
            </a:pPr>
            <a:r>
              <a:rPr lang="en-US" sz="2600" dirty="0">
                <a:latin typeface="Calibri Light"/>
                <a:ea typeface="Calibri Light"/>
                <a:cs typeface="Calibri Light"/>
              </a:rPr>
              <a:t>You will automatically receive a professional development certificate via e-mail within 24 to 48 hours.</a:t>
            </a:r>
            <a:endParaRPr lang="en-US">
              <a:ea typeface="Calibri Light"/>
            </a:endParaRPr>
          </a:p>
          <a:p>
            <a:pPr marL="0" indent="0">
              <a:buNone/>
            </a:pPr>
            <a:endParaRPr lang="en-US" sz="260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2</a:t>
            </a:fld>
            <a:endParaRPr lang="en-US"/>
          </a:p>
        </p:txBody>
      </p:sp>
    </p:spTree>
    <p:extLst>
      <p:ext uri="{BB962C8B-B14F-4D97-AF65-F5344CB8AC3E}">
        <p14:creationId xmlns:p14="http://schemas.microsoft.com/office/powerpoint/2010/main" val="2661078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Objectives</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latin typeface="Calibri Light"/>
                <a:ea typeface="+mn-lt"/>
                <a:cs typeface="Calibri Light"/>
              </a:rPr>
              <a:t>You will be able to:</a:t>
            </a:r>
          </a:p>
          <a:p>
            <a:pPr marL="0" indent="0">
              <a:buNone/>
            </a:pPr>
            <a:endParaRPr lang="en-US" sz="2400">
              <a:latin typeface="Calibri Light"/>
              <a:ea typeface="+mn-lt"/>
              <a:cs typeface="Calibri Light"/>
            </a:endParaRPr>
          </a:p>
          <a:p>
            <a:pPr>
              <a:buFont typeface="Arial" panose="020B0604020202020204" pitchFamily="34" charset="0"/>
              <a:buChar char="•"/>
            </a:pPr>
            <a:r>
              <a:rPr lang="en-US" sz="2400">
                <a:solidFill>
                  <a:srgbClr val="545454"/>
                </a:solidFill>
                <a:ea typeface="+mn-lt"/>
                <a:cs typeface="+mn-lt"/>
              </a:rPr>
              <a:t>define caregiving and relate it to GDP in terms of unpaid labor</a:t>
            </a:r>
            <a:endParaRPr lang="en-US" sz="2400">
              <a:latin typeface="Calibri Light"/>
              <a:ea typeface="+mn-lt"/>
              <a:cs typeface="Calibri"/>
            </a:endParaRPr>
          </a:p>
          <a:p>
            <a:r>
              <a:rPr lang="en-US" sz="2400">
                <a:solidFill>
                  <a:srgbClr val="545454"/>
                </a:solidFill>
                <a:ea typeface="+mn-lt"/>
                <a:cs typeface="+mn-lt"/>
              </a:rPr>
              <a:t>explore economic public policy options and weigh the costs and benefits of each</a:t>
            </a:r>
            <a:endParaRPr lang="en-US" sz="2400">
              <a:ea typeface="Calibri"/>
              <a:cs typeface="Calibri"/>
            </a:endParaRPr>
          </a:p>
          <a:p>
            <a:pPr marL="0" indent="0">
              <a:lnSpc>
                <a:spcPct val="100000"/>
              </a:lnSpc>
              <a:spcBef>
                <a:spcPts val="0"/>
              </a:spcBef>
              <a:buNone/>
            </a:pPr>
            <a:endParaRPr lang="en-US" sz="2400" dirty="0">
              <a:latin typeface="Calibri Light" panose="020F0302020204030204" pitchFamily="34" charset="0"/>
              <a:ea typeface="+mn-lt"/>
              <a:cs typeface="Calibri"/>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3</a:t>
            </a:fld>
            <a:endParaRPr lang="en-US"/>
          </a:p>
        </p:txBody>
      </p:sp>
    </p:spTree>
    <p:extLst>
      <p:ext uri="{BB962C8B-B14F-4D97-AF65-F5344CB8AC3E}">
        <p14:creationId xmlns:p14="http://schemas.microsoft.com/office/powerpoint/2010/main" val="937720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Presenter</a:t>
            </a:r>
            <a:endParaRPr lang="en-US"/>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3050184" y="1711105"/>
            <a:ext cx="7630354" cy="34398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2000" b="1">
                <a:highlight>
                  <a:srgbClr val="FFFFFF"/>
                </a:highlight>
                <a:latin typeface="Gill Sans"/>
                <a:cs typeface="Calibri Light"/>
              </a:rPr>
              <a:t>Dr. Cynthia Fitzthum</a:t>
            </a:r>
            <a:endParaRPr lang="en-US" sz="2000">
              <a:latin typeface="Calibri" panose="020F0502020204030204"/>
              <a:ea typeface="Calibri"/>
              <a:cs typeface="Calibri"/>
            </a:endParaRPr>
          </a:p>
          <a:p>
            <a:pPr>
              <a:buNone/>
            </a:pPr>
            <a:r>
              <a:rPr lang="en-US" sz="2000" b="1">
                <a:highlight>
                  <a:srgbClr val="FFFFFF"/>
                </a:highlight>
                <a:latin typeface="Gill Sans"/>
                <a:cs typeface="Calibri Light"/>
              </a:rPr>
              <a:t>K-12/Secondary Educator Preparation Department, Chair</a:t>
            </a:r>
            <a:endParaRPr lang="en-US" sz="2000">
              <a:ea typeface="Calibri"/>
              <a:cs typeface="Calibri"/>
            </a:endParaRPr>
          </a:p>
          <a:p>
            <a:pPr>
              <a:buNone/>
            </a:pPr>
            <a:endParaRPr lang="en-US" sz="2000" b="1" dirty="0">
              <a:highlight>
                <a:srgbClr val="FFFFFF"/>
              </a:highlight>
              <a:latin typeface="Gill Sans"/>
              <a:ea typeface="Calibri"/>
              <a:cs typeface="Calibri Light"/>
            </a:endParaRPr>
          </a:p>
          <a:p>
            <a:pPr>
              <a:buNone/>
            </a:pPr>
            <a:r>
              <a:rPr lang="en-US" sz="2000">
                <a:highlight>
                  <a:srgbClr val="FFFFFF"/>
                </a:highlight>
                <a:latin typeface="Gill Sans"/>
                <a:ea typeface="Calibri"/>
                <a:cs typeface="Calibri"/>
              </a:rPr>
              <a:t>Center for Economic Education, Co-Director</a:t>
            </a:r>
            <a:endParaRPr lang="en-US" sz="2000">
              <a:ea typeface="Calibri"/>
              <a:cs typeface="Calibri"/>
            </a:endParaRPr>
          </a:p>
          <a:p>
            <a:pPr>
              <a:buNone/>
            </a:pPr>
            <a:r>
              <a:rPr lang="en-US" sz="2000">
                <a:highlight>
                  <a:srgbClr val="FFFFFF"/>
                </a:highlight>
                <a:latin typeface="Gill Sans"/>
                <a:ea typeface="+mn-lt"/>
                <a:cs typeface="Calibri"/>
              </a:rPr>
              <a:t>Social Studies Education, Faculty</a:t>
            </a:r>
            <a:endParaRPr lang="en-US" sz="2000">
              <a:latin typeface="Calibri" panose="020F0502020204030204"/>
              <a:ea typeface="+mn-lt"/>
              <a:cs typeface="Calibri"/>
            </a:endParaRPr>
          </a:p>
          <a:p>
            <a:pPr>
              <a:buNone/>
            </a:pPr>
            <a:br>
              <a:rPr lang="en-US" sz="2000" dirty="0">
                <a:highlight>
                  <a:srgbClr val="FFFFFF"/>
                </a:highlight>
                <a:latin typeface="Gill Sans"/>
                <a:ea typeface="+mn-lt"/>
                <a:cs typeface="Calibri"/>
              </a:rPr>
            </a:br>
            <a:r>
              <a:rPr lang="en-US" sz="2000">
                <a:highlight>
                  <a:srgbClr val="FFFFFF"/>
                </a:highlight>
                <a:latin typeface="Gill Sans"/>
                <a:ea typeface="+mn-lt"/>
                <a:cs typeface="Calibri"/>
              </a:rPr>
              <a:t>St. Cloud State University, Minnesota</a:t>
            </a:r>
            <a:br>
              <a:rPr lang="en-US" sz="2000" dirty="0">
                <a:highlight>
                  <a:srgbClr val="FFFFFF"/>
                </a:highlight>
                <a:latin typeface="Gill Sans"/>
                <a:ea typeface="+mn-lt"/>
                <a:cs typeface="Calibri"/>
              </a:rPr>
            </a:br>
            <a:r>
              <a:rPr lang="en-US" sz="2000" dirty="0">
                <a:highlight>
                  <a:srgbClr val="FFFFFF"/>
                </a:highlight>
                <a:latin typeface="Gill Sans"/>
                <a:ea typeface="+mn-lt"/>
                <a:cs typeface="Calibri"/>
              </a:rPr>
              <a:t>SH 345</a:t>
            </a:r>
            <a:br>
              <a:rPr lang="en-US" sz="2000" dirty="0">
                <a:highlight>
                  <a:srgbClr val="FFFFFF"/>
                </a:highlight>
                <a:latin typeface="Gill Sans"/>
                <a:ea typeface="+mn-lt"/>
                <a:cs typeface="Calibri"/>
              </a:rPr>
            </a:br>
            <a:r>
              <a:rPr lang="en-US" sz="2000" dirty="0">
                <a:highlight>
                  <a:srgbClr val="FFFFFF"/>
                </a:highlight>
                <a:latin typeface="Gill Sans"/>
                <a:ea typeface="+mn-lt"/>
                <a:cs typeface="Calibri"/>
                <a:hlinkClick r:id="rId2"/>
              </a:rPr>
              <a:t>cjfitzthum@stcloudstate.edu</a:t>
            </a:r>
            <a:endParaRPr lang="en-US" sz="2000">
              <a:ea typeface="Calibri"/>
              <a:cs typeface="Calibri"/>
            </a:endParaRPr>
          </a:p>
          <a:p>
            <a:pPr marL="0" indent="0">
              <a:buNone/>
            </a:pPr>
            <a:endParaRPr lang="en-US" sz="2400" b="1" dirty="0">
              <a:latin typeface="Calibri Light"/>
              <a:ea typeface="Calibri Light"/>
              <a:cs typeface="Calibri Light"/>
            </a:endParaRPr>
          </a:p>
          <a:p>
            <a:pPr marL="0" indent="0">
              <a:buNone/>
            </a:pPr>
            <a:endParaRPr lang="en-US" sz="2600">
              <a:latin typeface="Calibri Light" panose="020F0302020204030204" pitchFamily="34" charset="0"/>
              <a:ea typeface="+mn-l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4</a:t>
            </a:fld>
            <a:endParaRPr lang="en-US"/>
          </a:p>
        </p:txBody>
      </p:sp>
      <p:pic>
        <p:nvPicPr>
          <p:cNvPr id="7" name="Picture 6" descr="Short-haired woman in glasses and suit looking at camera and standing in front of seated colleagues in conference hall">
            <a:extLst>
              <a:ext uri="{FF2B5EF4-FFF2-40B4-BE49-F238E27FC236}">
                <a16:creationId xmlns:a16="http://schemas.microsoft.com/office/drawing/2014/main" id="{91D7D443-4765-CF0A-3426-9F5D52CBC39A}"/>
              </a:ext>
            </a:extLst>
          </p:cNvPr>
          <p:cNvPicPr>
            <a:picLocks noChangeAspect="1"/>
          </p:cNvPicPr>
          <p:nvPr/>
        </p:nvPicPr>
        <p:blipFill rotWithShape="1">
          <a:blip r:embed="rId3"/>
          <a:srcRect l="10853" t="2353" r="24806" b="-4706"/>
          <a:stretch/>
        </p:blipFill>
        <p:spPr>
          <a:xfrm>
            <a:off x="1608566" y="1695708"/>
            <a:ext cx="1000171" cy="106080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A571A080-5F8C-DF5A-6954-0EAD29811338}"/>
              </a:ext>
            </a:extLst>
          </p:cNvPr>
          <p:cNvPicPr>
            <a:picLocks noChangeAspect="1"/>
          </p:cNvPicPr>
          <p:nvPr/>
        </p:nvPicPr>
        <p:blipFill>
          <a:blip r:embed="rId4"/>
          <a:stretch>
            <a:fillRect/>
          </a:stretch>
        </p:blipFill>
        <p:spPr>
          <a:xfrm>
            <a:off x="702816" y="1597981"/>
            <a:ext cx="2160234" cy="3232952"/>
          </a:xfrm>
          <a:prstGeom prst="rect">
            <a:avLst/>
          </a:prstGeom>
        </p:spPr>
      </p:pic>
    </p:spTree>
    <p:extLst>
      <p:ext uri="{BB962C8B-B14F-4D97-AF65-F5344CB8AC3E}">
        <p14:creationId xmlns:p14="http://schemas.microsoft.com/office/powerpoint/2010/main" val="1074274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Session Agenda</a:t>
            </a:r>
          </a:p>
        </p:txBody>
      </p:sp>
      <p:sp>
        <p:nvSpPr>
          <p:cNvPr id="3" name="Text Placeholder 2">
            <a:extLst>
              <a:ext uri="{FF2B5EF4-FFF2-40B4-BE49-F238E27FC236}">
                <a16:creationId xmlns:a16="http://schemas.microsoft.com/office/drawing/2014/main" id="{0428248E-9A13-7345-BF5A-CD0E38051879}"/>
              </a:ext>
            </a:extLst>
          </p:cNvPr>
          <p:cNvSpPr txBox="1">
            <a:spLocks/>
          </p:cNvSpPr>
          <p:nvPr/>
        </p:nvSpPr>
        <p:spPr>
          <a:xfrm>
            <a:off x="733969" y="1825625"/>
            <a:ext cx="7994454"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eriod"/>
            </a:pPr>
            <a:r>
              <a:rPr lang="en-US" sz="2600">
                <a:latin typeface="Calibri Light"/>
                <a:ea typeface="Calibri Light"/>
                <a:cs typeface="Calibri Light"/>
              </a:rPr>
              <a:t>Standards Overview</a:t>
            </a:r>
          </a:p>
          <a:p>
            <a:pPr marL="514350" indent="-514350">
              <a:buAutoNum type="arabicPeriod"/>
            </a:pPr>
            <a:r>
              <a:rPr lang="en-US" sz="2600">
                <a:latin typeface="Calibri Light"/>
                <a:ea typeface="Calibri Light"/>
                <a:cs typeface="Calibri Light"/>
              </a:rPr>
              <a:t>What is caregiving?</a:t>
            </a:r>
          </a:p>
          <a:p>
            <a:pPr marL="514350" indent="-514350">
              <a:buAutoNum type="arabicPeriod"/>
            </a:pPr>
            <a:r>
              <a:rPr lang="en-US" sz="2600">
                <a:latin typeface="Calibri Light"/>
                <a:ea typeface="Calibri Light"/>
                <a:cs typeface="Calibri Light"/>
              </a:rPr>
              <a:t>How is it connected to GDP and unpaid labor?</a:t>
            </a:r>
            <a:endParaRPr lang="en-US"/>
          </a:p>
          <a:p>
            <a:pPr marL="514350" indent="-514350">
              <a:buAutoNum type="arabicPeriod"/>
            </a:pPr>
            <a:r>
              <a:rPr lang="en-US" sz="2600" dirty="0">
                <a:latin typeface="Calibri Light"/>
                <a:ea typeface="Calibri Light"/>
                <a:cs typeface="Calibri Light"/>
              </a:rPr>
              <a:t>What are the costs and benefits of public policy </a:t>
            </a:r>
            <a:r>
              <a:rPr lang="en-US" sz="2600">
                <a:latin typeface="Calibri Light"/>
                <a:ea typeface="Calibri Light"/>
                <a:cs typeface="Calibri Light"/>
              </a:rPr>
              <a:t>options regarding caregiving?</a:t>
            </a:r>
            <a:endParaRPr lang="en-US" sz="2600" dirty="0">
              <a:latin typeface="Calibri Light"/>
              <a:ea typeface="Calibri Light"/>
              <a:cs typeface="Calibri Light"/>
            </a:endParaRPr>
          </a:p>
          <a:p>
            <a:pPr marL="514350" indent="-514350">
              <a:buAutoNum type="arabicPeriod"/>
            </a:pPr>
            <a:r>
              <a:rPr lang="en-US" sz="2600">
                <a:latin typeface="Calibri Light"/>
                <a:ea typeface="Calibri Light"/>
                <a:cs typeface="Calibri Light"/>
              </a:rPr>
              <a:t>Recap and Reflection</a:t>
            </a:r>
          </a:p>
          <a:p>
            <a:pPr marL="514350" indent="-514350">
              <a:buAutoNum type="arabicPeriod"/>
            </a:pPr>
            <a:endParaRPr lang="en-US" sz="2600" dirty="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5</a:t>
            </a:fld>
            <a:endParaRPr lang="en-US"/>
          </a:p>
        </p:txBody>
      </p:sp>
      <p:pic>
        <p:nvPicPr>
          <p:cNvPr id="4" name="Picture 3" descr="A cartoon character holding a book&#10;&#10;Description automatically generated">
            <a:extLst>
              <a:ext uri="{FF2B5EF4-FFF2-40B4-BE49-F238E27FC236}">
                <a16:creationId xmlns:a16="http://schemas.microsoft.com/office/drawing/2014/main" id="{CD3F451A-6F82-3B20-20CE-77171E9ECA42}"/>
              </a:ext>
            </a:extLst>
          </p:cNvPr>
          <p:cNvPicPr>
            <a:picLocks noChangeAspect="1"/>
          </p:cNvPicPr>
          <p:nvPr/>
        </p:nvPicPr>
        <p:blipFill>
          <a:blip r:embed="rId2"/>
          <a:stretch>
            <a:fillRect/>
          </a:stretch>
        </p:blipFill>
        <p:spPr>
          <a:xfrm>
            <a:off x="9151283" y="2309531"/>
            <a:ext cx="2181786" cy="2238936"/>
          </a:xfrm>
          <a:prstGeom prst="rect">
            <a:avLst/>
          </a:prstGeom>
        </p:spPr>
      </p:pic>
      <p:pic>
        <p:nvPicPr>
          <p:cNvPr id="6" name="Picture 5">
            <a:extLst>
              <a:ext uri="{FF2B5EF4-FFF2-40B4-BE49-F238E27FC236}">
                <a16:creationId xmlns:a16="http://schemas.microsoft.com/office/drawing/2014/main" id="{0E0666B2-FBF7-A8BC-02F7-F029ED4EF3B9}"/>
              </a:ext>
            </a:extLst>
          </p:cNvPr>
          <p:cNvPicPr>
            <a:picLocks noChangeAspect="1"/>
          </p:cNvPicPr>
          <p:nvPr/>
        </p:nvPicPr>
        <p:blipFill>
          <a:blip r:embed="rId3"/>
          <a:stretch>
            <a:fillRect/>
          </a:stretch>
        </p:blipFill>
        <p:spPr>
          <a:xfrm>
            <a:off x="8116820" y="2310566"/>
            <a:ext cx="3569215" cy="2362076"/>
          </a:xfrm>
          <a:prstGeom prst="rect">
            <a:avLst/>
          </a:prstGeom>
        </p:spPr>
      </p:pic>
    </p:spTree>
    <p:extLst>
      <p:ext uri="{BB962C8B-B14F-4D97-AF65-F5344CB8AC3E}">
        <p14:creationId xmlns:p14="http://schemas.microsoft.com/office/powerpoint/2010/main" val="1309746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1B3F9-44B2-5D43-863E-F356DDD49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2BC728-705D-19FD-2B60-0CD90DBBF289}"/>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Reflect...</a:t>
            </a:r>
            <a:endParaRPr lang="en-US"/>
          </a:p>
        </p:txBody>
      </p:sp>
      <p:sp>
        <p:nvSpPr>
          <p:cNvPr id="5" name="Slide Number Placeholder 4">
            <a:extLst>
              <a:ext uri="{FF2B5EF4-FFF2-40B4-BE49-F238E27FC236}">
                <a16:creationId xmlns:a16="http://schemas.microsoft.com/office/drawing/2014/main" id="{277C5D20-2010-E7B3-4D48-08DF95FF13BB}"/>
              </a:ext>
            </a:extLst>
          </p:cNvPr>
          <p:cNvSpPr>
            <a:spLocks noGrp="1"/>
          </p:cNvSpPr>
          <p:nvPr>
            <p:ph type="sldNum" sz="quarter" idx="4"/>
          </p:nvPr>
        </p:nvSpPr>
        <p:spPr/>
        <p:txBody>
          <a:bodyPr/>
          <a:lstStyle/>
          <a:p>
            <a:fld id="{FAEE96CF-4053-2149-B5F9-FD566E7161CA}" type="slidenum">
              <a:rPr lang="en-US" smtClean="0"/>
              <a:pPr/>
              <a:t>6</a:t>
            </a:fld>
            <a:endParaRPr lang="en-US"/>
          </a:p>
        </p:txBody>
      </p:sp>
      <p:sp>
        <p:nvSpPr>
          <p:cNvPr id="4" name="Text Placeholder 2">
            <a:extLst>
              <a:ext uri="{FF2B5EF4-FFF2-40B4-BE49-F238E27FC236}">
                <a16:creationId xmlns:a16="http://schemas.microsoft.com/office/drawing/2014/main" id="{E7701F82-DA25-F1C7-5676-FBA52A925567}"/>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4000" b="1">
                <a:highlight>
                  <a:srgbClr val="FFFFFF"/>
                </a:highlight>
              </a:rPr>
              <a:t>Family caregivers now provide $1 trillion worth of care annually, AARP finds</a:t>
            </a:r>
            <a:endParaRPr lang="en-US" sz="4000">
              <a:ea typeface="Calibri"/>
              <a:cs typeface="Calibri"/>
            </a:endParaRPr>
          </a:p>
          <a:p>
            <a:pPr algn="ctr">
              <a:buNone/>
            </a:pPr>
            <a:endParaRPr lang="en-US" sz="4000" b="1" dirty="0">
              <a:highlight>
                <a:srgbClr val="FFFFFF"/>
              </a:highlight>
              <a:latin typeface="Calibri"/>
              <a:ea typeface="Calibri"/>
              <a:cs typeface="Calibri"/>
            </a:endParaRPr>
          </a:p>
          <a:p>
            <a:pPr algn="ctr">
              <a:buNone/>
            </a:pPr>
            <a:r>
              <a:rPr lang="en-US" sz="2000" b="1" i="1">
                <a:highlight>
                  <a:srgbClr val="FFFFFF"/>
                </a:highlight>
                <a:latin typeface="Calibri"/>
                <a:ea typeface="Calibri"/>
                <a:cs typeface="Calibri"/>
              </a:rPr>
              <a:t>"</a:t>
            </a:r>
            <a:r>
              <a:rPr lang="en-US" sz="2000" i="1">
                <a:highlight>
                  <a:srgbClr val="FFFFFF"/>
                </a:highlight>
                <a:ea typeface="+mn-lt"/>
                <a:cs typeface="+mn-lt"/>
              </a:rPr>
              <a:t>Caregiving intersects deeply with economics, highlighting both the heavy financial sacrifices borne by families and the foundational, unpaid labor required to sustain society."</a:t>
            </a:r>
            <a:endParaRPr lang="en-US" sz="2000" b="1" i="1">
              <a:highlight>
                <a:srgbClr val="FFFFFF"/>
              </a:highlight>
              <a:latin typeface="Calibri"/>
              <a:ea typeface="Calibri"/>
              <a:cs typeface="Calibri"/>
            </a:endParaRPr>
          </a:p>
          <a:p>
            <a:pPr marL="0" indent="0" algn="ctr">
              <a:buNone/>
            </a:pPr>
            <a:endParaRPr lang="en-US" sz="2600" dirty="0">
              <a:latin typeface="Calibri Light"/>
              <a:ea typeface="Calibri Light"/>
              <a:cs typeface="Calibri Light"/>
            </a:endParaRPr>
          </a:p>
          <a:p>
            <a:pPr marL="0" indent="0" algn="ctr">
              <a:buNone/>
            </a:pPr>
            <a:r>
              <a:rPr lang="en-US" sz="2600">
                <a:latin typeface="Calibri Light"/>
                <a:ea typeface="Calibri Light"/>
                <a:cs typeface="Calibri Light"/>
              </a:rPr>
              <a:t>(CNBC, 2026)</a:t>
            </a:r>
            <a:endParaRPr lang="en-US" sz="2600" dirty="0">
              <a:latin typeface="Calibri Light"/>
              <a:ea typeface="Calibri Light"/>
              <a:cs typeface="Calibri Light"/>
            </a:endParaRPr>
          </a:p>
          <a:p>
            <a:pPr marL="0" indent="0" algn="ctr">
              <a:buNone/>
            </a:pPr>
            <a:r>
              <a:rPr lang="en-US" sz="1600" dirty="0">
                <a:ea typeface="+mn-lt"/>
                <a:cs typeface="+mn-lt"/>
                <a:hlinkClick r:id="rId2"/>
              </a:rPr>
              <a:t>https://www.cnbc.com/2026/03/26/family-caregivers.html</a:t>
            </a:r>
            <a:r>
              <a:rPr lang="en-US" sz="1600" dirty="0">
                <a:ea typeface="+mn-lt"/>
                <a:cs typeface="+mn-lt"/>
              </a:rPr>
              <a:t> </a:t>
            </a:r>
            <a:endParaRPr lang="en-US" sz="1600">
              <a:ea typeface="+mn-lt"/>
              <a:cs typeface="+mn-l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184758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124E3-B6BF-48DB-ABEE-71CA37E86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789C7-E921-F4CB-D23B-1A9EA67CF44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Journal Idea here</a:t>
            </a:r>
            <a:endParaRPr lang="en-US"/>
          </a:p>
        </p:txBody>
      </p:sp>
      <p:sp>
        <p:nvSpPr>
          <p:cNvPr id="5" name="Slide Number Placeholder 4">
            <a:extLst>
              <a:ext uri="{FF2B5EF4-FFF2-40B4-BE49-F238E27FC236}">
                <a16:creationId xmlns:a16="http://schemas.microsoft.com/office/drawing/2014/main" id="{70219CBC-744C-F032-5463-EAC7AAAE08E8}"/>
              </a:ext>
            </a:extLst>
          </p:cNvPr>
          <p:cNvSpPr>
            <a:spLocks noGrp="1"/>
          </p:cNvSpPr>
          <p:nvPr>
            <p:ph type="sldNum" sz="quarter" idx="4"/>
          </p:nvPr>
        </p:nvSpPr>
        <p:spPr/>
        <p:txBody>
          <a:bodyPr/>
          <a:lstStyle/>
          <a:p>
            <a:fld id="{FAEE96CF-4053-2149-B5F9-FD566E7161CA}" type="slidenum">
              <a:rPr lang="en-US" smtClean="0"/>
              <a:pPr/>
              <a:t>7</a:t>
            </a:fld>
            <a:endParaRPr lang="en-US"/>
          </a:p>
        </p:txBody>
      </p:sp>
      <p:sp>
        <p:nvSpPr>
          <p:cNvPr id="4" name="Text Placeholder 2">
            <a:extLst>
              <a:ext uri="{FF2B5EF4-FFF2-40B4-BE49-F238E27FC236}">
                <a16:creationId xmlns:a16="http://schemas.microsoft.com/office/drawing/2014/main" id="{E3C44B05-CAA0-6851-49CC-B1213D2DEA61}"/>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AutoNum type="arabicParenR"/>
            </a:pPr>
            <a:r>
              <a:rPr lang="en-US" sz="2600" dirty="0">
                <a:latin typeface="Calibri Light"/>
                <a:ea typeface="Calibri Light"/>
                <a:cs typeface="Calibri Light"/>
              </a:rPr>
              <a:t>Open up a new Word document or grab a pad of paper</a:t>
            </a:r>
          </a:p>
          <a:p>
            <a:pPr marL="514350" indent="-514350">
              <a:buAutoNum type="arabicParenR"/>
            </a:pPr>
            <a:endParaRPr lang="en-US" sz="2600">
              <a:latin typeface="Calibri Light"/>
              <a:ea typeface="Calibri Light"/>
              <a:cs typeface="Calibri Light"/>
            </a:endParaRPr>
          </a:p>
          <a:p>
            <a:pPr marL="514350" indent="-514350">
              <a:buAutoNum type="arabicParenR"/>
            </a:pPr>
            <a:r>
              <a:rPr lang="en-US" sz="2600">
                <a:latin typeface="Calibri Light"/>
                <a:ea typeface="Calibri Light"/>
                <a:cs typeface="Calibri Light"/>
              </a:rPr>
              <a:t>Reflect (Question, Connect, Follow-up)</a:t>
            </a:r>
          </a:p>
          <a:p>
            <a:pPr marL="514350" indent="-514350">
              <a:buAutoNum type="arabicParenR"/>
            </a:pPr>
            <a:endParaRPr lang="en-US" sz="2600">
              <a:latin typeface="Calibri Light"/>
              <a:ea typeface="Calibri Light"/>
              <a:cs typeface="Calibri Light"/>
            </a:endParaRPr>
          </a:p>
          <a:p>
            <a:pPr marL="514350" indent="-514350">
              <a:buAutoNum type="arabicParenR"/>
            </a:pPr>
            <a:r>
              <a:rPr lang="en-US" sz="2600">
                <a:latin typeface="Calibri Light"/>
                <a:ea typeface="Calibri Light"/>
                <a:cs typeface="Calibri Light"/>
              </a:rPr>
              <a:t>Take time to review </a:t>
            </a:r>
          </a:p>
          <a:p>
            <a:pPr marL="514350" indent="-514350">
              <a:buAutoNum type="arabicParenR"/>
            </a:pPr>
            <a:endParaRPr lang="en-US" sz="2600" dirty="0">
              <a:latin typeface="Calibri Light"/>
              <a:ea typeface="Calibri Light"/>
              <a:cs typeface="Calibri Light"/>
            </a:endParaRPr>
          </a:p>
          <a:p>
            <a:pPr marL="514350" indent="-514350">
              <a:buAutoNum type="arabicParenR"/>
            </a:pPr>
            <a:r>
              <a:rPr lang="en-US" sz="2600">
                <a:latin typeface="Calibri Light"/>
                <a:ea typeface="Calibri Light"/>
                <a:cs typeface="Calibri Light"/>
              </a:rPr>
              <a:t>Action</a:t>
            </a:r>
            <a:endParaRPr lang="en-US" sz="2600" dirty="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a:p>
            <a:pPr marL="0" indent="0">
              <a:buNone/>
            </a:pPr>
            <a:endParaRPr lang="en-US" sz="260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a:p>
            <a:pPr marL="514350" indent="-514350">
              <a:buAutoNum type="arabicParenR"/>
            </a:pPr>
            <a:endParaRPr lang="en-US" sz="2600">
              <a:latin typeface="Calibri Light"/>
              <a:ea typeface="Calibri Light"/>
              <a:cs typeface="Calibri Light"/>
            </a:endParaRPr>
          </a:p>
        </p:txBody>
      </p:sp>
      <p:pic>
        <p:nvPicPr>
          <p:cNvPr id="3" name="Picture 2">
            <a:extLst>
              <a:ext uri="{FF2B5EF4-FFF2-40B4-BE49-F238E27FC236}">
                <a16:creationId xmlns:a16="http://schemas.microsoft.com/office/drawing/2014/main" id="{95CFE367-564E-2CB0-6C59-CEDB70D76660}"/>
              </a:ext>
            </a:extLst>
          </p:cNvPr>
          <p:cNvPicPr>
            <a:picLocks noChangeAspect="1"/>
          </p:cNvPicPr>
          <p:nvPr/>
        </p:nvPicPr>
        <p:blipFill>
          <a:blip r:embed="rId2"/>
          <a:stretch>
            <a:fillRect/>
          </a:stretch>
        </p:blipFill>
        <p:spPr>
          <a:xfrm>
            <a:off x="7464136" y="3602181"/>
            <a:ext cx="3636818" cy="2386062"/>
          </a:xfrm>
          <a:prstGeom prst="rect">
            <a:avLst/>
          </a:prstGeom>
        </p:spPr>
      </p:pic>
    </p:spTree>
    <p:extLst>
      <p:ext uri="{BB962C8B-B14F-4D97-AF65-F5344CB8AC3E}">
        <p14:creationId xmlns:p14="http://schemas.microsoft.com/office/powerpoint/2010/main" val="221289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National Standards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8</a:t>
            </a:fld>
            <a:endParaRPr lang="en-US"/>
          </a:p>
        </p:txBody>
      </p:sp>
      <p:pic>
        <p:nvPicPr>
          <p:cNvPr id="8" name="Picture 7" descr="A yellow and blue cover&#10;&#10;Description automatically generated">
            <a:extLst>
              <a:ext uri="{FF2B5EF4-FFF2-40B4-BE49-F238E27FC236}">
                <a16:creationId xmlns:a16="http://schemas.microsoft.com/office/drawing/2014/main" id="{539E6AF9-19EA-77C4-5F75-616593205EA9}"/>
              </a:ext>
            </a:extLst>
          </p:cNvPr>
          <p:cNvPicPr>
            <a:picLocks noChangeAspect="1"/>
          </p:cNvPicPr>
          <p:nvPr/>
        </p:nvPicPr>
        <p:blipFill>
          <a:blip r:embed="rId2"/>
          <a:stretch>
            <a:fillRect/>
          </a:stretch>
        </p:blipFill>
        <p:spPr>
          <a:xfrm>
            <a:off x="1519328" y="1613648"/>
            <a:ext cx="3388478" cy="43568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FC03E373-6FFD-668B-D71F-5A61CF69A3F8}"/>
              </a:ext>
            </a:extLst>
          </p:cNvPr>
          <p:cNvSpPr txBox="1"/>
          <p:nvPr/>
        </p:nvSpPr>
        <p:spPr>
          <a:xfrm>
            <a:off x="1451571" y="6183833"/>
            <a:ext cx="8166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alibri Light"/>
                <a:ea typeface="Calibri Light"/>
                <a:cs typeface="Calibri Light"/>
                <a:hlinkClick r:id="rId3"/>
              </a:rPr>
              <a:t>https://www.councilforeconed.org/policy-advocacy/k-12-standards/</a:t>
            </a:r>
            <a:endParaRPr lang="en-US">
              <a:ea typeface="Calibri" panose="020F0502020204030204"/>
              <a:cs typeface="Calibri" panose="020F0502020204030204"/>
            </a:endParaRPr>
          </a:p>
        </p:txBody>
      </p:sp>
      <p:sp>
        <p:nvSpPr>
          <p:cNvPr id="6" name="Text Placeholder 2">
            <a:extLst>
              <a:ext uri="{FF2B5EF4-FFF2-40B4-BE49-F238E27FC236}">
                <a16:creationId xmlns:a16="http://schemas.microsoft.com/office/drawing/2014/main" id="{88A12E36-739F-5F97-B070-7C71BEE2D5AA}"/>
              </a:ext>
            </a:extLst>
          </p:cNvPr>
          <p:cNvSpPr txBox="1">
            <a:spLocks/>
          </p:cNvSpPr>
          <p:nvPr/>
        </p:nvSpPr>
        <p:spPr>
          <a:xfrm>
            <a:off x="5634312" y="1713566"/>
            <a:ext cx="5653840" cy="436254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r>
              <a:rPr lang="en-US" sz="2600">
                <a:latin typeface="Aptos Display"/>
                <a:ea typeface="Calibri Light"/>
                <a:cs typeface="Calibri Light"/>
              </a:rPr>
              <a:t>Earning Income 8-2: </a:t>
            </a:r>
            <a:r>
              <a:rPr lang="en-US" sz="2600">
                <a:latin typeface="Aptos Display"/>
                <a:ea typeface="+mn-lt"/>
                <a:cs typeface="+mn-lt"/>
              </a:rPr>
              <a:t>People make many decisions over a lifetime about their education, jobs, and careers that affect their incomes and opportunities.</a:t>
            </a:r>
          </a:p>
          <a:p>
            <a:pPr marL="514350" indent="-514350"/>
            <a:r>
              <a:rPr lang="en-US" sz="2600">
                <a:latin typeface="Aptos Display"/>
                <a:ea typeface="Calibri"/>
                <a:cs typeface="Calibri"/>
              </a:rPr>
              <a:t>Saving 12-8: </a:t>
            </a:r>
            <a:r>
              <a:rPr lang="en-US" sz="2600">
                <a:latin typeface="Aptos Display"/>
                <a:ea typeface="+mn-lt"/>
                <a:cs typeface="+mn-lt"/>
              </a:rPr>
              <a:t>People can reduce the potential for future financial strife with a partner or spouse by sharing personal financial information, goals, and values prior to combining finances. </a:t>
            </a:r>
            <a:endParaRPr lang="en-US" sz="2600">
              <a:latin typeface="Aptos Display"/>
              <a:ea typeface="Calibri"/>
              <a:cs typeface="Calibri"/>
            </a:endParaRPr>
          </a:p>
        </p:txBody>
      </p:sp>
    </p:spTree>
    <p:extLst>
      <p:ext uri="{BB962C8B-B14F-4D97-AF65-F5344CB8AC3E}">
        <p14:creationId xmlns:p14="http://schemas.microsoft.com/office/powerpoint/2010/main" val="3638787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National Standards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9</a:t>
            </a:fld>
            <a:endParaRPr lang="en-US"/>
          </a:p>
        </p:txBody>
      </p:sp>
      <p:pic>
        <p:nvPicPr>
          <p:cNvPr id="9" name="Picture 8" descr="The Voluntary National Content Standard Doc">
            <a:extLst>
              <a:ext uri="{FF2B5EF4-FFF2-40B4-BE49-F238E27FC236}">
                <a16:creationId xmlns:a16="http://schemas.microsoft.com/office/drawing/2014/main" id="{B5F984F9-D901-3A2B-EBF8-B4B74BC7B2D8}"/>
              </a:ext>
            </a:extLst>
          </p:cNvPr>
          <p:cNvPicPr>
            <a:picLocks noChangeAspect="1"/>
          </p:cNvPicPr>
          <p:nvPr/>
        </p:nvPicPr>
        <p:blipFill>
          <a:blip r:embed="rId2"/>
          <a:stretch>
            <a:fillRect/>
          </a:stretch>
        </p:blipFill>
        <p:spPr>
          <a:xfrm>
            <a:off x="1743635" y="1548022"/>
            <a:ext cx="3359523" cy="43670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C7A8A59A-A89C-4075-6523-DD2D892B6AD4}"/>
              </a:ext>
            </a:extLst>
          </p:cNvPr>
          <p:cNvSpPr txBox="1"/>
          <p:nvPr/>
        </p:nvSpPr>
        <p:spPr>
          <a:xfrm>
            <a:off x="1451571" y="6183833"/>
            <a:ext cx="81668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Calibri Light"/>
                <a:ea typeface="Calibri Light"/>
                <a:cs typeface="Calibri Light"/>
                <a:hlinkClick r:id="rId3"/>
              </a:rPr>
              <a:t>https://www.councilforeconed.org/policy-advocacy/k-12-standards/</a:t>
            </a:r>
            <a:endParaRPr lang="en-US">
              <a:ea typeface="Calibri" panose="020F0502020204030204"/>
              <a:cs typeface="Calibri" panose="020F0502020204030204"/>
            </a:endParaRPr>
          </a:p>
        </p:txBody>
      </p:sp>
      <p:sp>
        <p:nvSpPr>
          <p:cNvPr id="10" name="Text Placeholder 2">
            <a:extLst>
              <a:ext uri="{FF2B5EF4-FFF2-40B4-BE49-F238E27FC236}">
                <a16:creationId xmlns:a16="http://schemas.microsoft.com/office/drawing/2014/main" id="{B0D9AFC4-3A1E-5081-F4F1-E472EAF1A09F}"/>
              </a:ext>
            </a:extLst>
          </p:cNvPr>
          <p:cNvSpPr txBox="1">
            <a:spLocks/>
          </p:cNvSpPr>
          <p:nvPr/>
        </p:nvSpPr>
        <p:spPr>
          <a:xfrm>
            <a:off x="5634312" y="1713566"/>
            <a:ext cx="5653840" cy="436254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r>
              <a:rPr lang="en-US" sz="2600">
                <a:latin typeface="Calibri Light"/>
                <a:ea typeface="Calibri Light"/>
                <a:cs typeface="Calibri Light"/>
              </a:rPr>
              <a:t>7.H.2: </a:t>
            </a:r>
            <a:r>
              <a:rPr lang="en-US" sz="2600">
                <a:ea typeface="+mn-lt"/>
                <a:cs typeface="+mn-lt"/>
              </a:rPr>
              <a:t>To determine the optimal level of a public policy program, voters and government officials should compare the marginal benefits and marginal costs of providing a little more or a little less of the program’s services. In some cases, the best option may be no government intervention at all.</a:t>
            </a:r>
            <a:endParaRPr lang="en-US">
              <a:ea typeface="+mn-lt"/>
              <a:cs typeface="+mn-lt"/>
            </a:endParaRPr>
          </a:p>
        </p:txBody>
      </p:sp>
    </p:spTree>
    <p:extLst>
      <p:ext uri="{BB962C8B-B14F-4D97-AF65-F5344CB8AC3E}">
        <p14:creationId xmlns:p14="http://schemas.microsoft.com/office/powerpoint/2010/main" val="1389646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474603" y="984997"/>
            <a:ext cx="5658248" cy="914400"/>
          </a:xfrm>
        </p:spPr>
        <p:txBody>
          <a:bodyPr lIns="91440" tIns="45720" rIns="91440" bIns="45720" anchor="t"/>
          <a:lstStyle/>
          <a:p>
            <a:r>
              <a:rPr lang="en-US" sz="2800">
                <a:solidFill>
                  <a:srgbClr val="000000"/>
                </a:solidFill>
                <a:ea typeface="+mn-lt"/>
                <a:cs typeface="+mn-lt"/>
              </a:rPr>
              <a:t>What is caregiving and how does it impact our economy? Understand caregiving through data from GDP and various public policies to bring back into your classroom through discussion and debate. Teachers will leave with current labor market data and activities to discuss with students in their classrooms.</a:t>
            </a:r>
            <a:endParaRPr lang="en-US" sz="2800">
              <a:ea typeface="Calibri"/>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2F78B22F-03E7-DD1F-F727-814612A94ED1}"/>
              </a:ext>
            </a:extLst>
          </p:cNvPr>
          <p:cNvPicPr>
            <a:picLocks noChangeAspect="1"/>
          </p:cNvPicPr>
          <p:nvPr/>
        </p:nvPicPr>
        <p:blipFill>
          <a:blip r:embed="rId5"/>
          <a:stretch>
            <a:fillRect/>
          </a:stretch>
        </p:blipFill>
        <p:spPr>
          <a:xfrm>
            <a:off x="7300103" y="1157377"/>
            <a:ext cx="4500114" cy="4586377"/>
          </a:xfrm>
          <a:prstGeom prst="rect">
            <a:avLst/>
          </a:prstGeom>
        </p:spPr>
      </p:pic>
    </p:spTree>
    <p:extLst>
      <p:ext uri="{BB962C8B-B14F-4D97-AF65-F5344CB8AC3E}">
        <p14:creationId xmlns:p14="http://schemas.microsoft.com/office/powerpoint/2010/main" val="1468089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407E-D517-910D-6E53-6CA046B66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5CD87B-AA71-EE4C-47D5-76CE2E04458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solidFill>
                  <a:srgbClr val="545454"/>
                </a:solidFill>
                <a:ea typeface="+mj-lt"/>
                <a:cs typeface="+mj-lt"/>
              </a:rPr>
              <a:t>What is caregiving?</a:t>
            </a:r>
            <a:endParaRPr lang="en-US" sz="4000">
              <a:ea typeface="Calibri Light"/>
              <a:cs typeface="Calibri Light"/>
            </a:endParaRPr>
          </a:p>
        </p:txBody>
      </p:sp>
      <p:sp>
        <p:nvSpPr>
          <p:cNvPr id="5" name="Slide Number Placeholder 4">
            <a:extLst>
              <a:ext uri="{FF2B5EF4-FFF2-40B4-BE49-F238E27FC236}">
                <a16:creationId xmlns:a16="http://schemas.microsoft.com/office/drawing/2014/main" id="{A50A4E52-13F7-4D23-9790-0FF46A522231}"/>
              </a:ext>
            </a:extLst>
          </p:cNvPr>
          <p:cNvSpPr>
            <a:spLocks noGrp="1"/>
          </p:cNvSpPr>
          <p:nvPr>
            <p:ph type="sldNum" sz="quarter" idx="4"/>
          </p:nvPr>
        </p:nvSpPr>
        <p:spPr/>
        <p:txBody>
          <a:bodyPr/>
          <a:lstStyle/>
          <a:p>
            <a:fld id="{FAEE96CF-4053-2149-B5F9-FD566E7161CA}" type="slidenum">
              <a:rPr lang="en-US" smtClean="0"/>
              <a:pPr/>
              <a:t>11</a:t>
            </a:fld>
            <a:endParaRPr lang="en-US"/>
          </a:p>
        </p:txBody>
      </p:sp>
      <p:sp>
        <p:nvSpPr>
          <p:cNvPr id="4" name="Text Placeholder 2">
            <a:extLst>
              <a:ext uri="{FF2B5EF4-FFF2-40B4-BE49-F238E27FC236}">
                <a16:creationId xmlns:a16="http://schemas.microsoft.com/office/drawing/2014/main" id="{880C3378-E8DC-5775-FFC7-38500A482ED5}"/>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latin typeface="Aptos Display"/>
                <a:ea typeface="Calibri Light"/>
                <a:cs typeface="Calibri Light"/>
              </a:rPr>
              <a:t>Caregiving:</a:t>
            </a:r>
            <a:r>
              <a:rPr lang="en-US" sz="2400" dirty="0">
                <a:latin typeface="Aptos Display"/>
                <a:ea typeface="Calibri Light"/>
                <a:cs typeface="Calibri Light"/>
              </a:rPr>
              <a:t> </a:t>
            </a:r>
            <a:r>
              <a:rPr lang="en-US" sz="2400" dirty="0">
                <a:highlight>
                  <a:srgbClr val="FFFFFF"/>
                </a:highlight>
                <a:latin typeface="Aptos Display"/>
                <a:ea typeface="+mn-lt"/>
                <a:cs typeface="+mn-lt"/>
              </a:rPr>
              <a:t>A caregiver is a person who attends to the needs of and provides assistance to someone else who is not fully independent, such as an infant or an individual with an illness, disability, or disorder. A person who does the majority of the work is called the primary caregiver (APA, 2026)</a:t>
            </a:r>
            <a:endParaRPr lang="en-US" sz="2400" dirty="0">
              <a:latin typeface="Aptos Display"/>
              <a:ea typeface="Calibri" panose="020F0502020204030204"/>
              <a:cs typeface="Calibri" panose="020F0502020204030204"/>
            </a:endParaRPr>
          </a:p>
          <a:p>
            <a:pPr marL="0" indent="0">
              <a:buNone/>
            </a:pPr>
            <a:r>
              <a:rPr lang="en-US" sz="2400" b="1">
                <a:latin typeface="Aptos Display"/>
                <a:ea typeface="Calibri Light"/>
                <a:cs typeface="Calibri Light"/>
              </a:rPr>
              <a:t>GDP:</a:t>
            </a:r>
            <a:r>
              <a:rPr lang="en-US" sz="2400" dirty="0">
                <a:latin typeface="Aptos Display"/>
                <a:ea typeface="Calibri Light"/>
                <a:cs typeface="Calibri Light"/>
              </a:rPr>
              <a:t> </a:t>
            </a:r>
            <a:r>
              <a:rPr lang="en-US" sz="2400">
                <a:solidFill>
                  <a:srgbClr val="333333"/>
                </a:solidFill>
                <a:highlight>
                  <a:srgbClr val="FFFFFF"/>
                </a:highlight>
                <a:latin typeface="Aptos Display"/>
                <a:ea typeface="Lato"/>
                <a:cs typeface="Lato"/>
              </a:rPr>
              <a:t>The value of the final goods and services produced in the United States (BEA, 2026)</a:t>
            </a:r>
          </a:p>
          <a:p>
            <a:pPr marL="0" indent="0">
              <a:buNone/>
            </a:pPr>
            <a:r>
              <a:rPr lang="en-US" sz="2400" b="1" dirty="0">
                <a:latin typeface="Aptos Display"/>
                <a:ea typeface="Calibri Light"/>
                <a:cs typeface="Calibri Light"/>
              </a:rPr>
              <a:t>Unpaid Labor:</a:t>
            </a:r>
            <a:r>
              <a:rPr lang="en-US" sz="2400" dirty="0">
                <a:latin typeface="Aptos Display"/>
                <a:ea typeface="Calibri Light"/>
                <a:cs typeface="Calibri Light"/>
              </a:rPr>
              <a:t> </a:t>
            </a:r>
            <a:r>
              <a:rPr lang="en-US" sz="2400" dirty="0">
                <a:latin typeface="Aptos Display"/>
                <a:ea typeface="+mn-lt"/>
                <a:cs typeface="+mn-lt"/>
              </a:rPr>
              <a:t>Unpaid labor is work that is done without getting any money or pay. It includes household chores, taking care of family members, volunteer work, and unpaid internships. This type of work helps the economy and society run, but it is not counted in official money numbers like the gross domestic </a:t>
            </a:r>
            <a:r>
              <a:rPr lang="en-US" sz="2400">
                <a:latin typeface="Aptos Display"/>
                <a:ea typeface="+mn-lt"/>
                <a:cs typeface="+mn-lt"/>
              </a:rPr>
              <a:t>product (GDP) (Wikipedia, 2026)</a:t>
            </a:r>
            <a:endParaRPr lang="en-US" sz="2400" dirty="0">
              <a:latin typeface="Aptos Display"/>
              <a:ea typeface="+mn-lt"/>
              <a:cs typeface="+mn-l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970538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1A911-498C-13B6-A19B-7A473619CF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E1830-3496-BB3E-52D6-CEFA1B19F718}"/>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a:solidFill>
                  <a:srgbClr val="545454"/>
                </a:solidFill>
                <a:ea typeface="+mj-lt"/>
                <a:cs typeface="+mj-lt"/>
              </a:rPr>
              <a:t>Examples of Caregiving</a:t>
            </a:r>
            <a:endParaRPr lang="en-US"/>
          </a:p>
        </p:txBody>
      </p:sp>
      <p:sp>
        <p:nvSpPr>
          <p:cNvPr id="5" name="Slide Number Placeholder 4">
            <a:extLst>
              <a:ext uri="{FF2B5EF4-FFF2-40B4-BE49-F238E27FC236}">
                <a16:creationId xmlns:a16="http://schemas.microsoft.com/office/drawing/2014/main" id="{B312095C-1B1C-B06C-2D4E-08410BF41A7F}"/>
              </a:ext>
            </a:extLst>
          </p:cNvPr>
          <p:cNvSpPr>
            <a:spLocks noGrp="1"/>
          </p:cNvSpPr>
          <p:nvPr>
            <p:ph type="sldNum" sz="quarter" idx="4"/>
          </p:nvPr>
        </p:nvSpPr>
        <p:spPr/>
        <p:txBody>
          <a:bodyPr/>
          <a:lstStyle/>
          <a:p>
            <a:fld id="{FAEE96CF-4053-2149-B5F9-FD566E7161CA}" type="slidenum">
              <a:rPr lang="en-US" smtClean="0"/>
              <a:pPr/>
              <a:t>12</a:t>
            </a:fld>
            <a:endParaRPr lang="en-US"/>
          </a:p>
        </p:txBody>
      </p:sp>
      <p:sp>
        <p:nvSpPr>
          <p:cNvPr id="4" name="Text Placeholder 2">
            <a:extLst>
              <a:ext uri="{FF2B5EF4-FFF2-40B4-BE49-F238E27FC236}">
                <a16:creationId xmlns:a16="http://schemas.microsoft.com/office/drawing/2014/main" id="{02A9DBF5-174A-72AD-B06B-0845A46A7123}"/>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latin typeface="Calibri Light"/>
                <a:ea typeface="Calibri Light"/>
                <a:cs typeface="Calibri Light"/>
              </a:rPr>
              <a:t>A son helping his father dress and bathe due to physical limitations</a:t>
            </a:r>
            <a:endParaRPr lang="en-US">
              <a:latin typeface="Calibri"/>
              <a:ea typeface="Calibri"/>
              <a:cs typeface="Calibri"/>
            </a:endParaRPr>
          </a:p>
          <a:p>
            <a:r>
              <a:rPr lang="en-US" sz="2600">
                <a:latin typeface="Calibri Light"/>
                <a:ea typeface="Calibri Light"/>
                <a:cs typeface="Calibri Light"/>
              </a:rPr>
              <a:t>A daughter driving her mother to medical visits</a:t>
            </a:r>
            <a:endParaRPr lang="en-US" sz="2600" dirty="0">
              <a:latin typeface="Calibri Light"/>
              <a:ea typeface="Calibri Light"/>
              <a:cs typeface="Calibri Light"/>
            </a:endParaRPr>
          </a:p>
          <a:p>
            <a:r>
              <a:rPr lang="en-US" sz="2600">
                <a:latin typeface="Calibri Light"/>
                <a:ea typeface="Calibri Light"/>
                <a:cs typeface="Calibri Light"/>
              </a:rPr>
              <a:t>A husband supporting his wife with dementia</a:t>
            </a:r>
            <a:endParaRPr lang="en-US" sz="2600" dirty="0">
              <a:latin typeface="Calibri Light"/>
              <a:ea typeface="Calibri Light"/>
              <a:cs typeface="Calibri Light"/>
            </a:endParaRPr>
          </a:p>
          <a:p>
            <a:r>
              <a:rPr lang="en-US" sz="2600" dirty="0">
                <a:latin typeface="Calibri Light"/>
                <a:ea typeface="Calibri Light"/>
                <a:cs typeface="Calibri Light"/>
              </a:rPr>
              <a:t>A neighbor running </a:t>
            </a:r>
            <a:r>
              <a:rPr lang="en-US" sz="2600">
                <a:latin typeface="Calibri Light"/>
                <a:ea typeface="Calibri Light"/>
                <a:cs typeface="Calibri Light"/>
              </a:rPr>
              <a:t>errands for an injured friend</a:t>
            </a:r>
            <a:endParaRPr lang="en-US" sz="2600" dirty="0">
              <a:latin typeface="Calibri Light"/>
              <a:ea typeface="Calibri Light"/>
              <a:cs typeface="Calibri Light"/>
            </a:endParaRPr>
          </a:p>
          <a:p>
            <a:r>
              <a:rPr lang="en-US" sz="2600" dirty="0">
                <a:latin typeface="Calibri Light"/>
                <a:ea typeface="Calibri Light"/>
                <a:cs typeface="Calibri Light"/>
              </a:rPr>
              <a:t>A grandparent watching their grandchildren while parents work</a:t>
            </a:r>
          </a:p>
          <a:p>
            <a:endParaRPr lang="en-US" sz="2600" dirty="0">
              <a:latin typeface="Calibri Light"/>
              <a:ea typeface="Calibri Light"/>
              <a:cs typeface="Calibri Light"/>
            </a:endParaRPr>
          </a:p>
          <a:p>
            <a:pPr marL="0" indent="0">
              <a:buNone/>
            </a:pPr>
            <a:r>
              <a:rPr lang="en-US" sz="2600" dirty="0">
                <a:solidFill>
                  <a:srgbClr val="FF0000"/>
                </a:solidFill>
                <a:latin typeface="Calibri Light"/>
                <a:ea typeface="Calibri Light"/>
                <a:cs typeface="Calibri Light"/>
              </a:rPr>
              <a:t>Reflect: What other</a:t>
            </a:r>
            <a:r>
              <a:rPr lang="en-US" sz="2600">
                <a:solidFill>
                  <a:srgbClr val="FF0000"/>
                </a:solidFill>
                <a:latin typeface="Calibri Light"/>
                <a:ea typeface="Calibri Light"/>
                <a:cs typeface="Calibri Light"/>
              </a:rPr>
              <a:t> examples of caregiving do you observe in your life?</a:t>
            </a:r>
            <a:endParaRPr lang="en-US" sz="2600" dirty="0">
              <a:solidFill>
                <a:srgbClr val="FF0000"/>
              </a:solidFill>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607016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600">
                <a:solidFill>
                  <a:srgbClr val="000000"/>
                </a:solidFill>
                <a:ea typeface="+mj-lt"/>
                <a:cs typeface="+mj-lt"/>
              </a:rPr>
              <a:t>How is caregiving connected to GDP and unpaid labor?</a:t>
            </a:r>
            <a:endParaRPr lang="en-US" sz="2800">
              <a:ea typeface="Calibri Light"/>
              <a:cs typeface="Calibri Light"/>
            </a:endParaRPr>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13</a:t>
            </a:fld>
            <a:endParaRPr lang="en-US"/>
          </a:p>
        </p:txBody>
      </p:sp>
      <p:sp>
        <p:nvSpPr>
          <p:cNvPr id="4" name="Text Placeholder 2">
            <a:extLst>
              <a:ext uri="{FF2B5EF4-FFF2-40B4-BE49-F238E27FC236}">
                <a16:creationId xmlns:a16="http://schemas.microsoft.com/office/drawing/2014/main" id="{60130DE2-C692-AAF5-5D7C-1D78E2E223E3}"/>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Calibri Light"/>
                <a:ea typeface="Calibri Light"/>
                <a:cs typeface="Calibri Light"/>
              </a:rPr>
              <a:t>Unpaid labor is a large part of our economy that is not counted in GDP</a:t>
            </a:r>
          </a:p>
          <a:p>
            <a:r>
              <a:rPr lang="en-US" sz="2000">
                <a:solidFill>
                  <a:srgbClr val="000000"/>
                </a:solidFill>
                <a:latin typeface="Calibri Light"/>
                <a:ea typeface="Calibri Light"/>
                <a:cs typeface="Calibri Light"/>
              </a:rPr>
              <a:t>Enables the workforce to function and our economy to grow</a:t>
            </a:r>
            <a:endParaRPr lang="en-US" sz="2000" dirty="0">
              <a:solidFill>
                <a:srgbClr val="000000"/>
              </a:solidFill>
              <a:latin typeface="Calibri Light"/>
              <a:ea typeface="Calibri Light"/>
              <a:cs typeface="Calibri Light"/>
            </a:endParaRPr>
          </a:p>
          <a:p>
            <a:r>
              <a:rPr lang="en-US" sz="2000" dirty="0">
                <a:solidFill>
                  <a:srgbClr val="000000"/>
                </a:solidFill>
                <a:latin typeface="Calibri Light"/>
                <a:ea typeface="Calibri Light"/>
                <a:cs typeface="Calibri Light"/>
              </a:rPr>
              <a:t>Women perform the majority of this unpaid labor (UN Women, 2025)</a:t>
            </a:r>
          </a:p>
          <a:p>
            <a:r>
              <a:rPr lang="en-US" sz="2000" dirty="0">
                <a:solidFill>
                  <a:srgbClr val="000000"/>
                </a:solidFill>
                <a:latin typeface="Calibri Light"/>
                <a:ea typeface="Calibri Light"/>
                <a:cs typeface="Calibri Light"/>
              </a:rPr>
              <a:t>Is linked to career and wage </a:t>
            </a:r>
            <a:r>
              <a:rPr lang="en-US" sz="2000">
                <a:solidFill>
                  <a:srgbClr val="000000"/>
                </a:solidFill>
                <a:latin typeface="Calibri Light"/>
                <a:ea typeface="Calibri Light"/>
                <a:cs typeface="Calibri Light"/>
              </a:rPr>
              <a:t>penalties</a:t>
            </a:r>
            <a:r>
              <a:rPr lang="en-US" sz="2000" dirty="0">
                <a:solidFill>
                  <a:srgbClr val="000000"/>
                </a:solidFill>
                <a:latin typeface="Calibri Light"/>
                <a:ea typeface="Calibri Light"/>
                <a:cs typeface="Calibri Light"/>
              </a:rPr>
              <a:t> when unpaid </a:t>
            </a:r>
            <a:r>
              <a:rPr lang="en-US" sz="2000">
                <a:solidFill>
                  <a:srgbClr val="000000"/>
                </a:solidFill>
                <a:latin typeface="Calibri Light"/>
                <a:ea typeface="Calibri Light"/>
                <a:cs typeface="Calibri Light"/>
              </a:rPr>
              <a:t>workers re-enter the formal workforce</a:t>
            </a:r>
            <a:endParaRPr lang="en-US" sz="2000" dirty="0">
              <a:solidFill>
                <a:srgbClr val="000000"/>
              </a:solidFill>
              <a:latin typeface="Calibri Light"/>
              <a:ea typeface="Calibri Light"/>
              <a:cs typeface="Calibri Light"/>
            </a:endParaRPr>
          </a:p>
          <a:p>
            <a:pPr marL="0" indent="0">
              <a:buNone/>
            </a:pPr>
            <a:endParaRPr lang="en-US" sz="2000" dirty="0">
              <a:solidFill>
                <a:srgbClr val="000000"/>
              </a:solidFill>
              <a:latin typeface="Calibri Light"/>
              <a:ea typeface="Calibri Light"/>
              <a:cs typeface="Calibri Light"/>
            </a:endParaRPr>
          </a:p>
          <a:p>
            <a:pPr marL="0" indent="0" algn="ctr">
              <a:buNone/>
            </a:pPr>
            <a:r>
              <a:rPr lang="en-US" sz="2000">
                <a:solidFill>
                  <a:srgbClr val="231F20"/>
                </a:solidFill>
                <a:highlight>
                  <a:srgbClr val="FFFFFF"/>
                </a:highlight>
                <a:ea typeface="+mn-lt"/>
                <a:cs typeface="+mn-lt"/>
              </a:rPr>
              <a:t>Analysis of new data from the </a:t>
            </a:r>
            <a:r>
              <a:rPr lang="en-US" sz="2000" dirty="0">
                <a:solidFill>
                  <a:srgbClr val="98002E"/>
                </a:solidFill>
                <a:highlight>
                  <a:srgbClr val="FFFFFF"/>
                </a:highlight>
                <a:ea typeface="+mn-lt"/>
                <a:cs typeface="+mn-lt"/>
                <a:hlinkClick r:id="rId2"/>
              </a:rPr>
              <a:t>2025 American Time Use Survey</a:t>
            </a:r>
            <a:r>
              <a:rPr lang="en-US" sz="2000">
                <a:solidFill>
                  <a:srgbClr val="231F20"/>
                </a:solidFill>
                <a:highlight>
                  <a:srgbClr val="FFFFFF"/>
                </a:highlight>
                <a:ea typeface="+mn-lt"/>
                <a:cs typeface="+mn-lt"/>
              </a:rPr>
              <a:t> finds that Americans spend an average of 234 hours a year caring for and helping family, friends and loved ones.</a:t>
            </a:r>
            <a:endParaRPr lang="en-US" sz="2000" dirty="0">
              <a:solidFill>
                <a:srgbClr val="000000"/>
              </a:solidFill>
              <a:latin typeface="Calibri Light"/>
              <a:ea typeface="Calibri Light"/>
              <a:cs typeface="Calibri Light"/>
            </a:endParaRPr>
          </a:p>
          <a:p>
            <a:pPr marL="0" indent="0">
              <a:buNone/>
            </a:pPr>
            <a:endParaRPr lang="en-US" sz="2600" dirty="0">
              <a:solidFill>
                <a:srgbClr val="000000"/>
              </a:solidFill>
              <a:latin typeface="Calibri Light"/>
              <a:ea typeface="Calibri Light"/>
              <a:cs typeface="Calibri Light"/>
            </a:endParaRPr>
          </a:p>
          <a:p>
            <a:pPr marL="0" indent="0" algn="ctr">
              <a:buNone/>
            </a:pPr>
            <a:r>
              <a:rPr lang="en-US" sz="2600" b="1">
                <a:solidFill>
                  <a:srgbClr val="FF0000"/>
                </a:solidFill>
                <a:latin typeface="Calibri Light"/>
                <a:ea typeface="Calibri Light"/>
                <a:cs typeface="Calibri Light"/>
              </a:rPr>
              <a:t>Reflect: How have you been impacted by this in your personal life?</a:t>
            </a:r>
            <a:endParaRPr lang="en-US"/>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4289533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61B4B-248E-3975-2BC6-DCA353A3C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3BCC1-383E-C17D-E865-DDCDC536E70B}"/>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600">
                <a:solidFill>
                  <a:srgbClr val="000000"/>
                </a:solidFill>
                <a:ea typeface="+mj-lt"/>
                <a:cs typeface="+mj-lt"/>
              </a:rPr>
              <a:t>U.S. Bureau of Labor Statistics</a:t>
            </a:r>
            <a:endParaRPr lang="en-US"/>
          </a:p>
        </p:txBody>
      </p:sp>
      <p:sp>
        <p:nvSpPr>
          <p:cNvPr id="5" name="Slide Number Placeholder 4">
            <a:extLst>
              <a:ext uri="{FF2B5EF4-FFF2-40B4-BE49-F238E27FC236}">
                <a16:creationId xmlns:a16="http://schemas.microsoft.com/office/drawing/2014/main" id="{5F79968E-2663-6663-A18F-B9493975DC38}"/>
              </a:ext>
            </a:extLst>
          </p:cNvPr>
          <p:cNvSpPr>
            <a:spLocks noGrp="1"/>
          </p:cNvSpPr>
          <p:nvPr>
            <p:ph type="sldNum" sz="quarter" idx="4"/>
          </p:nvPr>
        </p:nvSpPr>
        <p:spPr/>
        <p:txBody>
          <a:bodyPr/>
          <a:lstStyle/>
          <a:p>
            <a:fld id="{FAEE96CF-4053-2149-B5F9-FD566E7161CA}" type="slidenum">
              <a:rPr lang="en-US" smtClean="0"/>
              <a:pPr/>
              <a:t>14</a:t>
            </a:fld>
            <a:endParaRPr lang="en-US"/>
          </a:p>
        </p:txBody>
      </p:sp>
      <p:pic>
        <p:nvPicPr>
          <p:cNvPr id="3" name="Picture 2">
            <a:extLst>
              <a:ext uri="{FF2B5EF4-FFF2-40B4-BE49-F238E27FC236}">
                <a16:creationId xmlns:a16="http://schemas.microsoft.com/office/drawing/2014/main" id="{B1A89ED7-BFE3-4D0B-7FBC-0A8796A18A42}"/>
              </a:ext>
            </a:extLst>
          </p:cNvPr>
          <p:cNvPicPr>
            <a:picLocks noChangeAspect="1"/>
          </p:cNvPicPr>
          <p:nvPr/>
        </p:nvPicPr>
        <p:blipFill>
          <a:blip r:embed="rId2"/>
          <a:stretch>
            <a:fillRect/>
          </a:stretch>
        </p:blipFill>
        <p:spPr>
          <a:xfrm>
            <a:off x="2445821" y="1121433"/>
            <a:ext cx="7303407" cy="5736567"/>
          </a:xfrm>
          <a:prstGeom prst="rect">
            <a:avLst/>
          </a:prstGeom>
        </p:spPr>
      </p:pic>
    </p:spTree>
    <p:extLst>
      <p:ext uri="{BB962C8B-B14F-4D97-AF65-F5344CB8AC3E}">
        <p14:creationId xmlns:p14="http://schemas.microsoft.com/office/powerpoint/2010/main" val="2844435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C33D3-F9A9-C488-26AE-EF70FC09DD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E3567-87C6-A511-B6E2-343C426C8C8F}"/>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600">
                <a:solidFill>
                  <a:srgbClr val="000000"/>
                </a:solidFill>
                <a:ea typeface="+mj-lt"/>
                <a:cs typeface="+mj-lt"/>
              </a:rPr>
              <a:t>U.S. Bureau of Labor Statistics</a:t>
            </a:r>
            <a:endParaRPr lang="en-US"/>
          </a:p>
        </p:txBody>
      </p:sp>
      <p:sp>
        <p:nvSpPr>
          <p:cNvPr id="5" name="Slide Number Placeholder 4">
            <a:extLst>
              <a:ext uri="{FF2B5EF4-FFF2-40B4-BE49-F238E27FC236}">
                <a16:creationId xmlns:a16="http://schemas.microsoft.com/office/drawing/2014/main" id="{3D86C0C6-D852-D01D-20B8-72F938003619}"/>
              </a:ext>
            </a:extLst>
          </p:cNvPr>
          <p:cNvSpPr>
            <a:spLocks noGrp="1"/>
          </p:cNvSpPr>
          <p:nvPr>
            <p:ph type="sldNum" sz="quarter" idx="4"/>
          </p:nvPr>
        </p:nvSpPr>
        <p:spPr/>
        <p:txBody>
          <a:bodyPr/>
          <a:lstStyle/>
          <a:p>
            <a:fld id="{FAEE96CF-4053-2149-B5F9-FD566E7161CA}" type="slidenum">
              <a:rPr lang="en-US" smtClean="0"/>
              <a:pPr/>
              <a:t>15</a:t>
            </a:fld>
            <a:endParaRPr lang="en-US"/>
          </a:p>
        </p:txBody>
      </p:sp>
      <p:pic>
        <p:nvPicPr>
          <p:cNvPr id="4" name="Picture 3">
            <a:extLst>
              <a:ext uri="{FF2B5EF4-FFF2-40B4-BE49-F238E27FC236}">
                <a16:creationId xmlns:a16="http://schemas.microsoft.com/office/drawing/2014/main" id="{C59FC85F-C01E-8335-CBFE-69903C52F871}"/>
              </a:ext>
            </a:extLst>
          </p:cNvPr>
          <p:cNvPicPr>
            <a:picLocks noChangeAspect="1"/>
          </p:cNvPicPr>
          <p:nvPr/>
        </p:nvPicPr>
        <p:blipFill>
          <a:blip r:embed="rId2"/>
          <a:stretch>
            <a:fillRect/>
          </a:stretch>
        </p:blipFill>
        <p:spPr>
          <a:xfrm>
            <a:off x="2166291" y="1324252"/>
            <a:ext cx="7859418" cy="5533748"/>
          </a:xfrm>
          <a:prstGeom prst="rect">
            <a:avLst/>
          </a:prstGeom>
        </p:spPr>
      </p:pic>
    </p:spTree>
    <p:extLst>
      <p:ext uri="{BB962C8B-B14F-4D97-AF65-F5344CB8AC3E}">
        <p14:creationId xmlns:p14="http://schemas.microsoft.com/office/powerpoint/2010/main" val="1531443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76E0C-B0DD-A4EC-328D-B055C12F80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41593D-22C8-F5AB-8B02-1F4B6DE3D764}"/>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600">
                <a:solidFill>
                  <a:srgbClr val="000000"/>
                </a:solidFill>
                <a:ea typeface="+mj-lt"/>
                <a:cs typeface="+mj-lt"/>
              </a:rPr>
              <a:t>U.S. Bureau of Labor Statistics/St. Louis FRED</a:t>
            </a:r>
            <a:endParaRPr lang="en-US"/>
          </a:p>
        </p:txBody>
      </p:sp>
      <p:sp>
        <p:nvSpPr>
          <p:cNvPr id="5" name="Slide Number Placeholder 4">
            <a:extLst>
              <a:ext uri="{FF2B5EF4-FFF2-40B4-BE49-F238E27FC236}">
                <a16:creationId xmlns:a16="http://schemas.microsoft.com/office/drawing/2014/main" id="{5C192CDB-40BB-3C67-CEEB-2DF359F82E6A}"/>
              </a:ext>
            </a:extLst>
          </p:cNvPr>
          <p:cNvSpPr>
            <a:spLocks noGrp="1"/>
          </p:cNvSpPr>
          <p:nvPr>
            <p:ph type="sldNum" sz="quarter" idx="4"/>
          </p:nvPr>
        </p:nvSpPr>
        <p:spPr/>
        <p:txBody>
          <a:bodyPr/>
          <a:lstStyle/>
          <a:p>
            <a:fld id="{FAEE96CF-4053-2149-B5F9-FD566E7161CA}" type="slidenum">
              <a:rPr lang="en-US" smtClean="0"/>
              <a:pPr/>
              <a:t>16</a:t>
            </a:fld>
            <a:endParaRPr lang="en-US"/>
          </a:p>
        </p:txBody>
      </p:sp>
      <p:pic>
        <p:nvPicPr>
          <p:cNvPr id="4" name="Picture 3">
            <a:extLst>
              <a:ext uri="{FF2B5EF4-FFF2-40B4-BE49-F238E27FC236}">
                <a16:creationId xmlns:a16="http://schemas.microsoft.com/office/drawing/2014/main" id="{DC12B40B-75E2-B68E-C5C2-BB099794F451}"/>
              </a:ext>
            </a:extLst>
          </p:cNvPr>
          <p:cNvPicPr>
            <a:picLocks noChangeAspect="1"/>
          </p:cNvPicPr>
          <p:nvPr/>
        </p:nvPicPr>
        <p:blipFill>
          <a:blip r:embed="rId2"/>
          <a:stretch>
            <a:fillRect/>
          </a:stretch>
        </p:blipFill>
        <p:spPr>
          <a:xfrm>
            <a:off x="2401036" y="1220679"/>
            <a:ext cx="7389927" cy="5637321"/>
          </a:xfrm>
          <a:prstGeom prst="rect">
            <a:avLst/>
          </a:prstGeom>
        </p:spPr>
      </p:pic>
    </p:spTree>
    <p:extLst>
      <p:ext uri="{BB962C8B-B14F-4D97-AF65-F5344CB8AC3E}">
        <p14:creationId xmlns:p14="http://schemas.microsoft.com/office/powerpoint/2010/main" val="2774980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A6D34-DB01-FFD7-DED1-686C5812E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7FD38-74D6-69E8-744E-67586B94C533}"/>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600">
                <a:solidFill>
                  <a:srgbClr val="000000"/>
                </a:solidFill>
                <a:ea typeface="+mj-lt"/>
                <a:cs typeface="+mj-lt"/>
              </a:rPr>
              <a:t>How is unpaid caregiving impacting the labor market?</a:t>
            </a:r>
            <a:endParaRPr lang="en-US"/>
          </a:p>
        </p:txBody>
      </p:sp>
      <p:sp>
        <p:nvSpPr>
          <p:cNvPr id="5" name="Slide Number Placeholder 4">
            <a:extLst>
              <a:ext uri="{FF2B5EF4-FFF2-40B4-BE49-F238E27FC236}">
                <a16:creationId xmlns:a16="http://schemas.microsoft.com/office/drawing/2014/main" id="{234B147B-4C1B-AF85-4AA2-CD79A1D856F1}"/>
              </a:ext>
            </a:extLst>
          </p:cNvPr>
          <p:cNvSpPr>
            <a:spLocks noGrp="1"/>
          </p:cNvSpPr>
          <p:nvPr>
            <p:ph type="sldNum" sz="quarter" idx="4"/>
          </p:nvPr>
        </p:nvSpPr>
        <p:spPr/>
        <p:txBody>
          <a:bodyPr/>
          <a:lstStyle/>
          <a:p>
            <a:fld id="{FAEE96CF-4053-2149-B5F9-FD566E7161CA}" type="slidenum">
              <a:rPr lang="en-US" smtClean="0"/>
              <a:pPr/>
              <a:t>17</a:t>
            </a:fld>
            <a:endParaRPr lang="en-US"/>
          </a:p>
        </p:txBody>
      </p:sp>
      <p:sp>
        <p:nvSpPr>
          <p:cNvPr id="4" name="Text Placeholder 2">
            <a:extLst>
              <a:ext uri="{FF2B5EF4-FFF2-40B4-BE49-F238E27FC236}">
                <a16:creationId xmlns:a16="http://schemas.microsoft.com/office/drawing/2014/main" id="{0593BFD8-5779-5C74-F826-BA1C8ECB4E7D}"/>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Calibri Light"/>
                <a:ea typeface="Calibri Light"/>
                <a:cs typeface="Calibri Light"/>
              </a:rPr>
              <a:t>Reduces workforce participation, especially seen in women (BLS Data)</a:t>
            </a:r>
            <a:endParaRPr lang="en-US"/>
          </a:p>
          <a:p>
            <a:r>
              <a:rPr lang="en-US" sz="2000">
                <a:latin typeface="Calibri Light"/>
                <a:ea typeface="Calibri Light"/>
                <a:cs typeface="Calibri Light"/>
              </a:rPr>
              <a:t>Forces workers to cut hours or take flexible jobs at lower pay</a:t>
            </a:r>
            <a:endParaRPr lang="en-US" sz="2000" dirty="0">
              <a:latin typeface="Calibri Light"/>
              <a:ea typeface="Calibri Light"/>
              <a:cs typeface="Calibri Light"/>
            </a:endParaRPr>
          </a:p>
          <a:p>
            <a:r>
              <a:rPr lang="en-US" sz="2000">
                <a:latin typeface="Calibri Light"/>
                <a:ea typeface="Calibri Light"/>
                <a:cs typeface="Calibri Light"/>
              </a:rPr>
              <a:t>Lowers lifetime earnings of workers</a:t>
            </a:r>
            <a:endParaRPr lang="en-US" sz="2000" dirty="0">
              <a:latin typeface="Calibri Light"/>
              <a:ea typeface="Calibri Light"/>
              <a:cs typeface="Calibri Light"/>
            </a:endParaRPr>
          </a:p>
          <a:p>
            <a:r>
              <a:rPr lang="en-US" sz="2000" dirty="0">
                <a:latin typeface="Calibri Light"/>
                <a:ea typeface="Calibri Light"/>
                <a:cs typeface="Calibri Light"/>
              </a:rPr>
              <a:t>Disrupts talent retention and </a:t>
            </a:r>
            <a:r>
              <a:rPr lang="en-US" sz="2000">
                <a:latin typeface="Calibri Light"/>
                <a:ea typeface="Calibri Light"/>
                <a:cs typeface="Calibri Light"/>
              </a:rPr>
              <a:t>productivity</a:t>
            </a:r>
            <a:r>
              <a:rPr lang="en-US" sz="2000" dirty="0">
                <a:latin typeface="Calibri Light"/>
                <a:ea typeface="Calibri Light"/>
                <a:cs typeface="Calibri Light"/>
              </a:rPr>
              <a:t> in economy</a:t>
            </a:r>
          </a:p>
          <a:p>
            <a:pPr marL="0" indent="0">
              <a:buNone/>
            </a:pPr>
            <a:endParaRPr lang="en-US" sz="2000" dirty="0">
              <a:solidFill>
                <a:srgbClr val="000000"/>
              </a:solidFill>
              <a:latin typeface="Calibri Light"/>
              <a:ea typeface="Calibri Light"/>
              <a:cs typeface="Calibri Light"/>
            </a:endParaRPr>
          </a:p>
          <a:p>
            <a:pPr marL="0" indent="0">
              <a:buNone/>
            </a:pPr>
            <a:r>
              <a:rPr lang="en-US" sz="1800" b="1">
                <a:solidFill>
                  <a:srgbClr val="1B1B1B"/>
                </a:solidFill>
                <a:highlight>
                  <a:srgbClr val="FFFFFF"/>
                </a:highlight>
              </a:rPr>
              <a:t>Labor Market Work and Home Care's Unpaid Caregivers: A Systematic Review of Labor Force Participation Rates, Predictors of Labor Market Withdrawal, and Hours of Work</a:t>
            </a:r>
            <a:endParaRPr lang="en-US" sz="2000" dirty="0">
              <a:latin typeface="Calibri Light"/>
              <a:ea typeface="Calibri Light"/>
              <a:cs typeface="Calibri Light"/>
            </a:endParaRPr>
          </a:p>
          <a:p>
            <a:pPr marL="0" indent="0">
              <a:buNone/>
            </a:pPr>
            <a:r>
              <a:rPr lang="en-US" sz="1400" dirty="0">
                <a:solidFill>
                  <a:srgbClr val="1B1B1B"/>
                </a:solidFill>
                <a:highlight>
                  <a:srgbClr val="FFFFFF"/>
                </a:highlight>
                <a:latin typeface="Cambria"/>
                <a:ea typeface="Cambria"/>
                <a:cs typeface="Calibri Light"/>
              </a:rPr>
              <a:t>As people continue to age and receive complex health care services at home, concern has arisen about the availability of family caregivers and their ability to combine employment with caregiving. This article evaluates the international research on unpaid caregivers and their labor market choices, highlighting three conclusions: first, caregivers in general are equally as likely to be in the labor force as </a:t>
            </a:r>
            <a:r>
              <a:rPr lang="en-US" sz="1400" dirty="0" err="1">
                <a:solidFill>
                  <a:srgbClr val="1B1B1B"/>
                </a:solidFill>
                <a:highlight>
                  <a:srgbClr val="FFFFFF"/>
                </a:highlight>
                <a:latin typeface="Cambria"/>
                <a:ea typeface="Cambria"/>
                <a:cs typeface="Calibri Light"/>
              </a:rPr>
              <a:t>noncaregivers</a:t>
            </a:r>
            <a:r>
              <a:rPr lang="en-US" sz="1400" dirty="0">
                <a:solidFill>
                  <a:srgbClr val="1B1B1B"/>
                </a:solidFill>
                <a:highlight>
                  <a:srgbClr val="FFFFFF"/>
                </a:highlight>
                <a:latin typeface="Cambria"/>
                <a:ea typeface="Cambria"/>
                <a:cs typeface="Calibri Light"/>
              </a:rPr>
              <a:t>; second, caregivers are more likely to work fewer hours in the labor market than </a:t>
            </a:r>
            <a:r>
              <a:rPr lang="en-US" sz="1400" dirty="0" err="1">
                <a:solidFill>
                  <a:srgbClr val="1B1B1B"/>
                </a:solidFill>
                <a:highlight>
                  <a:srgbClr val="FFFFFF"/>
                </a:highlight>
                <a:latin typeface="Cambria"/>
                <a:ea typeface="Cambria"/>
                <a:cs typeface="Calibri Light"/>
              </a:rPr>
              <a:t>noncaregivers</a:t>
            </a:r>
            <a:r>
              <a:rPr lang="en-US" sz="1400" dirty="0">
                <a:solidFill>
                  <a:srgbClr val="1B1B1B"/>
                </a:solidFill>
                <a:highlight>
                  <a:srgbClr val="FFFFFF"/>
                </a:highlight>
                <a:latin typeface="Cambria"/>
                <a:ea typeface="Cambria"/>
                <a:cs typeface="Calibri Light"/>
              </a:rPr>
              <a:t>, particularly if their caring commitments are heavy; and finally, only those heavily involved in caregiving are significantly more likely to withdraw from the labor market than </a:t>
            </a:r>
            <a:r>
              <a:rPr lang="en-US" sz="1400" dirty="0" err="1">
                <a:solidFill>
                  <a:srgbClr val="1B1B1B"/>
                </a:solidFill>
                <a:highlight>
                  <a:srgbClr val="FFFFFF"/>
                </a:highlight>
                <a:latin typeface="Cambria"/>
                <a:ea typeface="Cambria"/>
                <a:cs typeface="Calibri Light"/>
              </a:rPr>
              <a:t>noncaregivers</a:t>
            </a:r>
            <a:r>
              <a:rPr lang="en-US" sz="1400" dirty="0">
                <a:solidFill>
                  <a:srgbClr val="1B1B1B"/>
                </a:solidFill>
                <a:highlight>
                  <a:srgbClr val="FFFFFF"/>
                </a:highlight>
                <a:latin typeface="Cambria"/>
                <a:ea typeface="Cambria"/>
                <a:cs typeface="Calibri Light"/>
              </a:rPr>
              <a:t>. Policy recommendations are targeting greater access to formal care for “intensive” caregivers and developing workplace policies for employed caregivers. </a:t>
            </a:r>
            <a:r>
              <a:rPr lang="en-US" sz="1400" dirty="0">
                <a:solidFill>
                  <a:srgbClr val="1B1B1B"/>
                </a:solidFill>
                <a:highlight>
                  <a:srgbClr val="FFFFFF"/>
                </a:highlight>
                <a:ea typeface="+mn-lt"/>
                <a:cs typeface="+mn-lt"/>
                <a:hlinkClick r:id="rId2"/>
              </a:rPr>
              <a:t>https://pmc.ncbi.nlm.nih.gov/articles/PMC2690351/</a:t>
            </a:r>
            <a:r>
              <a:rPr lang="en-US" sz="1400" dirty="0">
                <a:solidFill>
                  <a:srgbClr val="1B1B1B"/>
                </a:solidFill>
                <a:highlight>
                  <a:srgbClr val="FFFFFF"/>
                </a:highlight>
                <a:ea typeface="+mn-lt"/>
                <a:cs typeface="+mn-lt"/>
              </a:rPr>
              <a:t> </a:t>
            </a:r>
            <a:endParaRPr lang="en-US" sz="2000" dirty="0">
              <a:latin typeface="Calibri Light"/>
              <a:ea typeface="Calibri Light"/>
              <a:cs typeface="Calibri Light"/>
            </a:endParaRPr>
          </a:p>
          <a:p>
            <a:endParaRPr lang="en-US" sz="2000" dirty="0">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853759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err="1">
                <a:solidFill>
                  <a:srgbClr val="414A58"/>
                </a:solidFill>
                <a:latin typeface="Calibri"/>
                <a:cs typeface="Calibri"/>
              </a:rPr>
              <a:t>EconEdLink</a:t>
            </a:r>
            <a:r>
              <a:rPr lang="en-US" dirty="0">
                <a:solidFill>
                  <a:srgbClr val="414A58"/>
                </a:solidFill>
                <a:latin typeface="Calibri"/>
                <a:cs typeface="Calibri"/>
              </a:rPr>
              <a:t> Lessons: Preview</a:t>
            </a:r>
            <a:endParaRPr lang="en-US" dirty="0"/>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smtClean="0"/>
              <a:pPr/>
              <a:t>18</a:t>
            </a:fld>
            <a:endParaRPr lang="en-US"/>
          </a:p>
        </p:txBody>
      </p:sp>
      <p:sp>
        <p:nvSpPr>
          <p:cNvPr id="7" name="Text Placeholder 2">
            <a:extLst>
              <a:ext uri="{FF2B5EF4-FFF2-40B4-BE49-F238E27FC236}">
                <a16:creationId xmlns:a16="http://schemas.microsoft.com/office/drawing/2014/main" id="{CFE44B4D-EE35-791D-FFED-144A9DDFC4FB}"/>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a:latin typeface="Calibri Light"/>
                <a:ea typeface="Calibri Light"/>
                <a:cs typeface="Calibri Light"/>
              </a:rPr>
              <a:t>GDP Data: Is the Economy Healthy? (</a:t>
            </a:r>
            <a:r>
              <a:rPr lang="en-US" sz="2600" dirty="0">
                <a:ea typeface="+mn-lt"/>
                <a:cs typeface="+mn-lt"/>
                <a:hlinkClick r:id="rId2"/>
              </a:rPr>
              <a:t>https://econedlink.org/resources/gdp-data-is-the-economy-healthy/</a:t>
            </a:r>
            <a:r>
              <a:rPr lang="en-US" sz="2600" b="1">
                <a:latin typeface="Calibri Light"/>
                <a:ea typeface="Calibri Light"/>
                <a:cs typeface="Calibri Light"/>
              </a:rPr>
              <a:t>) </a:t>
            </a:r>
            <a:endParaRPr lang="en-US">
              <a:solidFill>
                <a:srgbClr val="FFFFFF"/>
              </a:solidFill>
              <a:highlight>
                <a:srgbClr val="0071BB"/>
              </a:highlight>
              <a:ea typeface="Calibri"/>
              <a:cs typeface="Calibri"/>
            </a:endParaRPr>
          </a:p>
          <a:p>
            <a:pPr marL="0" indent="0">
              <a:buNone/>
            </a:pPr>
            <a:endParaRPr lang="en-US" sz="2600" dirty="0">
              <a:latin typeface="Calibri Light"/>
              <a:ea typeface="Calibri Light"/>
              <a:cs typeface="Calibri Light"/>
            </a:endParaRPr>
          </a:p>
          <a:p>
            <a:pPr marL="0" indent="0">
              <a:buNone/>
            </a:pPr>
            <a:r>
              <a:rPr lang="en-US" sz="2600" b="1">
                <a:latin typeface="Calibri Light"/>
                <a:ea typeface="Calibri Light"/>
                <a:cs typeface="Calibri Light"/>
              </a:rPr>
              <a:t>Unpaid Labor/Labor Markets</a:t>
            </a:r>
            <a:r>
              <a:rPr lang="en-US" sz="2600">
                <a:latin typeface="Calibri Light"/>
                <a:ea typeface="Calibri Light"/>
                <a:cs typeface="Calibri Light"/>
              </a:rPr>
              <a:t>: Video Series and Quiz (</a:t>
            </a:r>
            <a:r>
              <a:rPr lang="en-US" sz="2600" dirty="0">
                <a:ea typeface="+mn-lt"/>
                <a:cs typeface="+mn-lt"/>
                <a:hlinkClick r:id="rId3"/>
              </a:rPr>
              <a:t>https://econedlink.org/resources/human-capital-and-labor-markets-video-series-and-quiz/</a:t>
            </a:r>
            <a:r>
              <a:rPr lang="en-US" sz="2600">
                <a:latin typeface="Calibri Light"/>
                <a:ea typeface="Calibri Light"/>
                <a:cs typeface="Calibri Light"/>
              </a:rPr>
              <a:t>) </a:t>
            </a:r>
            <a:endParaRPr lang="en-US" sz="2600">
              <a:ea typeface="+mn-lt"/>
              <a:cs typeface="+mn-lt"/>
            </a:endParaRPr>
          </a:p>
          <a:p>
            <a:pPr marL="0" indent="0">
              <a:buNone/>
            </a:pPr>
            <a:endParaRPr lang="en-US" sz="2600">
              <a:latin typeface="Calibri Light"/>
              <a:ea typeface="Calibri Light"/>
              <a:cs typeface="Calibri Light"/>
            </a:endParaRPr>
          </a:p>
          <a:p>
            <a:pPr marL="0" indent="0">
              <a:buNone/>
            </a:pPr>
            <a:r>
              <a:rPr lang="en-US" sz="2600">
                <a:solidFill>
                  <a:srgbClr val="FF0000"/>
                </a:solidFill>
                <a:latin typeface="Calibri Light"/>
                <a:ea typeface="Calibri Light"/>
                <a:cs typeface="Calibri Light"/>
              </a:rPr>
              <a:t>Other ideas of how you teach these? Use chat now and/or journal.</a:t>
            </a:r>
          </a:p>
          <a:p>
            <a:pPr marL="457200" indent="-45720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a:p>
            <a:pPr marL="514350" indent="-514350"/>
            <a:endParaRPr lang="en-US" sz="2600">
              <a:latin typeface="Calibri Light"/>
              <a:ea typeface="Calibri Light"/>
              <a:cs typeface="Calibri Light"/>
            </a:endParaRPr>
          </a:p>
        </p:txBody>
      </p:sp>
    </p:spTree>
    <p:extLst>
      <p:ext uri="{BB962C8B-B14F-4D97-AF65-F5344CB8AC3E}">
        <p14:creationId xmlns:p14="http://schemas.microsoft.com/office/powerpoint/2010/main" val="2756661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62257-7BEF-3D7A-B101-EAA409F2D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BE8D36-853C-BCD4-C191-D2AA99E809DF}"/>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rgbClr val="414A58"/>
                </a:solidFill>
                <a:latin typeface="Calibri"/>
                <a:cs typeface="Calibri"/>
              </a:rPr>
              <a:t>EconEdLink</a:t>
            </a:r>
            <a:r>
              <a:rPr lang="en-US">
                <a:solidFill>
                  <a:srgbClr val="414A58"/>
                </a:solidFill>
                <a:latin typeface="Calibri"/>
                <a:cs typeface="Calibri"/>
              </a:rPr>
              <a:t> Lessons</a:t>
            </a:r>
            <a:endParaRPr lang="en-US"/>
          </a:p>
        </p:txBody>
      </p:sp>
      <p:sp>
        <p:nvSpPr>
          <p:cNvPr id="5" name="Slide Number Placeholder 4">
            <a:extLst>
              <a:ext uri="{FF2B5EF4-FFF2-40B4-BE49-F238E27FC236}">
                <a16:creationId xmlns:a16="http://schemas.microsoft.com/office/drawing/2014/main" id="{C15DA2BC-4130-7C88-0AFD-56CC0D5A5629}"/>
              </a:ext>
            </a:extLst>
          </p:cNvPr>
          <p:cNvSpPr>
            <a:spLocks noGrp="1"/>
          </p:cNvSpPr>
          <p:nvPr>
            <p:ph type="sldNum" sz="quarter" idx="4"/>
          </p:nvPr>
        </p:nvSpPr>
        <p:spPr/>
        <p:txBody>
          <a:bodyPr/>
          <a:lstStyle/>
          <a:p>
            <a:fld id="{FAEE96CF-4053-2149-B5F9-FD566E7161CA}" type="slidenum">
              <a:rPr lang="en-US" smtClean="0"/>
              <a:pPr/>
              <a:t>19</a:t>
            </a:fld>
            <a:endParaRPr lang="en-US"/>
          </a:p>
        </p:txBody>
      </p:sp>
      <p:sp>
        <p:nvSpPr>
          <p:cNvPr id="7" name="Text Placeholder 2">
            <a:extLst>
              <a:ext uri="{FF2B5EF4-FFF2-40B4-BE49-F238E27FC236}">
                <a16:creationId xmlns:a16="http://schemas.microsoft.com/office/drawing/2014/main" id="{C82F2B2A-CC66-AC85-C899-DCDE2FD08CFC}"/>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latin typeface="Calibri Light"/>
                <a:ea typeface="Calibri Light"/>
                <a:cs typeface="Calibri Light"/>
              </a:rPr>
              <a:t>GDP Data: Is the Economy Healthy? (</a:t>
            </a:r>
            <a:r>
              <a:rPr lang="en-US" sz="1400" dirty="0">
                <a:ea typeface="+mn-lt"/>
                <a:cs typeface="+mn-lt"/>
                <a:hlinkClick r:id="rId2"/>
              </a:rPr>
              <a:t>https://econedlink.org/resources/gdp-data-is-the-economy-healthy/</a:t>
            </a:r>
            <a:r>
              <a:rPr lang="en-US" sz="1400" b="1" dirty="0">
                <a:latin typeface="Calibri Light"/>
                <a:ea typeface="Calibri Light"/>
                <a:cs typeface="Calibri Light"/>
              </a:rPr>
              <a:t>) </a:t>
            </a:r>
            <a:endParaRPr lang="en-US" sz="1400">
              <a:solidFill>
                <a:srgbClr val="FFFFFF"/>
              </a:solidFill>
              <a:highlight>
                <a:srgbClr val="0071BB"/>
              </a:highlight>
              <a:ea typeface="Calibri"/>
              <a:cs typeface="Calibri"/>
            </a:endParaRPr>
          </a:p>
          <a:p>
            <a:pPr marL="457200" indent="-457200">
              <a:buAutoNum type="arabicPeriod"/>
            </a:pPr>
            <a:endParaRPr lang="en-US" sz="1400" dirty="0">
              <a:latin typeface="Calibri Light"/>
              <a:ea typeface="Calibri Light"/>
              <a:cs typeface="Calibri Light"/>
            </a:endParaRPr>
          </a:p>
          <a:p>
            <a:pPr marL="0" indent="0">
              <a:buNone/>
            </a:pPr>
            <a:r>
              <a:rPr lang="en-US" sz="1400" dirty="0">
                <a:latin typeface="Calibri Light"/>
                <a:ea typeface="Calibri Light"/>
                <a:cs typeface="Calibri Light"/>
              </a:rPr>
              <a:t>Overview: </a:t>
            </a:r>
            <a:r>
              <a:rPr lang="en-US" sz="1400" dirty="0">
                <a:solidFill>
                  <a:srgbClr val="474747"/>
                </a:solidFill>
                <a:ea typeface="+mn-lt"/>
                <a:cs typeface="+mn-lt"/>
              </a:rPr>
              <a:t>This series of lessons will introduce you to economic data that economists use to assess the health of the economy. You will learn about economic data and what they communicate about the health of the economy. This lesson focuses on Gross Domestic Product (GDP), which is important for analyzing the health of the broader economy.</a:t>
            </a:r>
            <a:endParaRPr lang="en-US" sz="1400">
              <a:ea typeface="+mn-lt"/>
              <a:cs typeface="+mn-lt"/>
            </a:endParaRPr>
          </a:p>
          <a:p>
            <a:pPr marL="514350" indent="-514350">
              <a:buAutoNum type="arabicPeriod"/>
            </a:pPr>
            <a:endParaRPr lang="en-US" sz="1400" dirty="0">
              <a:solidFill>
                <a:srgbClr val="474747"/>
              </a:solidFill>
              <a:ea typeface="+mn-lt"/>
              <a:cs typeface="+mn-lt"/>
            </a:endParaRPr>
          </a:p>
          <a:p>
            <a:pPr marL="0" indent="0">
              <a:buNone/>
            </a:pPr>
            <a:r>
              <a:rPr lang="en-US" sz="1400" b="1" dirty="0">
                <a:solidFill>
                  <a:srgbClr val="474747"/>
                </a:solidFill>
                <a:ea typeface="+mn-lt"/>
                <a:cs typeface="+mn-lt"/>
              </a:rPr>
              <a:t>ESSENTIAL QUESTION</a:t>
            </a:r>
            <a:r>
              <a:rPr lang="en-US" sz="1400" dirty="0">
                <a:solidFill>
                  <a:srgbClr val="474747"/>
                </a:solidFill>
                <a:ea typeface="+mn-lt"/>
                <a:cs typeface="+mn-lt"/>
              </a:rPr>
              <a:t>: What do current GDP data say about the health of the economy?</a:t>
            </a:r>
            <a:endParaRPr lang="en-US" sz="1400" dirty="0">
              <a:solidFill>
                <a:srgbClr val="474747"/>
              </a:solidFill>
              <a:latin typeface="Calibri" panose="020F0502020204030204"/>
              <a:ea typeface="Calibri" panose="020F0502020204030204"/>
              <a:cs typeface="Calibri" panose="020F0502020204030204"/>
            </a:endParaRPr>
          </a:p>
          <a:p>
            <a:pPr marL="514350" indent="-514350">
              <a:buAutoNum type="arabicPeriod"/>
            </a:pPr>
            <a:endParaRPr lang="en-US" sz="1400" dirty="0">
              <a:solidFill>
                <a:srgbClr val="474747"/>
              </a:solidFill>
              <a:latin typeface="Calibri" panose="020F0502020204030204"/>
              <a:ea typeface="Calibri" panose="020F0502020204030204"/>
              <a:cs typeface="Calibri" panose="020F0502020204030204"/>
            </a:endParaRPr>
          </a:p>
          <a:p>
            <a:r>
              <a:rPr lang="en-US" sz="1400" dirty="0">
                <a:solidFill>
                  <a:srgbClr val="000000"/>
                </a:solidFill>
              </a:rPr>
              <a:t>Learning Objectives</a:t>
            </a:r>
            <a:endParaRPr lang="en-US" sz="1400" dirty="0">
              <a:solidFill>
                <a:srgbClr val="474747"/>
              </a:solidFill>
              <a:latin typeface="Calibri" panose="020F0502020204030204"/>
              <a:ea typeface="Calibri" panose="020F0502020204030204"/>
              <a:cs typeface="Calibri" panose="020F0502020204030204"/>
            </a:endParaRPr>
          </a:p>
          <a:p>
            <a:r>
              <a:rPr lang="en-US" sz="1400" dirty="0">
                <a:solidFill>
                  <a:srgbClr val="545454"/>
                </a:solidFill>
                <a:ea typeface="+mn-lt"/>
                <a:cs typeface="+mn-lt"/>
              </a:rPr>
              <a:t>Define GDP, Real GDP, recession, and economic growth.</a:t>
            </a:r>
            <a:endParaRPr lang="en-US" sz="1400">
              <a:ea typeface="Calibri"/>
              <a:cs typeface="Calibri"/>
            </a:endParaRPr>
          </a:p>
          <a:p>
            <a:r>
              <a:rPr lang="en-US" sz="1400" dirty="0">
                <a:solidFill>
                  <a:srgbClr val="545454"/>
                </a:solidFill>
                <a:ea typeface="+mn-lt"/>
                <a:cs typeface="+mn-lt"/>
              </a:rPr>
              <a:t>Examine the most recently reported GDP, Real GDP, and Real GDP growth rate data.</a:t>
            </a:r>
            <a:endParaRPr lang="en-US" sz="1400">
              <a:ea typeface="Calibri"/>
              <a:cs typeface="Calibri"/>
            </a:endParaRPr>
          </a:p>
          <a:p>
            <a:r>
              <a:rPr lang="en-US" sz="1400" dirty="0">
                <a:solidFill>
                  <a:srgbClr val="545454"/>
                </a:solidFill>
                <a:ea typeface="+mn-lt"/>
                <a:cs typeface="+mn-lt"/>
              </a:rPr>
              <a:t>Differentiate between changes in the level of Real GDP and the economic growth rate.</a:t>
            </a:r>
            <a:endParaRPr lang="en-US" sz="1400">
              <a:ea typeface="Calibri"/>
              <a:cs typeface="Calibri"/>
            </a:endParaRPr>
          </a:p>
          <a:p>
            <a:r>
              <a:rPr lang="en-US" sz="1400" dirty="0">
                <a:solidFill>
                  <a:srgbClr val="545454"/>
                </a:solidFill>
                <a:ea typeface="+mn-lt"/>
                <a:cs typeface="+mn-lt"/>
              </a:rPr>
              <a:t>Determine a trend based on the six most recent Real GDP releases.</a:t>
            </a:r>
            <a:endParaRPr lang="en-US" sz="1400">
              <a:ea typeface="Calibri"/>
              <a:cs typeface="Calibri"/>
            </a:endParaRPr>
          </a:p>
          <a:p>
            <a:r>
              <a:rPr lang="en-US" sz="1400" dirty="0">
                <a:solidFill>
                  <a:srgbClr val="545454"/>
                </a:solidFill>
                <a:ea typeface="+mn-lt"/>
                <a:cs typeface="+mn-lt"/>
              </a:rPr>
              <a:t>Analyze the current health of the economy based on the current Real GDP growth rate, historical Real GDP data, and estimates of projected Real GDP growth.</a:t>
            </a:r>
            <a:endParaRPr lang="en-US" sz="1400">
              <a:ea typeface="Calibri"/>
              <a:cs typeface="Calibri"/>
            </a:endParaRPr>
          </a:p>
          <a:p>
            <a:pPr marL="514350" indent="-514350">
              <a:buAutoNum type="arabicPeriod"/>
            </a:pPr>
            <a:endParaRPr lang="en-US" sz="1200" dirty="0">
              <a:solidFill>
                <a:srgbClr val="474747"/>
              </a:solidFill>
              <a:latin typeface="Calibri" panose="020F0502020204030204"/>
              <a:ea typeface="Calibri" panose="020F0502020204030204"/>
              <a:cs typeface="Calibri" panose="020F0502020204030204"/>
            </a:endParaRPr>
          </a:p>
          <a:p>
            <a:pPr marL="514350" indent="-514350">
              <a:buAutoNum type="arabicPeriod"/>
            </a:pPr>
            <a:endParaRPr lang="en-US" sz="260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p:txBody>
      </p:sp>
    </p:spTree>
    <p:extLst>
      <p:ext uri="{BB962C8B-B14F-4D97-AF65-F5344CB8AC3E}">
        <p14:creationId xmlns:p14="http://schemas.microsoft.com/office/powerpoint/2010/main" val="3640931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AB149-569E-7572-E3EA-3915F0E68F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D6658-0099-39CF-C787-C36BE98B673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rgbClr val="414A58"/>
                </a:solidFill>
                <a:latin typeface="Calibri"/>
                <a:cs typeface="Calibri"/>
              </a:rPr>
              <a:t>EconEdLink</a:t>
            </a:r>
            <a:r>
              <a:rPr lang="en-US">
                <a:solidFill>
                  <a:srgbClr val="414A58"/>
                </a:solidFill>
                <a:latin typeface="Calibri"/>
                <a:cs typeface="Calibri"/>
              </a:rPr>
              <a:t> Lessons</a:t>
            </a:r>
            <a:endParaRPr lang="en-US"/>
          </a:p>
        </p:txBody>
      </p:sp>
      <p:sp>
        <p:nvSpPr>
          <p:cNvPr id="5" name="Slide Number Placeholder 4">
            <a:extLst>
              <a:ext uri="{FF2B5EF4-FFF2-40B4-BE49-F238E27FC236}">
                <a16:creationId xmlns:a16="http://schemas.microsoft.com/office/drawing/2014/main" id="{F7467704-D121-D4D5-8916-C87AC1858227}"/>
              </a:ext>
            </a:extLst>
          </p:cNvPr>
          <p:cNvSpPr>
            <a:spLocks noGrp="1"/>
          </p:cNvSpPr>
          <p:nvPr>
            <p:ph type="sldNum" sz="quarter" idx="4"/>
          </p:nvPr>
        </p:nvSpPr>
        <p:spPr/>
        <p:txBody>
          <a:bodyPr/>
          <a:lstStyle/>
          <a:p>
            <a:fld id="{FAEE96CF-4053-2149-B5F9-FD566E7161CA}" type="slidenum">
              <a:rPr lang="en-US" smtClean="0"/>
              <a:pPr/>
              <a:t>20</a:t>
            </a:fld>
            <a:endParaRPr lang="en-US"/>
          </a:p>
        </p:txBody>
      </p:sp>
      <p:sp>
        <p:nvSpPr>
          <p:cNvPr id="7" name="Text Placeholder 2">
            <a:extLst>
              <a:ext uri="{FF2B5EF4-FFF2-40B4-BE49-F238E27FC236}">
                <a16:creationId xmlns:a16="http://schemas.microsoft.com/office/drawing/2014/main" id="{97D3D2BF-3515-A85A-43A4-D6751508D329}"/>
              </a:ext>
            </a:extLst>
          </p:cNvPr>
          <p:cNvSpPr txBox="1">
            <a:spLocks/>
          </p:cNvSpPr>
          <p:nvPr/>
        </p:nvSpPr>
        <p:spPr>
          <a:xfrm>
            <a:off x="770959" y="1825625"/>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latin typeface="Calibri Light"/>
                <a:ea typeface="Calibri Light"/>
                <a:cs typeface="Calibri Light"/>
              </a:rPr>
              <a:t>Unpaid Labor/Labor Markets</a:t>
            </a:r>
            <a:r>
              <a:rPr lang="en-US" sz="1600" dirty="0">
                <a:latin typeface="Calibri Light"/>
                <a:ea typeface="Calibri Light"/>
                <a:cs typeface="Calibri Light"/>
              </a:rPr>
              <a:t>: Video Series and Quiz (</a:t>
            </a:r>
            <a:r>
              <a:rPr lang="en-US" sz="1600" dirty="0">
                <a:ea typeface="+mn-lt"/>
                <a:cs typeface="+mn-lt"/>
                <a:hlinkClick r:id="rId2"/>
              </a:rPr>
              <a:t>https://econedlink.org/resources/human-capital-and-labor-markets-video-series-and-quiz/</a:t>
            </a:r>
            <a:r>
              <a:rPr lang="en-US" sz="1600" dirty="0">
                <a:latin typeface="Calibri Light"/>
                <a:ea typeface="Calibri Light"/>
                <a:cs typeface="Calibri Light"/>
              </a:rPr>
              <a:t>) </a:t>
            </a:r>
            <a:endParaRPr lang="en-US" sz="1600">
              <a:ea typeface="+mn-lt"/>
              <a:cs typeface="+mn-lt"/>
            </a:endParaRPr>
          </a:p>
          <a:p>
            <a:pPr marL="0" indent="0">
              <a:buNone/>
            </a:pPr>
            <a:endParaRPr lang="en-US" sz="1600" dirty="0">
              <a:latin typeface="Calibri Light"/>
              <a:ea typeface="Calibri Light"/>
              <a:cs typeface="Calibri Light"/>
            </a:endParaRPr>
          </a:p>
          <a:p>
            <a:r>
              <a:rPr lang="en-US" sz="1600" dirty="0"/>
              <a:t>Objective- </a:t>
            </a:r>
            <a:r>
              <a:rPr lang="en-US" sz="1600" dirty="0">
                <a:solidFill>
                  <a:srgbClr val="474747"/>
                </a:solidFill>
              </a:rPr>
              <a:t>Students</a:t>
            </a:r>
            <a:r>
              <a:rPr lang="en-US" sz="1600" dirty="0">
                <a:solidFill>
                  <a:srgbClr val="474747"/>
                </a:solidFill>
                <a:ea typeface="+mn-lt"/>
                <a:cs typeface="+mn-lt"/>
              </a:rPr>
              <a:t> will be able to:</a:t>
            </a:r>
            <a:endParaRPr lang="en-US" sz="1600" dirty="0">
              <a:ea typeface="Calibri"/>
              <a:cs typeface="Calibri"/>
            </a:endParaRPr>
          </a:p>
          <a:p>
            <a:r>
              <a:rPr lang="en-US" sz="1600" dirty="0">
                <a:solidFill>
                  <a:srgbClr val="545454"/>
                </a:solidFill>
                <a:ea typeface="+mn-lt"/>
                <a:cs typeface="+mn-lt"/>
              </a:rPr>
              <a:t>Apply supply and demand analysis to how the marginal product of labor determines wages, human capital, labor unions, and compensating wage differentials.</a:t>
            </a:r>
            <a:endParaRPr lang="en-US" sz="1600" dirty="0">
              <a:ea typeface="Calibri"/>
              <a:cs typeface="Calibri"/>
            </a:endParaRPr>
          </a:p>
          <a:p>
            <a:pPr marL="0" indent="0">
              <a:buNone/>
            </a:pPr>
            <a:endParaRPr lang="en-US" sz="1600" dirty="0">
              <a:latin typeface="Calibri Light"/>
              <a:ea typeface="Calibri Light"/>
              <a:cs typeface="Calibri Light"/>
            </a:endParaRPr>
          </a:p>
          <a:p>
            <a:pPr marL="0" indent="0">
              <a:buNone/>
            </a:pPr>
            <a:r>
              <a:rPr lang="en-US" sz="1600" dirty="0">
                <a:solidFill>
                  <a:srgbClr val="474747"/>
                </a:solidFill>
                <a:ea typeface="+mn-lt"/>
                <a:cs typeface="+mn-lt"/>
              </a:rPr>
              <a:t>This unit of five videos begins with an explanation of the marginal product of labor and how it determines wages. This serves as the foundation for an overview of related topics, such as human capital, labor unions, compensating wage differentials, and, of course, TANSTAAFL: There </a:t>
            </a:r>
            <a:r>
              <a:rPr lang="en-US" sz="1600" dirty="0" err="1">
                <a:solidFill>
                  <a:srgbClr val="474747"/>
                </a:solidFill>
                <a:ea typeface="+mn-lt"/>
                <a:cs typeface="+mn-lt"/>
              </a:rPr>
              <a:t>Ain’t</a:t>
            </a:r>
            <a:r>
              <a:rPr lang="en-US" sz="1600" dirty="0">
                <a:solidFill>
                  <a:srgbClr val="474747"/>
                </a:solidFill>
                <a:ea typeface="+mn-lt"/>
                <a:cs typeface="+mn-lt"/>
              </a:rPr>
              <a:t> No Such Thing as a Free Lunch. Every video comes with practice questions!</a:t>
            </a:r>
            <a:endParaRPr lang="en-US" sz="1600" dirty="0">
              <a:ea typeface="Calibri"/>
              <a:cs typeface="Calibri"/>
            </a:endParaRPr>
          </a:p>
          <a:p>
            <a:pPr marL="0" indent="0">
              <a:buNone/>
            </a:pPr>
            <a:endParaRPr lang="en-US" sz="2600">
              <a:latin typeface="Calibri Light"/>
              <a:ea typeface="Calibri Light"/>
              <a:cs typeface="Calibri Light"/>
            </a:endParaRPr>
          </a:p>
          <a:p>
            <a:pPr marL="457200" indent="-457200">
              <a:buAutoNum type="arabicPeriod"/>
            </a:pPr>
            <a:endParaRPr lang="en-US" sz="260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a:p>
            <a:pPr marL="514350" indent="-514350">
              <a:buAutoNum type="arabicPeriod"/>
            </a:pPr>
            <a:endParaRPr lang="en-US" sz="2600">
              <a:latin typeface="Calibri Light"/>
              <a:ea typeface="Calibri Light"/>
              <a:cs typeface="Calibri Light"/>
            </a:endParaRPr>
          </a:p>
        </p:txBody>
      </p:sp>
    </p:spTree>
    <p:extLst>
      <p:ext uri="{BB962C8B-B14F-4D97-AF65-F5344CB8AC3E}">
        <p14:creationId xmlns:p14="http://schemas.microsoft.com/office/powerpoint/2010/main" val="3966939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585574" y="1258725"/>
            <a:ext cx="5155180" cy="936594"/>
          </a:xfrm>
        </p:spPr>
        <p:txBody>
          <a:bodyPr lIns="91440" tIns="45720" rIns="91440" bIns="45720" anchor="t"/>
          <a:lstStyle/>
          <a:p>
            <a:r>
              <a:rPr lang="en-US" sz="4000" dirty="0">
                <a:solidFill>
                  <a:srgbClr val="FF0000"/>
                </a:solidFill>
                <a:latin typeface="Aptos Display"/>
                <a:cs typeface="Calibri"/>
              </a:rPr>
              <a:t>Reflect: </a:t>
            </a:r>
            <a:r>
              <a:rPr lang="en-US" sz="4000" dirty="0">
                <a:solidFill>
                  <a:srgbClr val="FF0000"/>
                </a:solidFill>
                <a:latin typeface="Aptos Display"/>
                <a:ea typeface="Calibri"/>
                <a:cs typeface="Calibri"/>
              </a:rPr>
              <a:t>Why is it important to understand caregiving and the impact on our </a:t>
            </a:r>
            <a:r>
              <a:rPr lang="en-US" sz="4000">
                <a:solidFill>
                  <a:srgbClr val="FF0000"/>
                </a:solidFill>
                <a:latin typeface="Aptos Display"/>
                <a:ea typeface="Calibri"/>
                <a:cs typeface="Calibri"/>
              </a:rPr>
              <a:t>economy?</a:t>
            </a: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DB2ECD94-0E55-8422-8E45-6DBC24804AF4}"/>
              </a:ext>
            </a:extLst>
          </p:cNvPr>
          <p:cNvPicPr>
            <a:picLocks noChangeAspect="1"/>
          </p:cNvPicPr>
          <p:nvPr/>
        </p:nvPicPr>
        <p:blipFill>
          <a:blip r:embed="rId5"/>
          <a:stretch>
            <a:fillRect/>
          </a:stretch>
        </p:blipFill>
        <p:spPr>
          <a:xfrm>
            <a:off x="7219772" y="1258018"/>
            <a:ext cx="4732664" cy="4413848"/>
          </a:xfrm>
          <a:prstGeom prst="rect">
            <a:avLst/>
          </a:prstGeom>
        </p:spPr>
      </p:pic>
    </p:spTree>
    <p:extLst>
      <p:ext uri="{BB962C8B-B14F-4D97-AF65-F5344CB8AC3E}">
        <p14:creationId xmlns:p14="http://schemas.microsoft.com/office/powerpoint/2010/main" val="1593463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A53BB-8A89-3B60-C19A-1E6BA40B72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ABE75-7732-B47A-6156-8F03B0774A8C}"/>
              </a:ext>
            </a:extLst>
          </p:cNvPr>
          <p:cNvSpPr txBox="1">
            <a:spLocks/>
          </p:cNvSpPr>
          <p:nvPr/>
        </p:nvSpPr>
        <p:spPr>
          <a:xfrm>
            <a:off x="743213" y="469339"/>
            <a:ext cx="8777716" cy="1228748"/>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US" sz="2400" dirty="0">
                <a:solidFill>
                  <a:srgbClr val="545454"/>
                </a:solidFill>
                <a:latin typeface="Calibri"/>
                <a:ea typeface="Calibri"/>
                <a:cs typeface="Calibri"/>
              </a:rPr>
              <a:t>Explore economic public policy options and weigh the costs and </a:t>
            </a:r>
            <a:r>
              <a:rPr lang="en-US" sz="2400">
                <a:solidFill>
                  <a:srgbClr val="545454"/>
                </a:solidFill>
                <a:latin typeface="Calibri"/>
                <a:ea typeface="Calibri"/>
                <a:cs typeface="Calibri"/>
              </a:rPr>
              <a:t>benefits of each: Class Discussion Ideas</a:t>
            </a:r>
            <a:endParaRPr lang="en-US" sz="2400" dirty="0">
              <a:solidFill>
                <a:srgbClr val="000000"/>
              </a:solidFill>
              <a:latin typeface="Calibri"/>
              <a:ea typeface="Calibri"/>
              <a:cs typeface="Calibri"/>
            </a:endParaRPr>
          </a:p>
          <a:p>
            <a:endParaRPr lang="en-US" sz="2800" dirty="0">
              <a:solidFill>
                <a:srgbClr val="545454"/>
              </a:solidFill>
              <a:ea typeface="Calibri Light"/>
              <a:cs typeface="Calibri Light"/>
            </a:endParaRPr>
          </a:p>
        </p:txBody>
      </p:sp>
      <p:sp>
        <p:nvSpPr>
          <p:cNvPr id="5" name="Slide Number Placeholder 4">
            <a:extLst>
              <a:ext uri="{FF2B5EF4-FFF2-40B4-BE49-F238E27FC236}">
                <a16:creationId xmlns:a16="http://schemas.microsoft.com/office/drawing/2014/main" id="{E021EA01-9016-9D30-6E44-77D14DD8B41B}"/>
              </a:ext>
            </a:extLst>
          </p:cNvPr>
          <p:cNvSpPr>
            <a:spLocks noGrp="1"/>
          </p:cNvSpPr>
          <p:nvPr>
            <p:ph type="sldNum" sz="quarter" idx="4"/>
          </p:nvPr>
        </p:nvSpPr>
        <p:spPr/>
        <p:txBody>
          <a:bodyPr/>
          <a:lstStyle/>
          <a:p>
            <a:fld id="{FAEE96CF-4053-2149-B5F9-FD566E7161CA}" type="slidenum">
              <a:rPr lang="en-US" smtClean="0"/>
              <a:pPr/>
              <a:t>22</a:t>
            </a:fld>
            <a:endParaRPr lang="en-US"/>
          </a:p>
        </p:txBody>
      </p:sp>
      <p:sp>
        <p:nvSpPr>
          <p:cNvPr id="4" name="Text Placeholder 2">
            <a:extLst>
              <a:ext uri="{FF2B5EF4-FFF2-40B4-BE49-F238E27FC236}">
                <a16:creationId xmlns:a16="http://schemas.microsoft.com/office/drawing/2014/main" id="{3E2DC599-0FC0-7876-BF63-01AA55E533BF}"/>
              </a:ext>
            </a:extLst>
          </p:cNvPr>
          <p:cNvSpPr txBox="1">
            <a:spLocks/>
          </p:cNvSpPr>
          <p:nvPr/>
        </p:nvSpPr>
        <p:spPr>
          <a:xfrm>
            <a:off x="742204" y="1696229"/>
            <a:ext cx="10517192" cy="4351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F58020"/>
                </a:solidFill>
                <a:highlight>
                  <a:srgbClr val="FFFFFF"/>
                </a:highlight>
              </a:rPr>
              <a:t>Healthcare Access and Affordability</a:t>
            </a:r>
            <a:endParaRPr lang="en-US" sz="2400">
              <a:latin typeface="Calibri"/>
              <a:ea typeface="Calibri"/>
              <a:cs typeface="Calibri"/>
            </a:endParaRPr>
          </a:p>
          <a:p>
            <a:r>
              <a:rPr lang="en-US" sz="2400" b="1">
                <a:solidFill>
                  <a:srgbClr val="F58020"/>
                </a:solidFill>
                <a:highlight>
                  <a:srgbClr val="FFFFFF"/>
                </a:highlight>
              </a:rPr>
              <a:t>Caregiver Inclusion and Support</a:t>
            </a:r>
            <a:endParaRPr lang="en-US" sz="2400">
              <a:latin typeface="Calibri Light"/>
              <a:ea typeface="Calibri Light"/>
              <a:cs typeface="Calibri Light"/>
            </a:endParaRPr>
          </a:p>
          <a:p>
            <a:r>
              <a:rPr lang="en-US" sz="2400" b="1">
                <a:solidFill>
                  <a:srgbClr val="F58020"/>
                </a:solidFill>
                <a:highlight>
                  <a:srgbClr val="FFFFFF"/>
                </a:highlight>
              </a:rPr>
              <a:t>Medication Policy and Patient Protection</a:t>
            </a:r>
            <a:endParaRPr lang="en-US" sz="2400">
              <a:latin typeface="Calibri Light"/>
              <a:ea typeface="Calibri Light"/>
              <a:cs typeface="Calibri Light"/>
            </a:endParaRPr>
          </a:p>
          <a:p>
            <a:r>
              <a:rPr lang="en-US" sz="2400" b="1">
                <a:solidFill>
                  <a:srgbClr val="F58020"/>
                </a:solidFill>
                <a:highlight>
                  <a:srgbClr val="FFFFFF"/>
                </a:highlight>
              </a:rPr>
              <a:t>Long-Term and Institutional Care</a:t>
            </a:r>
            <a:endParaRPr lang="en-US" sz="2400">
              <a:latin typeface="Calibri Light"/>
              <a:ea typeface="Calibri Light"/>
              <a:cs typeface="Calibri Light"/>
            </a:endParaRPr>
          </a:p>
          <a:p>
            <a:r>
              <a:rPr lang="en-US" sz="2400" b="1">
                <a:solidFill>
                  <a:srgbClr val="F58020"/>
                </a:solidFill>
                <a:highlight>
                  <a:srgbClr val="FFFFFF"/>
                </a:highlight>
              </a:rPr>
              <a:t>Financial Relief for Family Caregivers</a:t>
            </a:r>
            <a:endParaRPr lang="en-US" sz="2400">
              <a:latin typeface="Calibri Light"/>
              <a:ea typeface="Calibri Light"/>
              <a:cs typeface="Calibri Light"/>
            </a:endParaRPr>
          </a:p>
          <a:p>
            <a:r>
              <a:rPr lang="en-US" sz="2400" b="1">
                <a:solidFill>
                  <a:srgbClr val="F58020"/>
                </a:solidFill>
                <a:highlight>
                  <a:srgbClr val="FFFFFF"/>
                </a:highlight>
              </a:rPr>
              <a:t>Support for Diverse Caregiving Communities</a:t>
            </a:r>
            <a:endParaRPr lang="en-US" sz="2400">
              <a:latin typeface="Calibri Light"/>
              <a:ea typeface="Calibri Light"/>
              <a:cs typeface="Calibri Light"/>
            </a:endParaRPr>
          </a:p>
          <a:p>
            <a:r>
              <a:rPr lang="en-US" sz="2400" b="1">
                <a:solidFill>
                  <a:srgbClr val="F58020"/>
                </a:solidFill>
                <a:highlight>
                  <a:srgbClr val="FFFFFF"/>
                </a:highlight>
              </a:rPr>
              <a:t>Enacted Laws Supporting Caregivers</a:t>
            </a:r>
            <a:endParaRPr lang="en-US" sz="2400">
              <a:latin typeface="Calibri Light"/>
              <a:ea typeface="Calibri Light"/>
              <a:cs typeface="Calibri Light"/>
            </a:endParaRPr>
          </a:p>
          <a:p>
            <a:pPr marL="0" indent="0" algn="ctr">
              <a:buNone/>
            </a:pPr>
            <a:endParaRPr lang="en-US" sz="2600" dirty="0">
              <a:solidFill>
                <a:srgbClr val="FF0000"/>
              </a:solidFill>
              <a:latin typeface="Calibri Light"/>
              <a:ea typeface="Calibri Light"/>
              <a:cs typeface="Calibri Light"/>
            </a:endParaRPr>
          </a:p>
          <a:p>
            <a:pPr marL="0" indent="0" algn="ctr">
              <a:buNone/>
            </a:pPr>
            <a:r>
              <a:rPr lang="en-US" sz="2600">
                <a:solidFill>
                  <a:srgbClr val="FF0000"/>
                </a:solidFill>
                <a:latin typeface="Calibri Light"/>
                <a:ea typeface="Calibri Light"/>
                <a:cs typeface="Calibri Light"/>
              </a:rPr>
              <a:t>Reflect: What are the costs and benefits of each? </a:t>
            </a:r>
            <a:endParaRPr lang="en-US"/>
          </a:p>
          <a:p>
            <a:pPr marL="0" indent="0" algn="ctr">
              <a:buNone/>
            </a:pPr>
            <a:r>
              <a:rPr lang="en-US" sz="2600">
                <a:solidFill>
                  <a:srgbClr val="FF0000"/>
                </a:solidFill>
                <a:latin typeface="Calibri Light"/>
                <a:ea typeface="Calibri Light"/>
                <a:cs typeface="Calibri Light"/>
              </a:rPr>
              <a:t>Utilize chat and/or journal now.</a:t>
            </a:r>
            <a:endParaRPr lang="en-US"/>
          </a:p>
          <a:p>
            <a:pPr marL="0" indent="0" algn="r">
              <a:buNone/>
            </a:pPr>
            <a:r>
              <a:rPr lang="en-US" sz="1200" dirty="0">
                <a:ea typeface="+mn-lt"/>
                <a:cs typeface="+mn-lt"/>
              </a:rPr>
              <a:t>https://www.caregiveraction.org/legislation-and-public-policy/</a:t>
            </a:r>
            <a:endParaRPr lang="en-US" sz="1200">
              <a:latin typeface="Calibri Light"/>
              <a:ea typeface="Calibri Light"/>
              <a:cs typeface="Calibri Light"/>
            </a:endParaRPr>
          </a:p>
          <a:p>
            <a:pPr marL="514350" indent="-514350"/>
            <a:endParaRPr lang="en-US" sz="2600">
              <a:latin typeface="Calibri Light"/>
              <a:ea typeface="Calibri Light"/>
              <a:cs typeface="Calibri Light"/>
            </a:endParaRPr>
          </a:p>
        </p:txBody>
      </p:sp>
      <p:pic>
        <p:nvPicPr>
          <p:cNvPr id="3" name="Picture 2">
            <a:extLst>
              <a:ext uri="{FF2B5EF4-FFF2-40B4-BE49-F238E27FC236}">
                <a16:creationId xmlns:a16="http://schemas.microsoft.com/office/drawing/2014/main" id="{70531457-420F-A84B-3135-C6340489A46A}"/>
              </a:ext>
            </a:extLst>
          </p:cNvPr>
          <p:cNvPicPr>
            <a:picLocks noChangeAspect="1"/>
          </p:cNvPicPr>
          <p:nvPr/>
        </p:nvPicPr>
        <p:blipFill>
          <a:blip r:embed="rId2"/>
          <a:stretch>
            <a:fillRect/>
          </a:stretch>
        </p:blipFill>
        <p:spPr>
          <a:xfrm>
            <a:off x="7753817" y="2048264"/>
            <a:ext cx="3691875" cy="2516039"/>
          </a:xfrm>
          <a:prstGeom prst="rect">
            <a:avLst/>
          </a:prstGeom>
        </p:spPr>
      </p:pic>
    </p:spTree>
    <p:extLst>
      <p:ext uri="{BB962C8B-B14F-4D97-AF65-F5344CB8AC3E}">
        <p14:creationId xmlns:p14="http://schemas.microsoft.com/office/powerpoint/2010/main" val="239230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6907B-0DC9-E64D-B7CC-FD7066550EDE}"/>
              </a:ext>
            </a:extLst>
          </p:cNvPr>
          <p:cNvSpPr txBox="1">
            <a:spLocks/>
          </p:cNvSpPr>
          <p:nvPr/>
        </p:nvSpPr>
        <p:spPr>
          <a:xfrm>
            <a:off x="706223" y="469339"/>
            <a:ext cx="10582841" cy="1221350"/>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414A58"/>
                </a:solidFill>
                <a:latin typeface="Calibri"/>
                <a:cs typeface="Calibri"/>
              </a:rPr>
              <a:t>Class Dialogue/Debate Ideas</a:t>
            </a:r>
            <a:endParaRPr lang="en-US"/>
          </a:p>
        </p:txBody>
      </p:sp>
      <p:sp>
        <p:nvSpPr>
          <p:cNvPr id="5" name="Slide Number Placeholder 4">
            <a:extLst>
              <a:ext uri="{FF2B5EF4-FFF2-40B4-BE49-F238E27FC236}">
                <a16:creationId xmlns:a16="http://schemas.microsoft.com/office/drawing/2014/main" id="{311A261A-0029-224B-814E-E9E4A90E2717}"/>
              </a:ext>
            </a:extLst>
          </p:cNvPr>
          <p:cNvSpPr>
            <a:spLocks noGrp="1"/>
          </p:cNvSpPr>
          <p:nvPr>
            <p:ph type="sldNum" sz="quarter" idx="4"/>
          </p:nvPr>
        </p:nvSpPr>
        <p:spPr/>
        <p:txBody>
          <a:bodyPr/>
          <a:lstStyle/>
          <a:p>
            <a:fld id="{FAEE96CF-4053-2149-B5F9-FD566E7161CA}" type="slidenum">
              <a:rPr lang="en-US" dirty="0" smtClean="0"/>
              <a:pPr/>
              <a:t>23</a:t>
            </a:fld>
            <a:endParaRPr lang="en-US"/>
          </a:p>
        </p:txBody>
      </p:sp>
      <p:sp>
        <p:nvSpPr>
          <p:cNvPr id="4" name="Text Placeholder 2">
            <a:extLst>
              <a:ext uri="{FF2B5EF4-FFF2-40B4-BE49-F238E27FC236}">
                <a16:creationId xmlns:a16="http://schemas.microsoft.com/office/drawing/2014/main" id="{B97D6AFC-1B5C-888B-F90C-E340EA57F69A}"/>
              </a:ext>
            </a:extLst>
          </p:cNvPr>
          <p:cNvSpPr txBox="1">
            <a:spLocks/>
          </p:cNvSpPr>
          <p:nvPr/>
        </p:nvSpPr>
        <p:spPr>
          <a:xfrm>
            <a:off x="1583280" y="1688977"/>
            <a:ext cx="3387590" cy="281964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b="1">
                <a:latin typeface="Calibri Light"/>
                <a:ea typeface="+mn-lt"/>
                <a:cs typeface="+mn-lt"/>
              </a:rPr>
              <a:t>Assessments</a:t>
            </a:r>
            <a:endParaRPr lang="en-US">
              <a:latin typeface="Calibri Light"/>
              <a:ea typeface="+mn-lt"/>
              <a:cs typeface="+mn-lt"/>
            </a:endParaRPr>
          </a:p>
          <a:p>
            <a:pPr marL="0" indent="0" algn="ctr">
              <a:spcBef>
                <a:spcPts val="0"/>
              </a:spcBef>
              <a:buNone/>
            </a:pPr>
            <a:endParaRPr lang="en-US" sz="2600">
              <a:latin typeface="Calibri Light"/>
              <a:ea typeface="+mn-lt"/>
              <a:cs typeface="+mn-lt"/>
            </a:endParaRPr>
          </a:p>
          <a:p>
            <a:pPr marL="0" indent="0" algn="ctr">
              <a:spcBef>
                <a:spcPts val="0"/>
              </a:spcBef>
              <a:buNone/>
            </a:pPr>
            <a:r>
              <a:rPr lang="en-US" sz="2600">
                <a:latin typeface="Calibri Light"/>
                <a:ea typeface="Calibri" panose="020F0502020204030204"/>
                <a:cs typeface="Calibri" panose="020F0502020204030204"/>
              </a:rPr>
              <a:t>Lincoln Douglas Debate Structure (</a:t>
            </a:r>
            <a:r>
              <a:rPr lang="en-US" sz="2600" dirty="0">
                <a:ea typeface="+mn-lt"/>
                <a:cs typeface="+mn-lt"/>
                <a:hlinkClick r:id="rId2"/>
              </a:rPr>
              <a:t>https://www.nsdebatecamp.com/lincoln-douglas/debate-format</a:t>
            </a:r>
            <a:r>
              <a:rPr lang="en-US" sz="2600">
                <a:latin typeface="Calibri Light"/>
                <a:ea typeface="Calibri" panose="020F0502020204030204"/>
                <a:cs typeface="Calibri" panose="020F0502020204030204"/>
              </a:rPr>
              <a:t>)</a:t>
            </a:r>
            <a:endParaRPr lang="en-US"/>
          </a:p>
          <a:p>
            <a:pPr marL="0" indent="0" algn="ctr">
              <a:spcBef>
                <a:spcPts val="0"/>
              </a:spcBef>
              <a:buNone/>
            </a:pPr>
            <a:endParaRPr lang="en-US" sz="2600" dirty="0">
              <a:latin typeface="Calibri Light" panose="020F0302020204030204" pitchFamily="34" charset="0"/>
              <a:ea typeface="Calibri"/>
              <a:cs typeface="Calibri"/>
            </a:endParaRPr>
          </a:p>
          <a:p>
            <a:pPr marL="0" indent="0" algn="ctr">
              <a:spcBef>
                <a:spcPts val="0"/>
              </a:spcBef>
              <a:buNone/>
            </a:pPr>
            <a:r>
              <a:rPr lang="en-US" sz="2600">
                <a:latin typeface="Calibri Light"/>
                <a:ea typeface="Calibri"/>
                <a:cs typeface="Calibri"/>
              </a:rPr>
              <a:t>Deliberative Dialogue Activity (</a:t>
            </a:r>
            <a:r>
              <a:rPr lang="en-US" sz="2600" dirty="0">
                <a:ea typeface="+mn-lt"/>
                <a:cs typeface="+mn-lt"/>
                <a:hlinkClick r:id="rId3"/>
              </a:rPr>
              <a:t>https://nifi.org/</a:t>
            </a:r>
            <a:r>
              <a:rPr lang="en-US" sz="2600">
                <a:latin typeface="Calibri Light"/>
                <a:ea typeface="Calibri"/>
                <a:cs typeface="Calibri"/>
              </a:rPr>
              <a:t>) </a:t>
            </a:r>
            <a:endParaRPr lang="en-US" sz="2600" dirty="0">
              <a:latin typeface="Calibri Light" panose="020F0302020204030204" pitchFamily="34" charset="0"/>
              <a:ea typeface="Calibri"/>
              <a:cs typeface="Calibri"/>
            </a:endParaRPr>
          </a:p>
          <a:p>
            <a:pPr marL="0" indent="0">
              <a:buNone/>
            </a:pPr>
            <a:endParaRPr lang="en-US" sz="2600">
              <a:latin typeface="Calibri Light" panose="020F0302020204030204" pitchFamily="34" charset="0"/>
              <a:ea typeface="Inter Light" panose="02000503000000020004" pitchFamily="2" charset="0"/>
              <a:cs typeface="Calibri Light" panose="020F0302020204030204" pitchFamily="34" charset="0"/>
            </a:endParaRPr>
          </a:p>
        </p:txBody>
      </p:sp>
      <p:pic>
        <p:nvPicPr>
          <p:cNvPr id="3" name="Picture 2">
            <a:extLst>
              <a:ext uri="{FF2B5EF4-FFF2-40B4-BE49-F238E27FC236}">
                <a16:creationId xmlns:a16="http://schemas.microsoft.com/office/drawing/2014/main" id="{E4048671-7D64-4EC3-1395-10F1AFA2FFD8}"/>
              </a:ext>
            </a:extLst>
          </p:cNvPr>
          <p:cNvPicPr>
            <a:picLocks noChangeAspect="1"/>
          </p:cNvPicPr>
          <p:nvPr/>
        </p:nvPicPr>
        <p:blipFill>
          <a:blip r:embed="rId4"/>
          <a:stretch>
            <a:fillRect/>
          </a:stretch>
        </p:blipFill>
        <p:spPr>
          <a:xfrm>
            <a:off x="6096853" y="1504685"/>
            <a:ext cx="5506856" cy="4864485"/>
          </a:xfrm>
          <a:prstGeom prst="rect">
            <a:avLst/>
          </a:prstGeom>
        </p:spPr>
      </p:pic>
    </p:spTree>
    <p:extLst>
      <p:ext uri="{BB962C8B-B14F-4D97-AF65-F5344CB8AC3E}">
        <p14:creationId xmlns:p14="http://schemas.microsoft.com/office/powerpoint/2010/main" val="2493484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563380" y="526317"/>
            <a:ext cx="4910485" cy="914400"/>
          </a:xfrm>
        </p:spPr>
        <p:txBody>
          <a:bodyPr lIns="91440" tIns="45720" rIns="91440" bIns="45720" anchor="t"/>
          <a:lstStyle/>
          <a:p>
            <a:r>
              <a:rPr lang="en-US" sz="5000">
                <a:solidFill>
                  <a:srgbClr val="414A58"/>
                </a:solidFill>
                <a:latin typeface="+mj-lt"/>
                <a:cs typeface="Calibri"/>
              </a:rPr>
              <a:t>Recap:</a:t>
            </a:r>
          </a:p>
          <a:p>
            <a:pPr marL="514350" indent="-514350">
              <a:buAutoNum type="arabicPeriod"/>
            </a:pPr>
            <a:r>
              <a:rPr lang="en-US" sz="2600">
                <a:solidFill>
                  <a:srgbClr val="000000"/>
                </a:solidFill>
                <a:latin typeface="Calibri Light"/>
                <a:ea typeface="Calibri Light"/>
                <a:cs typeface="Calibri Light"/>
              </a:rPr>
              <a:t>What is caregiving?</a:t>
            </a:r>
          </a:p>
          <a:p>
            <a:pPr marL="514350" indent="-514350">
              <a:buAutoNum type="arabicPeriod"/>
            </a:pPr>
            <a:r>
              <a:rPr lang="en-US" sz="2600">
                <a:solidFill>
                  <a:srgbClr val="000000"/>
                </a:solidFill>
                <a:latin typeface="Calibri Light"/>
                <a:ea typeface="Calibri Light"/>
                <a:cs typeface="Calibri Light"/>
              </a:rPr>
              <a:t>How is it connected to GDP and unpaid labor?</a:t>
            </a:r>
          </a:p>
          <a:p>
            <a:pPr marL="514350" indent="-514350">
              <a:buAutoNum type="arabicPeriod"/>
            </a:pPr>
            <a:r>
              <a:rPr lang="en-US" sz="2600" dirty="0">
                <a:solidFill>
                  <a:srgbClr val="000000"/>
                </a:solidFill>
                <a:latin typeface="Calibri Light"/>
                <a:ea typeface="Calibri Light"/>
                <a:cs typeface="Calibri Light"/>
              </a:rPr>
              <a:t>What are the costs and benefits of public </a:t>
            </a:r>
            <a:r>
              <a:rPr lang="en-US" sz="2600">
                <a:solidFill>
                  <a:srgbClr val="000000"/>
                </a:solidFill>
                <a:latin typeface="Calibri Light"/>
                <a:ea typeface="Calibri Light"/>
                <a:cs typeface="Calibri Light"/>
              </a:rPr>
              <a:t>policy options</a:t>
            </a:r>
            <a:r>
              <a:rPr lang="en-US" sz="2600" dirty="0">
                <a:solidFill>
                  <a:srgbClr val="000000"/>
                </a:solidFill>
                <a:latin typeface="Calibri Light"/>
                <a:ea typeface="Calibri Light"/>
                <a:cs typeface="Calibri Light"/>
              </a:rPr>
              <a:t> regarding caregiving?</a:t>
            </a:r>
          </a:p>
          <a:p>
            <a:endParaRPr lang="en-US" sz="2600" dirty="0">
              <a:solidFill>
                <a:srgbClr val="000000"/>
              </a:solidFill>
              <a:latin typeface="Calibri Light"/>
              <a:ea typeface="Calibri Light"/>
              <a:cs typeface="Calibri Light"/>
            </a:endParaRPr>
          </a:p>
          <a:p>
            <a:endParaRPr lang="en-US" sz="5000" dirty="0">
              <a:solidFill>
                <a:srgbClr val="414A58"/>
              </a:solidFill>
              <a:latin typeface="Calibri Light"/>
              <a:ea typeface="Calibri Light"/>
              <a:cs typeface="Calibri"/>
            </a:endParaRP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10" name="Picture 9">
            <a:extLst>
              <a:ext uri="{FF2B5EF4-FFF2-40B4-BE49-F238E27FC236}">
                <a16:creationId xmlns:a16="http://schemas.microsoft.com/office/drawing/2014/main" id="{5D14AA13-8A2A-D763-64BD-D31B39565B7C}"/>
              </a:ext>
            </a:extLst>
          </p:cNvPr>
          <p:cNvPicPr>
            <a:picLocks noChangeAspect="1"/>
          </p:cNvPicPr>
          <p:nvPr/>
        </p:nvPicPr>
        <p:blipFill>
          <a:blip r:embed="rId5"/>
          <a:stretch>
            <a:fillRect/>
          </a:stretch>
        </p:blipFill>
        <p:spPr>
          <a:xfrm>
            <a:off x="7406841" y="1027981"/>
            <a:ext cx="4315393" cy="4794849"/>
          </a:xfrm>
          <a:prstGeom prst="rect">
            <a:avLst/>
          </a:prstGeom>
        </p:spPr>
      </p:pic>
    </p:spTree>
    <p:extLst>
      <p:ext uri="{BB962C8B-B14F-4D97-AF65-F5344CB8AC3E}">
        <p14:creationId xmlns:p14="http://schemas.microsoft.com/office/powerpoint/2010/main" val="3958031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9D48F-C900-9857-15B0-32C7501E6CA8}"/>
            </a:ext>
          </a:extLst>
        </p:cNvPr>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4347778B-AE9C-AE12-A1D9-B6E108C822F4}"/>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99FF6059-B835-49B5-984D-8A3C2645AB57}"/>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6667B54F-B12E-DB0E-0CDA-5109A0EFC98E}"/>
              </a:ext>
            </a:extLst>
          </p:cNvPr>
          <p:cNvSpPr>
            <a:spLocks noGrp="1"/>
          </p:cNvSpPr>
          <p:nvPr>
            <p:ph type="body" sz="quarter" idx="10"/>
          </p:nvPr>
        </p:nvSpPr>
        <p:spPr>
          <a:xfrm>
            <a:off x="444252" y="725578"/>
            <a:ext cx="5214207" cy="943154"/>
          </a:xfrm>
        </p:spPr>
        <p:txBody>
          <a:bodyPr lIns="91440" tIns="45720" rIns="91440" bIns="45720" anchor="t"/>
          <a:lstStyle/>
          <a:p>
            <a:r>
              <a:rPr lang="en-US" sz="2800">
                <a:solidFill>
                  <a:srgbClr val="414A58"/>
                </a:solidFill>
                <a:ea typeface="+mn-lt"/>
                <a:cs typeface="+mn-lt"/>
              </a:rPr>
              <a:t>"Family caregivers are holding up a system that millions of Americans rely on every day. With the economic value of family caregiving now exceeding $1 trillion annually, it is clear that employers, health care providers, and policymakers must do more to recognize and support them."</a:t>
            </a:r>
            <a:endParaRPr lang="en-US" sz="2800" dirty="0">
              <a:solidFill>
                <a:srgbClr val="414A58"/>
              </a:solidFill>
              <a:ea typeface="+mn-lt"/>
              <a:cs typeface="+mn-lt"/>
            </a:endParaRPr>
          </a:p>
          <a:p>
            <a:pPr algn="r"/>
            <a:r>
              <a:rPr lang="en-US" sz="2800" b="1" u="sng">
                <a:solidFill>
                  <a:srgbClr val="414A58"/>
                </a:solidFill>
                <a:ea typeface="+mn-lt"/>
                <a:cs typeface="+mn-lt"/>
              </a:rPr>
              <a:t>Dr. Myechia Minter-Jordan</a:t>
            </a:r>
            <a:r>
              <a:rPr lang="en-US" sz="2800" dirty="0">
                <a:solidFill>
                  <a:srgbClr val="414A58"/>
                </a:solidFill>
                <a:ea typeface="+mn-lt"/>
                <a:cs typeface="+mn-lt"/>
              </a:rPr>
              <a:t> </a:t>
            </a:r>
            <a:endParaRPr lang="en-US" sz="2800">
              <a:solidFill>
                <a:srgbClr val="000000"/>
              </a:solidFill>
              <a:ea typeface="+mn-lt"/>
              <a:cs typeface="+mn-lt"/>
            </a:endParaRPr>
          </a:p>
          <a:p>
            <a:pPr algn="r"/>
            <a:r>
              <a:rPr lang="en-US" sz="2800">
                <a:solidFill>
                  <a:srgbClr val="414A58"/>
                </a:solidFill>
                <a:ea typeface="+mn-lt"/>
                <a:cs typeface="+mn-lt"/>
              </a:rPr>
              <a:t>(CEO, AARP)</a:t>
            </a:r>
            <a:endParaRPr lang="en-US" sz="2800">
              <a:ea typeface="+mn-lt"/>
              <a:cs typeface="+mn-lt"/>
            </a:endParaRPr>
          </a:p>
        </p:txBody>
      </p:sp>
      <p:pic>
        <p:nvPicPr>
          <p:cNvPr id="6" name="Picture 5">
            <a:extLst>
              <a:ext uri="{FF2B5EF4-FFF2-40B4-BE49-F238E27FC236}">
                <a16:creationId xmlns:a16="http://schemas.microsoft.com/office/drawing/2014/main" id="{502EC143-8C50-A8F3-8EDE-29B5C75BD9EE}"/>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2E22A618-1DA4-5189-9DBB-1F58BCDFA94B}"/>
              </a:ext>
            </a:extLst>
          </p:cNvPr>
          <p:cNvPicPr>
            <a:picLocks noChangeAspect="1"/>
          </p:cNvPicPr>
          <p:nvPr/>
        </p:nvPicPr>
        <p:blipFill>
          <a:blip r:embed="rId5"/>
          <a:stretch>
            <a:fillRect/>
          </a:stretch>
        </p:blipFill>
        <p:spPr>
          <a:xfrm>
            <a:off x="7298486" y="1200508"/>
            <a:ext cx="4568045" cy="4456982"/>
          </a:xfrm>
          <a:prstGeom prst="rect">
            <a:avLst/>
          </a:prstGeom>
        </p:spPr>
      </p:pic>
    </p:spTree>
    <p:extLst>
      <p:ext uri="{BB962C8B-B14F-4D97-AF65-F5344CB8AC3E}">
        <p14:creationId xmlns:p14="http://schemas.microsoft.com/office/powerpoint/2010/main" val="3010496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ok cover with a sloth and squirrel in a pickle jar&#10;&#10;Description automatically generated">
            <a:extLst>
              <a:ext uri="{FF2B5EF4-FFF2-40B4-BE49-F238E27FC236}">
                <a16:creationId xmlns:a16="http://schemas.microsoft.com/office/drawing/2014/main" id="{1A5E8AA4-F7D2-743F-026F-2554DE1CBEB1}"/>
              </a:ext>
            </a:extLst>
          </p:cNvPr>
          <p:cNvPicPr>
            <a:picLocks noChangeAspect="1"/>
          </p:cNvPicPr>
          <p:nvPr/>
        </p:nvPicPr>
        <p:blipFill rotWithShape="1">
          <a:blip r:embed="rId2"/>
          <a:srcRect l="21640" r="26789"/>
          <a:stretch/>
        </p:blipFill>
        <p:spPr>
          <a:xfrm>
            <a:off x="6193218" y="0"/>
            <a:ext cx="6083813" cy="6858000"/>
          </a:xfrm>
          <a:prstGeom prst="rect">
            <a:avLst/>
          </a:prstGeom>
        </p:spPr>
      </p:pic>
      <p:pic>
        <p:nvPicPr>
          <p:cNvPr id="5" name="Picture 4">
            <a:extLst>
              <a:ext uri="{FF2B5EF4-FFF2-40B4-BE49-F238E27FC236}">
                <a16:creationId xmlns:a16="http://schemas.microsoft.com/office/drawing/2014/main" id="{491F6E2D-AB04-B9EB-3236-1AC86FDAEFFE}"/>
              </a:ext>
            </a:extLst>
          </p:cNvPr>
          <p:cNvPicPr>
            <a:picLocks noChangeAspect="1"/>
          </p:cNvPicPr>
          <p:nvPr/>
        </p:nvPicPr>
        <p:blipFill rotWithShape="1">
          <a:blip r:embed="rId3"/>
          <a:srcRect l="29" r="29"/>
          <a:stretch/>
        </p:blipFill>
        <p:spPr>
          <a:xfrm>
            <a:off x="0" y="0"/>
            <a:ext cx="9411909" cy="6896083"/>
          </a:xfrm>
          <a:prstGeom prst="rect">
            <a:avLst/>
          </a:prstGeom>
        </p:spPr>
      </p:pic>
      <p:sp>
        <p:nvSpPr>
          <p:cNvPr id="3" name="Text Placeholder 2">
            <a:extLst>
              <a:ext uri="{FF2B5EF4-FFF2-40B4-BE49-F238E27FC236}">
                <a16:creationId xmlns:a16="http://schemas.microsoft.com/office/drawing/2014/main" id="{9890555E-F5A8-A749-BA5F-C95D063E463A}"/>
              </a:ext>
            </a:extLst>
          </p:cNvPr>
          <p:cNvSpPr>
            <a:spLocks noGrp="1"/>
          </p:cNvSpPr>
          <p:nvPr>
            <p:ph type="body" sz="quarter" idx="10"/>
          </p:nvPr>
        </p:nvSpPr>
        <p:spPr>
          <a:xfrm>
            <a:off x="703943" y="2449812"/>
            <a:ext cx="6161315" cy="914400"/>
          </a:xfrm>
        </p:spPr>
        <p:txBody>
          <a:bodyPr lIns="91440" tIns="45720" rIns="91440" bIns="45720" anchor="t"/>
          <a:lstStyle/>
          <a:p>
            <a:r>
              <a:rPr lang="en-US" sz="5000">
                <a:solidFill>
                  <a:srgbClr val="414A58"/>
                </a:solidFill>
                <a:latin typeface="+mj-lt"/>
                <a:cs typeface="Calibri"/>
              </a:rPr>
              <a:t>Thank you!</a:t>
            </a:r>
          </a:p>
          <a:p>
            <a:r>
              <a:rPr lang="en-US" sz="2800">
                <a:solidFill>
                  <a:srgbClr val="414A58"/>
                </a:solidFill>
                <a:latin typeface="Calibri Light"/>
                <a:ea typeface="Calibri Light"/>
                <a:cs typeface="Calibri"/>
              </a:rPr>
              <a:t>Cjfitzthum@stcloudstate.edu</a:t>
            </a:r>
          </a:p>
        </p:txBody>
      </p:sp>
      <p:pic>
        <p:nvPicPr>
          <p:cNvPr id="6" name="Picture 5">
            <a:extLst>
              <a:ext uri="{FF2B5EF4-FFF2-40B4-BE49-F238E27FC236}">
                <a16:creationId xmlns:a16="http://schemas.microsoft.com/office/drawing/2014/main" id="{6FE388A1-8479-A276-7746-BE78447D2267}"/>
              </a:ext>
            </a:extLst>
          </p:cNvPr>
          <p:cNvPicPr>
            <a:picLocks noChangeAspect="1"/>
          </p:cNvPicPr>
          <p:nvPr/>
        </p:nvPicPr>
        <p:blipFill>
          <a:blip r:embed="rId4"/>
          <a:srcRect/>
          <a:stretch/>
        </p:blipFill>
        <p:spPr>
          <a:xfrm>
            <a:off x="708075" y="4860038"/>
            <a:ext cx="2597021" cy="1325562"/>
          </a:xfrm>
          <a:prstGeom prst="rect">
            <a:avLst/>
          </a:prstGeom>
        </p:spPr>
      </p:pic>
      <p:pic>
        <p:nvPicPr>
          <p:cNvPr id="2" name="Picture 1">
            <a:extLst>
              <a:ext uri="{FF2B5EF4-FFF2-40B4-BE49-F238E27FC236}">
                <a16:creationId xmlns:a16="http://schemas.microsoft.com/office/drawing/2014/main" id="{CC60C6A3-2878-38CD-1445-0E484FD8CA39}"/>
              </a:ext>
            </a:extLst>
          </p:cNvPr>
          <p:cNvPicPr>
            <a:picLocks noChangeAspect="1"/>
          </p:cNvPicPr>
          <p:nvPr/>
        </p:nvPicPr>
        <p:blipFill>
          <a:blip r:embed="rId5"/>
          <a:stretch>
            <a:fillRect/>
          </a:stretch>
        </p:blipFill>
        <p:spPr>
          <a:xfrm>
            <a:off x="7298486" y="1200508"/>
            <a:ext cx="4568045" cy="4456982"/>
          </a:xfrm>
          <a:prstGeom prst="rect">
            <a:avLst/>
          </a:prstGeom>
        </p:spPr>
      </p:pic>
    </p:spTree>
    <p:extLst>
      <p:ext uri="{BB962C8B-B14F-4D97-AF65-F5344CB8AC3E}">
        <p14:creationId xmlns:p14="http://schemas.microsoft.com/office/powerpoint/2010/main" val="2933641090"/>
      </p:ext>
    </p:extLst>
  </p:cSld>
  <p:clrMapOvr>
    <a:masterClrMapping/>
  </p:clrMapOvr>
</p:sld>
</file>

<file path=ppt/theme/theme1.xml><?xml version="1.0" encoding="utf-8"?>
<a:theme xmlns:a="http://schemas.openxmlformats.org/drawingml/2006/main" name="3_Office Theme">
  <a:themeElements>
    <a:clrScheme name="CEE colors">
      <a:dk1>
        <a:srgbClr val="000000"/>
      </a:dk1>
      <a:lt1>
        <a:srgbClr val="FFFFFF"/>
      </a:lt1>
      <a:dk2>
        <a:srgbClr val="2C3842"/>
      </a:dk2>
      <a:lt2>
        <a:srgbClr val="E7E6E6"/>
      </a:lt2>
      <a:accent1>
        <a:srgbClr val="7B8186"/>
      </a:accent1>
      <a:accent2>
        <a:srgbClr val="5AB890"/>
      </a:accent2>
      <a:accent3>
        <a:srgbClr val="A6CD6F"/>
      </a:accent3>
      <a:accent4>
        <a:srgbClr val="1C8F53"/>
      </a:accent4>
      <a:accent5>
        <a:srgbClr val="85C17A"/>
      </a:accent5>
      <a:accent6>
        <a:srgbClr val="2C3842"/>
      </a:accent6>
      <a:hlink>
        <a:srgbClr val="7B8186"/>
      </a:hlink>
      <a:folHlink>
        <a:srgbClr val="E1E2D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0c1190-56bd-4797-9cf7-4990489609e0">
      <Terms xmlns="http://schemas.microsoft.com/office/infopath/2007/PartnerControls"/>
    </lcf76f155ced4ddcb4097134ff3c332f>
    <TaxCatchAll xmlns="e475455f-c69b-4ff8-acf7-75612f4dc1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DFC4E6640BF8E4684BB0AD888238BAB" ma:contentTypeVersion="19" ma:contentTypeDescription="Create a new document." ma:contentTypeScope="" ma:versionID="20254f2f7cb79c46d5703cd45ea0de03">
  <xsd:schema xmlns:xsd="http://www.w3.org/2001/XMLSchema" xmlns:xs="http://www.w3.org/2001/XMLSchema" xmlns:p="http://schemas.microsoft.com/office/2006/metadata/properties" xmlns:ns2="aa0c1190-56bd-4797-9cf7-4990489609e0" xmlns:ns3="e475455f-c69b-4ff8-acf7-75612f4dc189" targetNamespace="http://schemas.microsoft.com/office/2006/metadata/properties" ma:root="true" ma:fieldsID="33e2acd7f5a83e202fbb847578cccddb" ns2:_="" ns3:_="">
    <xsd:import namespace="aa0c1190-56bd-4797-9cf7-4990489609e0"/>
    <xsd:import namespace="e475455f-c69b-4ff8-acf7-75612f4dc1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0c1190-56bd-4797-9cf7-4990489609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05ee66a-9dd0-4897-bf8b-a3237da4ae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75455f-c69b-4ff8-acf7-75612f4dc1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a5e9271-f96f-4ada-b0c2-5ccfd23e6c7e}" ma:internalName="TaxCatchAll" ma:showField="CatchAllData" ma:web="e475455f-c69b-4ff8-acf7-75612f4dc1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51F743-C0A0-4E7E-B51E-35DF69ECFFB2}">
  <ds:schemaRefs>
    <ds:schemaRef ds:uri="742ad430-3572-48e8-b446-46b1d42ed47a"/>
    <ds:schemaRef ds:uri="74616181-94ba-4823-8a07-43739609fc94"/>
    <ds:schemaRef ds:uri="aa0c1190-56bd-4797-9cf7-4990489609e0"/>
    <ds:schemaRef ds:uri="e475455f-c69b-4ff8-acf7-75612f4dc18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DFB037F-AF45-449B-94CA-2804BA8899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0c1190-56bd-4797-9cf7-4990489609e0"/>
    <ds:schemaRef ds:uri="e475455f-c69b-4ff8-acf7-75612f4dc1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11EF54-CA8B-47BA-91A0-3C52EC8195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1631</Words>
  <Application>Microsoft Office PowerPoint</Application>
  <PresentationFormat>Widescreen</PresentationFormat>
  <Paragraphs>161</Paragraphs>
  <Slides>26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Aptos Display</vt:lpstr>
      <vt:lpstr>Arial</vt:lpstr>
      <vt:lpstr>Calibri</vt:lpstr>
      <vt:lpstr>Calibri Light</vt:lpstr>
      <vt:lpstr>Cambria</vt:lpstr>
      <vt:lpstr>Courier New</vt:lpstr>
      <vt:lpstr>Gill Sans</vt:lpstr>
      <vt:lpstr>Inter Light</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James LeBlanc</cp:lastModifiedBy>
  <cp:revision>335</cp:revision>
  <dcterms:created xsi:type="dcterms:W3CDTF">2022-05-10T21:20:13Z</dcterms:created>
  <dcterms:modified xsi:type="dcterms:W3CDTF">2026-09-22T20:43:22Z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0x0101006DFC4E6640BF8E4684BB0AD888238BAB</vt:lpwstr>
  </property>
  <property fmtid="{D5CDD505-2E9C-101B-9397-08002B2CF9AE}" pid="3" name="MediaServiceImageTags">
    <vt:lpwstr/>
  </property>
</Properties>
</file>