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  <p:sldMasterId id="2147483716" r:id="rId5"/>
  </p:sldMasterIdLst>
  <p:notesMasterIdLst>
    <p:notesMasterId r:id="rId72"/>
  </p:notesMasterIdLst>
  <p:handoutMasterIdLst>
    <p:handoutMasterId r:id="rId73"/>
  </p:handoutMasterIdLst>
  <p:sldIdLst>
    <p:sldId id="699" r:id="rId6"/>
    <p:sldId id="722" r:id="rId7"/>
    <p:sldId id="724" r:id="rId8"/>
    <p:sldId id="760" r:id="rId9"/>
    <p:sldId id="260" r:id="rId10"/>
    <p:sldId id="257" r:id="rId11"/>
    <p:sldId id="725" r:id="rId12"/>
    <p:sldId id="726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768" r:id="rId22"/>
    <p:sldId id="275" r:id="rId23"/>
    <p:sldId id="769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9" r:id="rId37"/>
    <p:sldId id="291" r:id="rId38"/>
    <p:sldId id="292" r:id="rId39"/>
    <p:sldId id="294" r:id="rId40"/>
    <p:sldId id="295" r:id="rId41"/>
    <p:sldId id="296" r:id="rId42"/>
    <p:sldId id="297" r:id="rId43"/>
    <p:sldId id="298" r:id="rId44"/>
    <p:sldId id="299" r:id="rId45"/>
    <p:sldId id="770" r:id="rId46"/>
    <p:sldId id="300" r:id="rId47"/>
    <p:sldId id="301" r:id="rId48"/>
    <p:sldId id="302" r:id="rId49"/>
    <p:sldId id="303" r:id="rId50"/>
    <p:sldId id="304" r:id="rId51"/>
    <p:sldId id="765" r:id="rId52"/>
    <p:sldId id="767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3" r:id="rId61"/>
    <p:sldId id="314" r:id="rId62"/>
    <p:sldId id="315" r:id="rId63"/>
    <p:sldId id="316" r:id="rId64"/>
    <p:sldId id="317" r:id="rId65"/>
    <p:sldId id="771" r:id="rId66"/>
    <p:sldId id="318" r:id="rId67"/>
    <p:sldId id="319" r:id="rId68"/>
    <p:sldId id="265" r:id="rId69"/>
    <p:sldId id="759" r:id="rId70"/>
    <p:sldId id="758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D8FEE4"/>
    <a:srgbClr val="DDF2F7"/>
    <a:srgbClr val="414A58"/>
    <a:srgbClr val="5DBF9A"/>
    <a:srgbClr val="79BFB8"/>
    <a:srgbClr val="86C17B"/>
    <a:srgbClr val="A7CE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" dt="2026-09-08T15:06:29.845"/>
    <p1510:client id="{31B1C69E-300F-F25C-65F0-33A6608F061C}" v="18" dt="2026-09-08T15:49:19.512"/>
    <p1510:client id="{8D3C8019-AD2B-791D-3467-40313C15905F}" v="3" dt="2026-09-08T18:23:45.1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handoutMaster" Target="handoutMasters/handoutMaster1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theme" Target="theme/theme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169C7AE-8996-0046-AA5C-7794C4A469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3D7849-3040-054B-AA6B-4869B4CF38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ED1ED-05C6-9642-A613-B52D9CF231EE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D7E81D-860E-D943-8C3B-1AAD2A4756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20F9BB-B3F0-1944-85CF-3ED0A12319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6EB40F-773B-FC4B-8DAB-7A099FDE6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6035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5DA19-45A3-9C4D-A0BD-48E5752966F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A09D57-1EB1-314F-BB6D-C17464656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663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louisfed.org/the-great-depression/curriculum/economic-episodes-in-american-history-part-3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louisfed.org/the-great-depression/curriculum/economic-episodes-in-american-history-part-3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louisfed.org/the-great-depression/curriculum/economic-episodes-in-american-history-part-3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louisfed.org/the-great-depression/curriculum/economic-episodes-in-american-history-part-3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a7086f9d4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g3a7086f9d48_0_1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g3a7086f9d48_0_1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A09D57-1EB1-314F-BB6D-C17464656B8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99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f79e684b09_1_1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1" name="Google Shape;211;g2f79e684b09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b1aa512d6e_0_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2" name="Google Shape;222;g3b1aa512d6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b1aa512d6e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b1aa512d6e_0_8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3b1aa512d6e_0_8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b170311597_0_1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g3b17031159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b170311597_0_2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https://www.stlouisfed.org/the-great-depression/curriculum/economic-episodes-in-american-history-part-3</a:t>
            </a:r>
            <a:r>
              <a:rPr lang="en-US"/>
              <a:t> </a:t>
            </a:r>
            <a:endParaRPr/>
          </a:p>
        </p:txBody>
      </p:sp>
      <p:sp>
        <p:nvSpPr>
          <p:cNvPr id="250" name="Google Shape;250;g3b17031159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b170311597_0_5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https://www.stlouisfed.org/the-great-depression/curriculum/economic-episodes-in-american-history-part-3</a:t>
            </a:r>
            <a:r>
              <a:rPr lang="en-US"/>
              <a:t> </a:t>
            </a:r>
            <a:endParaRPr/>
          </a:p>
        </p:txBody>
      </p:sp>
      <p:sp>
        <p:nvSpPr>
          <p:cNvPr id="261" name="Google Shape;261;g3b170311597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b170311597_0_6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copilot and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https://www.stlouisfed.org/the-great-depression/curriculum/economic-episodes-in-american-history-part-3</a:t>
            </a:r>
            <a:r>
              <a:rPr lang="en-US"/>
              <a:t> </a:t>
            </a:r>
            <a:endParaRPr/>
          </a:p>
        </p:txBody>
      </p:sp>
      <p:sp>
        <p:nvSpPr>
          <p:cNvPr id="272" name="Google Shape;272;g3b170311597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b1aa512d6e_0_1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https://www.stlouisfed.org/the-great-depression/curriculum/economic-episodes-in-american-history-part-3</a:t>
            </a:r>
            <a:r>
              <a:rPr lang="en-US"/>
              <a:t> </a:t>
            </a:r>
            <a:endParaRPr/>
          </a:p>
        </p:txBody>
      </p:sp>
      <p:sp>
        <p:nvSpPr>
          <p:cNvPr id="283" name="Google Shape;283;g3b1aa512d6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b170311597_0_11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5" name="Google Shape;305;g3b170311597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b1aa512d6e_0_2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>
                <a:latin typeface="Proxima Nova"/>
                <a:ea typeface="Proxima Nova"/>
                <a:cs typeface="Proxima Nova"/>
                <a:sym typeface="Proxima Nova"/>
              </a:rPr>
              <a:t>Impact: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-US">
                <a:latin typeface="Proxima Nova"/>
                <a:ea typeface="Proxima Nova"/>
                <a:cs typeface="Proxima Nova"/>
                <a:sym typeface="Proxima Nova"/>
              </a:rPr>
              <a:t>Short-term recovery through jobs and military spending.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-US">
                <a:latin typeface="Proxima Nova"/>
                <a:ea typeface="Proxima Nova"/>
                <a:cs typeface="Proxima Nova"/>
                <a:sym typeface="Proxima Nova"/>
              </a:rPr>
              <a:t>Long-term devastation: war, destruction, human tragedy.</a:t>
            </a:r>
            <a:endParaRPr/>
          </a:p>
        </p:txBody>
      </p:sp>
      <p:sp>
        <p:nvSpPr>
          <p:cNvPr id="316" name="Google Shape;316;g3b1aa512d6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b1aa512d6e_0_3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7" name="Google Shape;327;g3b1aa512d6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b170311597_0_4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8" name="Google Shape;338;g3b170311597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b170311597_0_10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9" name="Google Shape;349;g3b170311597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b170311597_0_8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0" name="Google Shape;360;g3b170311597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b1aa512d6e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b1aa512d6e_0_8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g3b1aa512d6e_0_86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a725822e82_0_2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Core Idea: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Markets are self-regulating; government intervention distorts signals and creates inefficiencies.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Key Principles:</a:t>
            </a:r>
            <a:endParaRPr sz="1050" b="1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Individual Choice and Subjective Value: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Economic value is determined by individual preferences, not aggregates.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Business Cycle Theory: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Booms and busts are caused by artificial credit expansion and low interest rates set by central banks.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Role of Prices: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Prices convey critical information for resource allocation; interference disrupts this process.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Spontaneous Order: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Markets naturally coordinate complex economic activity without central planning.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Critique of Intervention: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Government spending and monetary manipulation lead to misallocation of resources and inflation.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Policy Implication: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Limit government intervention; allow markets to adjust naturally—even if painful in the short run.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77" name="Google Shape;377;g3a725822e82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b170311597_0_13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8" name="Google Shape;388;g3b170311597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a725822e82_0_6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Core Idea: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Markets are not always self-correcting; government intervention is necessary during economic downturns.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Key Principles:</a:t>
            </a:r>
            <a:endParaRPr sz="1050" b="1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Aggregate Demand Drives Output: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Economic activity depends on total spending (consumption, investment, government).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Sticky Prices and Wages: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Prices and wages adjust slowly, so recessions can persist without intervention.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Fiscal Policy as a Stabilizer: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Government should use spending and taxation to manage demand and smooth business cycles.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Multiplier Effect: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Increased government spending can have a magnified impact on overall economic activity.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952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Short-Run Focus: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Emphasis on managing short-term fluctuations rather than relying solely on long-run equilibrium.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Policy Implication: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 During recessions, increase government spending and/or cut taxes; during booms, reduce spending or raise taxes.</a:t>
            </a:r>
            <a:endParaRPr sz="105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99" name="Google Shape;399;g3a725822e82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b170311597_0_123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10" name="Google Shape;410;g3b170311597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a725822e82_0_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1" name="Google Shape;421;g3a725822e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a725822e82_0_75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0" name="Google Shape;430;g3a725822e82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a725822e82_0_9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Proxima Nova"/>
                <a:ea typeface="Proxima Nova"/>
                <a:cs typeface="Proxima Nova"/>
                <a:sym typeface="Proxima Nova"/>
              </a:rPr>
              <a:t>Paul Samuelson “It is a badly written book, poorly organized; any layman who, beguiled by the author’s previous reputation, bought the book was cheated of his five shillings . . .It is arrogant, bad tempered, polemical and not overly generous in its acknowledgments. It abounds in mares’ nests and confusions . . . </a:t>
            </a:r>
            <a:endParaRPr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Proxima Nova"/>
                <a:ea typeface="Proxima Nova"/>
                <a:cs typeface="Proxima Nova"/>
                <a:sym typeface="Proxima Nova"/>
              </a:rPr>
              <a:t>In short, it is a work of genius.”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latin typeface="Proxima Nova"/>
              <a:sym typeface="Proxima Nov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Related to “in the long run we are all dead” = Keynes's point was that policymakers should not ignore severe current suffering while waiting for markets to adjust.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452" name="Google Shape;452;g3a725822e82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b1aa512d6e_0_11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0" name="Google Shape;480;g3b1aa512d6e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b1aa512d6e_0_4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r>
              <a:rPr lang="en-US" dirty="0">
                <a:latin typeface="Proxima Nova"/>
                <a:ea typeface="Proxima Nova"/>
                <a:cs typeface="Proxima Nova"/>
                <a:sym typeface="Proxima Nova"/>
              </a:rPr>
              <a:t>Moved economics to more demand focus, away from previous more supply focus of the classical school of thought.</a:t>
            </a: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endParaRPr lang="en-US" dirty="0">
              <a:latin typeface="Proxima Nova"/>
              <a:sym typeface="Proxima Nova"/>
            </a:endParaRPr>
          </a:p>
          <a:p>
            <a:pPr marL="457200" marR="0" lvl="0" indent="-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Major cyclical unemployment during recessions often reflected demand shortfalls.</a:t>
            </a: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oxima Nova"/>
              <a:buChar char="●"/>
            </a:pPr>
            <a:endParaRPr dirty="0"/>
          </a:p>
        </p:txBody>
      </p:sp>
      <p:sp>
        <p:nvSpPr>
          <p:cNvPr id="491" name="Google Shape;491;g3b1aa512d6e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b1aa512d6e_0_10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3" name="Google Shape;513;g3b1aa512d6e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b170311597_0_14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4" name="Google Shape;524;g3b170311597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3b170311597_0_15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3" name="Google Shape;533;g3b170311597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a725822e82_0_5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4" name="Google Shape;544;g3a725822e82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b170311597_0_16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5" name="Google Shape;555;g3b170311597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b170311597_0_17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6" name="Google Shape;566;g3b170311597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>
          <a:extLst>
            <a:ext uri="{FF2B5EF4-FFF2-40B4-BE49-F238E27FC236}">
              <a16:creationId xmlns:a16="http://schemas.microsoft.com/office/drawing/2014/main" id="{F74052FE-58D1-291C-1559-FE9346BD6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b170311597_0_179:notes">
            <a:extLst>
              <a:ext uri="{FF2B5EF4-FFF2-40B4-BE49-F238E27FC236}">
                <a16:creationId xmlns:a16="http://schemas.microsoft.com/office/drawing/2014/main" id="{BA13C35F-0E32-8720-B513-B215FABBD5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6" name="Google Shape;566;g3b170311597_0_179:notes">
            <a:extLst>
              <a:ext uri="{FF2B5EF4-FFF2-40B4-BE49-F238E27FC236}">
                <a16:creationId xmlns:a16="http://schemas.microsoft.com/office/drawing/2014/main" id="{0580FBB2-56E3-1ED0-21D0-C934F78251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57769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b1aa512d6e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b1aa512d6e_0_10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g3b1aa512d6e_0_10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b170311597_0_7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3" name="Google Shape;583;g3b170311597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b170311597_0_22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5" name="Google Shape;595;g3b170311597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b170311597_0_24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8" name="Google Shape;608;g3b170311597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3b170311597_0_25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9" name="Google Shape;619;g3b170311597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3b170311597_0_26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0" name="Google Shape;630;g3b170311597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a725822e82_0_4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1" name="Google Shape;641;g3a725822e82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b170311597_0_21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2" name="Google Shape;652;g3b170311597_0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b1aa512d6e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b1aa512d6e_0_96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g3b1aa512d6e_0_96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b170311597_0_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copilot</a:t>
            </a:r>
            <a:endParaRPr/>
          </a:p>
        </p:txBody>
      </p:sp>
      <p:sp>
        <p:nvSpPr>
          <p:cNvPr id="669" name="Google Shape;669;g3b1703115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b1aa512d6e_0_12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copilot</a:t>
            </a:r>
            <a:endParaRPr/>
          </a:p>
        </p:txBody>
      </p:sp>
      <p:sp>
        <p:nvSpPr>
          <p:cNvPr id="680" name="Google Shape;680;g3b1aa512d6e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b1aa512d6e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3b1aa512d6e_0_9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g3b1aa512d6e_0_9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b1aa512d6e_0_14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8" name="Google Shape;708;g3b1aa512d6e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b170311597_0_29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9" name="Google Shape;719;g3b170311597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b170311597_0_28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0" name="Google Shape;730;g3b170311597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b1aa512d6e_0_17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1" name="Google Shape;741;g3b1aa512d6e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b1aa512d6e_0_19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2" name="Google Shape;752;g3b1aa512d6e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>
          <a:extLst>
            <a:ext uri="{FF2B5EF4-FFF2-40B4-BE49-F238E27FC236}">
              <a16:creationId xmlns:a16="http://schemas.microsoft.com/office/drawing/2014/main" id="{4FC1368F-E352-AF23-018B-8374B3C29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b1aa512d6e_0_194:notes">
            <a:extLst>
              <a:ext uri="{FF2B5EF4-FFF2-40B4-BE49-F238E27FC236}">
                <a16:creationId xmlns:a16="http://schemas.microsoft.com/office/drawing/2014/main" id="{F49F7A18-1E3F-E29E-2ED0-73345D39B1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2" name="Google Shape;752;g3b1aa512d6e_0_194:notes">
            <a:extLst>
              <a:ext uri="{FF2B5EF4-FFF2-40B4-BE49-F238E27FC236}">
                <a16:creationId xmlns:a16="http://schemas.microsoft.com/office/drawing/2014/main" id="{0299ADA6-2BB9-7810-530E-8A0740D5B4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441296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2f79e684b09_1_4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3" name="Google Shape;763;g2f79e684b09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b170311597_0_30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5" name="Google Shape;775;g3b170311597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AECEC67-45A8-8A4A-9C85-5CEA41F7B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226" y="6374965"/>
            <a:ext cx="32633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rgbClr val="414A58"/>
                </a:solidFill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fld id="{FAEE96CF-4053-2149-B5F9-FD566E7161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66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AA85F9E-F7DD-424A-A243-848E478BD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226" y="6374965"/>
            <a:ext cx="32633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rgbClr val="414A58"/>
                </a:solidFill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fld id="{FAEE96CF-4053-2149-B5F9-FD566E7161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49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A97E-7376-4DE9-EF59-F60409DF4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076" y="529881"/>
            <a:ext cx="9213298" cy="841719"/>
          </a:xfrm>
          <a:prstGeom prst="rect">
            <a:avLst/>
          </a:prstGeo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DE901-EF18-EB4D-C55F-6B6691CE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D8604-1A03-0540-DE81-25443C242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0888" y="1552713"/>
            <a:ext cx="10691812" cy="4752837"/>
          </a:xfrm>
          <a:prstGeom prst="rect">
            <a:avLst/>
          </a:prstGeom>
        </p:spPr>
        <p:txBody>
          <a:bodyPr numCol="4"/>
          <a:lstStyle>
            <a:lvl1pPr marL="0" indent="0" algn="l">
              <a:spcBef>
                <a:spcPts val="400"/>
              </a:spcBef>
              <a:buNone/>
              <a:defRPr sz="2600" baseline="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377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A97E-7376-4DE9-EF59-F60409DF4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076" y="529881"/>
            <a:ext cx="9213298" cy="841719"/>
          </a:xfrm>
          <a:prstGeom prst="rect">
            <a:avLst/>
          </a:prstGeo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DE901-EF18-EB4D-C55F-6B6691CE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D8604-1A03-0540-DE81-25443C242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0888" y="1552713"/>
            <a:ext cx="10691812" cy="4752837"/>
          </a:xfrm>
          <a:prstGeom prst="rect">
            <a:avLst/>
          </a:prstGeom>
        </p:spPr>
        <p:txBody>
          <a:bodyPr numCol="4"/>
          <a:lstStyle>
            <a:lvl1pPr marL="0" indent="0" algn="l">
              <a:spcBef>
                <a:spcPts val="400"/>
              </a:spcBef>
              <a:buNone/>
              <a:defRPr sz="2800" baseline="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8330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EE58E-2333-6544-C5BD-2C8545307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470452"/>
            <a:ext cx="10664687" cy="900134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7BB54-B965-79EA-6C53-F8E4DC183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766BAD-79DD-9BDE-760A-6AEAAE212B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+mj-lt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+mj-lt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+mj-lt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+mj-lt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+mj-lt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2297DC-432C-8227-DE5E-7744B607039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+mj-lt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3438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EE58E-2333-6544-C5BD-2C8545307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470452"/>
            <a:ext cx="10664687" cy="900134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7BB54-B965-79EA-6C53-F8E4DC183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766BAD-79DD-9BDE-760A-6AEAAE212B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+mj-lt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+mj-lt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+mj-lt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+mj-lt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+mj-lt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2297DC-432C-8227-DE5E-7744B607039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+mj-lt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25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13DB2-4AD0-5F7B-FC1D-1AF24980A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894" y="510897"/>
            <a:ext cx="10515600" cy="986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14BE4-D728-0426-4416-4934FD59D3F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n-lt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89443F-A02B-85D9-286B-FA2BE883B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solidFill>
            <a:schemeClr val="bg1">
              <a:alpha val="20004"/>
            </a:schemeClr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182880" indent="0">
              <a:buFontTx/>
              <a:buNone/>
              <a:defRPr sz="1800"/>
            </a:lvl1pPr>
            <a:lvl2pPr marL="182880" indent="0">
              <a:buFontTx/>
              <a:buNone/>
              <a:defRPr sz="1800"/>
            </a:lvl2pPr>
            <a:lvl3pPr marL="182880" indent="0">
              <a:buFontTx/>
              <a:buNone/>
              <a:defRPr sz="1800"/>
            </a:lvl3pPr>
            <a:lvl4pPr marL="182880" indent="0">
              <a:buFontTx/>
              <a:buNone/>
              <a:defRPr sz="1800"/>
            </a:lvl4pPr>
            <a:lvl5pPr marL="182880" indent="0"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2CFE18-72C0-A86F-FCAA-0255E42A6DE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n-lt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85C0A-E3F4-C527-3169-013E16432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solidFill>
            <a:schemeClr val="bg1">
              <a:alpha val="20004"/>
            </a:schemeClr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182880" indent="0">
              <a:buFontTx/>
              <a:buNone/>
              <a:defRPr sz="1800"/>
            </a:lvl1pPr>
            <a:lvl2pPr marL="182880" indent="0">
              <a:buFontTx/>
              <a:buNone/>
              <a:defRPr sz="1800"/>
            </a:lvl2pPr>
            <a:lvl3pPr marL="182880" indent="0">
              <a:buFontTx/>
              <a:buNone/>
              <a:defRPr sz="1800"/>
            </a:lvl3pPr>
            <a:lvl4pPr marL="182880" indent="0">
              <a:buFontTx/>
              <a:buNone/>
              <a:defRPr sz="1800"/>
            </a:lvl4pPr>
            <a:lvl5pPr marL="182880" indent="0"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EE331-0DC5-4C93-19BA-70C475B9A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261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410D3-16A4-38B5-6E13-2E2FD3F9C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053" y="274224"/>
            <a:ext cx="9144000" cy="679932"/>
          </a:xfrm>
          <a:prstGeom prst="rect">
            <a:avLst/>
          </a:prstGeom>
        </p:spPr>
        <p:txBody>
          <a:bodyPr anchor="t"/>
          <a:lstStyle>
            <a:lvl1pPr algn="l">
              <a:defRPr sz="4000" spc="-2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AF815-7FD2-A1A9-3CA7-21C807E8D1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183" y="861391"/>
            <a:ext cx="9144000" cy="616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26661-4707-BCF8-89DC-036A14FF0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2085CA-BB43-10D6-EBC9-07C094ACD2F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5CDB2D7-ABD9-F2B8-A049-66466A86D67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6915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410D3-16A4-38B5-6E13-2E2FD3F9C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053" y="274224"/>
            <a:ext cx="9144000" cy="679932"/>
          </a:xfrm>
          <a:prstGeom prst="rect">
            <a:avLst/>
          </a:prstGeom>
        </p:spPr>
        <p:txBody>
          <a:bodyPr anchor="t"/>
          <a:lstStyle>
            <a:lvl1pPr algn="l">
              <a:defRPr sz="4000" spc="-2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AF815-7FD2-A1A9-3CA7-21C807E8D1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183" y="861391"/>
            <a:ext cx="9144000" cy="616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26661-4707-BCF8-89DC-036A14FF0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2085CA-BB43-10D6-EBC9-07C094ACD2F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+mj-lt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+mj-lt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+mj-lt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+mj-lt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+mj-lt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5CDB2D7-ABD9-F2B8-A049-66466A86D67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+mj-lt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41863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460A-1594-573A-6C2D-93036DB45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543339"/>
            <a:ext cx="10664687" cy="8272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1DDA1-EEE8-6151-AF63-C6DD44C6B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A3DC7-9CE9-5714-D4C2-AD13EB819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FB01A-698C-118C-A7BB-AA904F53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63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460A-1594-573A-6C2D-93036DB45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543339"/>
            <a:ext cx="10664687" cy="8272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1DDA1-EEE8-6151-AF63-C6DD44C6B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A3DC7-9CE9-5714-D4C2-AD13EB819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FB01A-698C-118C-A7BB-AA904F53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91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55238-D472-B506-C6C3-A31529133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506678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3400" b="0" i="0" spc="-100" baseline="0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5B7508F-85EB-1F5B-D91C-D2D4F929AA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2800" y="4146550"/>
            <a:ext cx="10515600" cy="91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400" spc="-150">
                <a:solidFill>
                  <a:schemeClr val="tx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2808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56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96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2667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333">
                <a:solidFill>
                  <a:srgbClr val="888888"/>
                </a:solidFill>
              </a:defRPr>
            </a:lvl1pPr>
            <a:lvl2pPr marL="609630" lvl="1" indent="-152408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200">
                <a:solidFill>
                  <a:srgbClr val="888888"/>
                </a:solidFill>
              </a:defRPr>
            </a:lvl2pPr>
            <a:lvl3pPr marL="914446" lvl="2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067">
                <a:solidFill>
                  <a:srgbClr val="888888"/>
                </a:solidFill>
              </a:defRPr>
            </a:lvl3pPr>
            <a:lvl4pPr marL="1219261" lvl="3" indent="-152408" algn="l">
              <a:lnSpc>
                <a:spcPct val="100000"/>
              </a:lnSpc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4pPr>
            <a:lvl5pPr marL="1524076" lvl="4" indent="-152408" algn="l">
              <a:lnSpc>
                <a:spcPct val="100000"/>
              </a:lnSpc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5pPr>
            <a:lvl6pPr marL="1828891" lvl="5" indent="-152408" algn="l">
              <a:lnSpc>
                <a:spcPct val="100000"/>
              </a:lnSpc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6pPr>
            <a:lvl7pPr marL="2133707" lvl="6" indent="-152408" algn="l">
              <a:lnSpc>
                <a:spcPct val="100000"/>
              </a:lnSpc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7pPr>
            <a:lvl8pPr marL="2438522" lvl="7" indent="-152408" algn="l">
              <a:lnSpc>
                <a:spcPct val="100000"/>
              </a:lnSpc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8pPr>
            <a:lvl9pPr marL="2743337" lvl="8" indent="-152408" algn="l">
              <a:lnSpc>
                <a:spcPct val="100000"/>
              </a:lnSpc>
              <a:spcBef>
                <a:spcPts val="18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9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06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2692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70947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867"/>
            </a:lvl1pPr>
            <a:lvl2pPr marL="609630" lvl="1" indent="-254013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600"/>
            </a:lvl2pPr>
            <a:lvl3pPr marL="914446" lvl="2" indent="-237079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3pPr>
            <a:lvl4pPr marL="1219261" lvl="3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200"/>
            </a:lvl4pPr>
            <a:lvl5pPr marL="1524076" lvl="4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200"/>
            </a:lvl5pPr>
            <a:lvl6pPr marL="1828891" lvl="5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6pPr>
            <a:lvl7pPr marL="2133707" lvl="6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7pPr>
            <a:lvl8pPr marL="2438522" lvl="7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8pPr>
            <a:lvl9pPr marL="2743337" lvl="8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2"/>
          </p:nvPr>
        </p:nvSpPr>
        <p:spPr>
          <a:xfrm>
            <a:off x="3098800" y="1066800"/>
            <a:ext cx="2692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70947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1867"/>
            </a:lvl1pPr>
            <a:lvl2pPr marL="609630" lvl="1" indent="-254013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1600"/>
            </a:lvl2pPr>
            <a:lvl3pPr marL="914446" lvl="2" indent="-237079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3pPr>
            <a:lvl4pPr marL="1219261" lvl="3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200"/>
            </a:lvl4pPr>
            <a:lvl5pPr marL="1524076" lvl="4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200"/>
            </a:lvl5pPr>
            <a:lvl6pPr marL="1828891" lvl="5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6pPr>
            <a:lvl7pPr marL="2133707" lvl="6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7pPr>
            <a:lvl8pPr marL="2438522" lvl="7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8pPr>
            <a:lvl9pPr marL="2743337" lvl="8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039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 b="1"/>
            </a:lvl1pPr>
            <a:lvl2pPr marL="609630" lvl="1" indent="-152408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333" b="1"/>
            </a:lvl2pPr>
            <a:lvl3pPr marL="914446" lvl="2" indent="-152408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200" b="1"/>
            </a:lvl3pPr>
            <a:lvl4pPr marL="1219261" lvl="3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4pPr>
            <a:lvl5pPr marL="1524076" lvl="4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5pPr>
            <a:lvl6pPr marL="1828891" lvl="5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6pPr>
            <a:lvl7pPr marL="2133707" lvl="6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7pPr>
            <a:lvl8pPr marL="2438522" lvl="7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8pPr>
            <a:lvl9pPr marL="2743337" lvl="8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54013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1pPr>
            <a:lvl2pPr marL="609630" lvl="1" indent="-237079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2pPr>
            <a:lvl3pPr marL="914446" lvl="2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3pPr>
            <a:lvl4pPr marL="1219261" lvl="3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067"/>
            </a:lvl4pPr>
            <a:lvl5pPr marL="1524076" lvl="4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067"/>
            </a:lvl5pPr>
            <a:lvl6pPr marL="1828891" lvl="5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6pPr>
            <a:lvl7pPr marL="2133707" lvl="6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7pPr>
            <a:lvl8pPr marL="2438522" lvl="7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8pPr>
            <a:lvl9pPr marL="2743337" lvl="8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04815" lvl="0" indent="-152408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 b="1"/>
            </a:lvl1pPr>
            <a:lvl2pPr marL="609630" lvl="1" indent="-152408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333" b="1"/>
            </a:lvl2pPr>
            <a:lvl3pPr marL="914446" lvl="2" indent="-152408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200" b="1"/>
            </a:lvl3pPr>
            <a:lvl4pPr marL="1219261" lvl="3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4pPr>
            <a:lvl5pPr marL="1524076" lvl="4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5pPr>
            <a:lvl6pPr marL="1828891" lvl="5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6pPr>
            <a:lvl7pPr marL="2133707" lvl="6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7pPr>
            <a:lvl8pPr marL="2438522" lvl="7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8pPr>
            <a:lvl9pPr marL="2743337" lvl="8" indent="-152408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067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54013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1pPr>
            <a:lvl2pPr marL="609630" lvl="1" indent="-237079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2pPr>
            <a:lvl3pPr marL="914446" lvl="2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200"/>
            </a:lvl3pPr>
            <a:lvl4pPr marL="1219261" lvl="3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067"/>
            </a:lvl4pPr>
            <a:lvl5pPr marL="1524076" lvl="4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067"/>
            </a:lvl5pPr>
            <a:lvl6pPr marL="1828891" lvl="5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6pPr>
            <a:lvl7pPr marL="2133707" lvl="6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7pPr>
            <a:lvl8pPr marL="2438522" lvl="7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8pPr>
            <a:lvl9pPr marL="2743337" lvl="8" indent="-220144" algn="l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067"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06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577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333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87881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133"/>
            </a:lvl1pPr>
            <a:lvl2pPr marL="609630" lvl="1" indent="-270947" algn="l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1867"/>
            </a:lvl2pPr>
            <a:lvl3pPr marL="914446" lvl="2" indent="-254013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600"/>
            </a:lvl3pPr>
            <a:lvl4pPr marL="1219261" lvl="3" indent="-237079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1333"/>
            </a:lvl4pPr>
            <a:lvl5pPr marL="1524076" lvl="4" indent="-237079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1333"/>
            </a:lvl5pPr>
            <a:lvl6pPr marL="1828891" lvl="5" indent="-237079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6pPr>
            <a:lvl7pPr marL="2133707" lvl="6" indent="-237079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7pPr>
            <a:lvl8pPr marL="2438522" lvl="7" indent="-237079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8pPr>
            <a:lvl9pPr marL="2743337" lvl="8" indent="-237079" algn="l">
              <a:lnSpc>
                <a:spcPct val="100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333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304800" y="956734"/>
            <a:ext cx="2005542" cy="312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152408" algn="l">
              <a:lnSpc>
                <a:spcPct val="100000"/>
              </a:lnSpc>
              <a:spcBef>
                <a:spcPts val="18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33"/>
            </a:lvl1pPr>
            <a:lvl2pPr marL="609630" lvl="1" indent="-152408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800"/>
            </a:lvl2pPr>
            <a:lvl3pPr marL="914446" lvl="2" indent="-152408" algn="l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667"/>
            </a:lvl3pPr>
            <a:lvl4pPr marL="1219261" lvl="3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4pPr>
            <a:lvl5pPr marL="1524076" lvl="4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5pPr>
            <a:lvl6pPr marL="1828891" lvl="5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6pPr>
            <a:lvl7pPr marL="2133707" lvl="6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7pPr>
            <a:lvl8pPr marL="2438522" lvl="7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8pPr>
            <a:lvl9pPr marL="2743337" lvl="8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425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1333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152408" algn="l">
              <a:lnSpc>
                <a:spcPct val="100000"/>
              </a:lnSpc>
              <a:spcBef>
                <a:spcPts val="18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33"/>
            </a:lvl1pPr>
            <a:lvl2pPr marL="609630" lvl="1" indent="-152408" algn="l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800"/>
            </a:lvl2pPr>
            <a:lvl3pPr marL="914446" lvl="2" indent="-152408" algn="l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667"/>
            </a:lvl3pPr>
            <a:lvl4pPr marL="1219261" lvl="3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4pPr>
            <a:lvl5pPr marL="1524076" lvl="4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5pPr>
            <a:lvl6pPr marL="1828891" lvl="5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6pPr>
            <a:lvl7pPr marL="2133707" lvl="6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7pPr>
            <a:lvl8pPr marL="2438522" lvl="7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8pPr>
            <a:lvl9pPr marL="2743337" lvl="8" indent="-152408" algn="l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60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93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1539346" y="-167745"/>
            <a:ext cx="301730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532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3154892" y="1447801"/>
            <a:ext cx="3901017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360892" y="127000"/>
            <a:ext cx="3901017" cy="40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04815" lvl="0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09630" lvl="1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914446" lvl="2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219261" lvl="3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524076" lvl="4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1828891" lvl="5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707" lvl="6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522" lvl="7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337" lvl="8" indent="-228611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49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552492-3CC3-CB45-8DBD-0628ADDBE06F}"/>
              </a:ext>
            </a:extLst>
          </p:cNvPr>
          <p:cNvSpPr/>
          <p:nvPr userDrawn="1"/>
        </p:nvSpPr>
        <p:spPr>
          <a:xfrm flipV="1">
            <a:off x="790414" y="1291710"/>
            <a:ext cx="10611172" cy="45719"/>
          </a:xfrm>
          <a:prstGeom prst="rect">
            <a:avLst/>
          </a:prstGeom>
          <a:solidFill>
            <a:srgbClr val="A7C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3B496CD-2279-CD4F-8D0A-FDDFF8C868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3892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rgbClr val="414A58"/>
                </a:solidFill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fld id="{6C37F40D-BF86-6F43-B998-BE81C530D2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829DBB-6882-9F19-DFA1-5C6C44AF50E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909313" y="324519"/>
            <a:ext cx="1452594" cy="74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6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3" r:id="rId2"/>
    <p:sldLayoutId id="2147483686" r:id="rId3"/>
    <p:sldLayoutId id="2147483694" r:id="rId4"/>
    <p:sldLayoutId id="2147483666" r:id="rId5"/>
    <p:sldLayoutId id="2147483695" r:id="rId6"/>
    <p:sldLayoutId id="2147483669" r:id="rId7"/>
    <p:sldLayoutId id="2147483665" r:id="rId8"/>
    <p:sldLayoutId id="2147483696" r:id="rId9"/>
    <p:sldLayoutId id="2147483668" r:id="rId10"/>
    <p:sldLayoutId id="2147483697" r:id="rId11"/>
    <p:sldLayoutId id="214748371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522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7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lcmacdonald@stcloudstate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uncil4econed.sharepoint.com/:b:/s/PDandContent/IQD7biNUdsKKS5ocdnxQfQuxAVZUqZGziUlcvrLSUtQExQ8?e=A7vYmX" TargetMode="External"/><Relationship Id="rId4" Type="http://schemas.openxmlformats.org/officeDocument/2006/relationships/hyperlink" Target="https://www.councilforeconed.org/policy-advocacy/k-12-standard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conedlink.org/resources/whatdunnit-the-great-depression-mystery-lesson-demo/" TargetMode="External"/><Relationship Id="rId2" Type="http://schemas.openxmlformats.org/officeDocument/2006/relationships/hyperlink" Target="https://econedlink.org/resources/where-did-all-the-money-go-the-great-depression-mystery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s://www.stlouisfed.org/the-great-depression/curriculum/economic-episodes-in-american-history-part-3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conedlink.org/resources/the-economics-of-the-new-deal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stor.org/stable/1809376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council4econed.sharepoint.com/:b:/s/PDandContent/IQBxz1Ng_WujRb9HzznyXDF6AWuYCcNhelmdpynS6dYNs5Q?e=9GRKBc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econedlink.org/resources/keynes-vs-hayek-the-rise-of-the-chicago-school-of-economics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econedlink.org/resources/fiscal-and-monetary-policy-process-and-interactive-quiz/" TargetMode="External"/><Relationship Id="rId2" Type="http://schemas.openxmlformats.org/officeDocument/2006/relationships/hyperlink" Target="https://econedlink.org/resources/keynes-vs-classical-tool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d0nERTFo-Sk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hyperlink" Target="http://www.youtube.com/watch?v=GTQnarzmTOc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council4econed.sharepoint.com/:b:/s/PDandContent/IQBxz1Ng_WujRb9HzznyXDF6AWuYCcNhelmdpynS6dYNs5Q?e=9GRKBc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hyperlink" Target="https://www.thoughtco.com/fast-debate-formats-for-the-classroom-8044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stor.org/stable/1809376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stor.org/stable/1809376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wwnorton.com/books/Teachings-from-the-Worldly-Philosophy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penguinrandomhouse.com/books/300163/new-ideas-from-dead-economists-by-todd-g-buchholz/" TargetMode="External"/><Relationship Id="rId5" Type="http://schemas.openxmlformats.org/officeDocument/2006/relationships/hyperlink" Target="https://www.stlouisfed.org/the-great-depression/curriculum/economic-episodes-in-american-history-part-3" TargetMode="External"/><Relationship Id="rId10" Type="http://schemas.openxmlformats.org/officeDocument/2006/relationships/image" Target="../media/image11.png"/><Relationship Id="rId4" Type="http://schemas.openxmlformats.org/officeDocument/2006/relationships/hyperlink" Target="https://www.cengage.com/c/the-evolution-of-economic-thought-8e-brue-grant/9781111823689/" TargetMode="External"/><Relationship Id="rId9" Type="http://schemas.openxmlformats.org/officeDocument/2006/relationships/hyperlink" Target="https://www.simonandschuster.com/books/The-Worldly-Philosophers/Robert-L-Heilbroner/9780684862149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hyperlink" Target="https://www.mcee.umn.edu/educators/resources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stcloudstate.edu/economiceducation/default.aspx" TargetMode="External"/><Relationship Id="rId5" Type="http://schemas.openxmlformats.org/officeDocument/2006/relationships/hyperlink" Target="https://www.federalreserveeducation.org/" TargetMode="External"/><Relationship Id="rId4" Type="http://schemas.openxmlformats.org/officeDocument/2006/relationships/hyperlink" Target="https://econedlink.org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council4econed.sharepoint.com/:b:/s/PDandContent/IQCge6ztCExUSo6hkjBrHyo7ARxUXE1u50zTZUebDBO2pHQ?e=8b3nEs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lcmacdonald@stcloudstate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5E8AA4-F7D2-743F-026F-2554DE1CB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43" r="16743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1F6E2D-AB04-B9EB-3236-1AC86FDAEF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0555E-F5A8-A749-BA5F-C95D063E46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2324" y="443345"/>
            <a:ext cx="6161315" cy="2309091"/>
          </a:xfrm>
        </p:spPr>
        <p:txBody>
          <a:bodyPr lIns="91440" tIns="45720" rIns="91440" bIns="45720" anchor="t"/>
          <a:lstStyle/>
          <a:p>
            <a:r>
              <a:rPr lang="en-US" sz="6000" b="1" dirty="0">
                <a:solidFill>
                  <a:srgbClr val="414A58"/>
                </a:solidFill>
                <a:latin typeface="+mj-lt"/>
                <a:cs typeface="Calibri"/>
              </a:rPr>
              <a:t>Keynes v Hayek</a:t>
            </a:r>
          </a:p>
          <a:p>
            <a:r>
              <a:rPr lang="en-US" sz="5000" dirty="0">
                <a:solidFill>
                  <a:srgbClr val="414A58"/>
                </a:solidFill>
                <a:latin typeface="+mj-lt"/>
                <a:cs typeface="Calibri"/>
              </a:rPr>
              <a:t>Clash of Ideas that Shaped the World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E388A1-8479-A276-7746-BE78447D22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99588" y="5231654"/>
            <a:ext cx="2597021" cy="13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Certificate Requirements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8248E-9A13-7345-BF5A-CD0E38051879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latin typeface="Calibri Light"/>
                <a:ea typeface="Calibri Light"/>
                <a:cs typeface="Calibri Light"/>
              </a:rPr>
              <a:t>To earn professional development hours for webinars, you must:</a:t>
            </a:r>
          </a:p>
          <a:p>
            <a:pPr marL="0" indent="0">
              <a:buNone/>
            </a:pPr>
            <a:endParaRPr lang="en-US" sz="2600" dirty="0">
              <a:latin typeface="Calibri Light"/>
              <a:ea typeface="Calibri Light"/>
              <a:cs typeface="Calibri Light"/>
            </a:endParaRPr>
          </a:p>
          <a:p>
            <a:pPr marL="457200" indent="-457200">
              <a:buFont typeface="Arial"/>
            </a:pPr>
            <a:r>
              <a:rPr lang="en-US" sz="2600" dirty="0">
                <a:latin typeface="Calibri Light"/>
                <a:ea typeface="Calibri Light"/>
                <a:cs typeface="Calibri Light"/>
              </a:rPr>
              <a:t>Watch a minimum of 75% for all sessions </a:t>
            </a:r>
          </a:p>
          <a:p>
            <a:pPr marL="457200" indent="-457200">
              <a:buFont typeface="Arial"/>
            </a:pPr>
            <a:r>
              <a:rPr lang="en-US" sz="2600" dirty="0">
                <a:latin typeface="Calibri Light"/>
                <a:ea typeface="Calibri Light"/>
                <a:cs typeface="Calibri Light"/>
              </a:rPr>
              <a:t>You will automatically receive a professional development certificate via e-mail within 24 to 48 hours.</a:t>
            </a:r>
            <a:endParaRPr lang="en-US">
              <a:ea typeface="Calibri Light"/>
            </a:endParaRPr>
          </a:p>
          <a:p>
            <a:pPr marL="0" indent="0">
              <a:buNone/>
            </a:pPr>
            <a:endParaRPr lang="en-US" sz="260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78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solidFill>
                  <a:srgbClr val="414A58"/>
                </a:solidFill>
                <a:latin typeface="Archivo Black"/>
                <a:cs typeface="Calibri"/>
              </a:rPr>
              <a:t>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8248E-9A13-7345-BF5A-CD0E38051879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latin typeface="Proxima Nova"/>
                <a:ea typeface="+mn-lt"/>
                <a:cs typeface="Calibri Light"/>
              </a:rPr>
              <a:t>You will be able to:</a:t>
            </a:r>
          </a:p>
          <a:p>
            <a:pPr marL="342900" lvl="0" indent="-342900" fontAlgn="t"/>
            <a:r>
              <a:rPr lang="en-US" sz="3200" dirty="0">
                <a:latin typeface="Proxima Nova"/>
              </a:rPr>
              <a:t>Explain and compare the core ideas of the Keynesian and Austrian schools, including their views on government intervention, markets, and economic cycles. </a:t>
            </a:r>
          </a:p>
          <a:p>
            <a:pPr marL="342900" lvl="0" indent="-342900" fontAlgn="t"/>
            <a:r>
              <a:rPr lang="en-US" sz="3200" dirty="0">
                <a:latin typeface="Proxima Nova"/>
              </a:rPr>
              <a:t>Apply Keynes's and Hayek's ideas to current policy debates such as inflation, stimulus spending, and regulation.</a:t>
            </a:r>
          </a:p>
          <a:p>
            <a:pPr marL="0" indent="0">
              <a:buNone/>
            </a:pPr>
            <a:endParaRPr lang="en-US" sz="2600" dirty="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720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414A58"/>
                </a:solidFill>
                <a:latin typeface="Calibri"/>
                <a:cs typeface="Calibri"/>
              </a:rPr>
              <a:t>Presenter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8248E-9A13-7345-BF5A-CD0E38051879}"/>
              </a:ext>
            </a:extLst>
          </p:cNvPr>
          <p:cNvSpPr txBox="1">
            <a:spLocks/>
          </p:cNvSpPr>
          <p:nvPr/>
        </p:nvSpPr>
        <p:spPr>
          <a:xfrm>
            <a:off x="3050184" y="1711105"/>
            <a:ext cx="7630354" cy="103544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Proxima Nova"/>
                <a:cs typeface="Calibri Light"/>
              </a:rPr>
              <a:t>Lynn MacDonald, Ph.D.</a:t>
            </a:r>
          </a:p>
          <a:p>
            <a:pPr marL="0" indent="0">
              <a:buNone/>
            </a:pPr>
            <a:r>
              <a:rPr lang="en-US" sz="2400" dirty="0">
                <a:latin typeface="Proxima Nova"/>
                <a:ea typeface="Calibri Light"/>
                <a:cs typeface="Calibri Light"/>
              </a:rPr>
              <a:t>Economics Professor</a:t>
            </a:r>
          </a:p>
          <a:p>
            <a:pPr marL="0" indent="0">
              <a:buNone/>
            </a:pPr>
            <a:r>
              <a:rPr lang="en-US" sz="2400" dirty="0">
                <a:latin typeface="Proxima Nova"/>
                <a:ea typeface="Calibri Light"/>
                <a:cs typeface="Calibri Light"/>
              </a:rPr>
              <a:t>Co-Director, St. Cloud State University Center for Economic Education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66FF"/>
                </a:solidFill>
                <a:latin typeface="Proxima Nova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lcmacdonald@stcloudstate.edu</a:t>
            </a:r>
            <a:r>
              <a:rPr lang="en-US" sz="2400" dirty="0">
                <a:solidFill>
                  <a:srgbClr val="0066FF"/>
                </a:solidFill>
                <a:latin typeface="Proxima Nova"/>
                <a:ea typeface="Calibri"/>
                <a:cs typeface="Calibri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latin typeface="Proxima Nova"/>
                <a:ea typeface="+mn-lt"/>
                <a:cs typeface="Calibri"/>
              </a:rPr>
              <a:t>Linkedin.com/in/lynn-macdonald-b65a85404 </a:t>
            </a:r>
          </a:p>
          <a:p>
            <a:pPr marL="0" indent="0">
              <a:buNone/>
            </a:pPr>
            <a:endParaRPr lang="en-US" sz="2600" dirty="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D7D443-4765-CF0A-3426-9F5D52CBC3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46" b="14646"/>
          <a:stretch/>
        </p:blipFill>
        <p:spPr>
          <a:xfrm>
            <a:off x="443345" y="1695708"/>
            <a:ext cx="2398384" cy="254378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Google Shape;174;g3a7086f9d48_0_93" title="Center for Economic Education.png">
            <a:extLst>
              <a:ext uri="{FF2B5EF4-FFF2-40B4-BE49-F238E27FC236}">
                <a16:creationId xmlns:a16="http://schemas.microsoft.com/office/drawing/2014/main" id="{C6AACD97-A458-7831-C0B7-12B047AF66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50184" y="4481565"/>
            <a:ext cx="3045816" cy="17596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4274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a7086f9d48_0_12"/>
          <p:cNvSpPr txBox="1"/>
          <p:nvPr/>
        </p:nvSpPr>
        <p:spPr>
          <a:xfrm>
            <a:off x="778217" y="3536700"/>
            <a:ext cx="10943600" cy="356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defTabSz="609630">
              <a:lnSpc>
                <a:spcPct val="115000"/>
              </a:lnSpc>
              <a:spcBef>
                <a:spcPts val="1067"/>
              </a:spcBef>
              <a:buClr>
                <a:srgbClr val="000000"/>
              </a:buClr>
              <a:buSzPts val="1100"/>
            </a:pPr>
            <a:r>
              <a:rPr lang="en-US" sz="32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The SCSU Center for Economic Education (SCSU CEE) strives to develop a well-informed and economically literate citizenry in Central Minnesota. The Center provides timely and relevant economic content and curriculum to students, K-12 educators, and the broader community.</a:t>
            </a:r>
            <a:endParaRPr sz="3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spcBef>
                <a:spcPts val="1067"/>
              </a:spcBef>
              <a:buClr>
                <a:srgbClr val="000000"/>
              </a:buClr>
              <a:buSzPts val="3200"/>
            </a:pPr>
            <a:endParaRPr sz="2133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g3a7086f9d48_0_12" title="Center for Economic Educatio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95384" y="747800"/>
            <a:ext cx="3981450" cy="243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2"/>
          <p:cNvGrpSpPr/>
          <p:nvPr/>
        </p:nvGrpSpPr>
        <p:grpSpPr>
          <a:xfrm>
            <a:off x="1944531" y="3213895"/>
            <a:ext cx="3720439" cy="468643"/>
            <a:chOff x="0" y="-38100"/>
            <a:chExt cx="1469803" cy="185143"/>
          </a:xfrm>
        </p:grpSpPr>
        <p:sp>
          <p:nvSpPr>
            <p:cNvPr id="108" name="Google Shape;108;p2"/>
            <p:cNvSpPr/>
            <p:nvPr/>
          </p:nvSpPr>
          <p:spPr>
            <a:xfrm>
              <a:off x="0" y="0"/>
              <a:ext cx="1469803" cy="147043"/>
            </a:xfrm>
            <a:custGeom>
              <a:avLst/>
              <a:gdLst/>
              <a:ahLst/>
              <a:cxnLst/>
              <a:rect l="l" t="t" r="r" b="b"/>
              <a:pathLst>
                <a:path w="1469803" h="147043" extrusionOk="0">
                  <a:moveTo>
                    <a:pt x="70751" y="0"/>
                  </a:moveTo>
                  <a:lnTo>
                    <a:pt x="1399052" y="0"/>
                  </a:lnTo>
                  <a:cubicBezTo>
                    <a:pt x="1417816" y="0"/>
                    <a:pt x="1435812" y="7454"/>
                    <a:pt x="1449080" y="20723"/>
                  </a:cubicBezTo>
                  <a:cubicBezTo>
                    <a:pt x="1462349" y="33991"/>
                    <a:pt x="1469803" y="51987"/>
                    <a:pt x="1469803" y="70751"/>
                  </a:cubicBezTo>
                  <a:lnTo>
                    <a:pt x="1469803" y="76292"/>
                  </a:lnTo>
                  <a:cubicBezTo>
                    <a:pt x="1469803" y="115367"/>
                    <a:pt x="1438127" y="147043"/>
                    <a:pt x="1399052" y="147043"/>
                  </a:cubicBezTo>
                  <a:lnTo>
                    <a:pt x="70751" y="147043"/>
                  </a:lnTo>
                  <a:cubicBezTo>
                    <a:pt x="51987" y="147043"/>
                    <a:pt x="33991" y="139589"/>
                    <a:pt x="20723" y="126320"/>
                  </a:cubicBezTo>
                  <a:cubicBezTo>
                    <a:pt x="7454" y="113052"/>
                    <a:pt x="0" y="95056"/>
                    <a:pt x="0" y="76292"/>
                  </a:cubicBezTo>
                  <a:lnTo>
                    <a:pt x="0" y="70751"/>
                  </a:lnTo>
                  <a:cubicBezTo>
                    <a:pt x="0" y="31676"/>
                    <a:pt x="31676" y="0"/>
                    <a:pt x="70751" y="0"/>
                  </a:cubicBezTo>
                  <a:close/>
                </a:path>
              </a:pathLst>
            </a:custGeom>
            <a:solidFill>
              <a:srgbClr val="5BC2E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0" y="-38100"/>
              <a:ext cx="1469803" cy="1851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" name="Google Shape;110;p2"/>
          <p:cNvGrpSpPr/>
          <p:nvPr/>
        </p:nvGrpSpPr>
        <p:grpSpPr>
          <a:xfrm>
            <a:off x="6527030" y="3213895"/>
            <a:ext cx="3720439" cy="468643"/>
            <a:chOff x="0" y="-38100"/>
            <a:chExt cx="1469803" cy="185143"/>
          </a:xfrm>
        </p:grpSpPr>
        <p:sp>
          <p:nvSpPr>
            <p:cNvPr id="111" name="Google Shape;111;p2"/>
            <p:cNvSpPr/>
            <p:nvPr/>
          </p:nvSpPr>
          <p:spPr>
            <a:xfrm>
              <a:off x="0" y="0"/>
              <a:ext cx="1469803" cy="147043"/>
            </a:xfrm>
            <a:custGeom>
              <a:avLst/>
              <a:gdLst/>
              <a:ahLst/>
              <a:cxnLst/>
              <a:rect l="l" t="t" r="r" b="b"/>
              <a:pathLst>
                <a:path w="1469803" h="147043" extrusionOk="0">
                  <a:moveTo>
                    <a:pt x="70751" y="0"/>
                  </a:moveTo>
                  <a:lnTo>
                    <a:pt x="1399052" y="0"/>
                  </a:lnTo>
                  <a:cubicBezTo>
                    <a:pt x="1417816" y="0"/>
                    <a:pt x="1435812" y="7454"/>
                    <a:pt x="1449080" y="20723"/>
                  </a:cubicBezTo>
                  <a:cubicBezTo>
                    <a:pt x="1462349" y="33991"/>
                    <a:pt x="1469803" y="51987"/>
                    <a:pt x="1469803" y="70751"/>
                  </a:cubicBezTo>
                  <a:lnTo>
                    <a:pt x="1469803" y="76292"/>
                  </a:lnTo>
                  <a:cubicBezTo>
                    <a:pt x="1469803" y="115367"/>
                    <a:pt x="1438127" y="147043"/>
                    <a:pt x="1399052" y="147043"/>
                  </a:cubicBezTo>
                  <a:lnTo>
                    <a:pt x="70751" y="147043"/>
                  </a:lnTo>
                  <a:cubicBezTo>
                    <a:pt x="51987" y="147043"/>
                    <a:pt x="33991" y="139589"/>
                    <a:pt x="20723" y="126320"/>
                  </a:cubicBezTo>
                  <a:cubicBezTo>
                    <a:pt x="7454" y="113052"/>
                    <a:pt x="0" y="95056"/>
                    <a:pt x="0" y="76292"/>
                  </a:cubicBezTo>
                  <a:lnTo>
                    <a:pt x="0" y="70751"/>
                  </a:lnTo>
                  <a:cubicBezTo>
                    <a:pt x="0" y="31676"/>
                    <a:pt x="31676" y="0"/>
                    <a:pt x="70751" y="0"/>
                  </a:cubicBezTo>
                  <a:close/>
                </a:path>
              </a:pathLst>
            </a:custGeom>
            <a:solidFill>
              <a:srgbClr val="5BC2E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 txBox="1"/>
            <p:nvPr/>
          </p:nvSpPr>
          <p:spPr>
            <a:xfrm>
              <a:off x="0" y="-38100"/>
              <a:ext cx="1469803" cy="1851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" name="Google Shape;113;p2"/>
          <p:cNvGrpSpPr/>
          <p:nvPr/>
        </p:nvGrpSpPr>
        <p:grpSpPr>
          <a:xfrm>
            <a:off x="509429" y="1410595"/>
            <a:ext cx="11173143" cy="645044"/>
            <a:chOff x="0" y="-38100"/>
            <a:chExt cx="4414081" cy="254832"/>
          </a:xfrm>
        </p:grpSpPr>
        <p:sp>
          <p:nvSpPr>
            <p:cNvPr id="114" name="Google Shape;114;p2"/>
            <p:cNvSpPr/>
            <p:nvPr/>
          </p:nvSpPr>
          <p:spPr>
            <a:xfrm>
              <a:off x="0" y="0"/>
              <a:ext cx="4414081" cy="216732"/>
            </a:xfrm>
            <a:custGeom>
              <a:avLst/>
              <a:gdLst/>
              <a:ahLst/>
              <a:cxnLst/>
              <a:rect l="l" t="t" r="r" b="b"/>
              <a:pathLst>
                <a:path w="4414081" h="216732" extrusionOk="0">
                  <a:moveTo>
                    <a:pt x="23559" y="0"/>
                  </a:moveTo>
                  <a:lnTo>
                    <a:pt x="4390523" y="0"/>
                  </a:lnTo>
                  <a:cubicBezTo>
                    <a:pt x="4396771" y="0"/>
                    <a:pt x="4402763" y="2482"/>
                    <a:pt x="4407181" y="6900"/>
                  </a:cubicBezTo>
                  <a:cubicBezTo>
                    <a:pt x="4411599" y="11318"/>
                    <a:pt x="4414081" y="17311"/>
                    <a:pt x="4414081" y="23559"/>
                  </a:cubicBezTo>
                  <a:lnTo>
                    <a:pt x="4414081" y="193173"/>
                  </a:lnTo>
                  <a:cubicBezTo>
                    <a:pt x="4414081" y="199422"/>
                    <a:pt x="4411599" y="205414"/>
                    <a:pt x="4407181" y="209832"/>
                  </a:cubicBezTo>
                  <a:cubicBezTo>
                    <a:pt x="4402763" y="214250"/>
                    <a:pt x="4396771" y="216732"/>
                    <a:pt x="4390523" y="216732"/>
                  </a:cubicBezTo>
                  <a:lnTo>
                    <a:pt x="23559" y="216732"/>
                  </a:lnTo>
                  <a:cubicBezTo>
                    <a:pt x="17311" y="216732"/>
                    <a:pt x="11318" y="214250"/>
                    <a:pt x="6900" y="209832"/>
                  </a:cubicBezTo>
                  <a:cubicBezTo>
                    <a:pt x="2482" y="205414"/>
                    <a:pt x="0" y="199422"/>
                    <a:pt x="0" y="193173"/>
                  </a:cubicBezTo>
                  <a:lnTo>
                    <a:pt x="0" y="23559"/>
                  </a:lnTo>
                  <a:cubicBezTo>
                    <a:pt x="0" y="17311"/>
                    <a:pt x="2482" y="11318"/>
                    <a:pt x="6900" y="6900"/>
                  </a:cubicBezTo>
                  <a:cubicBezTo>
                    <a:pt x="11318" y="2482"/>
                    <a:pt x="17311" y="0"/>
                    <a:pt x="23559" y="0"/>
                  </a:cubicBezTo>
                  <a:close/>
                </a:path>
              </a:pathLst>
            </a:custGeom>
            <a:solidFill>
              <a:srgbClr val="F1B434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933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0" y="-38100"/>
              <a:ext cx="4414081" cy="254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p2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sz="1200"/>
          </a:p>
        </p:txBody>
      </p:sp>
      <p:sp>
        <p:nvSpPr>
          <p:cNvPr id="117" name="Google Shape;117;p2"/>
          <p:cNvSpPr txBox="1"/>
          <p:nvPr/>
        </p:nvSpPr>
        <p:spPr>
          <a:xfrm>
            <a:off x="1944531" y="2679070"/>
            <a:ext cx="3720400" cy="130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4"/>
              </a:lnSpc>
              <a:buClr>
                <a:srgbClr val="000000"/>
              </a:buClr>
              <a:buSzPts val="9099"/>
            </a:pPr>
            <a:r>
              <a:rPr lang="en-US" sz="6066">
                <a:solidFill>
                  <a:srgbClr val="000000"/>
                </a:solidFill>
                <a:latin typeface="Caveat Brush"/>
                <a:ea typeface="Caveat Brush"/>
                <a:cs typeface="Caveat Brush"/>
                <a:sym typeface="Caveat Brush"/>
              </a:rPr>
              <a:t>Misson</a:t>
            </a:r>
            <a:endParaRPr sz="933">
              <a:solidFill>
                <a:srgbClr val="000000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6527030" y="2679070"/>
            <a:ext cx="3720400" cy="130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4"/>
              </a:lnSpc>
              <a:buClr>
                <a:srgbClr val="000000"/>
              </a:buClr>
              <a:buSzPts val="9099"/>
            </a:pPr>
            <a:r>
              <a:rPr lang="en-US" sz="6066">
                <a:solidFill>
                  <a:srgbClr val="000000"/>
                </a:solidFill>
                <a:latin typeface="Caveat Brush"/>
                <a:ea typeface="Caveat Brush"/>
                <a:cs typeface="Caveat Brush"/>
                <a:sym typeface="Caveat Brush"/>
              </a:rPr>
              <a:t>Vision</a:t>
            </a:r>
            <a:endParaRPr sz="933">
              <a:solidFill>
                <a:srgbClr val="000000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663675" y="832307"/>
            <a:ext cx="10864600" cy="1709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8"/>
              </a:lnSpc>
              <a:buClr>
                <a:srgbClr val="000000"/>
              </a:buClr>
              <a:buSzPts val="11900"/>
            </a:pPr>
            <a:r>
              <a:rPr lang="en-US" sz="7934" b="1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MCEE</a:t>
            </a:r>
            <a:endParaRPr sz="933" b="1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20" name="Google Shape;120;p2"/>
          <p:cNvSpPr txBox="1"/>
          <p:nvPr/>
        </p:nvSpPr>
        <p:spPr>
          <a:xfrm>
            <a:off x="1944531" y="3802719"/>
            <a:ext cx="3720400" cy="1833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3575"/>
            </a:pPr>
            <a:r>
              <a:rPr lang="en-US" sz="2383">
                <a:solidFill>
                  <a:srgbClr val="000000"/>
                </a:solidFill>
                <a:latin typeface="Caveat Brush"/>
                <a:ea typeface="Caveat Brush"/>
                <a:cs typeface="Caveat Brush"/>
                <a:sym typeface="Caveat Brush"/>
              </a:rPr>
              <a:t>We equip Minnesotans with the economic and personal finance knowledge and skills to make informed decisions and thrive in our complex world.</a:t>
            </a:r>
            <a:endParaRPr sz="933">
              <a:solidFill>
                <a:srgbClr val="000000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21" name="Google Shape;121;p2"/>
          <p:cNvSpPr txBox="1"/>
          <p:nvPr/>
        </p:nvSpPr>
        <p:spPr>
          <a:xfrm>
            <a:off x="6527030" y="3802719"/>
            <a:ext cx="3720400" cy="2566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3575"/>
            </a:pPr>
            <a:r>
              <a:rPr lang="en-US" sz="2383">
                <a:solidFill>
                  <a:srgbClr val="0B0A07"/>
                </a:solidFill>
                <a:latin typeface="Caveat Brush"/>
                <a:ea typeface="Caveat Brush"/>
                <a:cs typeface="Caveat Brush"/>
                <a:sym typeface="Caveat Brush"/>
              </a:rPr>
              <a:t>Economic and financial literacy education has transformed the lives of Minnesotans, empowering them to find pathways to life and workplace success, and to provide for family and community stability. </a:t>
            </a:r>
            <a:endParaRPr sz="933">
              <a:solidFill>
                <a:srgbClr val="000000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0" y="2004839"/>
            <a:ext cx="12192000" cy="1206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  <a:buClr>
                <a:srgbClr val="000000"/>
              </a:buClr>
              <a:buSzPts val="4200"/>
            </a:pPr>
            <a:r>
              <a:rPr lang="en-US" sz="2800" b="1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MINNESOTA COUNCIL ON ECONOMIC EDUCATION</a:t>
            </a:r>
            <a:endParaRPr sz="933" b="1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algn="ctr">
              <a:lnSpc>
                <a:spcPct val="140000"/>
              </a:lnSpc>
              <a:buClr>
                <a:srgbClr val="000000"/>
              </a:buClr>
              <a:buSzPts val="4200"/>
            </a:pPr>
            <a:endParaRPr sz="2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latin typeface="Archivo Black"/>
                <a:cs typeface="Calibri"/>
              </a:rPr>
              <a:t>Session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8248E-9A13-7345-BF5A-CD0E38051879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buClr>
                <a:srgbClr val="000000"/>
              </a:buClr>
              <a:buSzPts val="5000"/>
              <a:buNone/>
            </a:pPr>
            <a:r>
              <a:rPr lang="en-US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1. Historical Context - Great Depression, WWII</a:t>
            </a:r>
          </a:p>
          <a:p>
            <a:pPr marL="0" indent="0" defTabSz="609630">
              <a:buClr>
                <a:srgbClr val="000000"/>
              </a:buClr>
              <a:buSzPts val="5000"/>
              <a:buNone/>
            </a:pPr>
            <a:r>
              <a:rPr lang="en-US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2. Keynesian and Austrian Schools of Thought</a:t>
            </a:r>
          </a:p>
          <a:p>
            <a:pPr marL="0" indent="0" defTabSz="609630">
              <a:buClr>
                <a:srgbClr val="000000"/>
              </a:buClr>
              <a:buSzPts val="5000"/>
              <a:buNone/>
            </a:pPr>
            <a:r>
              <a:rPr lang="en-US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3. John Maynard Keynes</a:t>
            </a:r>
          </a:p>
          <a:p>
            <a:pPr marL="0" indent="0" defTabSz="609630">
              <a:buClr>
                <a:srgbClr val="000000"/>
              </a:buClr>
              <a:buSzPts val="5000"/>
              <a:buNone/>
            </a:pPr>
            <a:r>
              <a:rPr lang="en-US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4. Friedrich Hayek</a:t>
            </a:r>
          </a:p>
          <a:p>
            <a:pPr marL="0" indent="0" defTabSz="609630">
              <a:buClr>
                <a:srgbClr val="000000"/>
              </a:buClr>
              <a:buSzPts val="5000"/>
              <a:buNone/>
            </a:pPr>
            <a:r>
              <a:rPr lang="en-US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5. Clash of Ideas</a:t>
            </a:r>
          </a:p>
          <a:p>
            <a:pPr marL="0" indent="0" defTabSz="609630">
              <a:buClr>
                <a:srgbClr val="000000"/>
              </a:buClr>
              <a:buSzPts val="5000"/>
              <a:buNone/>
            </a:pPr>
            <a:r>
              <a:rPr lang="en-US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6. Current Applications</a:t>
            </a:r>
          </a:p>
          <a:p>
            <a:pPr marL="0" indent="0" defTabSz="609630">
              <a:buClr>
                <a:srgbClr val="000000"/>
              </a:buClr>
              <a:buSzPts val="5000"/>
              <a:buNone/>
            </a:pPr>
            <a:endParaRPr lang="en-US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64085" defTabSz="609630">
              <a:buClr>
                <a:srgbClr val="000000"/>
              </a:buClr>
              <a:buSzPts val="5000"/>
              <a:buFont typeface="Proxima Nova"/>
              <a:buChar char="●"/>
            </a:pPr>
            <a:r>
              <a:rPr lang="en-US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Classroom integration ideas throughout </a:t>
            </a:r>
          </a:p>
          <a:p>
            <a:pPr marL="514350" indent="-514350">
              <a:buAutoNum type="arabicPeriod"/>
            </a:pPr>
            <a:endParaRPr lang="en-US" sz="2600" dirty="0">
              <a:latin typeface="Calibri Light"/>
              <a:ea typeface="Calibri Light"/>
              <a:cs typeface="Calibri Light"/>
            </a:endParaRPr>
          </a:p>
          <a:p>
            <a:pPr marL="514350" indent="-514350">
              <a:buAutoNum type="arabicPeriod"/>
            </a:pPr>
            <a:endParaRPr lang="en-US" sz="2600" dirty="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dirty="0" smtClean="0"/>
              <a:pPr/>
              <a:t>7</a:t>
            </a:fld>
            <a:endParaRPr lang="en-US"/>
          </a:p>
        </p:txBody>
      </p:sp>
      <p:pic>
        <p:nvPicPr>
          <p:cNvPr id="7" name="Google Shape;163;g31bdae2730c_0_0" descr="picture of John Maynard Keynes">
            <a:extLst>
              <a:ext uri="{FF2B5EF4-FFF2-40B4-BE49-F238E27FC236}">
                <a16:creationId xmlns:a16="http://schemas.microsoft.com/office/drawing/2014/main" id="{AD4EE765-2E3C-9C2F-2EF2-B6A939C3274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42341" y="2810391"/>
            <a:ext cx="1690988" cy="2447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2;g31bdae2730c_0_0" descr="left-hand-side: photograph of John Maynard Keynes&#10;&#10;right-hand-side: photograph of Friedrich Hayek&#10;">
            <a:extLst>
              <a:ext uri="{FF2B5EF4-FFF2-40B4-BE49-F238E27FC236}">
                <a16:creationId xmlns:a16="http://schemas.microsoft.com/office/drawing/2014/main" id="{1B827095-20E5-C103-BAAF-3BE5DBC36C3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28529" y="2808214"/>
            <a:ext cx="2155901" cy="2447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9746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latin typeface="Archivo Black"/>
                <a:cs typeface="Calibri"/>
              </a:rPr>
              <a:t>National Standards</a:t>
            </a:r>
            <a:endParaRPr lang="en-US" sz="5000" b="1" dirty="0">
              <a:latin typeface="Archivo Black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Picture 8" descr="The Voluntary National Content Standard Doc">
            <a:extLst>
              <a:ext uri="{FF2B5EF4-FFF2-40B4-BE49-F238E27FC236}">
                <a16:creationId xmlns:a16="http://schemas.microsoft.com/office/drawing/2014/main" id="{B5F984F9-D901-3A2B-EBF8-B4B74BC7B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23" y="1538786"/>
            <a:ext cx="3359523" cy="4367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A8A59A-A89C-4075-6523-DD2D892B6AD4}"/>
              </a:ext>
            </a:extLst>
          </p:cNvPr>
          <p:cNvSpPr txBox="1"/>
          <p:nvPr/>
        </p:nvSpPr>
        <p:spPr>
          <a:xfrm>
            <a:off x="180975" y="6183833"/>
            <a:ext cx="44576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0066FF"/>
                </a:solidFill>
                <a:latin typeface="Calibri Light"/>
                <a:ea typeface="Calibri Light"/>
                <a:cs typeface="Calibri Ligh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https://www.councilforeconed.org/policy-advocacy/k-12-standards/</a:t>
            </a:r>
            <a:endParaRPr lang="en-US" sz="1600" dirty="0">
              <a:solidFill>
                <a:srgbClr val="0066FF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0D9AFC4-3A1E-5081-F4F1-E472EAF1A09F}"/>
              </a:ext>
            </a:extLst>
          </p:cNvPr>
          <p:cNvSpPr txBox="1">
            <a:spLocks/>
          </p:cNvSpPr>
          <p:nvPr/>
        </p:nvSpPr>
        <p:spPr>
          <a:xfrm>
            <a:off x="4286249" y="1394460"/>
            <a:ext cx="7416223" cy="468164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buNone/>
            </a:pPr>
            <a:r>
              <a:rPr lang="en-US" sz="2200" b="1" dirty="0">
                <a:latin typeface="Proxima Nova"/>
              </a:rPr>
              <a:t>Standard 7: Role of Government</a:t>
            </a:r>
            <a:endParaRPr lang="en-US" sz="2200" dirty="0">
              <a:latin typeface="Proxima Nova"/>
            </a:endParaRPr>
          </a:p>
          <a:p>
            <a:pPr marL="342900" lvl="0" indent="-342900" fontAlgn="t"/>
            <a:r>
              <a:rPr lang="en-US" sz="2200" b="1" dirty="0">
                <a:latin typeface="Proxima Nova"/>
              </a:rPr>
              <a:t>7.H.1</a:t>
            </a:r>
            <a:r>
              <a:rPr lang="en-US" sz="2200" dirty="0">
                <a:latin typeface="Proxima Nova"/>
              </a:rPr>
              <a:t> Government policy involves tradeoffs among efficiency, equity, stability, freedom, and growth.</a:t>
            </a:r>
          </a:p>
          <a:p>
            <a:pPr fontAlgn="t">
              <a:buNone/>
            </a:pPr>
            <a:r>
              <a:rPr lang="en-US" sz="2200" b="1" dirty="0">
                <a:latin typeface="Proxima Nova"/>
              </a:rPr>
              <a:t>Standard 16: Growth and Fluctuations</a:t>
            </a:r>
            <a:endParaRPr lang="en-US" sz="2200" dirty="0">
              <a:latin typeface="Proxima Nova"/>
            </a:endParaRPr>
          </a:p>
          <a:p>
            <a:pPr marL="342900" lvl="0" indent="-342900" fontAlgn="t"/>
            <a:r>
              <a:rPr lang="en-US" sz="2200" b="1" dirty="0">
                <a:latin typeface="Proxima Nova"/>
              </a:rPr>
              <a:t>16.H.6</a:t>
            </a:r>
            <a:r>
              <a:rPr lang="en-US" sz="2200" dirty="0">
                <a:latin typeface="Proxima Nova"/>
              </a:rPr>
              <a:t> Recessions and expansions</a:t>
            </a:r>
          </a:p>
          <a:p>
            <a:pPr marL="342900" lvl="0" indent="-342900" fontAlgn="t"/>
            <a:r>
              <a:rPr lang="en-US" sz="2200" b="1" dirty="0">
                <a:latin typeface="Proxima Nova"/>
              </a:rPr>
              <a:t>16.H.7</a:t>
            </a:r>
            <a:r>
              <a:rPr lang="en-US" sz="2200" dirty="0">
                <a:latin typeface="Proxima Nova"/>
              </a:rPr>
              <a:t> Business cycles</a:t>
            </a:r>
          </a:p>
          <a:p>
            <a:pPr marL="342900" lvl="0" indent="-342900" fontAlgn="t"/>
            <a:r>
              <a:rPr lang="en-US" sz="2200" b="1" dirty="0">
                <a:latin typeface="Proxima Nova"/>
              </a:rPr>
              <a:t>16.H.8</a:t>
            </a:r>
            <a:r>
              <a:rPr lang="en-US" sz="2200" dirty="0">
                <a:latin typeface="Proxima Nova"/>
              </a:rPr>
              <a:t> Unemployment and economic fluctuations</a:t>
            </a:r>
          </a:p>
          <a:p>
            <a:pPr fontAlgn="t">
              <a:buNone/>
            </a:pPr>
            <a:r>
              <a:rPr lang="en-US" sz="2200" b="1" dirty="0">
                <a:latin typeface="Proxima Nova"/>
              </a:rPr>
              <a:t>Standard 18: Fiscal Policy and Taxation</a:t>
            </a:r>
            <a:endParaRPr lang="en-US" sz="2200" dirty="0">
              <a:latin typeface="Proxima Nova"/>
            </a:endParaRPr>
          </a:p>
          <a:p>
            <a:pPr marL="342900" lvl="0" indent="-342900" fontAlgn="t"/>
            <a:r>
              <a:rPr lang="en-US" sz="2200" b="1" dirty="0">
                <a:latin typeface="Proxima Nova"/>
              </a:rPr>
              <a:t>18.H.1</a:t>
            </a:r>
            <a:r>
              <a:rPr lang="en-US" sz="2200" dirty="0">
                <a:latin typeface="Proxima Nova"/>
              </a:rPr>
              <a:t> Fiscal policy affects output, employment, and prices</a:t>
            </a:r>
          </a:p>
          <a:p>
            <a:pPr marL="342900" lvl="0" indent="-342900" fontAlgn="t"/>
            <a:r>
              <a:rPr lang="en-US" sz="2200" b="1" dirty="0">
                <a:latin typeface="Proxima Nova"/>
              </a:rPr>
              <a:t>18.H.5</a:t>
            </a:r>
            <a:r>
              <a:rPr lang="en-US" sz="2200" dirty="0">
                <a:latin typeface="Proxima Nova"/>
              </a:rPr>
              <a:t> Expansionary and contractionary fiscal policy effects</a:t>
            </a:r>
          </a:p>
          <a:p>
            <a:pPr marL="342900" indent="-342900" fontAlgn="t"/>
            <a:r>
              <a:rPr lang="en-US" sz="2200" dirty="0">
                <a:solidFill>
                  <a:srgbClr val="0066FF"/>
                </a:solidFill>
                <a:latin typeface="Proxima Nov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 STANDARDS ALIGNMENT PDF</a:t>
            </a:r>
            <a:endParaRPr lang="en-US" sz="2200" dirty="0">
              <a:solidFill>
                <a:srgbClr val="0066FF"/>
              </a:solidFill>
              <a:latin typeface="Proxima Nova"/>
            </a:endParaRPr>
          </a:p>
          <a:p>
            <a:pPr marL="0" indent="0">
              <a:buNone/>
            </a:pPr>
            <a:endParaRPr lang="en-US" sz="2600" dirty="0">
              <a:latin typeface="Calibri Ligh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389646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f79e684b09_1_17"/>
          <p:cNvSpPr txBox="1"/>
          <p:nvPr/>
        </p:nvSpPr>
        <p:spPr>
          <a:xfrm>
            <a:off x="1447800" y="1893929"/>
            <a:ext cx="9665800" cy="261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  <a:buSzPts val="3999"/>
            </a:pPr>
            <a:r>
              <a:rPr lang="en-US" sz="56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Do you mention any historical economists in your classes already? If so, who?</a:t>
            </a:r>
            <a:endParaRPr sz="56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4" name="Google Shape;214;g2f79e684b09_1_17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15" name="Google Shape;215;g2f79e684b09_1_17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216" name="Google Shape;216;g2f79e684b09_1_17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g2f79e684b09_1_17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g2f79e684b09_1_17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Question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219" name="Google Shape;219;g2f79e684b09_1_17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b1aa512d6e_0_0"/>
          <p:cNvSpPr txBox="1"/>
          <p:nvPr/>
        </p:nvSpPr>
        <p:spPr>
          <a:xfrm>
            <a:off x="1447800" y="1893929"/>
            <a:ext cx="9033510" cy="430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  <a:buSzPts val="3999"/>
            </a:pPr>
            <a:r>
              <a:rPr lang="en-US" sz="5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Who should steer the economy–governments or markets?</a:t>
            </a:r>
          </a:p>
          <a:p>
            <a:pPr defTabSz="609630">
              <a:buClr>
                <a:srgbClr val="000000"/>
              </a:buClr>
              <a:buSzPts val="3999"/>
            </a:pPr>
            <a:endParaRPr sz="30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possible debate prompt later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could show a warm-up video before posing this question to students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5" name="Google Shape;225;g3b1aa512d6e_0_0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26" name="Google Shape;226;g3b1aa512d6e_0_0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227" name="Google Shape;227;g3b1aa512d6e_0_0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g3b1aa512d6e_0_0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g3b1aa512d6e_0_0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Warm-up Question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230" name="Google Shape;230;g3b1aa512d6e_0_0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b1aa512d6e_0_80"/>
          <p:cNvSpPr txBox="1">
            <a:spLocks noGrp="1"/>
          </p:cNvSpPr>
          <p:nvPr>
            <p:ph type="title"/>
          </p:nvPr>
        </p:nvSpPr>
        <p:spPr>
          <a:xfrm>
            <a:off x="481567" y="2937933"/>
            <a:ext cx="11031800" cy="908000"/>
          </a:xfrm>
          <a:prstGeom prst="rect">
            <a:avLst/>
          </a:prstGeom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/>
            <a:r>
              <a:rPr lang="en-US" sz="6000">
                <a:latin typeface="Archivo Black"/>
                <a:ea typeface="Archivo Black"/>
                <a:cs typeface="Archivo Black"/>
                <a:sym typeface="Archivo Black"/>
              </a:rPr>
              <a:t>Historical Context</a:t>
            </a:r>
            <a:endParaRPr sz="6000"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b170311597_0_10"/>
          <p:cNvSpPr txBox="1"/>
          <p:nvPr/>
        </p:nvSpPr>
        <p:spPr>
          <a:xfrm>
            <a:off x="1302883" y="1893934"/>
            <a:ext cx="9417600" cy="4853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en-US" sz="38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Great Depression</a:t>
            </a:r>
            <a:r>
              <a:rPr lang="en-US" sz="34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- global economic downturn (collapse) with high unemployment and deflation</a:t>
            </a:r>
            <a:endParaRPr sz="34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2552" defTabSz="609630">
              <a:buClr>
                <a:srgbClr val="000000"/>
              </a:buClr>
              <a:buSzPts val="5200"/>
              <a:buFont typeface="Proxima Nova"/>
              <a:buChar char="●"/>
            </a:pPr>
            <a:r>
              <a:rPr lang="en-US" sz="34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stock market crash → kicked off collapse</a:t>
            </a:r>
            <a:endParaRPr sz="34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2552" defTabSz="609630">
              <a:buClr>
                <a:srgbClr val="000000"/>
              </a:buClr>
              <a:buSzPts val="5200"/>
              <a:buFont typeface="Proxima Nova"/>
              <a:buChar char="●"/>
            </a:pPr>
            <a:r>
              <a:rPr lang="en-US" sz="34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bank failures → people lost their savings and reduced spending. </a:t>
            </a:r>
            <a:endParaRPr sz="34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2552" defTabSz="609630">
              <a:buClr>
                <a:srgbClr val="000000"/>
              </a:buClr>
              <a:buSzPts val="5200"/>
              <a:buFont typeface="Proxima Nova"/>
              <a:buChar char="●"/>
            </a:pPr>
            <a:r>
              <a:rPr lang="en-US" sz="34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businesses reduced production and let workers go</a:t>
            </a:r>
            <a:endParaRPr sz="34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buClr>
                <a:srgbClr val="000000"/>
              </a:buClr>
            </a:pPr>
            <a:endParaRPr sz="34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42" name="Google Shape;242;g3b170311597_0_10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43" name="Google Shape;243;g3b170311597_0_10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244" name="Google Shape;244;g3b170311597_0_10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g3b170311597_0_10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solidFill>
              <a:srgbClr val="8BD1F5"/>
            </a:solidFill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g3b170311597_0_10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Historical Context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247" name="Google Shape;247;g3b170311597_0_10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b170311597_0_20"/>
          <p:cNvSpPr txBox="1"/>
          <p:nvPr/>
        </p:nvSpPr>
        <p:spPr>
          <a:xfrm>
            <a:off x="1302883" y="1893934"/>
            <a:ext cx="9417600" cy="460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en-US" sz="38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Great Depression</a:t>
            </a:r>
            <a:r>
              <a:rPr lang="en-US" sz="3800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38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59851" defTabSz="609630">
              <a:buClr>
                <a:srgbClr val="000000"/>
              </a:buClr>
              <a:buSzPts val="4900"/>
              <a:buFont typeface="Proxima Nova"/>
              <a:buChar char="●"/>
            </a:pPr>
            <a:r>
              <a:rPr lang="en-US" sz="3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consumer prices fell 25%</a:t>
            </a:r>
            <a:endParaRPr sz="3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59851" defTabSz="609630">
              <a:buClr>
                <a:srgbClr val="000000"/>
              </a:buClr>
              <a:buSzPts val="4900"/>
              <a:buFont typeface="Proxima Nova"/>
              <a:buChar char="●"/>
            </a:pPr>
            <a:r>
              <a:rPr lang="en-US" sz="3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real GDP fell 29%</a:t>
            </a:r>
            <a:endParaRPr sz="3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59851" defTabSz="609630">
              <a:buClr>
                <a:srgbClr val="000000"/>
              </a:buClr>
              <a:buSzPts val="4900"/>
              <a:buFont typeface="Proxima Nova"/>
              <a:buChar char="●"/>
            </a:pPr>
            <a:r>
              <a:rPr lang="en-US" sz="32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1929</a:t>
            </a:r>
            <a:r>
              <a:rPr lang="en-US" sz="3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-pre-depression, unemployment was 3%</a:t>
            </a:r>
            <a:endParaRPr sz="3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59851" defTabSz="609630">
              <a:buClr>
                <a:srgbClr val="000000"/>
              </a:buClr>
              <a:buSzPts val="4900"/>
              <a:buFont typeface="Proxima Nova"/>
              <a:buChar char="●"/>
            </a:pPr>
            <a:r>
              <a:rPr lang="en-US" sz="32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1933 </a:t>
            </a:r>
            <a:r>
              <a:rPr lang="en-US" sz="3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- unemployment in U.S. was 25%. 13-15 million unemployed. Worst year.</a:t>
            </a:r>
            <a:endParaRPr sz="3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59851" defTabSz="609630">
              <a:buClr>
                <a:srgbClr val="000000"/>
              </a:buClr>
              <a:buSzPts val="4900"/>
              <a:buFont typeface="Proxima Nova"/>
              <a:buChar char="●"/>
            </a:pPr>
            <a:r>
              <a:rPr lang="en-US" sz="3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widespread poverty, homelessness, and hunger.</a:t>
            </a:r>
            <a:endParaRPr sz="3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59851" defTabSz="609630">
              <a:buClr>
                <a:srgbClr val="000000"/>
              </a:buClr>
              <a:buSzPts val="4900"/>
              <a:buFont typeface="Proxima Nova"/>
              <a:buChar char="●"/>
            </a:pPr>
            <a:r>
              <a:rPr lang="en-US" sz="3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People were struggling and relief wasn’t coming quickly.</a:t>
            </a:r>
            <a:endParaRPr sz="3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53" name="Google Shape;253;g3b170311597_0_20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54" name="Google Shape;254;g3b170311597_0_20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255" name="Google Shape;255;g3b170311597_0_20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g3b170311597_0_20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7" name="Google Shape;257;g3b170311597_0_20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Historical Context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258" name="Google Shape;258;g3b170311597_0_20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b170311597_0_57"/>
          <p:cNvSpPr txBox="1"/>
          <p:nvPr/>
        </p:nvSpPr>
        <p:spPr>
          <a:xfrm>
            <a:off x="1302883" y="2076667"/>
            <a:ext cx="9417600" cy="3877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en-US" sz="42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How many U.S. banks failed during the Great Depression between 1929-1933?</a:t>
            </a:r>
            <a:endParaRPr sz="4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4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4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42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Answer</a:t>
            </a:r>
            <a:r>
              <a:rPr lang="en-US" sz="42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: 7,000</a:t>
            </a:r>
            <a:endParaRPr sz="4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42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				That’s 33% of U.S. banks</a:t>
            </a:r>
            <a:endParaRPr sz="4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64" name="Google Shape;264;g3b170311597_0_57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65" name="Google Shape;265;g3b170311597_0_57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266" name="Google Shape;266;g3b170311597_0_57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g3b170311597_0_57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g3b170311597_0_57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Question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269" name="Google Shape;269;g3b170311597_0_57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b170311597_0_67"/>
          <p:cNvSpPr txBox="1"/>
          <p:nvPr/>
        </p:nvSpPr>
        <p:spPr>
          <a:xfrm>
            <a:off x="1302883" y="1785717"/>
            <a:ext cx="9417600" cy="4431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en-US" sz="3734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Great Depression–worldwide impact</a:t>
            </a:r>
            <a:endParaRPr sz="3734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09630" indent="-351384" defTabSz="609630">
              <a:buClr>
                <a:srgbClr val="000000"/>
              </a:buClr>
              <a:buSzPts val="4700"/>
              <a:buFont typeface="Proxima Nova"/>
              <a:buChar char="●"/>
            </a:pPr>
            <a:r>
              <a:rPr lang="en-US" sz="3133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Every continent was affected</a:t>
            </a:r>
            <a:endParaRPr sz="3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09630" indent="-351384" defTabSz="609630">
              <a:buClr>
                <a:srgbClr val="000000"/>
              </a:buClr>
              <a:buSzPts val="4700"/>
              <a:buFont typeface="Proxima Nova"/>
              <a:buChar char="●"/>
            </a:pPr>
            <a:r>
              <a:rPr lang="en-US" sz="3133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world unemployment peaked around 30% in 1932</a:t>
            </a:r>
            <a:endParaRPr sz="3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09630" indent="-351384" defTabSz="609630">
              <a:buClr>
                <a:srgbClr val="000000"/>
              </a:buClr>
              <a:buSzPts val="4700"/>
              <a:buFont typeface="Proxima Nova"/>
              <a:buChar char="●"/>
            </a:pPr>
            <a:r>
              <a:rPr lang="en-US" sz="3133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international trade fell by 30% and tariff policies worsened the impact. (Countries raised tariffs)</a:t>
            </a:r>
            <a:endParaRPr sz="3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09630" indent="-351384" defTabSz="609630">
              <a:buClr>
                <a:srgbClr val="000000"/>
              </a:buClr>
              <a:buSzPts val="4700"/>
              <a:buFont typeface="Proxima Nova"/>
              <a:buChar char="●"/>
            </a:pPr>
            <a:r>
              <a:rPr lang="en-US" sz="3133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sharp decrease in industrial production</a:t>
            </a:r>
            <a:endParaRPr sz="3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09630" indent="-351384" defTabSz="609630">
              <a:buClr>
                <a:srgbClr val="000000"/>
              </a:buClr>
              <a:buSzPts val="4700"/>
              <a:buFont typeface="Proxima Nova"/>
              <a:buChar char="●"/>
            </a:pPr>
            <a:r>
              <a:rPr lang="en-US" sz="3133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falling crop prices devastated agricultural economies worldwide (demand from industrialized nations fell)</a:t>
            </a:r>
            <a:endParaRPr sz="3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5" name="Google Shape;275;g3b170311597_0_67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76" name="Google Shape;276;g3b170311597_0_67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277" name="Google Shape;277;g3b170311597_0_67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g3b170311597_0_67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9" name="Google Shape;279;g3b170311597_0_67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Historical Context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280" name="Google Shape;280;g3b170311597_0_67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b1aa512d6e_0_14"/>
          <p:cNvSpPr txBox="1"/>
          <p:nvPr/>
        </p:nvSpPr>
        <p:spPr>
          <a:xfrm>
            <a:off x="1211580" y="1741322"/>
            <a:ext cx="9508903" cy="6907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en-US" sz="38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Great Depression</a:t>
            </a:r>
            <a:r>
              <a:rPr lang="en-US" sz="38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-</a:t>
            </a:r>
            <a:r>
              <a:rPr lang="en-US" sz="38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Policy Approach</a:t>
            </a:r>
            <a:endParaRPr sz="38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indent="-4572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70" dirty="0">
                <a:latin typeface="Proxima Nova"/>
              </a:rPr>
              <a:t>Many governments initially attempted to balance budgets through spending cuts and tax increases. Critics argued these policies deepened the downturn, while supporters viewed them as necessary for fiscal stability.</a:t>
            </a:r>
          </a:p>
          <a:p>
            <a:pPr fontAlgn="t">
              <a:lnSpc>
                <a:spcPct val="100000"/>
              </a:lnSpc>
            </a:pPr>
            <a:endParaRPr lang="en-US" sz="2000" dirty="0">
              <a:latin typeface="Proxima Nova"/>
            </a:endParaRPr>
          </a:p>
          <a:p>
            <a:pPr marL="457200" indent="-4572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Led to major policy shifts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09630" lvl="1" indent="-347151" defTabSz="609630">
              <a:buClr>
                <a:srgbClr val="000000"/>
              </a:buClr>
              <a:buSzPts val="4600"/>
              <a:buFont typeface="Proxima Nova"/>
              <a:buChar char="○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U.S. abandoned the gold standard in 1933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09630" lvl="1" indent="-347151" defTabSz="609630">
              <a:buClr>
                <a:srgbClr val="000000"/>
              </a:buClr>
              <a:buSzPts val="4600"/>
              <a:buFont typeface="Proxima Nova"/>
              <a:buChar char="○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U.S. expanded social programs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r>
              <a:rPr lang="en-US" sz="12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*created with copilot</a:t>
            </a: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86" name="Google Shape;286;g3b1aa512d6e_0_14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87" name="Google Shape;287;g3b1aa512d6e_0_14"/>
          <p:cNvGrpSpPr/>
          <p:nvPr/>
        </p:nvGrpSpPr>
        <p:grpSpPr>
          <a:xfrm>
            <a:off x="1088567" y="880110"/>
            <a:ext cx="10249305" cy="700003"/>
            <a:chOff x="0" y="-38100"/>
            <a:chExt cx="3660989" cy="254832"/>
          </a:xfrm>
        </p:grpSpPr>
        <p:sp>
          <p:nvSpPr>
            <p:cNvPr id="288" name="Google Shape;288;g3b1aa512d6e_0_14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g3b1aa512d6e_0_14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" name="Google Shape;290;g3b1aa512d6e_0_14"/>
          <p:cNvSpPr txBox="1"/>
          <p:nvPr/>
        </p:nvSpPr>
        <p:spPr>
          <a:xfrm>
            <a:off x="1211331" y="0"/>
            <a:ext cx="9509147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Historical Context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291" name="Google Shape;291;g3b1aa512d6e_0_14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51413-CEDC-9B34-3A74-37C35F56A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103BD-8FCD-77D7-8E85-27D0B9113E73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414A58"/>
                </a:solidFill>
                <a:latin typeface="Archivo Black"/>
                <a:cs typeface="Calibri"/>
              </a:rPr>
              <a:t>Lesson Plan</a:t>
            </a:r>
            <a:endParaRPr lang="en-US" b="1" dirty="0">
              <a:solidFill>
                <a:srgbClr val="414A58"/>
              </a:solidFill>
              <a:latin typeface="Archivo Black"/>
              <a:ea typeface="Calibri"/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10E8FD-500B-FBBE-46FE-0DFC83280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3EBFE4C-597A-914E-E6DB-50B13CE33696}"/>
              </a:ext>
            </a:extLst>
          </p:cNvPr>
          <p:cNvSpPr txBox="1">
            <a:spLocks/>
          </p:cNvSpPr>
          <p:nvPr/>
        </p:nvSpPr>
        <p:spPr>
          <a:xfrm>
            <a:off x="705310" y="1428750"/>
            <a:ext cx="10582841" cy="474821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Where did all the money go: a great depression mystery (</a:t>
            </a:r>
            <a:r>
              <a:rPr lang="en-US" sz="3600" b="1" dirty="0" err="1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EconEdLink</a:t>
            </a:r>
            <a:r>
              <a:rPr lang="en-US" sz="3600" b="1" dirty="0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US" sz="3600" b="1" dirty="0">
              <a:solidFill>
                <a:srgbClr val="0066FF"/>
              </a:solidFill>
              <a:latin typeface="Proxima Nova"/>
              <a:ea typeface="Calibri Light"/>
              <a:cs typeface="Calibri Light"/>
            </a:endParaRPr>
          </a:p>
          <a:p>
            <a:r>
              <a:rPr lang="en-US" sz="2600" dirty="0">
                <a:latin typeface="Proxima Nova"/>
                <a:ea typeface="Calibri Light"/>
                <a:cs typeface="Calibri Light"/>
              </a:rPr>
              <a:t>Students explore history and engage in 5-year time period analysis in groups</a:t>
            </a:r>
          </a:p>
          <a:p>
            <a:pPr marL="0" indent="0">
              <a:buNone/>
            </a:pPr>
            <a:r>
              <a:rPr lang="en-US" sz="2600" b="1" dirty="0">
                <a:latin typeface="Proxima Nova"/>
                <a:ea typeface="Calibri Light"/>
                <a:cs typeface="Calibri Light"/>
              </a:rPr>
              <a:t>Includes</a:t>
            </a:r>
          </a:p>
          <a:p>
            <a:pPr marL="514350" indent="-514350">
              <a:buAutoNum type="arabicPeriod"/>
            </a:pPr>
            <a:r>
              <a:rPr lang="en-US" sz="2600" dirty="0">
                <a:latin typeface="Proxima Nova"/>
                <a:ea typeface="Calibri Light"/>
                <a:cs typeface="Calibri Light"/>
              </a:rPr>
              <a:t>Activity</a:t>
            </a:r>
          </a:p>
          <a:p>
            <a:pPr marL="514350" indent="-514350">
              <a:buAutoNum type="arabicPeriod"/>
            </a:pPr>
            <a:r>
              <a:rPr lang="en-US" sz="2600" dirty="0">
                <a:latin typeface="Proxima Nova"/>
                <a:ea typeface="Calibri Light"/>
                <a:cs typeface="Calibri Light"/>
              </a:rPr>
              <a:t>Reading</a:t>
            </a:r>
          </a:p>
          <a:p>
            <a:pPr marL="514350" indent="-514350">
              <a:buAutoNum type="arabicPeriod"/>
            </a:pPr>
            <a:r>
              <a:rPr lang="en-US" sz="2600" dirty="0">
                <a:latin typeface="Proxima Nova"/>
                <a:ea typeface="Calibri Light"/>
                <a:cs typeface="Calibri Light"/>
              </a:rPr>
              <a:t>Quiz</a:t>
            </a:r>
          </a:p>
          <a:p>
            <a:pPr marL="0" indent="0">
              <a:buNone/>
            </a:pPr>
            <a:r>
              <a:rPr lang="en-US" sz="2600" b="1" dirty="0" err="1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WhatDunnit</a:t>
            </a:r>
            <a:r>
              <a:rPr lang="en-US" sz="2600" b="1" dirty="0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? The Great Depression Mystery Lesson Demo</a:t>
            </a:r>
            <a:endParaRPr lang="en-US" sz="2600" b="1" dirty="0">
              <a:solidFill>
                <a:srgbClr val="0066FF"/>
              </a:solidFill>
              <a:latin typeface="Proxima Nova"/>
              <a:ea typeface="Calibri Light"/>
              <a:cs typeface="Calibri Light"/>
            </a:endParaRPr>
          </a:p>
          <a:p>
            <a:pPr marL="0" indent="0">
              <a:buNone/>
            </a:pPr>
            <a:r>
              <a:rPr lang="en-US" sz="2600" b="1" u="sng" kern="0" dirty="0">
                <a:solidFill>
                  <a:srgbClr val="0066FF"/>
                </a:solidFill>
                <a:latin typeface="Proxima Nova"/>
                <a:ea typeface="Proxima Nova"/>
                <a:cs typeface="Proxima Nova"/>
                <a:sym typeface="Proxima Nov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Bad was the Great Depression? (St. Louis FRB)</a:t>
            </a:r>
            <a:endParaRPr lang="en-US" sz="2600" b="1" kern="0" dirty="0">
              <a:solidFill>
                <a:srgbClr val="0066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indent="0">
              <a:buNone/>
            </a:pPr>
            <a:endParaRPr lang="en-US" sz="2600" dirty="0">
              <a:latin typeface="Calibri Light"/>
              <a:ea typeface="Calibri Light"/>
              <a:cs typeface="Calibri Light"/>
            </a:endParaRPr>
          </a:p>
          <a:p>
            <a:pPr marL="514350" indent="-514350"/>
            <a:endParaRPr lang="en-US" sz="2600" dirty="0">
              <a:latin typeface="Calibri Light"/>
              <a:ea typeface="Calibri Light"/>
              <a:cs typeface="Calibri Light"/>
            </a:endParaRPr>
          </a:p>
          <a:p>
            <a:pPr marL="514350" indent="-514350"/>
            <a:endParaRPr lang="en-US" sz="2600" dirty="0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6" name="Google Shape;302;g3b170311597_0_31" title="Center for Economic Education.png">
            <a:extLst>
              <a:ext uri="{FF2B5EF4-FFF2-40B4-BE49-F238E27FC236}">
                <a16:creationId xmlns:a16="http://schemas.microsoft.com/office/drawing/2014/main" id="{BB381C71-603C-E6BC-C542-4AF537A431B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4324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b170311597_0_111"/>
          <p:cNvSpPr txBox="1"/>
          <p:nvPr/>
        </p:nvSpPr>
        <p:spPr>
          <a:xfrm>
            <a:off x="1088567" y="1893934"/>
            <a:ext cx="9737000" cy="455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en-US" sz="3534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The New Deal</a:t>
            </a:r>
            <a:endParaRPr sz="3534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U.S. response under FDR: large-scale public works (WPA), Social Security Act, banking reforms.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Introduced unemployment insurance, labor protections, and infrastructure investment.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Marked a turning point toward </a:t>
            </a:r>
            <a:r>
              <a:rPr lang="en-US" sz="26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active government intervention</a:t>
            </a: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in the economy.</a:t>
            </a: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70" dirty="0">
                <a:latin typeface="Proxima Nova"/>
              </a:rPr>
              <a:t>Helped expand support for a larger government role in economic stabilization and social welfare.</a:t>
            </a:r>
          </a:p>
          <a:p>
            <a:pPr defTabSz="609630">
              <a:buClr>
                <a:srgbClr val="000000"/>
              </a:buClr>
            </a:pPr>
            <a:endParaRPr sz="3534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12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*created with copilot</a:t>
            </a: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8" name="Google Shape;308;g3b170311597_0_111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09" name="Google Shape;309;g3b170311597_0_111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310" name="Google Shape;310;g3b170311597_0_111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g3b170311597_0_111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2" name="Google Shape;312;g3b170311597_0_111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Historical Context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313" name="Google Shape;313;g3b170311597_0_111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6EF48-ECE4-71E8-DFF7-1F596548D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522F6-493B-2B25-C8E2-E995C01F7B8C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414A58"/>
                </a:solidFill>
                <a:latin typeface="Archivo Black"/>
                <a:cs typeface="Calibri"/>
              </a:rPr>
              <a:t>Lesson Plan</a:t>
            </a:r>
            <a:endParaRPr lang="en-US" b="1" dirty="0">
              <a:solidFill>
                <a:srgbClr val="414A58"/>
              </a:solidFill>
              <a:latin typeface="Archivo Black"/>
              <a:ea typeface="Calibri"/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A7E22-9A00-5D8E-4835-C8D4D18DF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0302966-371C-EBD7-16AF-C1743D724C99}"/>
              </a:ext>
            </a:extLst>
          </p:cNvPr>
          <p:cNvSpPr txBox="1">
            <a:spLocks/>
          </p:cNvSpPr>
          <p:nvPr/>
        </p:nvSpPr>
        <p:spPr>
          <a:xfrm>
            <a:off x="705310" y="1428750"/>
            <a:ext cx="10582841" cy="474821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Unemployment and the New Deal (</a:t>
            </a:r>
            <a:r>
              <a:rPr lang="en-US" sz="3600" b="1" dirty="0" err="1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EconEdLink</a:t>
            </a:r>
            <a:r>
              <a:rPr lang="en-US" sz="3600" b="1" dirty="0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US" sz="3600" b="1" dirty="0">
              <a:solidFill>
                <a:srgbClr val="0066FF"/>
              </a:solidFill>
              <a:latin typeface="Proxima Nova"/>
              <a:ea typeface="Calibri Light"/>
              <a:cs typeface="Calibri Light"/>
            </a:endParaRPr>
          </a:p>
          <a:p>
            <a:pPr lvl="0" fontAlgn="base"/>
            <a:r>
              <a:rPr lang="en-US" dirty="0">
                <a:latin typeface="Proxima Nova"/>
              </a:rPr>
              <a:t>Analyze Great Depression unemployment data and New Deal programs to determine those programs’ possible impact.</a:t>
            </a:r>
          </a:p>
          <a:p>
            <a:pPr marL="0" indent="0">
              <a:buNone/>
            </a:pPr>
            <a:r>
              <a:rPr lang="en-US" sz="2600" b="1" dirty="0">
                <a:latin typeface="Proxima Nova"/>
                <a:ea typeface="Calibri Light"/>
                <a:cs typeface="Calibri Light"/>
              </a:rPr>
              <a:t>Includes</a:t>
            </a:r>
          </a:p>
          <a:p>
            <a:pPr marL="514350" indent="-514350"/>
            <a:r>
              <a:rPr lang="en-US" sz="2600" dirty="0">
                <a:latin typeface="Proxima Nova"/>
                <a:ea typeface="Calibri Light"/>
                <a:cs typeface="Calibri Light"/>
              </a:rPr>
              <a:t>Students analyze New Deal Programs</a:t>
            </a:r>
          </a:p>
          <a:p>
            <a:pPr marL="514350" indent="-514350"/>
            <a:r>
              <a:rPr lang="en-US" sz="2600" dirty="0">
                <a:latin typeface="Proxima Nova"/>
                <a:ea typeface="Calibri Light"/>
                <a:cs typeface="Calibri Light"/>
              </a:rPr>
              <a:t>Teaches students about the New Deal</a:t>
            </a:r>
          </a:p>
          <a:p>
            <a:pPr marL="514350" indent="-514350"/>
            <a:endParaRPr lang="en-US" sz="2600" dirty="0">
              <a:latin typeface="Calibri Light"/>
              <a:ea typeface="Calibri Light"/>
              <a:cs typeface="Calibri Light"/>
            </a:endParaRPr>
          </a:p>
          <a:p>
            <a:pPr marL="514350" indent="-514350"/>
            <a:endParaRPr lang="en-US" sz="2600" dirty="0">
              <a:latin typeface="Calibri Ligh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28669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b1aa512d6e_0_25"/>
          <p:cNvSpPr txBox="1"/>
          <p:nvPr/>
        </p:nvSpPr>
        <p:spPr>
          <a:xfrm>
            <a:off x="1088567" y="1893934"/>
            <a:ext cx="10249400" cy="475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en-US" sz="3534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Rise of Nazi Germany (1933-1945)</a:t>
            </a:r>
            <a:endParaRPr sz="3534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26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1933:</a:t>
            </a:r>
            <a:r>
              <a:rPr lang="en-US" sz="26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Hitler &amp; Nazi Party seized power during economic crisis.</a:t>
            </a:r>
            <a:endParaRPr sz="26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14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26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Extremist Policies:</a:t>
            </a:r>
            <a:endParaRPr sz="2667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Totalitarian dictatorship: one-party rule, propaganda, suppression of freedoms.</a:t>
            </a:r>
            <a:endParaRPr sz="26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spcBef>
                <a:spcPts val="733"/>
              </a:spcBef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Racial ideology: persecution of Jews and others → Holocaust.</a:t>
            </a:r>
            <a:endParaRPr sz="26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spcBef>
                <a:spcPts val="733"/>
              </a:spcBef>
              <a:buClr>
                <a:srgbClr val="000000"/>
              </a:buClr>
            </a:pPr>
            <a:endParaRPr sz="16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26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Economic Actions:</a:t>
            </a:r>
            <a:endParaRPr sz="2667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Massive state control: rearmament, public works (Autobahn), push for self-sufficiency.</a:t>
            </a:r>
            <a:endParaRPr sz="26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spcBef>
                <a:spcPts val="733"/>
              </a:spcBef>
              <a:buClr>
                <a:srgbClr val="000000"/>
              </a:buClr>
            </a:pPr>
            <a:r>
              <a:rPr lang="en-US" sz="1200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*created with copilot</a:t>
            </a:r>
            <a:endParaRPr sz="12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19" name="Google Shape;319;g3b1aa512d6e_0_25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0" name="Google Shape;320;g3b1aa512d6e_0_25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321" name="Google Shape;321;g3b1aa512d6e_0_25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g3b1aa512d6e_0_25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3" name="Google Shape;323;g3b1aa512d6e_0_25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Historical Context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324" name="Google Shape;324;g3b1aa512d6e_0_25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b1aa512d6e_0_35"/>
          <p:cNvSpPr txBox="1"/>
          <p:nvPr/>
        </p:nvSpPr>
        <p:spPr>
          <a:xfrm>
            <a:off x="1195117" y="1893933"/>
            <a:ext cx="9630400" cy="4443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en-US" sz="3534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World War II (1939-1945)</a:t>
            </a:r>
            <a:endParaRPr sz="3534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3534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3334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Total war economies that included:</a:t>
            </a:r>
            <a:endParaRPr sz="3334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702745" lvl="1" indent="-457200" defTabSz="609630">
              <a:buClr>
                <a:srgbClr val="000000"/>
              </a:buClr>
              <a:buSzPts val="5000"/>
              <a:buFont typeface="Arial" panose="020B0604020202020204" pitchFamily="34" charset="0"/>
              <a:buChar char="•"/>
            </a:pPr>
            <a:r>
              <a:rPr lang="en-US" sz="3334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Rationing</a:t>
            </a:r>
          </a:p>
          <a:p>
            <a:pPr marL="702745" lvl="1" indent="-457200" defTabSz="609630">
              <a:buClr>
                <a:srgbClr val="000000"/>
              </a:buClr>
              <a:buSzPts val="5000"/>
              <a:buFont typeface="Arial" panose="020B0604020202020204" pitchFamily="34" charset="0"/>
              <a:buChar char="•"/>
            </a:pPr>
            <a:r>
              <a:rPr lang="en-US" sz="3334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price controls</a:t>
            </a:r>
          </a:p>
          <a:p>
            <a:pPr marL="702745" lvl="1" indent="-457200" defTabSz="609630">
              <a:buClr>
                <a:srgbClr val="000000"/>
              </a:buClr>
              <a:buSzPts val="5000"/>
              <a:buFont typeface="Arial" panose="020B0604020202020204" pitchFamily="34" charset="0"/>
              <a:buChar char="•"/>
            </a:pPr>
            <a:r>
              <a:rPr lang="en-US" sz="3334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centralized resource allocation</a:t>
            </a:r>
            <a:endParaRPr sz="3334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2467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12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  </a:t>
            </a: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12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*created with copilot</a:t>
            </a: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0" name="Google Shape;330;g3b1aa512d6e_0_35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31" name="Google Shape;331;g3b1aa512d6e_0_35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332" name="Google Shape;332;g3b1aa512d6e_0_35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g3b1aa512d6e_0_35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4" name="Google Shape;334;g3b1aa512d6e_0_35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Historical Context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335" name="Google Shape;335;g3b1aa512d6e_0_35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b170311597_0_41"/>
          <p:cNvSpPr txBox="1"/>
          <p:nvPr/>
        </p:nvSpPr>
        <p:spPr>
          <a:xfrm>
            <a:off x="1302883" y="1893933"/>
            <a:ext cx="9417600" cy="2370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en-US" sz="5134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How did this pave the way for economists like Keynes and Hayek?</a:t>
            </a:r>
            <a:endParaRPr sz="5134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1" name="Google Shape;341;g3b170311597_0_41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42" name="Google Shape;342;g3b170311597_0_41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343" name="Google Shape;343;g3b170311597_0_41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g3b170311597_0_41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g3b170311597_0_41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Question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346" name="Google Shape;346;g3b170311597_0_41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b170311597_0_101"/>
          <p:cNvSpPr txBox="1"/>
          <p:nvPr/>
        </p:nvSpPr>
        <p:spPr>
          <a:xfrm>
            <a:off x="1302883" y="1893934"/>
            <a:ext cx="9417600" cy="4729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04815" indent="-376786" defTabSz="609630">
              <a:buClr>
                <a:srgbClr val="000000"/>
              </a:buClr>
              <a:buSzPts val="5300"/>
              <a:buFont typeface="Proxima Nova"/>
              <a:buChar char="●"/>
            </a:pPr>
            <a:r>
              <a:rPr lang="en-US" sz="34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We often see that historical context matters</a:t>
            </a:r>
            <a:endParaRPr sz="34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6786" defTabSz="609630">
              <a:buClr>
                <a:srgbClr val="000000"/>
              </a:buClr>
              <a:buSzPts val="5300"/>
              <a:buFont typeface="Proxima Nova"/>
              <a:buChar char="●"/>
            </a:pPr>
            <a:r>
              <a:rPr lang="en-US" sz="34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Economics is no exception</a:t>
            </a:r>
            <a:endParaRPr sz="34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6786" defTabSz="609630">
              <a:buClr>
                <a:srgbClr val="000000"/>
              </a:buClr>
              <a:buSzPts val="5300"/>
              <a:buFont typeface="Proxima Nova"/>
              <a:buChar char="●"/>
            </a:pPr>
            <a:r>
              <a:rPr lang="en-US" sz="34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What people were experiencing around the world, influenced economic thinkers.</a:t>
            </a:r>
            <a:endParaRPr sz="34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6786" defTabSz="609630">
              <a:buClr>
                <a:srgbClr val="000000"/>
              </a:buClr>
              <a:buSzPts val="5300"/>
              <a:buFont typeface="Proxima Nova"/>
              <a:buChar char="●"/>
            </a:pPr>
            <a:r>
              <a:rPr lang="en-US" sz="34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Enter–Keynes and Hayek</a:t>
            </a:r>
            <a:endParaRPr sz="34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6786" defTabSz="609630">
              <a:buClr>
                <a:srgbClr val="000000"/>
              </a:buClr>
              <a:buSzPts val="5300"/>
              <a:buFont typeface="Proxima Nova"/>
              <a:buChar char="●"/>
            </a:pPr>
            <a:r>
              <a:rPr lang="en-US" sz="34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Both were influenced by the Great Depression and the suffering people were experiencing</a:t>
            </a:r>
            <a:endParaRPr sz="34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6786" defTabSz="609630">
              <a:buClr>
                <a:srgbClr val="000000"/>
              </a:buClr>
              <a:buSzPts val="5300"/>
              <a:buFont typeface="Proxima Nova"/>
              <a:buChar char="●"/>
            </a:pPr>
            <a:r>
              <a:rPr lang="en-US" sz="34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They had different ideas on how to fix it</a:t>
            </a:r>
            <a:endParaRPr sz="34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buClr>
                <a:srgbClr val="000000"/>
              </a:buClr>
            </a:pPr>
            <a:endParaRPr sz="3534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2" name="Google Shape;352;g3b170311597_0_101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53" name="Google Shape;353;g3b170311597_0_101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354" name="Google Shape;354;g3b170311597_0_101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g3b170311597_0_101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6" name="Google Shape;356;g3b170311597_0_101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Context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357" name="Google Shape;357;g3b170311597_0_101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b170311597_0_87"/>
          <p:cNvSpPr txBox="1"/>
          <p:nvPr/>
        </p:nvSpPr>
        <p:spPr>
          <a:xfrm>
            <a:off x="1302883" y="1893934"/>
            <a:ext cx="9417600" cy="4350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04815" indent="-376786" defTabSz="609630">
              <a:buClr>
                <a:srgbClr val="000000"/>
              </a:buClr>
              <a:buSzPts val="5300"/>
              <a:buFont typeface="Proxima Nova"/>
              <a:buChar char="●"/>
            </a:pPr>
            <a:r>
              <a:rPr lang="en-US" sz="3534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John Maynard Keynes (England)</a:t>
            </a:r>
            <a:endParaRPr sz="3534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6786" defTabSz="609630">
              <a:buClr>
                <a:srgbClr val="000000"/>
              </a:buClr>
              <a:buSzPts val="5300"/>
              <a:buFont typeface="Proxima Nova"/>
              <a:buChar char="●"/>
            </a:pPr>
            <a:r>
              <a:rPr lang="en-US" sz="3534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Friedrich Hayek (Austria)</a:t>
            </a:r>
            <a:endParaRPr sz="3534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6786" defTabSz="609630">
              <a:buClr>
                <a:srgbClr val="000000"/>
              </a:buClr>
              <a:buSzPts val="5300"/>
              <a:buFont typeface="Proxima Nova"/>
              <a:buChar char="●"/>
            </a:pPr>
            <a:r>
              <a:rPr lang="en-US" sz="3534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Two economic philosophers who grew up in different countries.</a:t>
            </a:r>
            <a:endParaRPr sz="3534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6786" defTabSz="609630">
              <a:buClr>
                <a:srgbClr val="000000"/>
              </a:buClr>
              <a:buSzPts val="5300"/>
              <a:buFont typeface="Proxima Nova"/>
              <a:buChar char="●"/>
            </a:pPr>
            <a:r>
              <a:rPr lang="en-US" sz="3534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Both were leaders in their respective “schools” (i.e., Schools of Thought)</a:t>
            </a:r>
            <a:endParaRPr sz="3534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76786" defTabSz="609630">
              <a:buClr>
                <a:srgbClr val="000000"/>
              </a:buClr>
              <a:buSzPts val="5300"/>
              <a:buFont typeface="Proxima Nova"/>
              <a:buChar char="●"/>
            </a:pPr>
            <a:r>
              <a:rPr lang="en-US" sz="3534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Viewed causes and consequences of the Great Depression differently.</a:t>
            </a:r>
            <a:endParaRPr sz="3534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3" name="Google Shape;363;g3b170311597_0_87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64" name="Google Shape;364;g3b170311597_0_87"/>
          <p:cNvGrpSpPr/>
          <p:nvPr/>
        </p:nvGrpSpPr>
        <p:grpSpPr>
          <a:xfrm>
            <a:off x="1088567" y="1000167"/>
            <a:ext cx="10249305" cy="645048"/>
            <a:chOff x="0" y="-38100"/>
            <a:chExt cx="3660989" cy="254832"/>
          </a:xfrm>
        </p:grpSpPr>
        <p:sp>
          <p:nvSpPr>
            <p:cNvPr id="365" name="Google Shape;365;g3b170311597_0_87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g3b170311597_0_87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7" name="Google Shape;367;g3b170311597_0_87"/>
          <p:cNvSpPr txBox="1"/>
          <p:nvPr/>
        </p:nvSpPr>
        <p:spPr>
          <a:xfrm>
            <a:off x="1302878" y="294801"/>
            <a:ext cx="9417600" cy="153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1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Keynes and Hayek</a:t>
            </a:r>
            <a:endParaRPr sz="71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368" name="Google Shape;368;g3b170311597_0_87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b1aa512d6e_0_86"/>
          <p:cNvSpPr txBox="1">
            <a:spLocks noGrp="1"/>
          </p:cNvSpPr>
          <p:nvPr>
            <p:ph type="title"/>
          </p:nvPr>
        </p:nvSpPr>
        <p:spPr>
          <a:xfrm>
            <a:off x="481567" y="2577833"/>
            <a:ext cx="11031800" cy="1268000"/>
          </a:xfrm>
          <a:prstGeom prst="rect">
            <a:avLst/>
          </a:prstGeom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/>
            <a:r>
              <a:rPr lang="en-US" sz="6000" dirty="0">
                <a:latin typeface="Archivo Black"/>
                <a:ea typeface="Archivo Black"/>
                <a:cs typeface="Archivo Black"/>
                <a:sym typeface="Archivo Black"/>
              </a:rPr>
              <a:t>Austrian and Keynesian </a:t>
            </a:r>
            <a:br>
              <a:rPr lang="en-US" sz="6000" dirty="0">
                <a:latin typeface="Archivo Black"/>
                <a:ea typeface="Archivo Black"/>
                <a:cs typeface="Archivo Black"/>
                <a:sym typeface="Archivo Black"/>
              </a:rPr>
            </a:br>
            <a:r>
              <a:rPr lang="en-US" sz="6000" dirty="0">
                <a:latin typeface="Archivo Black"/>
                <a:ea typeface="Archivo Black"/>
                <a:cs typeface="Archivo Black"/>
                <a:sym typeface="Archivo Black"/>
              </a:rPr>
              <a:t>Schools of Thought</a:t>
            </a:r>
            <a:endParaRPr sz="6000" dirty="0"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oogle Shape;379;g3a725822e82_0_20"/>
          <p:cNvGrpSpPr/>
          <p:nvPr/>
        </p:nvGrpSpPr>
        <p:grpSpPr>
          <a:xfrm>
            <a:off x="630159" y="806016"/>
            <a:ext cx="10514849" cy="646186"/>
            <a:chOff x="0" y="-38100"/>
            <a:chExt cx="3660989" cy="254832"/>
          </a:xfrm>
        </p:grpSpPr>
        <p:sp>
          <p:nvSpPr>
            <p:cNvPr id="380" name="Google Shape;380;g3a725822e82_0_20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g3a725822e82_0_20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2" name="Google Shape;382;g3a725822e82_0_20"/>
          <p:cNvSpPr txBox="1"/>
          <p:nvPr/>
        </p:nvSpPr>
        <p:spPr>
          <a:xfrm>
            <a:off x="1054683" y="294800"/>
            <a:ext cx="9958400" cy="127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59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Austrian School (1871- )</a:t>
            </a:r>
            <a:endParaRPr sz="57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84" name="Google Shape;384;g3a725822e82_0_20"/>
          <p:cNvSpPr txBox="1"/>
          <p:nvPr/>
        </p:nvSpPr>
        <p:spPr>
          <a:xfrm>
            <a:off x="630159" y="1893929"/>
            <a:ext cx="10483441" cy="5400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en-US" sz="27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Major Tenets/Principles</a:t>
            </a:r>
            <a:endParaRPr sz="27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indent="-457200" defTabSz="609630">
              <a:lnSpc>
                <a:spcPct val="115000"/>
              </a:lnSpc>
              <a:buClr>
                <a:srgbClr val="000000"/>
              </a:buClr>
              <a:buSzPts val="4600"/>
              <a:buFont typeface="Arial" panose="020B0604020202020204" pitchFamily="34" charset="0"/>
              <a:buChar char="•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Focus on Individual and Subjectivity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indent="-457200" defTabSz="609630">
              <a:lnSpc>
                <a:spcPct val="115000"/>
              </a:lnSpc>
              <a:buClr>
                <a:srgbClr val="000000"/>
              </a:buClr>
              <a:buSzPts val="4600"/>
              <a:buFont typeface="Arial" panose="020B0604020202020204" pitchFamily="34" charset="0"/>
              <a:buChar char="•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Private Ownership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indent="-457200" defTabSz="609630">
              <a:lnSpc>
                <a:spcPct val="100000"/>
              </a:lnSpc>
              <a:buClr>
                <a:srgbClr val="000000"/>
              </a:buClr>
              <a:buSzPts val="4600"/>
              <a:buFont typeface="Arial" panose="020B0604020202020204" pitchFamily="34" charset="0"/>
              <a:buChar char="•"/>
            </a:pPr>
            <a:r>
              <a:rPr lang="en-US" sz="2700" dirty="0">
                <a:latin typeface="Proxima Nova"/>
              </a:rPr>
              <a:t>Emphasize </a:t>
            </a:r>
            <a:r>
              <a:rPr lang="en-US" sz="2700" b="1" dirty="0">
                <a:latin typeface="Proxima Nova"/>
              </a:rPr>
              <a:t>qualitative analysis </a:t>
            </a:r>
            <a:r>
              <a:rPr lang="en-US" sz="2700" dirty="0">
                <a:latin typeface="Proxima Nova"/>
              </a:rPr>
              <a:t>and caution against relying exclusively on aggregate statistical measures.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indent="-457200" defTabSz="609630">
              <a:lnSpc>
                <a:spcPct val="115000"/>
              </a:lnSpc>
              <a:buClr>
                <a:srgbClr val="000000"/>
              </a:buClr>
              <a:buSzPts val="4600"/>
              <a:buFont typeface="Arial" panose="020B0604020202020204" pitchFamily="34" charset="0"/>
              <a:buChar char="•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Spontaneous Order → markets are self-correcting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indent="-457200" defTabSz="609630">
              <a:lnSpc>
                <a:spcPct val="115000"/>
              </a:lnSpc>
              <a:buClr>
                <a:srgbClr val="000000"/>
              </a:buClr>
              <a:buSzPts val="4600"/>
              <a:buFont typeface="Arial" panose="020B0604020202020204" pitchFamily="34" charset="0"/>
              <a:buChar char="•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Focus on Long-run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buClr>
                <a:srgbClr val="000000"/>
              </a:buClr>
              <a:buSzPts val="1100"/>
            </a:pP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en-US" sz="27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Fundamental Economic Problem</a:t>
            </a: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—how individuals coordinate their plans with those of others.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40010"/>
              </a:lnSpc>
              <a:buClr>
                <a:srgbClr val="000000"/>
              </a:buClr>
              <a:buSzPts val="3999"/>
            </a:pP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85" name="Google Shape;385;g3a725822e82_0_20" title="Center for Economic Educa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oogle Shape;390;g3b170311597_0_134"/>
          <p:cNvGrpSpPr/>
          <p:nvPr/>
        </p:nvGrpSpPr>
        <p:grpSpPr>
          <a:xfrm>
            <a:off x="664967" y="879606"/>
            <a:ext cx="9266939" cy="645048"/>
            <a:chOff x="0" y="-38100"/>
            <a:chExt cx="3660989" cy="254832"/>
          </a:xfrm>
        </p:grpSpPr>
        <p:sp>
          <p:nvSpPr>
            <p:cNvPr id="391" name="Google Shape;391;g3b170311597_0_134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g3b170311597_0_134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3" name="Google Shape;393;g3b170311597_0_134"/>
          <p:cNvSpPr txBox="1"/>
          <p:nvPr/>
        </p:nvSpPr>
        <p:spPr>
          <a:xfrm>
            <a:off x="1302878" y="294802"/>
            <a:ext cx="9417600" cy="1431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64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Austrian School</a:t>
            </a:r>
            <a:endParaRPr sz="1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394" name="Google Shape;394;g3b170311597_0_134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5" name="Google Shape;395;g3b170311597_0_134"/>
          <p:cNvSpPr txBox="1"/>
          <p:nvPr/>
        </p:nvSpPr>
        <p:spPr>
          <a:xfrm>
            <a:off x="1174267" y="1681500"/>
            <a:ext cx="9939400" cy="4485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5000"/>
              </a:lnSpc>
              <a:buClr>
                <a:srgbClr val="000000"/>
              </a:buClr>
            </a:pPr>
            <a:r>
              <a:rPr lang="en-US" sz="34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Core Ideas</a:t>
            </a:r>
            <a:endParaRPr sz="3467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indent="-457200" fontAlgn="t">
              <a:lnSpc>
                <a:spcPct val="100000"/>
              </a:lnSpc>
              <a:buSzPct val="112000"/>
              <a:buFont typeface="Arial" panose="020B0604020202020204" pitchFamily="34" charset="0"/>
              <a:buChar char="•"/>
            </a:pPr>
            <a:r>
              <a:rPr lang="en-US" sz="2670" dirty="0">
                <a:latin typeface="Proxima Nova"/>
              </a:rPr>
              <a:t>Markets generally coordinate economic activity more effectively than central planners.</a:t>
            </a:r>
          </a:p>
          <a:p>
            <a:pPr marL="457200" indent="-457200" defTabSz="609630">
              <a:lnSpc>
                <a:spcPct val="115000"/>
              </a:lnSpc>
              <a:buClr>
                <a:srgbClr val="000000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Government intervention distorts information/signals and creates inefficiencies.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buClr>
                <a:srgbClr val="000000"/>
              </a:buClr>
            </a:pP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buClr>
                <a:srgbClr val="000000"/>
              </a:buClr>
            </a:pPr>
            <a:r>
              <a:rPr lang="en-US" sz="34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Policy Approach</a:t>
            </a:r>
            <a:endParaRPr sz="3467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457200" indent="-457200" defTabSz="609630">
              <a:lnSpc>
                <a:spcPct val="115000"/>
              </a:lnSpc>
              <a:buClr>
                <a:srgbClr val="000000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26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Limited Government Intervention </a:t>
            </a: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→ </a:t>
            </a: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allow markets to adjust naturally even if this is painful in the short run.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96" name="Google Shape;396;g3b170311597_0_134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Google Shape;401;g3a725822e82_0_60"/>
          <p:cNvGrpSpPr/>
          <p:nvPr/>
        </p:nvGrpSpPr>
        <p:grpSpPr>
          <a:xfrm>
            <a:off x="664967" y="910234"/>
            <a:ext cx="10640055" cy="614417"/>
            <a:chOff x="0" y="-38100"/>
            <a:chExt cx="3660989" cy="254832"/>
          </a:xfrm>
        </p:grpSpPr>
        <p:sp>
          <p:nvSpPr>
            <p:cNvPr id="402" name="Google Shape;402;g3a725822e82_0_60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g3a725822e82_0_60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solidFill>
              <a:srgbClr val="FF5757"/>
            </a:solidFill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4" name="Google Shape;404;g3a725822e82_0_60"/>
          <p:cNvSpPr txBox="1"/>
          <p:nvPr/>
        </p:nvSpPr>
        <p:spPr>
          <a:xfrm>
            <a:off x="778217" y="294800"/>
            <a:ext cx="10526800" cy="1249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5800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Keynesian School (1936- ) </a:t>
            </a:r>
            <a:endParaRPr sz="58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405" name="Google Shape;405;g3a725822e82_0_60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06" name="Google Shape;406;g3a725822e82_0_60"/>
          <p:cNvSpPr txBox="1"/>
          <p:nvPr/>
        </p:nvSpPr>
        <p:spPr>
          <a:xfrm>
            <a:off x="1174267" y="1681500"/>
            <a:ext cx="9939400" cy="4306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5000"/>
              </a:lnSpc>
              <a:buClr>
                <a:srgbClr val="000000"/>
              </a:buClr>
            </a:pPr>
            <a:r>
              <a:rPr lang="en-US" sz="34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Major Tenets/Principles</a:t>
            </a:r>
            <a:endParaRPr sz="3467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Proxima Nova"/>
              </a:rPr>
              <a:t>Focus on aggregate demand and employment.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Proxima Nova"/>
              </a:rPr>
              <a:t>Markets may not self-correct quickly.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Proxima Nova"/>
              </a:rPr>
              <a:t>Prices and wages can be "sticky."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Proxima Nova"/>
              </a:rPr>
              <a:t>Government can stabilize the economy through fiscal and monetary policy.</a:t>
            </a:r>
          </a:p>
          <a:p>
            <a:pPr lvl="0" fontAlgn="t">
              <a:lnSpc>
                <a:spcPct val="100000"/>
              </a:lnSpc>
            </a:pPr>
            <a:endParaRPr lang="en-US" sz="3000" dirty="0">
              <a:latin typeface="Proxima Nova"/>
            </a:endParaRPr>
          </a:p>
          <a:p>
            <a:pPr lvl="0" fontAlgn="t">
              <a:lnSpc>
                <a:spcPct val="100000"/>
              </a:lnSpc>
            </a:pPr>
            <a:endParaRPr lang="en-US" sz="3000" dirty="0">
              <a:latin typeface="Proxima Nova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US" sz="3000" b="1" dirty="0">
                <a:latin typeface="Proxima Nova"/>
              </a:rPr>
              <a:t>Focus:</a:t>
            </a:r>
            <a:r>
              <a:rPr lang="en-US" sz="3000" dirty="0">
                <a:latin typeface="Proxima Nova"/>
              </a:rPr>
              <a:t> Short run</a:t>
            </a:r>
          </a:p>
        </p:txBody>
      </p:sp>
      <p:pic>
        <p:nvPicPr>
          <p:cNvPr id="407" name="Google Shape;407;g3a725822e82_0_60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" name="Google Shape;412;g3b170311597_0_123"/>
          <p:cNvGrpSpPr/>
          <p:nvPr/>
        </p:nvGrpSpPr>
        <p:grpSpPr>
          <a:xfrm>
            <a:off x="664967" y="879606"/>
            <a:ext cx="9266939" cy="645048"/>
            <a:chOff x="0" y="-38100"/>
            <a:chExt cx="3660989" cy="254832"/>
          </a:xfrm>
        </p:grpSpPr>
        <p:sp>
          <p:nvSpPr>
            <p:cNvPr id="413" name="Google Shape;413;g3b170311597_0_123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g3b170311597_0_123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5" name="Google Shape;415;g3b170311597_0_123"/>
          <p:cNvSpPr txBox="1"/>
          <p:nvPr/>
        </p:nvSpPr>
        <p:spPr>
          <a:xfrm>
            <a:off x="1302878" y="294802"/>
            <a:ext cx="9417600" cy="1431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64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Keynesian School</a:t>
            </a:r>
            <a:endParaRPr sz="1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416" name="Google Shape;416;g3b170311597_0_123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7" name="Google Shape;417;g3b170311597_0_123"/>
          <p:cNvSpPr txBox="1"/>
          <p:nvPr/>
        </p:nvSpPr>
        <p:spPr>
          <a:xfrm>
            <a:off x="1174267" y="1524650"/>
            <a:ext cx="9939400" cy="4531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5000"/>
              </a:lnSpc>
              <a:buClr>
                <a:srgbClr val="000000"/>
              </a:buClr>
            </a:pPr>
            <a:r>
              <a:rPr lang="en-US" sz="34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Core Ideas</a:t>
            </a:r>
            <a:endParaRPr sz="3467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Markets are not always self-correcting. 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Government intervention is necessary during economic downturns to stabilize the economy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buClr>
                <a:srgbClr val="000000"/>
              </a:buClr>
            </a:pP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buClr>
                <a:srgbClr val="000000"/>
              </a:buClr>
            </a:pPr>
            <a:r>
              <a:rPr lang="en-US" sz="34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Policy Approach-Countercyclical Policy</a:t>
            </a:r>
            <a:endParaRPr sz="3467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Recessions</a:t>
            </a: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: increase government spending and/or cut taxes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Booms/Expansions</a:t>
            </a: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: reduce government spending and/or raise taxes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18" name="Google Shape;418;g3b170311597_0_123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a725822e82_0_0"/>
          <p:cNvSpPr txBox="1"/>
          <p:nvPr/>
        </p:nvSpPr>
        <p:spPr>
          <a:xfrm>
            <a:off x="1302884" y="294800"/>
            <a:ext cx="9810800" cy="132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134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John Maynard Keynes</a:t>
            </a:r>
            <a:endParaRPr sz="6134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424" name="Google Shape;424;g3a725822e82_0_0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25" name="Google Shape;425;g3a725822e82_0_0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g3a725822e82_0_0"/>
          <p:cNvSpPr txBox="1"/>
          <p:nvPr/>
        </p:nvSpPr>
        <p:spPr>
          <a:xfrm>
            <a:off x="1132583" y="1484367"/>
            <a:ext cx="9810800" cy="3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buClr>
                <a:srgbClr val="000000"/>
              </a:buClr>
            </a:pPr>
            <a:r>
              <a:rPr lang="en-US" sz="42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(1883 - 1946) England</a:t>
            </a:r>
            <a:endParaRPr sz="4200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</a:pPr>
            <a:r>
              <a:rPr lang="en-US" sz="42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Keynesian School of Thought</a:t>
            </a:r>
            <a:endParaRPr sz="4200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2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2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27" name="Google Shape;427;g3a725822e82_0_0" descr="photograph of John Maynard Keynes sitting in a chair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1455" y="3101584"/>
            <a:ext cx="6373067" cy="3553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oogle Shape;432;g3a725822e82_0_75"/>
          <p:cNvGrpSpPr/>
          <p:nvPr/>
        </p:nvGrpSpPr>
        <p:grpSpPr>
          <a:xfrm>
            <a:off x="692626" y="858751"/>
            <a:ext cx="10806751" cy="645048"/>
            <a:chOff x="0" y="-38100"/>
            <a:chExt cx="3660989" cy="254832"/>
          </a:xfrm>
        </p:grpSpPr>
        <p:sp>
          <p:nvSpPr>
            <p:cNvPr id="433" name="Google Shape;433;g3a725822e82_0_75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g3a725822e82_0_75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5" name="Google Shape;435;g3a725822e82_0_75"/>
          <p:cNvSpPr txBox="1"/>
          <p:nvPr/>
        </p:nvSpPr>
        <p:spPr>
          <a:xfrm>
            <a:off x="1302884" y="294800"/>
            <a:ext cx="9810800" cy="132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1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John Maynard Keynes</a:t>
            </a:r>
            <a:endParaRPr sz="61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436" name="Google Shape;436;g3a725822e82_0_75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37" name="Google Shape;437;g3a725822e82_0_75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g3a725822e82_0_75"/>
          <p:cNvSpPr txBox="1"/>
          <p:nvPr/>
        </p:nvSpPr>
        <p:spPr>
          <a:xfrm>
            <a:off x="1132583" y="1782183"/>
            <a:ext cx="9547000" cy="32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304815" indent="-364085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5000"/>
              <a:buFont typeface="Proxima Nova"/>
              <a:buChar char="●"/>
            </a:pPr>
            <a:r>
              <a:rPr lang="en-US" sz="3334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Born in Cambridge, UK</a:t>
            </a:r>
            <a:endParaRPr sz="3334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64085" defTabSz="609630">
              <a:lnSpc>
                <a:spcPct val="115000"/>
              </a:lnSpc>
              <a:buClr>
                <a:srgbClr val="000000"/>
              </a:buClr>
              <a:buSzPts val="5000"/>
              <a:buFont typeface="Proxima Nova"/>
              <a:buChar char="●"/>
            </a:pPr>
            <a:r>
              <a:rPr lang="en-US" sz="3334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Read Alfred Marshall and studied under Marshall</a:t>
            </a:r>
            <a:endParaRPr sz="3334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64085" defTabSz="609630">
              <a:lnSpc>
                <a:spcPct val="115000"/>
              </a:lnSpc>
              <a:buClr>
                <a:srgbClr val="000000"/>
              </a:buClr>
              <a:buSzPts val="5000"/>
              <a:buFont typeface="Proxima Nova"/>
              <a:buChar char="●"/>
            </a:pPr>
            <a:r>
              <a:rPr lang="en-US" sz="3334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Keynes did not major in economics</a:t>
            </a:r>
            <a:endParaRPr sz="3334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64085" defTabSz="609630">
              <a:lnSpc>
                <a:spcPct val="115000"/>
              </a:lnSpc>
              <a:buClr>
                <a:srgbClr val="000000"/>
              </a:buClr>
              <a:buSzPts val="5000"/>
              <a:buFont typeface="Proxima Nova"/>
              <a:buChar char="●"/>
            </a:pPr>
            <a:r>
              <a:rPr lang="en-US" sz="3334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Keynes wrote “Marshall is continually pestering me to turn professional economist…Do you think there is anything in it? I doubt it.”</a:t>
            </a:r>
            <a:endParaRPr sz="3334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42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2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2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4" name="Google Shape;454;g3a725822e82_0_98"/>
          <p:cNvGrpSpPr/>
          <p:nvPr/>
        </p:nvGrpSpPr>
        <p:grpSpPr>
          <a:xfrm>
            <a:off x="692626" y="858751"/>
            <a:ext cx="10806751" cy="645048"/>
            <a:chOff x="0" y="-38100"/>
            <a:chExt cx="3660989" cy="254832"/>
          </a:xfrm>
        </p:grpSpPr>
        <p:sp>
          <p:nvSpPr>
            <p:cNvPr id="455" name="Google Shape;455;g3a725822e82_0_98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g3a725822e82_0_98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7" name="Google Shape;457;g3a725822e82_0_98"/>
          <p:cNvSpPr txBox="1"/>
          <p:nvPr/>
        </p:nvSpPr>
        <p:spPr>
          <a:xfrm>
            <a:off x="1302884" y="294800"/>
            <a:ext cx="9810800" cy="132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1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John Maynard Keynes</a:t>
            </a:r>
            <a:endParaRPr sz="61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458" name="Google Shape;458;g3a725822e82_0_98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59" name="Google Shape;459;g3a725822e82_0_98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g3a725822e82_0_98"/>
          <p:cNvSpPr txBox="1"/>
          <p:nvPr/>
        </p:nvSpPr>
        <p:spPr>
          <a:xfrm>
            <a:off x="1132583" y="1503800"/>
            <a:ext cx="10172400" cy="35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304815" indent="-309049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3700"/>
              <a:buFont typeface="Proxima Nova"/>
              <a:buChar char="●"/>
            </a:pPr>
            <a:r>
              <a:rPr lang="en-US" sz="24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1923 </a:t>
            </a:r>
            <a:r>
              <a:rPr lang="en-US" sz="2467" i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Tract on Monetary Reform:  </a:t>
            </a:r>
            <a:r>
              <a:rPr lang="en-US" sz="24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“in the long run we are all dead”</a:t>
            </a:r>
            <a:endParaRPr sz="24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09049" defTabSz="609630">
              <a:lnSpc>
                <a:spcPct val="115000"/>
              </a:lnSpc>
              <a:buClr>
                <a:srgbClr val="000000"/>
              </a:buClr>
              <a:buSzPts val="3700"/>
              <a:buFont typeface="Proxima Nova"/>
              <a:buChar char="●"/>
            </a:pPr>
            <a:r>
              <a:rPr lang="en-US" sz="24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1930</a:t>
            </a:r>
            <a:r>
              <a:rPr lang="en-US" sz="2467" i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Treatise on Money</a:t>
            </a:r>
            <a:endParaRPr sz="2467" i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09049" defTabSz="609630">
              <a:lnSpc>
                <a:spcPct val="115000"/>
              </a:lnSpc>
              <a:buClr>
                <a:srgbClr val="000000"/>
              </a:buClr>
              <a:buSzPts val="3700"/>
              <a:buFont typeface="Arial"/>
              <a:buChar char="●"/>
            </a:pPr>
            <a:r>
              <a:rPr lang="en-US" sz="24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1936</a:t>
            </a:r>
            <a:r>
              <a:rPr lang="en-US" sz="2467" i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The General Theory of Employment, Interest, and Money.  </a:t>
            </a:r>
            <a:r>
              <a:rPr lang="en-US" sz="24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Very theoretical book. Revolutionized Macroeconomics</a:t>
            </a:r>
            <a:endParaRPr sz="2467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spcBef>
                <a:spcPts val="400"/>
              </a:spcBef>
              <a:buClr>
                <a:srgbClr val="000000"/>
              </a:buClr>
            </a:pPr>
            <a:r>
              <a:rPr lang="en-US" sz="24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Paul Samuelson “It is a badly written book, poorly organized; any layman who, beguiled by the author’s previous reputation, bought the book was cheated of his five shillings . . .It abounds in mares’ nests and confusions . . . In short, it is a work of genius.”</a:t>
            </a:r>
            <a:endParaRPr sz="24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spcBef>
                <a:spcPts val="400"/>
              </a:spcBef>
              <a:buClr>
                <a:srgbClr val="000000"/>
              </a:buClr>
            </a:pPr>
            <a:endParaRPr sz="6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spcBef>
                <a:spcPts val="400"/>
              </a:spcBef>
              <a:buClr>
                <a:srgbClr val="000000"/>
              </a:buClr>
            </a:pPr>
            <a:r>
              <a:rPr lang="en-US" sz="24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NOTE</a:t>
            </a:r>
            <a:r>
              <a:rPr lang="en-US" sz="24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: Keynes’ </a:t>
            </a:r>
            <a:r>
              <a:rPr lang="en-US" sz="2467" i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General Theory</a:t>
            </a:r>
            <a:r>
              <a:rPr lang="en-US" sz="24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provided a framework for understanding the economy. Many of his policy suggestions were already being considered. Those policies would later be called Keynesian.</a:t>
            </a:r>
            <a:endParaRPr sz="24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</a:pPr>
            <a:endParaRPr sz="31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609630">
              <a:buClr>
                <a:srgbClr val="000000"/>
              </a:buClr>
            </a:pPr>
            <a:endParaRPr sz="42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2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Google Shape;482;g3b1aa512d6e_0_117"/>
          <p:cNvGrpSpPr/>
          <p:nvPr/>
        </p:nvGrpSpPr>
        <p:grpSpPr>
          <a:xfrm>
            <a:off x="685800" y="951916"/>
            <a:ext cx="10869232" cy="625358"/>
            <a:chOff x="0" y="-38100"/>
            <a:chExt cx="3660989" cy="254832"/>
          </a:xfrm>
        </p:grpSpPr>
        <p:sp>
          <p:nvSpPr>
            <p:cNvPr id="483" name="Google Shape;483;g3b1aa512d6e_0_117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g3b1aa512d6e_0_117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5" name="Google Shape;485;g3b1aa512d6e_0_117"/>
          <p:cNvSpPr txBox="1"/>
          <p:nvPr/>
        </p:nvSpPr>
        <p:spPr>
          <a:xfrm>
            <a:off x="1195117" y="294800"/>
            <a:ext cx="10063400" cy="1436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667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Keynes-Contributions</a:t>
            </a:r>
            <a:endParaRPr sz="6667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486" name="Google Shape;486;g3b1aa512d6e_0_117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87" name="Google Shape;487;g3b1aa512d6e_0_117"/>
          <p:cNvSpPr txBox="1"/>
          <p:nvPr/>
        </p:nvSpPr>
        <p:spPr>
          <a:xfrm>
            <a:off x="1447800" y="1695459"/>
            <a:ext cx="9665800" cy="49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2857"/>
              </a:lnSpc>
              <a:spcBef>
                <a:spcPts val="933"/>
              </a:spcBef>
              <a:buClr>
                <a:srgbClr val="000000"/>
              </a:buClr>
              <a:buSzPts val="1100"/>
            </a:pPr>
            <a:r>
              <a:rPr lang="en-US" sz="3734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Multiplier Effect</a:t>
            </a:r>
            <a:endParaRPr sz="3734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spcBef>
                <a:spcPts val="733"/>
              </a:spcBef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An initial increase in spending leads to a larger overall effect on income and output</a:t>
            </a:r>
          </a:p>
          <a:p>
            <a:pPr marL="304815" indent="-321749" defTabSz="609630">
              <a:lnSpc>
                <a:spcPct val="115000"/>
              </a:lnSpc>
              <a:spcBef>
                <a:spcPts val="733"/>
              </a:spcBef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700" dirty="0">
                <a:latin typeface="Proxima Nova"/>
              </a:rPr>
              <a:t>Keynes argued that government spending can have a multiplier effect on income and output.</a:t>
            </a:r>
          </a:p>
          <a:p>
            <a:pPr marL="304815" indent="-321749" defTabSz="609630">
              <a:lnSpc>
                <a:spcPct val="115000"/>
              </a:lnSpc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Important for understanding stimulus spending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0000"/>
              </a:lnSpc>
              <a:spcBef>
                <a:spcPts val="733"/>
              </a:spcBef>
              <a:buClr>
                <a:srgbClr val="000000"/>
              </a:buClr>
              <a:buSzPts val="1100"/>
            </a:pPr>
            <a:endParaRPr sz="2667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0000"/>
              </a:lnSpc>
              <a:buClr>
                <a:srgbClr val="000000"/>
              </a:buClr>
              <a:buSzPts val="1100"/>
            </a:pPr>
            <a:endParaRPr sz="2667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0000"/>
              </a:lnSpc>
              <a:buClr>
                <a:srgbClr val="000000"/>
              </a:buClr>
              <a:buSzPts val="1100"/>
            </a:pP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40010"/>
              </a:lnSpc>
              <a:buClr>
                <a:srgbClr val="000000"/>
              </a:buClr>
              <a:buSzPts val="3999"/>
            </a:pPr>
            <a:r>
              <a:rPr lang="en-US" sz="12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*created with copilot</a:t>
            </a: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88" name="Google Shape;488;g3b1aa512d6e_0_117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3" name="Google Shape;493;g3b1aa512d6e_0_47"/>
          <p:cNvGrpSpPr/>
          <p:nvPr/>
        </p:nvGrpSpPr>
        <p:grpSpPr>
          <a:xfrm>
            <a:off x="685800" y="951916"/>
            <a:ext cx="10869232" cy="625358"/>
            <a:chOff x="0" y="-38100"/>
            <a:chExt cx="3660989" cy="254832"/>
          </a:xfrm>
        </p:grpSpPr>
        <p:sp>
          <p:nvSpPr>
            <p:cNvPr id="494" name="Google Shape;494;g3b1aa512d6e_0_47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g3b1aa512d6e_0_47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6" name="Google Shape;496;g3b1aa512d6e_0_47"/>
          <p:cNvSpPr txBox="1"/>
          <p:nvPr/>
        </p:nvSpPr>
        <p:spPr>
          <a:xfrm>
            <a:off x="1195117" y="294800"/>
            <a:ext cx="10063400" cy="1436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667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Keynes-Contributions</a:t>
            </a:r>
            <a:endParaRPr sz="6667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497" name="Google Shape;497;g3b1aa512d6e_0_47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98" name="Google Shape;498;g3b1aa512d6e_0_47"/>
          <p:cNvSpPr txBox="1"/>
          <p:nvPr/>
        </p:nvSpPr>
        <p:spPr>
          <a:xfrm>
            <a:off x="1195117" y="1577267"/>
            <a:ext cx="9630400" cy="5341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spcBef>
                <a:spcPts val="933"/>
              </a:spcBef>
              <a:buClr>
                <a:srgbClr val="000000"/>
              </a:buClr>
              <a:buSzPts val="1100"/>
            </a:pPr>
            <a:r>
              <a:rPr lang="en-US" sz="3734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Aggregate Demand and Employment</a:t>
            </a:r>
            <a:endParaRPr sz="3734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96348" defTabSz="609630">
              <a:spcBef>
                <a:spcPts val="267"/>
              </a:spcBef>
              <a:buClr>
                <a:srgbClr val="000000"/>
              </a:buClr>
              <a:buSzPts val="3400"/>
              <a:buFont typeface="Proxima Nova"/>
              <a:buChar char="●"/>
            </a:pPr>
            <a:r>
              <a:rPr lang="en-US" sz="2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Aggregate Demand (AD) → i.e., total spending in the economy. AD determines output and employment</a:t>
            </a:r>
            <a:endParaRPr sz="2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96348" defTabSz="609630">
              <a:lnSpc>
                <a:spcPct val="110000"/>
              </a:lnSpc>
              <a:buClr>
                <a:srgbClr val="000000"/>
              </a:buClr>
              <a:buSzPts val="3400"/>
              <a:buFont typeface="Proxima Nova"/>
              <a:buChar char="●"/>
            </a:pPr>
            <a:r>
              <a:rPr lang="en-US" sz="2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Employment levels depend on aggregate expenditures, not just wages or prices.</a:t>
            </a:r>
            <a:endParaRPr sz="2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96348" defTabSz="609630">
              <a:lnSpc>
                <a:spcPct val="110000"/>
              </a:lnSpc>
              <a:buClr>
                <a:srgbClr val="000000"/>
              </a:buClr>
              <a:buSzPts val="3400"/>
              <a:buFont typeface="Proxima Nova"/>
              <a:buChar char="●"/>
            </a:pPr>
            <a:r>
              <a:rPr lang="en-US" sz="2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Unemployment is often because of insufficient AD, not high wages</a:t>
            </a:r>
            <a:endParaRPr sz="2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96348" defTabSz="609630">
              <a:lnSpc>
                <a:spcPct val="110000"/>
              </a:lnSpc>
              <a:buClr>
                <a:srgbClr val="000000"/>
              </a:buClr>
              <a:buSzPts val="3400"/>
              <a:buFont typeface="Proxima Nova"/>
              <a:buChar char="●"/>
            </a:pPr>
            <a:r>
              <a:rPr lang="en-US" sz="2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Together firms produce a level of output they expect to sell. But, sometimes aggregate expenditures aren’t enough to buy everything that’s been produced.</a:t>
            </a:r>
            <a:endParaRPr sz="2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96348" defTabSz="609630">
              <a:lnSpc>
                <a:spcPct val="110000"/>
              </a:lnSpc>
              <a:buClr>
                <a:srgbClr val="000000"/>
              </a:buClr>
              <a:buSzPts val="3400"/>
              <a:buFont typeface="Proxima Nova"/>
              <a:buChar char="●"/>
            </a:pPr>
            <a:r>
              <a:rPr lang="en-US" sz="2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When this happens unsold goods accumulate and firms lay off workers and cut back on output. Actual output is less than the amount that would be produced under “full employment”</a:t>
            </a:r>
            <a:endParaRPr sz="2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0000"/>
              </a:lnSpc>
              <a:buClr>
                <a:srgbClr val="000000"/>
              </a:buClr>
              <a:buSzPts val="1100"/>
            </a:pPr>
            <a:endParaRPr sz="12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40010"/>
              </a:lnSpc>
              <a:buClr>
                <a:srgbClr val="000000"/>
              </a:buClr>
              <a:buSzPts val="3999"/>
            </a:pPr>
            <a:r>
              <a:rPr lang="en-US" sz="1200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*created with copilot</a:t>
            </a:r>
            <a:endParaRPr sz="12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99" name="Google Shape;499;g3b1aa512d6e_0_47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Google Shape;515;g3b1aa512d6e_0_107"/>
          <p:cNvGrpSpPr/>
          <p:nvPr/>
        </p:nvGrpSpPr>
        <p:grpSpPr>
          <a:xfrm>
            <a:off x="685800" y="951916"/>
            <a:ext cx="10869232" cy="625358"/>
            <a:chOff x="0" y="-38100"/>
            <a:chExt cx="3660989" cy="254832"/>
          </a:xfrm>
        </p:grpSpPr>
        <p:sp>
          <p:nvSpPr>
            <p:cNvPr id="516" name="Google Shape;516;g3b1aa512d6e_0_107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g3b1aa512d6e_0_107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8" name="Google Shape;518;g3b1aa512d6e_0_107"/>
          <p:cNvSpPr txBox="1"/>
          <p:nvPr/>
        </p:nvSpPr>
        <p:spPr>
          <a:xfrm>
            <a:off x="1195117" y="294800"/>
            <a:ext cx="10063400" cy="1436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667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Keynes-Contributions</a:t>
            </a:r>
            <a:endParaRPr sz="6667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519" name="Google Shape;519;g3b1aa512d6e_0_107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20" name="Google Shape;520;g3b1aa512d6e_0_107"/>
          <p:cNvSpPr txBox="1"/>
          <p:nvPr/>
        </p:nvSpPr>
        <p:spPr>
          <a:xfrm>
            <a:off x="1447800" y="1695459"/>
            <a:ext cx="9665800" cy="4841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2857"/>
              </a:lnSpc>
              <a:spcBef>
                <a:spcPts val="933"/>
              </a:spcBef>
              <a:buClr>
                <a:srgbClr val="000000"/>
              </a:buClr>
              <a:buSzPts val="1100"/>
            </a:pPr>
            <a:r>
              <a:rPr lang="en-US" sz="3734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Bretton Woods Conference (1944)</a:t>
            </a:r>
            <a:endParaRPr sz="3734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spcBef>
                <a:spcPts val="733"/>
              </a:spcBef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Established IMF and World Bank to stabilize global finance and promote reconstruction.</a:t>
            </a:r>
            <a:endParaRPr sz="26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Keynes was a chief architect, advocating managed exchange rates and international cooperation.</a:t>
            </a:r>
            <a:endParaRPr sz="26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Created a framework for post-war prosperity and global trade.</a:t>
            </a:r>
            <a:endParaRPr sz="26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0000"/>
              </a:lnSpc>
              <a:spcBef>
                <a:spcPts val="733"/>
              </a:spcBef>
              <a:buClr>
                <a:srgbClr val="000000"/>
              </a:buClr>
              <a:buSzPts val="1100"/>
            </a:pPr>
            <a:endParaRPr sz="2667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0000"/>
              </a:lnSpc>
              <a:buClr>
                <a:srgbClr val="000000"/>
              </a:buClr>
              <a:buSzPts val="1100"/>
            </a:pPr>
            <a:endParaRPr sz="2667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0000"/>
              </a:lnSpc>
              <a:buClr>
                <a:srgbClr val="000000"/>
              </a:buClr>
              <a:buSzPts val="1100"/>
            </a:pPr>
            <a:endParaRPr sz="12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40010"/>
              </a:lnSpc>
              <a:buClr>
                <a:srgbClr val="000000"/>
              </a:buClr>
              <a:buSzPts val="3999"/>
            </a:pPr>
            <a:r>
              <a:rPr lang="en-US" sz="1200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*created with copilot</a:t>
            </a:r>
            <a:endParaRPr sz="12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21" name="Google Shape;521;g3b1aa512d6e_0_107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b170311597_0_144"/>
          <p:cNvSpPr txBox="1"/>
          <p:nvPr/>
        </p:nvSpPr>
        <p:spPr>
          <a:xfrm>
            <a:off x="1302884" y="294800"/>
            <a:ext cx="9810800" cy="132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134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Friedrich Hayek</a:t>
            </a:r>
            <a:endParaRPr sz="6134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528" name="Google Shape;528;g3b170311597_0_144" title="Center for Economic Educa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g3b170311597_0_144"/>
          <p:cNvSpPr txBox="1"/>
          <p:nvPr/>
        </p:nvSpPr>
        <p:spPr>
          <a:xfrm>
            <a:off x="1132583" y="1682667"/>
            <a:ext cx="9810800" cy="33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buClr>
                <a:srgbClr val="000000"/>
              </a:buClr>
            </a:pPr>
            <a:r>
              <a:rPr lang="en-US" sz="42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(1899 - 1992) Austria</a:t>
            </a:r>
            <a:endParaRPr sz="42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</a:pPr>
            <a:r>
              <a:rPr lang="en-US" sz="42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Austrian School of Thought</a:t>
            </a:r>
            <a:endParaRPr sz="42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2133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2133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530" name="Google Shape;530;g3b170311597_0_144" descr="photograph of Friedrich Hayek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9300" y="3125218"/>
            <a:ext cx="4734350" cy="3529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" name="Google Shape;535;g3b170311597_0_156"/>
          <p:cNvGrpSpPr/>
          <p:nvPr/>
        </p:nvGrpSpPr>
        <p:grpSpPr>
          <a:xfrm>
            <a:off x="692626" y="858751"/>
            <a:ext cx="10806751" cy="645048"/>
            <a:chOff x="0" y="-38100"/>
            <a:chExt cx="3660989" cy="254832"/>
          </a:xfrm>
        </p:grpSpPr>
        <p:sp>
          <p:nvSpPr>
            <p:cNvPr id="536" name="Google Shape;536;g3b170311597_0_156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g3b170311597_0_156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8" name="Google Shape;538;g3b170311597_0_156"/>
          <p:cNvSpPr txBox="1"/>
          <p:nvPr/>
        </p:nvSpPr>
        <p:spPr>
          <a:xfrm>
            <a:off x="1302884" y="294800"/>
            <a:ext cx="9810800" cy="132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1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Friedrich Hayek</a:t>
            </a:r>
            <a:endParaRPr sz="61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539" name="Google Shape;539;g3b170311597_0_156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540" name="Google Shape;540;g3b170311597_0_156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g3b170311597_0_156"/>
          <p:cNvSpPr txBox="1"/>
          <p:nvPr/>
        </p:nvSpPr>
        <p:spPr>
          <a:xfrm>
            <a:off x="1132583" y="1661833"/>
            <a:ext cx="10068200" cy="33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304815" indent="-347151"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Born in Vienna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Doctorate in law and political science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1927—Director, Austrian Institute for Business Cycle Research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1931—moved to London with family (exiled)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Faculty at London School of Economics (during war)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Became a British citizen in 1938—began to attack Nazi regime in print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1950-1962–University of Chicago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42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2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2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a725822e82_0_50"/>
          <p:cNvSpPr txBox="1"/>
          <p:nvPr/>
        </p:nvSpPr>
        <p:spPr>
          <a:xfrm>
            <a:off x="1302758" y="1574573"/>
            <a:ext cx="9810842" cy="5684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  <a:buSzPts val="1100"/>
            </a:pPr>
            <a:r>
              <a:rPr lang="en-US" sz="36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Spontaneous Order</a:t>
            </a:r>
            <a:endParaRPr sz="36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Markets are of spontaneous order → unplanned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But, markets don’t work perfectly</a:t>
            </a: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70" dirty="0">
                <a:latin typeface="Proxima Nova"/>
              </a:rPr>
              <a:t>Credit expansion and artificially low interest rates can distort investment decisions.</a:t>
            </a: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70" dirty="0">
                <a:latin typeface="Proxima Nova"/>
              </a:rPr>
              <a:t>Investors may make unsustainable investments, contributing to boom-bust cycles.</a:t>
            </a: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This causes mistaken capital investment which could take us from boom to bust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40010"/>
              </a:lnSpc>
              <a:buClr>
                <a:srgbClr val="000000"/>
              </a:buClr>
              <a:buSzPts val="3999"/>
            </a:pP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47" name="Google Shape;547;g3a725822e82_0_50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48" name="Google Shape;548;g3a725822e82_0_50"/>
          <p:cNvGrpSpPr/>
          <p:nvPr/>
        </p:nvGrpSpPr>
        <p:grpSpPr>
          <a:xfrm>
            <a:off x="969034" y="833417"/>
            <a:ext cx="10085293" cy="645048"/>
            <a:chOff x="0" y="-38100"/>
            <a:chExt cx="3660989" cy="254832"/>
          </a:xfrm>
        </p:grpSpPr>
        <p:sp>
          <p:nvSpPr>
            <p:cNvPr id="549" name="Google Shape;549;g3a725822e82_0_50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g3a725822e82_0_50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1" name="Google Shape;551;g3a725822e82_0_50"/>
          <p:cNvSpPr txBox="1"/>
          <p:nvPr/>
        </p:nvSpPr>
        <p:spPr>
          <a:xfrm>
            <a:off x="1302758" y="367492"/>
            <a:ext cx="9417600" cy="1431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64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Hayek-Contributions</a:t>
            </a:r>
            <a:endParaRPr sz="1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552" name="Google Shape;552;g3a725822e82_0_50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29850" y="5556600"/>
            <a:ext cx="1798283" cy="1098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b170311597_0_168"/>
          <p:cNvSpPr txBox="1"/>
          <p:nvPr/>
        </p:nvSpPr>
        <p:spPr>
          <a:xfrm>
            <a:off x="1447800" y="1893929"/>
            <a:ext cx="9665800" cy="4596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</a:pPr>
            <a:r>
              <a:rPr lang="en-US" sz="36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Business Cycles</a:t>
            </a:r>
            <a:endParaRPr sz="3600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Busts are important and are a necessary readjustment.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If we want to avoid the busts we must also avoid the booms that cause them.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Hayek believed Keynesian policies for full employment would cause inflation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40010"/>
              </a:lnSpc>
              <a:buClr>
                <a:srgbClr val="000000"/>
              </a:buClr>
              <a:buSzPts val="3999"/>
            </a:pPr>
            <a:endParaRPr sz="26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58" name="Google Shape;558;g3b170311597_0_168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59" name="Google Shape;559;g3b170311597_0_168"/>
          <p:cNvGrpSpPr/>
          <p:nvPr/>
        </p:nvGrpSpPr>
        <p:grpSpPr>
          <a:xfrm>
            <a:off x="969034" y="833417"/>
            <a:ext cx="10085293" cy="645048"/>
            <a:chOff x="0" y="-38100"/>
            <a:chExt cx="3660989" cy="254832"/>
          </a:xfrm>
        </p:grpSpPr>
        <p:sp>
          <p:nvSpPr>
            <p:cNvPr id="560" name="Google Shape;560;g3b170311597_0_168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g3b170311597_0_168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2" name="Google Shape;562;g3b170311597_0_168"/>
          <p:cNvSpPr txBox="1"/>
          <p:nvPr/>
        </p:nvSpPr>
        <p:spPr>
          <a:xfrm>
            <a:off x="1302878" y="294802"/>
            <a:ext cx="9417600" cy="1431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64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Hayek-Contributions</a:t>
            </a:r>
            <a:endParaRPr sz="1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563" name="Google Shape;563;g3b170311597_0_168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b170311597_0_179"/>
          <p:cNvSpPr txBox="1"/>
          <p:nvPr/>
        </p:nvSpPr>
        <p:spPr>
          <a:xfrm>
            <a:off x="1447800" y="1893929"/>
            <a:ext cx="9665800" cy="5531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</a:pPr>
            <a:r>
              <a:rPr lang="en-US" sz="36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Effectiveness of Social Planning</a:t>
            </a:r>
            <a:endParaRPr sz="3600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Central planning suffers from an information problem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Selected writing on this topic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09630" lvl="1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○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(1944) </a:t>
            </a:r>
            <a:r>
              <a:rPr lang="en-US" sz="3067" i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Road to Serfdom</a:t>
            </a:r>
            <a:endParaRPr sz="3067" i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09630" lvl="1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○"/>
            </a:pPr>
            <a:r>
              <a:rPr lang="en-US" sz="3067" u="sng" kern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(1945) “The Use of Knowledge in Society” AER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09630" lvl="1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○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(1988) </a:t>
            </a:r>
            <a:r>
              <a:rPr lang="en-US" sz="3067" i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Fatal Conceit</a:t>
            </a:r>
            <a:endParaRPr sz="3067" i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</a:pPr>
            <a:endParaRPr sz="12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</a:pP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40010"/>
              </a:lnSpc>
              <a:buClr>
                <a:srgbClr val="000000"/>
              </a:buClr>
              <a:buSzPts val="3999"/>
            </a:pPr>
            <a:endParaRPr sz="26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69" name="Google Shape;569;g3b170311597_0_179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70" name="Google Shape;570;g3b170311597_0_179"/>
          <p:cNvGrpSpPr/>
          <p:nvPr/>
        </p:nvGrpSpPr>
        <p:grpSpPr>
          <a:xfrm>
            <a:off x="969034" y="833417"/>
            <a:ext cx="10085293" cy="645048"/>
            <a:chOff x="0" y="-38100"/>
            <a:chExt cx="3660989" cy="254832"/>
          </a:xfrm>
        </p:grpSpPr>
        <p:sp>
          <p:nvSpPr>
            <p:cNvPr id="571" name="Google Shape;571;g3b170311597_0_179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g3b170311597_0_179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3" name="Google Shape;573;g3b170311597_0_179"/>
          <p:cNvSpPr txBox="1"/>
          <p:nvPr/>
        </p:nvSpPr>
        <p:spPr>
          <a:xfrm>
            <a:off x="1302878" y="294802"/>
            <a:ext cx="9417600" cy="1431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64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Hayek-Contributions</a:t>
            </a:r>
            <a:endParaRPr sz="1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574" name="Google Shape;574;g3b170311597_0_179" title="Center for Economic Educatio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>
          <a:extLst>
            <a:ext uri="{FF2B5EF4-FFF2-40B4-BE49-F238E27FC236}">
              <a16:creationId xmlns:a16="http://schemas.microsoft.com/office/drawing/2014/main" id="{B72E70B7-50D5-71C8-B5E9-E3ECDE57D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b170311597_0_179">
            <a:extLst>
              <a:ext uri="{FF2B5EF4-FFF2-40B4-BE49-F238E27FC236}">
                <a16:creationId xmlns:a16="http://schemas.microsoft.com/office/drawing/2014/main" id="{02A07F54-C8FA-0BEF-9575-53D0561A55AC}"/>
              </a:ext>
            </a:extLst>
          </p:cNvPr>
          <p:cNvSpPr txBox="1"/>
          <p:nvPr/>
        </p:nvSpPr>
        <p:spPr>
          <a:xfrm>
            <a:off x="1447800" y="1893929"/>
            <a:ext cx="9665800" cy="5984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</a:pPr>
            <a:r>
              <a:rPr lang="en-US" sz="36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The Knowledge Problem</a:t>
            </a:r>
            <a:endParaRPr sz="36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Proxima Nova"/>
              </a:rPr>
              <a:t>Knowledge is scattered among millions of people.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Proxima Nova"/>
              </a:rPr>
              <a:t>No planner can know everything needed to run an economy.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Proxima Nova"/>
              </a:rPr>
              <a:t>Prices communicate information. Prices are like messages.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000" dirty="0">
                <a:latin typeface="Proxima Nova"/>
              </a:rPr>
              <a:t>Markets help coordinate decisions without central direction.</a:t>
            </a:r>
          </a:p>
          <a:p>
            <a:pPr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</a:pP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40010"/>
              </a:lnSpc>
              <a:buClr>
                <a:srgbClr val="000000"/>
              </a:buClr>
              <a:buSzPts val="3999"/>
            </a:pP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69" name="Google Shape;569;g3b170311597_0_179">
            <a:extLst>
              <a:ext uri="{FF2B5EF4-FFF2-40B4-BE49-F238E27FC236}">
                <a16:creationId xmlns:a16="http://schemas.microsoft.com/office/drawing/2014/main" id="{4A548C57-A011-6CD8-7159-5A5A056D551A}"/>
              </a:ext>
            </a:extLst>
          </p:cNvPr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70" name="Google Shape;570;g3b170311597_0_179">
            <a:extLst>
              <a:ext uri="{FF2B5EF4-FFF2-40B4-BE49-F238E27FC236}">
                <a16:creationId xmlns:a16="http://schemas.microsoft.com/office/drawing/2014/main" id="{42CCE098-ECF4-181A-6244-45D372E32BF2}"/>
              </a:ext>
            </a:extLst>
          </p:cNvPr>
          <p:cNvGrpSpPr/>
          <p:nvPr/>
        </p:nvGrpSpPr>
        <p:grpSpPr>
          <a:xfrm>
            <a:off x="969034" y="833417"/>
            <a:ext cx="10085293" cy="645048"/>
            <a:chOff x="0" y="-38100"/>
            <a:chExt cx="3660989" cy="254832"/>
          </a:xfrm>
        </p:grpSpPr>
        <p:sp>
          <p:nvSpPr>
            <p:cNvPr id="571" name="Google Shape;571;g3b170311597_0_179">
              <a:extLst>
                <a:ext uri="{FF2B5EF4-FFF2-40B4-BE49-F238E27FC236}">
                  <a16:creationId xmlns:a16="http://schemas.microsoft.com/office/drawing/2014/main" id="{4E9626F5-D0BE-9331-63DC-FA1F1A1D2197}"/>
                </a:ext>
              </a:extLst>
            </p:cNvPr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g3b170311597_0_179">
              <a:extLst>
                <a:ext uri="{FF2B5EF4-FFF2-40B4-BE49-F238E27FC236}">
                  <a16:creationId xmlns:a16="http://schemas.microsoft.com/office/drawing/2014/main" id="{55D6CD62-A41C-5A0F-5C4A-74F2CB441843}"/>
                </a:ext>
              </a:extLst>
            </p:cNvPr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3" name="Google Shape;573;g3b170311597_0_179">
            <a:extLst>
              <a:ext uri="{FF2B5EF4-FFF2-40B4-BE49-F238E27FC236}">
                <a16:creationId xmlns:a16="http://schemas.microsoft.com/office/drawing/2014/main" id="{B45C3A9E-B0B2-8CEA-A87B-3906ED886B42}"/>
              </a:ext>
            </a:extLst>
          </p:cNvPr>
          <p:cNvSpPr txBox="1"/>
          <p:nvPr/>
        </p:nvSpPr>
        <p:spPr>
          <a:xfrm>
            <a:off x="1302878" y="294802"/>
            <a:ext cx="9417600" cy="1431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64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Hayek-Contributions</a:t>
            </a:r>
            <a:endParaRPr sz="1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574" name="Google Shape;574;g3b170311597_0_179" title="Center for Economic Education.png">
            <a:extLst>
              <a:ext uri="{FF2B5EF4-FFF2-40B4-BE49-F238E27FC236}">
                <a16:creationId xmlns:a16="http://schemas.microsoft.com/office/drawing/2014/main" id="{399270BF-E20C-0EE9-5BE8-79C02E02A18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62269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b1aa512d6e_0_101"/>
          <p:cNvSpPr txBox="1">
            <a:spLocks noGrp="1"/>
          </p:cNvSpPr>
          <p:nvPr>
            <p:ph type="title"/>
          </p:nvPr>
        </p:nvSpPr>
        <p:spPr>
          <a:xfrm>
            <a:off x="481567" y="2937933"/>
            <a:ext cx="11031800" cy="908000"/>
          </a:xfrm>
          <a:prstGeom prst="rect">
            <a:avLst/>
          </a:prstGeom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/>
            <a:r>
              <a:rPr lang="en-US" sz="6000">
                <a:latin typeface="Archivo Black"/>
                <a:ea typeface="Archivo Black"/>
                <a:cs typeface="Archivo Black"/>
                <a:sym typeface="Archivo Black"/>
              </a:rPr>
              <a:t>Clash of Ideas</a:t>
            </a:r>
            <a:endParaRPr sz="6000"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" name="Google Shape;586;g3b170311597_0_77"/>
          <p:cNvGrpSpPr/>
          <p:nvPr/>
        </p:nvGrpSpPr>
        <p:grpSpPr>
          <a:xfrm>
            <a:off x="1088567" y="781050"/>
            <a:ext cx="10249305" cy="504825"/>
            <a:chOff x="0" y="-38100"/>
            <a:chExt cx="3660989" cy="254832"/>
          </a:xfrm>
        </p:grpSpPr>
        <p:sp>
          <p:nvSpPr>
            <p:cNvPr id="587" name="Google Shape;587;g3b170311597_0_77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g3b170311597_0_77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9" name="Google Shape;589;g3b170311597_0_77"/>
          <p:cNvSpPr txBox="1"/>
          <p:nvPr/>
        </p:nvSpPr>
        <p:spPr>
          <a:xfrm>
            <a:off x="1302878" y="294802"/>
            <a:ext cx="9417600" cy="1184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5500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Clash of Ideas</a:t>
            </a:r>
            <a:endParaRPr sz="55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aphicFrame>
        <p:nvGraphicFramePr>
          <p:cNvPr id="591" name="Google Shape;591;g3b170311597_0_77"/>
          <p:cNvGraphicFramePr/>
          <p:nvPr>
            <p:extLst>
              <p:ext uri="{D42A27DB-BD31-4B8C-83A1-F6EECF244321}">
                <p14:modId xmlns:p14="http://schemas.microsoft.com/office/powerpoint/2010/main" val="1471106145"/>
              </p:ext>
            </p:extLst>
          </p:nvPr>
        </p:nvGraphicFramePr>
        <p:xfrm>
          <a:off x="635000" y="1520584"/>
          <a:ext cx="10922000" cy="435606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23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9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79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Aspect</a:t>
                      </a:r>
                      <a:endParaRPr sz="2500" b="1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Keynesian School</a:t>
                      </a:r>
                      <a:endParaRPr sz="2500" b="1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Austrian School</a:t>
                      </a:r>
                      <a:endParaRPr sz="2500" b="1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6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Core Idea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Markets can fail; government intervention stabilizes economy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Markets generally self-correct; intervention distorts signals</a:t>
                      </a:r>
                      <a:endParaRPr sz="20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96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Focus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Aggregate demand and short-run fluctuations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Individual choices and long-run market processes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96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Business Cycle View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Caused by insufficient demand; fix with fiscal stimulus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Caused by credit expansion and interest rate manipulation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96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Role of Government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Active role: spending and taxation to manage demand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Minimal role: avoid interference in markets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961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Policy Tools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Fiscal policy (spending, taxes); monetary policy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Free markets; sound money; limit central bank influence</a:t>
                      </a:r>
                      <a:endParaRPr sz="20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92" name="Google Shape;592;g3b170311597_0_77"/>
          <p:cNvSpPr txBox="1"/>
          <p:nvPr/>
        </p:nvSpPr>
        <p:spPr>
          <a:xfrm>
            <a:off x="1653700" y="5973617"/>
            <a:ext cx="10561400" cy="307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en-US"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*created with copilot.</a:t>
            </a:r>
            <a:endParaRPr sz="12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8" name="Google Shape;598;g3b170311597_0_229"/>
          <p:cNvGrpSpPr/>
          <p:nvPr/>
        </p:nvGrpSpPr>
        <p:grpSpPr>
          <a:xfrm>
            <a:off x="1088567" y="781051"/>
            <a:ext cx="10249305" cy="479982"/>
            <a:chOff x="0" y="-38100"/>
            <a:chExt cx="3660989" cy="254832"/>
          </a:xfrm>
        </p:grpSpPr>
        <p:sp>
          <p:nvSpPr>
            <p:cNvPr id="599" name="Google Shape;599;g3b170311597_0_229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g3b170311597_0_229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1" name="Google Shape;601;g3b170311597_0_229"/>
          <p:cNvSpPr txBox="1"/>
          <p:nvPr/>
        </p:nvSpPr>
        <p:spPr>
          <a:xfrm>
            <a:off x="1302878" y="294802"/>
            <a:ext cx="9417600" cy="1184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5500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Clash of Ideas</a:t>
            </a:r>
            <a:endParaRPr sz="55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aphicFrame>
        <p:nvGraphicFramePr>
          <p:cNvPr id="603" name="Google Shape;603;g3b170311597_0_229"/>
          <p:cNvGraphicFramePr/>
          <p:nvPr>
            <p:extLst>
              <p:ext uri="{D42A27DB-BD31-4B8C-83A1-F6EECF244321}">
                <p14:modId xmlns:p14="http://schemas.microsoft.com/office/powerpoint/2010/main" val="955533180"/>
              </p:ext>
            </p:extLst>
          </p:nvPr>
        </p:nvGraphicFramePr>
        <p:xfrm>
          <a:off x="635000" y="1520583"/>
          <a:ext cx="10922000" cy="438174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63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6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827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1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Aspect</a:t>
                      </a:r>
                      <a:endParaRPr sz="3200" b="1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1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Keynesian School</a:t>
                      </a:r>
                      <a:endParaRPr sz="3200" b="1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1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Austrian School</a:t>
                      </a:r>
                      <a:endParaRPr sz="3200" b="1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58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Critique of one another</a:t>
                      </a:r>
                      <a:endParaRPr sz="24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Hayek’s </a:t>
                      </a:r>
                      <a:r>
                        <a:rPr lang="en-US" sz="2400" i="1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laissez-faire</a:t>
                      </a:r>
                      <a:r>
                        <a:rPr lang="en-US" sz="24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approach leads to prolonged unemployment</a:t>
                      </a:r>
                      <a:endParaRPr sz="24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Keynesian government intervention causes inflation and misallocation of resources</a:t>
                      </a:r>
                      <a:endParaRPr sz="24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4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Legacy</a:t>
                      </a:r>
                      <a:endParaRPr sz="24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Welfare state, stimulus policies, modern macroeconomics</a:t>
                      </a:r>
                      <a:endParaRPr sz="2400" dirty="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L="60950" marR="60950" marT="60950" marB="60950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sz="2400" b="0" i="0" dirty="0">
                          <a:effectLst/>
                          <a:latin typeface="Proxima Nova"/>
                        </a:rPr>
                        <a:t>Influenced modern free-market economics, public-choice perspectives, and debates over regulation and central planning.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05" name="Google Shape;605;g3b170311597_0_229"/>
          <p:cNvSpPr txBox="1"/>
          <p:nvPr/>
        </p:nvSpPr>
        <p:spPr>
          <a:xfrm>
            <a:off x="1510200" y="5945672"/>
            <a:ext cx="7957650" cy="1005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defTabSz="609630">
              <a:buClr>
                <a:srgbClr val="000000"/>
              </a:buClr>
            </a:pPr>
            <a:r>
              <a:rPr lang="en-US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Table of information in Clash of Ideas slides available as class handout.</a:t>
            </a:r>
            <a:r>
              <a:rPr lang="en-US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u="sng" kern="0" dirty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Handout: Keynesian v Austrian School</a:t>
            </a:r>
            <a:r>
              <a:rPr lang="en-US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 </a:t>
            </a:r>
            <a:endParaRPr lang="en-US" kern="0" dirty="0">
              <a:solidFill>
                <a:srgbClr val="000000"/>
              </a:solidFill>
              <a:latin typeface="Proxima Nova"/>
              <a:ea typeface="Proxima Nova"/>
              <a:cs typeface="Proxima Nova"/>
            </a:endParaRPr>
          </a:p>
          <a:p>
            <a:pPr defTabSz="609630">
              <a:buClr>
                <a:srgbClr val="000000"/>
              </a:buClr>
            </a:pPr>
            <a:endParaRPr sz="2133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b170311597_0_244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11" name="Google Shape;611;g3b170311597_0_244"/>
          <p:cNvGrpSpPr/>
          <p:nvPr/>
        </p:nvGrpSpPr>
        <p:grpSpPr>
          <a:xfrm>
            <a:off x="1088567" y="1000168"/>
            <a:ext cx="10249305" cy="423429"/>
            <a:chOff x="0" y="-38100"/>
            <a:chExt cx="3660989" cy="254832"/>
          </a:xfrm>
        </p:grpSpPr>
        <p:sp>
          <p:nvSpPr>
            <p:cNvPr id="612" name="Google Shape;612;g3b170311597_0_244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g3b170311597_0_244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4" name="Google Shape;614;g3b170311597_0_244"/>
          <p:cNvSpPr txBox="1"/>
          <p:nvPr/>
        </p:nvSpPr>
        <p:spPr>
          <a:xfrm>
            <a:off x="1302878" y="294802"/>
            <a:ext cx="9417600" cy="158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73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Clash of Ideas</a:t>
            </a:r>
            <a:endParaRPr sz="73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615" name="Google Shape;615;g3b170311597_0_244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g3b170311597_0_244"/>
          <p:cNvSpPr txBox="1"/>
          <p:nvPr/>
        </p:nvSpPr>
        <p:spPr>
          <a:xfrm>
            <a:off x="840750" y="1889950"/>
            <a:ext cx="9505400" cy="36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marL="304815" indent="-351384" defTabSz="609630">
              <a:buClr>
                <a:srgbClr val="000000"/>
              </a:buClr>
              <a:buSzPts val="4700"/>
              <a:buFont typeface="Proxima Nova"/>
              <a:buChar char="●"/>
            </a:pPr>
            <a:r>
              <a:rPr lang="en-US" sz="3133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Two well-known economists are taking very different approaches to solving the same issues.</a:t>
            </a:r>
            <a:endParaRPr sz="3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51384" defTabSz="609630">
              <a:buClr>
                <a:srgbClr val="000000"/>
              </a:buClr>
              <a:buSzPts val="4700"/>
              <a:buFont typeface="Proxima Nova"/>
              <a:buChar char="●"/>
            </a:pPr>
            <a:r>
              <a:rPr lang="en-US" sz="3133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Public statements and written work offer opposing ideas</a:t>
            </a:r>
            <a:endParaRPr sz="3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51384" defTabSz="609630">
              <a:buClr>
                <a:srgbClr val="000000"/>
              </a:buClr>
              <a:buSzPts val="4700"/>
              <a:buFont typeface="Proxima Nova"/>
              <a:buChar char="●"/>
            </a:pPr>
            <a:r>
              <a:rPr lang="en-US" sz="3133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When did it start?</a:t>
            </a:r>
            <a:endParaRPr sz="3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b170311597_0_256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22" name="Google Shape;622;g3b170311597_0_256"/>
          <p:cNvGrpSpPr/>
          <p:nvPr/>
        </p:nvGrpSpPr>
        <p:grpSpPr>
          <a:xfrm>
            <a:off x="1088567" y="847701"/>
            <a:ext cx="10249305" cy="575903"/>
            <a:chOff x="0" y="-38100"/>
            <a:chExt cx="3660989" cy="254832"/>
          </a:xfrm>
        </p:grpSpPr>
        <p:sp>
          <p:nvSpPr>
            <p:cNvPr id="623" name="Google Shape;623;g3b170311597_0_256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g3b170311597_0_256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5" name="Google Shape;625;g3b170311597_0_256"/>
          <p:cNvSpPr txBox="1"/>
          <p:nvPr/>
        </p:nvSpPr>
        <p:spPr>
          <a:xfrm>
            <a:off x="1088567" y="294800"/>
            <a:ext cx="10249200" cy="127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59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Timeline-Clash of Ideas</a:t>
            </a:r>
            <a:endParaRPr sz="59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626" name="Google Shape;626;g3b170311597_0_256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g3b170311597_0_256"/>
          <p:cNvSpPr txBox="1"/>
          <p:nvPr/>
        </p:nvSpPr>
        <p:spPr>
          <a:xfrm>
            <a:off x="960120" y="1509409"/>
            <a:ext cx="9917429" cy="407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defTabSz="609630">
              <a:buClr>
                <a:srgbClr val="000000"/>
              </a:buClr>
            </a:pPr>
            <a:r>
              <a:rPr lang="en-US" sz="26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1931:</a:t>
            </a:r>
            <a:r>
              <a:rPr lang="en-US" sz="26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Hayek criticizes Keynes’s </a:t>
            </a:r>
            <a:r>
              <a:rPr lang="en-US" sz="2600" i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Treatise on Money</a:t>
            </a:r>
            <a:r>
              <a:rPr lang="en-US" sz="26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—debate on capital theory begins.</a:t>
            </a:r>
            <a:endParaRPr sz="26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26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1936:</a:t>
            </a:r>
            <a:r>
              <a:rPr lang="en-US" sz="26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Keynes publishes </a:t>
            </a:r>
            <a:r>
              <a:rPr lang="en-US" sz="2600" i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The General Theory</a:t>
            </a:r>
            <a:r>
              <a:rPr lang="en-US" sz="26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—redefines macroeconomics.</a:t>
            </a:r>
            <a:endParaRPr sz="26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26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1937:</a:t>
            </a:r>
            <a:r>
              <a:rPr lang="en-US" sz="26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Hayek responds, warning against short-run Keynesian focus.</a:t>
            </a:r>
            <a:endParaRPr sz="26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26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1944:</a:t>
            </a:r>
            <a:r>
              <a:rPr lang="en-US" sz="26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Hayek publishes </a:t>
            </a:r>
            <a:r>
              <a:rPr lang="en-US" sz="2600" i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The Road to Serfdom</a:t>
            </a:r>
            <a:r>
              <a:rPr lang="en-US" sz="26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—attacks central planning.</a:t>
            </a:r>
            <a:endParaRPr sz="26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US" sz="26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1946:</a:t>
            </a:r>
            <a:r>
              <a:rPr lang="en-US" sz="26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2600" dirty="0">
                <a:latin typeface="Proxima Nova"/>
              </a:rPr>
              <a:t>Keynesian economics became increasingly influential in post-war policymaking while Hayek's ideas received less attention.</a:t>
            </a:r>
          </a:p>
          <a:p>
            <a:pPr defTabSz="609630">
              <a:buClr>
                <a:srgbClr val="000000"/>
              </a:buClr>
            </a:pPr>
            <a:r>
              <a:rPr lang="en-US" sz="26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1974:</a:t>
            </a:r>
            <a:r>
              <a:rPr lang="en-US" sz="26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Hayek wins Nobel Prize; resurgence during inflation crisis.</a:t>
            </a:r>
            <a:endParaRPr sz="26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r>
              <a:rPr lang="en-US" sz="12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*created with copilot.</a:t>
            </a:r>
            <a:endParaRPr sz="12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defTabSz="609630">
              <a:buClr>
                <a:srgbClr val="000000"/>
              </a:buClr>
              <a:buSzPts val="1050"/>
            </a:pPr>
            <a:endParaRPr sz="2667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3133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50756-8946-FD55-420D-33F5E5F3B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D99B4-381B-DA60-5DE4-55375F64A687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414A58"/>
                </a:solidFill>
                <a:latin typeface="Archivo Black"/>
                <a:cs typeface="Calibri"/>
              </a:rPr>
              <a:t>Lesson Plan</a:t>
            </a:r>
            <a:endParaRPr lang="en-US" b="1" dirty="0">
              <a:solidFill>
                <a:srgbClr val="414A58"/>
              </a:solidFill>
              <a:latin typeface="Archivo Black"/>
              <a:ea typeface="Calibri"/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0528D-5D69-16E9-7B56-650E005F7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6C06FDB-01C6-20F2-9CBB-BB2ECF61AE1A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Keynes v Hayek: the rise of the Chicago School of Economics (</a:t>
            </a:r>
            <a:r>
              <a:rPr lang="en-US" sz="2600" b="1" dirty="0" err="1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EconEdLink</a:t>
            </a:r>
            <a:r>
              <a:rPr lang="en-US" sz="2600" b="1" dirty="0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US" sz="2600" b="1" dirty="0">
              <a:solidFill>
                <a:srgbClr val="0066FF"/>
              </a:solidFill>
              <a:latin typeface="Proxima Nova"/>
              <a:ea typeface="Calibri Light"/>
              <a:cs typeface="Calibri Light"/>
            </a:endParaRPr>
          </a:p>
          <a:p>
            <a:pPr marL="514350" indent="-514350"/>
            <a:r>
              <a:rPr lang="en-US" sz="2600" dirty="0">
                <a:latin typeface="Proxima Nova"/>
                <a:ea typeface="Calibri Light"/>
                <a:cs typeface="Calibri Light"/>
              </a:rPr>
              <a:t>Students will compare different schools of thought on the role of government in the economy. Focus on: Keynesian and Chicago Schools</a:t>
            </a:r>
          </a:p>
          <a:p>
            <a:pPr marL="514350" indent="-514350"/>
            <a:r>
              <a:rPr lang="en-US" sz="2600" dirty="0">
                <a:latin typeface="Proxima Nova"/>
                <a:ea typeface="Calibri Light"/>
                <a:cs typeface="Calibri Light"/>
              </a:rPr>
              <a:t>Students will learn about Keynes, Hayek, and Milton Friedman</a:t>
            </a:r>
          </a:p>
          <a:p>
            <a:pPr marL="0" indent="0">
              <a:buNone/>
            </a:pPr>
            <a:r>
              <a:rPr lang="en-US" sz="2600" b="1" dirty="0">
                <a:latin typeface="Proxima Nova"/>
                <a:ea typeface="Calibri Light"/>
                <a:cs typeface="Calibri Light"/>
              </a:rPr>
              <a:t>Includes</a:t>
            </a:r>
            <a:r>
              <a:rPr lang="en-US" sz="2600" dirty="0">
                <a:latin typeface="Proxima Nova"/>
                <a:ea typeface="Calibri Light"/>
                <a:cs typeface="Calibri Light"/>
              </a:rPr>
              <a:t>: </a:t>
            </a:r>
          </a:p>
          <a:p>
            <a:pPr marL="514350" indent="-514350">
              <a:buAutoNum type="arabicPeriod"/>
            </a:pPr>
            <a:r>
              <a:rPr lang="en-US" sz="2600" dirty="0">
                <a:latin typeface="Proxima Nova"/>
                <a:ea typeface="Calibri Light"/>
                <a:cs typeface="Calibri Light"/>
              </a:rPr>
              <a:t>Reading a Milton Friedman Essay</a:t>
            </a:r>
          </a:p>
          <a:p>
            <a:pPr marL="514350" indent="-514350">
              <a:buAutoNum type="arabicPeriod"/>
            </a:pPr>
            <a:r>
              <a:rPr lang="en-US" sz="2600" dirty="0">
                <a:latin typeface="Proxima Nova"/>
                <a:ea typeface="Calibri Light"/>
                <a:cs typeface="Calibri Light"/>
              </a:rPr>
              <a:t>Class Activity</a:t>
            </a:r>
          </a:p>
          <a:p>
            <a:pPr marL="514350" indent="-514350">
              <a:buAutoNum type="arabicPeriod"/>
            </a:pPr>
            <a:r>
              <a:rPr lang="en-US" sz="2600" dirty="0">
                <a:latin typeface="Proxima Nova"/>
                <a:ea typeface="Calibri Light"/>
                <a:cs typeface="Calibri Light"/>
              </a:rPr>
              <a:t>Commanding Heights video</a:t>
            </a:r>
          </a:p>
          <a:p>
            <a:pPr marL="514350" indent="-514350">
              <a:buAutoNum type="arabicPeriod"/>
            </a:pPr>
            <a:endParaRPr lang="en-US" sz="2600" dirty="0">
              <a:latin typeface="Calibri Light"/>
              <a:ea typeface="Calibri Light"/>
              <a:cs typeface="Calibri Light"/>
            </a:endParaRPr>
          </a:p>
          <a:p>
            <a:pPr marL="514350" indent="-514350"/>
            <a:endParaRPr lang="en-US" sz="2600" dirty="0">
              <a:latin typeface="Calibri Light"/>
              <a:ea typeface="Calibri Light"/>
              <a:cs typeface="Calibri Light"/>
            </a:endParaRPr>
          </a:p>
          <a:p>
            <a:pPr marL="514350" indent="-514350"/>
            <a:endParaRPr lang="en-US" sz="2600" dirty="0">
              <a:latin typeface="Calibri Light"/>
              <a:ea typeface="Calibri Light"/>
              <a:cs typeface="Calibri Light"/>
            </a:endParaRPr>
          </a:p>
          <a:p>
            <a:pPr marL="514350" indent="-514350"/>
            <a:endParaRPr lang="en-US" sz="2600" dirty="0">
              <a:latin typeface="Calibri Ligh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502999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DA55F-ABB4-7139-17AC-4A91CEA3D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3201E-3025-08F6-3869-86C748652022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414A58"/>
                </a:solidFill>
                <a:latin typeface="Archivo Black"/>
                <a:cs typeface="Calibri"/>
              </a:rPr>
              <a:t>Lesson Plan</a:t>
            </a:r>
            <a:endParaRPr lang="en-US" b="1" dirty="0">
              <a:solidFill>
                <a:srgbClr val="414A58"/>
              </a:solidFill>
              <a:latin typeface="Archivo Black"/>
              <a:ea typeface="Calibri"/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F89CCD-4C27-B673-8BCE-DC229E173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740D323-6330-7A32-FFFE-CCBA9EB4A2E9}"/>
              </a:ext>
            </a:extLst>
          </p:cNvPr>
          <p:cNvSpPr txBox="1">
            <a:spLocks/>
          </p:cNvSpPr>
          <p:nvPr/>
        </p:nvSpPr>
        <p:spPr>
          <a:xfrm>
            <a:off x="770959" y="1825625"/>
            <a:ext cx="10517192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Keynes v Classical Tool (Econ Ed Link)</a:t>
            </a:r>
            <a:endParaRPr lang="en-US" sz="4000" b="1" dirty="0">
              <a:solidFill>
                <a:srgbClr val="0066FF"/>
              </a:solidFill>
              <a:latin typeface="Proxima Nova"/>
              <a:ea typeface="Calibri Light"/>
              <a:cs typeface="Calibri Light"/>
            </a:endParaRPr>
          </a:p>
          <a:p>
            <a:pPr marL="514350" indent="-514350"/>
            <a:r>
              <a:rPr lang="en-US" sz="2600" dirty="0">
                <a:latin typeface="Proxima Nova"/>
                <a:ea typeface="Calibri Light"/>
                <a:cs typeface="Calibri Light"/>
              </a:rPr>
              <a:t>Drag and drop interactive where students match economic ideas to either New Classical School or Keynesian School</a:t>
            </a:r>
          </a:p>
          <a:p>
            <a:pPr marL="514350" indent="-514350"/>
            <a:r>
              <a:rPr lang="en-US" sz="2600" dirty="0">
                <a:latin typeface="Proxima Nova"/>
                <a:ea typeface="Calibri Light"/>
                <a:cs typeface="Calibri Light"/>
              </a:rPr>
              <a:t>5-10 minute interactive tool</a:t>
            </a:r>
          </a:p>
          <a:p>
            <a:pPr marL="0" indent="0">
              <a:buNone/>
            </a:pPr>
            <a:endParaRPr lang="en-US" sz="1800" dirty="0">
              <a:latin typeface="Proxima Nova"/>
              <a:ea typeface="Calibri Light"/>
              <a:cs typeface="Calibri Light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0066FF"/>
                </a:solidFill>
                <a:latin typeface="Proxima Nova"/>
                <a:ea typeface="Calibri Light"/>
                <a:cs typeface="Calibri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Fiscal and Monetary Policy Process Interactive Quiz (Econ Ed Link)</a:t>
            </a:r>
            <a:endParaRPr lang="en-US" sz="4000" b="1" dirty="0">
              <a:solidFill>
                <a:srgbClr val="0066FF"/>
              </a:solidFill>
              <a:latin typeface="Proxima Nova"/>
              <a:ea typeface="Calibri Light"/>
              <a:cs typeface="Calibri Light"/>
            </a:endParaRPr>
          </a:p>
          <a:p>
            <a:r>
              <a:rPr lang="en-US" sz="2600" dirty="0">
                <a:latin typeface="Proxima Nova"/>
                <a:ea typeface="Calibri Light"/>
                <a:cs typeface="Calibri Light"/>
              </a:rPr>
              <a:t>Relates to some schools of economic thought and provides resource links to information on schools</a:t>
            </a:r>
          </a:p>
          <a:p>
            <a:pPr marL="0" indent="0">
              <a:buNone/>
            </a:pPr>
            <a:endParaRPr lang="en-US" sz="2600" dirty="0">
              <a:latin typeface="Proxima Nova"/>
              <a:ea typeface="Calibri Light"/>
              <a:cs typeface="Calibri Light"/>
            </a:endParaRPr>
          </a:p>
          <a:p>
            <a:pPr marL="514350" indent="-514350"/>
            <a:endParaRPr lang="en-US" sz="2600" dirty="0">
              <a:latin typeface="Calibri Light"/>
              <a:ea typeface="Calibri Light"/>
              <a:cs typeface="Calibri Light"/>
            </a:endParaRPr>
          </a:p>
          <a:p>
            <a:pPr marL="514350" indent="-514350"/>
            <a:endParaRPr lang="en-US" sz="2600" dirty="0">
              <a:latin typeface="Calibri Ligh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087732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b170311597_0_267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33" name="Google Shape;633;g3b170311597_0_267"/>
          <p:cNvGrpSpPr/>
          <p:nvPr/>
        </p:nvGrpSpPr>
        <p:grpSpPr>
          <a:xfrm>
            <a:off x="1088567" y="847701"/>
            <a:ext cx="10249305" cy="575903"/>
            <a:chOff x="0" y="-38100"/>
            <a:chExt cx="3660989" cy="254832"/>
          </a:xfrm>
        </p:grpSpPr>
        <p:sp>
          <p:nvSpPr>
            <p:cNvPr id="634" name="Google Shape;634;g3b170311597_0_267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g3b170311597_0_267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6" name="Google Shape;636;g3b170311597_0_267"/>
          <p:cNvSpPr txBox="1"/>
          <p:nvPr/>
        </p:nvSpPr>
        <p:spPr>
          <a:xfrm>
            <a:off x="1088567" y="294800"/>
            <a:ext cx="10249200" cy="127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593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Timeline-friendship</a:t>
            </a:r>
            <a:endParaRPr sz="5934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637" name="Google Shape;637;g3b170311597_0_267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g3b170311597_0_267"/>
          <p:cNvSpPr txBox="1"/>
          <p:nvPr/>
        </p:nvSpPr>
        <p:spPr>
          <a:xfrm>
            <a:off x="1088567" y="1598117"/>
            <a:ext cx="9257600" cy="39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defTabSz="609630">
              <a:buClr>
                <a:srgbClr val="000000"/>
              </a:buClr>
            </a:pPr>
            <a:r>
              <a:rPr lang="en-US" sz="26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1931:</a:t>
            </a: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Hayek criticizes Keynes’s </a:t>
            </a:r>
            <a:r>
              <a:rPr lang="en-US" sz="2667" i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Treatise on Money</a:t>
            </a: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—start of their intellectual rivalry.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26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1933:</a:t>
            </a: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Keynes writes to his wife, Lydia, about enjoying Hayek’s company despite disagreements.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26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1944:</a:t>
            </a: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Keynes nominates Hayek for British Academy fellowship; Hayek publishes </a:t>
            </a:r>
            <a:r>
              <a:rPr lang="en-US" sz="2667" i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The Road to Serfdom</a:t>
            </a: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26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1946:</a:t>
            </a: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Keynes dies; Hayek acknowledges Keynes’s brilliance. Wrote to Lydia that Keynes was “the one really great man I ever knew, and for whom I had unbounded admiration.”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26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1974:</a:t>
            </a: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Hayek wins Nobel Prize; Keynesian ideas dominate mid-century policy.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1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r>
              <a:rPr lang="en-US" sz="12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*created with copilot.</a:t>
            </a:r>
            <a:endParaRPr sz="12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defTabSz="609630">
              <a:buClr>
                <a:srgbClr val="000000"/>
              </a:buClr>
            </a:pP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endParaRPr sz="3133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3a725822e82_0_40"/>
          <p:cNvSpPr txBox="1"/>
          <p:nvPr/>
        </p:nvSpPr>
        <p:spPr>
          <a:xfrm>
            <a:off x="1447800" y="1893929"/>
            <a:ext cx="9665800" cy="6186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5000"/>
            </a:pPr>
            <a:r>
              <a:rPr lang="en-US" sz="3334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1. “The one thing I stand for above all else is free trade throughout the world.”</a:t>
            </a:r>
            <a:endParaRPr sz="3334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endParaRPr sz="8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  <a:buSzPts val="5000"/>
            </a:pPr>
            <a:r>
              <a:rPr lang="en-US" sz="3334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2. “We cannot seriously argue that the government ought to do nothing.”</a:t>
            </a:r>
            <a:endParaRPr sz="3334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spcBef>
                <a:spcPts val="400"/>
              </a:spcBef>
              <a:buClr>
                <a:srgbClr val="000000"/>
              </a:buClr>
              <a:buSzPts val="1100"/>
            </a:pPr>
            <a:endParaRPr sz="8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5000"/>
            </a:pPr>
            <a:r>
              <a:rPr lang="en-US" sz="3334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3. “Capitalism is the extraordinary belief that the nastiest of men, for the nastiest of reasons, will somehow work for the benefit of us all.”</a:t>
            </a:r>
            <a:endParaRPr sz="3334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44" name="Google Shape;644;g3a725822e82_0_40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45" name="Google Shape;645;g3a725822e82_0_40"/>
          <p:cNvGrpSpPr/>
          <p:nvPr/>
        </p:nvGrpSpPr>
        <p:grpSpPr>
          <a:xfrm>
            <a:off x="1462561" y="1000175"/>
            <a:ext cx="9266939" cy="645048"/>
            <a:chOff x="0" y="-38100"/>
            <a:chExt cx="3660989" cy="254832"/>
          </a:xfrm>
        </p:grpSpPr>
        <p:sp>
          <p:nvSpPr>
            <p:cNvPr id="646" name="Google Shape;646;g3a725822e82_0_40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g3a725822e82_0_40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8" name="Google Shape;648;g3a725822e82_0_40"/>
          <p:cNvSpPr txBox="1"/>
          <p:nvPr/>
        </p:nvSpPr>
        <p:spPr>
          <a:xfrm>
            <a:off x="1302878" y="294802"/>
            <a:ext cx="9417600" cy="193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8978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Who said this?</a:t>
            </a:r>
            <a:endParaRPr sz="933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649" name="Google Shape;649;g3a725822e82_0_40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b170311597_0_219"/>
          <p:cNvSpPr txBox="1"/>
          <p:nvPr/>
        </p:nvSpPr>
        <p:spPr>
          <a:xfrm>
            <a:off x="1070050" y="1827417"/>
            <a:ext cx="10043600" cy="6186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5000"/>
            </a:pPr>
            <a:r>
              <a:rPr lang="en-US" sz="3334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1. “the one thing I stand for above all else is free trade throughout the world.” - </a:t>
            </a:r>
            <a:r>
              <a:rPr lang="en-US" sz="3334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Hayek</a:t>
            </a:r>
            <a:endParaRPr sz="3334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endParaRPr sz="8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spcBef>
                <a:spcPts val="467"/>
              </a:spcBef>
              <a:buClr>
                <a:srgbClr val="000000"/>
              </a:buClr>
              <a:buSzPts val="5000"/>
            </a:pPr>
            <a:r>
              <a:rPr lang="en-US" sz="3334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2. “we cannot seriously argue that the government ought to do nothing.” -</a:t>
            </a:r>
            <a:r>
              <a:rPr lang="en-US" sz="3334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Hayek</a:t>
            </a:r>
            <a:endParaRPr sz="3334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spcBef>
                <a:spcPts val="400"/>
              </a:spcBef>
              <a:buClr>
                <a:srgbClr val="000000"/>
              </a:buClr>
              <a:buSzPts val="1100"/>
            </a:pPr>
            <a:endParaRPr sz="8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5000"/>
            </a:pPr>
            <a:r>
              <a:rPr lang="en-US" sz="3334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3. “Capitalism is the extraordinary belief that the nastiest of men, for the nastiest of reasons, will somehow work for the benefit of us all.” -</a:t>
            </a:r>
            <a:r>
              <a:rPr lang="en-US" sz="3334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Keynes</a:t>
            </a:r>
            <a:endParaRPr sz="3334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55" name="Google Shape;655;g3b170311597_0_219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56" name="Google Shape;656;g3b170311597_0_219"/>
          <p:cNvGrpSpPr/>
          <p:nvPr/>
        </p:nvGrpSpPr>
        <p:grpSpPr>
          <a:xfrm>
            <a:off x="1462561" y="1000175"/>
            <a:ext cx="9266939" cy="645048"/>
            <a:chOff x="0" y="-38100"/>
            <a:chExt cx="3660989" cy="254832"/>
          </a:xfrm>
        </p:grpSpPr>
        <p:sp>
          <p:nvSpPr>
            <p:cNvPr id="657" name="Google Shape;657;g3b170311597_0_219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g3b170311597_0_219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9" name="Google Shape;659;g3b170311597_0_219"/>
          <p:cNvSpPr txBox="1"/>
          <p:nvPr/>
        </p:nvSpPr>
        <p:spPr>
          <a:xfrm>
            <a:off x="1302878" y="294802"/>
            <a:ext cx="9417600" cy="193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8978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Who said this?</a:t>
            </a:r>
            <a:endParaRPr sz="933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660" name="Google Shape;660;g3b170311597_0_219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b1aa512d6e_0_96"/>
          <p:cNvSpPr txBox="1">
            <a:spLocks noGrp="1"/>
          </p:cNvSpPr>
          <p:nvPr>
            <p:ph type="title"/>
          </p:nvPr>
        </p:nvSpPr>
        <p:spPr>
          <a:xfrm>
            <a:off x="481567" y="2937933"/>
            <a:ext cx="11031800" cy="908000"/>
          </a:xfrm>
          <a:prstGeom prst="rect">
            <a:avLst/>
          </a:prstGeom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/>
            <a:r>
              <a:rPr lang="en-US" sz="6000">
                <a:latin typeface="Archivo Black"/>
                <a:ea typeface="Archivo Black"/>
                <a:cs typeface="Archivo Black"/>
                <a:sym typeface="Archivo Black"/>
              </a:rPr>
              <a:t>Current Applications</a:t>
            </a:r>
            <a:endParaRPr sz="6000"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b170311597_0_0"/>
          <p:cNvSpPr txBox="1"/>
          <p:nvPr/>
        </p:nvSpPr>
        <p:spPr>
          <a:xfrm>
            <a:off x="1028350" y="1285434"/>
            <a:ext cx="10085200" cy="5319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04815" indent="-304815" defTabSz="609630">
              <a:spcBef>
                <a:spcPts val="733"/>
              </a:spcBef>
              <a:buClr>
                <a:srgbClr val="000000"/>
              </a:buClr>
              <a:buSzPts val="3600"/>
              <a:buFont typeface="Proxima Nova"/>
              <a:buAutoNum type="arabicPeriod"/>
            </a:pPr>
            <a:r>
              <a:rPr lang="en-US" sz="23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COVID-19 Stimulus Packages (2020–2021)</a:t>
            </a:r>
            <a:endParaRPr sz="23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47715" lvl="1" indent="-342900" defTabSz="609630">
              <a:buClr>
                <a:srgbClr val="000000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23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Governments worldwide spent trillions on relief checks, unemployment benefits, and business aid.</a:t>
            </a:r>
            <a:endParaRPr sz="23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47715" lvl="1" indent="-342900" defTabSz="609630">
              <a:buClr>
                <a:srgbClr val="000000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23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Reflects Keynes’s belief in fiscal stimulus during economic downturns to boost demand and prevent deep recessions.</a:t>
            </a:r>
            <a:endParaRPr sz="2300" i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04815" defTabSz="609630">
              <a:buClr>
                <a:srgbClr val="000000"/>
              </a:buClr>
              <a:buSzPts val="3600"/>
              <a:buFont typeface="Proxima Nova"/>
              <a:buAutoNum type="arabicPeriod"/>
            </a:pPr>
            <a:r>
              <a:rPr lang="en-US" sz="23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Infrastructure Investment Debates</a:t>
            </a:r>
            <a:endParaRPr sz="23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47715" lvl="1" indent="-342900" defTabSz="609630">
              <a:buClr>
                <a:srgbClr val="000000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23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U.S. and other countries investing in roads, bridges, and green energy to spur growth.</a:t>
            </a:r>
            <a:endParaRPr sz="23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47715" lvl="1" indent="-342900" defTabSz="609630">
              <a:buClr>
                <a:srgbClr val="000000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23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Keynesian principle: public spending creates jobs and multiplies economic activity.</a:t>
            </a:r>
            <a:endParaRPr sz="23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04815" defTabSz="609630">
              <a:buClr>
                <a:srgbClr val="000000"/>
              </a:buClr>
              <a:buSzPts val="3600"/>
              <a:buFont typeface="Proxima Nova"/>
              <a:buAutoNum type="arabicPeriod"/>
            </a:pPr>
            <a:r>
              <a:rPr lang="en-US" sz="23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Inflation and Interest Rate Policies</a:t>
            </a:r>
            <a:endParaRPr sz="23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47715" lvl="1" indent="-342900" defTabSz="609630">
              <a:buClr>
                <a:srgbClr val="000000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23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Central banks adjusting interest rates to manage demand and inflation.</a:t>
            </a:r>
            <a:endParaRPr sz="23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47715" lvl="1" indent="-342900" defTabSz="609630">
              <a:buClr>
                <a:srgbClr val="000000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23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Keynes emphasized </a:t>
            </a:r>
            <a:r>
              <a:rPr lang="en-US" sz="23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monetary policy alongside fiscal policy</a:t>
            </a:r>
            <a:r>
              <a:rPr lang="en-US" sz="23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for stability.</a:t>
            </a:r>
            <a:endParaRPr sz="23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spcBef>
                <a:spcPts val="733"/>
              </a:spcBef>
              <a:buClr>
                <a:srgbClr val="000000"/>
              </a:buClr>
            </a:pPr>
            <a:r>
              <a:rPr lang="en-US" sz="12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 created with copilot</a:t>
            </a: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72" name="Google Shape;672;g3b170311597_0_0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73" name="Google Shape;673;g3b170311597_0_0"/>
          <p:cNvGrpSpPr/>
          <p:nvPr/>
        </p:nvGrpSpPr>
        <p:grpSpPr>
          <a:xfrm>
            <a:off x="726550" y="791716"/>
            <a:ext cx="10818467" cy="368657"/>
            <a:chOff x="0" y="-38100"/>
            <a:chExt cx="3660989" cy="254832"/>
          </a:xfrm>
        </p:grpSpPr>
        <p:sp>
          <p:nvSpPr>
            <p:cNvPr id="674" name="Google Shape;674;g3b170311597_0_0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g3b170311597_0_0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6" name="Google Shape;676;g3b170311597_0_0"/>
          <p:cNvSpPr txBox="1"/>
          <p:nvPr/>
        </p:nvSpPr>
        <p:spPr>
          <a:xfrm>
            <a:off x="1302883" y="294800"/>
            <a:ext cx="9665800" cy="1091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5067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Keynesian Ideas in Action</a:t>
            </a:r>
            <a:endParaRPr sz="5067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677" name="Google Shape;677;g3b170311597_0_0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80451" y="5770488"/>
            <a:ext cx="1447683" cy="884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3b1aa512d6e_0_128"/>
          <p:cNvSpPr txBox="1"/>
          <p:nvPr/>
        </p:nvSpPr>
        <p:spPr>
          <a:xfrm>
            <a:off x="1028350" y="1285434"/>
            <a:ext cx="10085200" cy="5993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04815" indent="-304815" defTabSz="609630">
              <a:spcBef>
                <a:spcPts val="733"/>
              </a:spcBef>
              <a:buClr>
                <a:srgbClr val="000000"/>
              </a:buClr>
              <a:buSzPts val="3600"/>
              <a:buFont typeface="Proxima Nova"/>
              <a:buAutoNum type="arabicPeriod"/>
            </a:pPr>
            <a:r>
              <a:rPr lang="en-US" sz="24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Debates on Government Overreach</a:t>
            </a:r>
            <a:endParaRPr sz="24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47715" lvl="1" indent="-342900" defTabSz="609630">
              <a:buClr>
                <a:srgbClr val="000000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Concerns about pandemic lockdowns, vaccine mandates, and economic controls.</a:t>
            </a:r>
          </a:p>
          <a:p>
            <a:pPr marL="647715" lvl="1" indent="-342900" defTabSz="609630">
              <a:buClr>
                <a:srgbClr val="000000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2400" dirty="0">
                <a:latin typeface="Proxima Nova"/>
              </a:rPr>
              <a:t>Some commentators drew on Hayek's work when debating whether emergency public-health powers should be limited to protect individual liberty.</a:t>
            </a:r>
          </a:p>
          <a:p>
            <a:pPr marL="304815" indent="-304815" defTabSz="609630">
              <a:buClr>
                <a:srgbClr val="000000"/>
              </a:buClr>
              <a:buSzPts val="3600"/>
              <a:buFont typeface="Proxima Nova"/>
              <a:buAutoNum type="arabicPeriod"/>
            </a:pPr>
            <a:r>
              <a:rPr lang="en-US" sz="24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Free Market vs. Regulation in Tech</a:t>
            </a:r>
            <a:endParaRPr sz="24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47715" lvl="1" indent="-342900" defTabSz="609630">
              <a:buClr>
                <a:srgbClr val="000000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Should governments regulate big tech companies or let markets self-correct?</a:t>
            </a:r>
            <a:endParaRPr sz="24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47715" lvl="1" indent="-342900" defTabSz="609630">
              <a:buClr>
                <a:srgbClr val="000000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Hayek’s principle: markets coordinate complex systems better than central planners.</a:t>
            </a:r>
            <a:endParaRPr sz="24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04815" defTabSz="609630">
              <a:buClr>
                <a:srgbClr val="000000"/>
              </a:buClr>
              <a:buSzPts val="3600"/>
              <a:buFont typeface="Proxima Nova"/>
              <a:buAutoNum type="arabicPeriod"/>
            </a:pPr>
            <a:r>
              <a:rPr lang="en-US" sz="24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Global Supply Chain Disruptions</a:t>
            </a:r>
            <a:endParaRPr sz="24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647715" lvl="1" indent="-342900" defTabSz="609630">
              <a:buClr>
                <a:srgbClr val="000000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Hayek argued that price signals guide resource allocation—recent shortages show what happens when signals are distorted.</a:t>
            </a:r>
            <a:endParaRPr sz="24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spcBef>
                <a:spcPts val="733"/>
              </a:spcBef>
              <a:buClr>
                <a:srgbClr val="000000"/>
              </a:buClr>
            </a:pPr>
            <a:endParaRPr sz="24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spcBef>
                <a:spcPts val="733"/>
              </a:spcBef>
              <a:buClr>
                <a:srgbClr val="000000"/>
              </a:buClr>
            </a:pPr>
            <a:r>
              <a:rPr lang="en-US" sz="12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* created with copilot</a:t>
            </a:r>
            <a:endParaRPr sz="12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3" name="Google Shape;683;g3b1aa512d6e_0_128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684" name="Google Shape;684;g3b1aa512d6e_0_128"/>
          <p:cNvGrpSpPr/>
          <p:nvPr/>
        </p:nvGrpSpPr>
        <p:grpSpPr>
          <a:xfrm>
            <a:off x="726550" y="791716"/>
            <a:ext cx="10818467" cy="368657"/>
            <a:chOff x="0" y="-38100"/>
            <a:chExt cx="3660989" cy="254832"/>
          </a:xfrm>
        </p:grpSpPr>
        <p:sp>
          <p:nvSpPr>
            <p:cNvPr id="685" name="Google Shape;685;g3b1aa512d6e_0_128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g3b1aa512d6e_0_128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7" name="Google Shape;687;g3b1aa512d6e_0_128"/>
          <p:cNvSpPr txBox="1"/>
          <p:nvPr/>
        </p:nvSpPr>
        <p:spPr>
          <a:xfrm>
            <a:off x="1302883" y="294800"/>
            <a:ext cx="9665800" cy="1091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5067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Hayekian Ideas in Action</a:t>
            </a:r>
            <a:endParaRPr sz="5067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688" name="Google Shape;688;g3b1aa512d6e_0_128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80451" y="5770488"/>
            <a:ext cx="1447683" cy="884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b1aa512d6e_0_91"/>
          <p:cNvSpPr txBox="1">
            <a:spLocks noGrp="1"/>
          </p:cNvSpPr>
          <p:nvPr>
            <p:ph type="title"/>
          </p:nvPr>
        </p:nvSpPr>
        <p:spPr>
          <a:xfrm>
            <a:off x="481567" y="2937933"/>
            <a:ext cx="11031800" cy="908000"/>
          </a:xfrm>
          <a:prstGeom prst="rect">
            <a:avLst/>
          </a:prstGeom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/>
            <a:r>
              <a:rPr lang="en-US" sz="6000">
                <a:latin typeface="Archivo Black"/>
                <a:ea typeface="Archivo Black"/>
                <a:cs typeface="Archivo Black"/>
                <a:sym typeface="Archivo Black"/>
              </a:rPr>
              <a:t>Classroom Integration</a:t>
            </a:r>
            <a:endParaRPr sz="6000"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b1aa512d6e_0_149"/>
          <p:cNvSpPr txBox="1"/>
          <p:nvPr/>
        </p:nvSpPr>
        <p:spPr>
          <a:xfrm>
            <a:off x="1105318" y="1352206"/>
            <a:ext cx="9981200" cy="4983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r>
              <a:rPr lang="en-US" sz="27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Long standing debate between Keynes and Hayek</a:t>
            </a:r>
            <a:endParaRPr sz="27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How much and what kind of government intervention is compatible with a free society?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Two fun videos for classroom use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Students could watch and summarize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lnSpc>
                <a:spcPct val="115000"/>
              </a:lnSpc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Students could create their own videos highlighting differences in Keynes’ and Hayek’s economics contributions.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r>
              <a:rPr lang="en-US" sz="2700" u="sng" kern="0" dirty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VIDEO 1: Fight of the Century: Round 1 “Fear the Boom and Bust”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8467" defTabSz="609630">
              <a:lnSpc>
                <a:spcPct val="115000"/>
              </a:lnSpc>
              <a:spcBef>
                <a:spcPts val="400"/>
              </a:spcBef>
              <a:buClr>
                <a:srgbClr val="000000"/>
              </a:buClr>
              <a:buSzPts val="1100"/>
            </a:pPr>
            <a:r>
              <a:rPr lang="en-US" sz="2700" u="sng" kern="0" dirty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VIDEO 2: Fight of the Century: Round 2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1" name="Google Shape;711;g3b1aa512d6e_0_149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712" name="Google Shape;712;g3b1aa512d6e_0_149"/>
          <p:cNvGrpSpPr/>
          <p:nvPr/>
        </p:nvGrpSpPr>
        <p:grpSpPr>
          <a:xfrm>
            <a:off x="1462561" y="685801"/>
            <a:ext cx="9266939" cy="666750"/>
            <a:chOff x="0" y="-38100"/>
            <a:chExt cx="3660989" cy="254832"/>
          </a:xfrm>
        </p:grpSpPr>
        <p:sp>
          <p:nvSpPr>
            <p:cNvPr id="713" name="Google Shape;713;g3b1aa512d6e_0_149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g3b1aa512d6e_0_149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5" name="Google Shape;715;g3b1aa512d6e_0_149"/>
          <p:cNvSpPr txBox="1"/>
          <p:nvPr/>
        </p:nvSpPr>
        <p:spPr>
          <a:xfrm>
            <a:off x="1302878" y="294802"/>
            <a:ext cx="9417600" cy="1184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5500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Class Idea</a:t>
            </a:r>
            <a:endParaRPr sz="55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716" name="Google Shape;716;g3b1aa512d6e_0_149" title="Center for Economic Educatio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30305" y="5556600"/>
            <a:ext cx="1797829" cy="109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b170311597_0_290"/>
          <p:cNvSpPr txBox="1"/>
          <p:nvPr/>
        </p:nvSpPr>
        <p:spPr>
          <a:xfrm>
            <a:off x="1153417" y="1676600"/>
            <a:ext cx="9755400" cy="498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7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Debate Prompt</a:t>
            </a: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: Who should steer the economy–governments or markets?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00" indent="-321310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Using this handout as a guide: </a:t>
            </a:r>
            <a:r>
              <a:rPr lang="en-US" sz="2700" u="sng" kern="0" dirty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Handout: Keynesian v Austrian School</a:t>
            </a: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 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Assign (or allow students to pick) which school of thought they want to research for their debate. Split the class into two groups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Provide some in-class time to prepare (20+ minutes). Instruct them to prepare economic arguments to support their position.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Choose a structured debate format that fits your class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00" indent="-321310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Ideas: </a:t>
            </a:r>
            <a:r>
              <a:rPr lang="en-US" sz="2700" u="sng" kern="0" dirty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4 Fast Debate Formats (Thoughtco)</a:t>
            </a:r>
            <a:r>
              <a:rPr lang="en-US" sz="27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2700" kern="0" dirty="0">
              <a:solidFill>
                <a:srgbClr val="000000"/>
              </a:solidFill>
              <a:latin typeface="Proxima Nova"/>
              <a:ea typeface="Proxima Nova"/>
              <a:cs typeface="Proxima Nova"/>
            </a:endParaRPr>
          </a:p>
        </p:txBody>
      </p:sp>
      <p:sp>
        <p:nvSpPr>
          <p:cNvPr id="722" name="Google Shape;722;g3b170311597_0_290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723" name="Google Shape;723;g3b170311597_0_290"/>
          <p:cNvGrpSpPr/>
          <p:nvPr/>
        </p:nvGrpSpPr>
        <p:grpSpPr>
          <a:xfrm>
            <a:off x="1453539" y="505257"/>
            <a:ext cx="9266939" cy="902273"/>
            <a:chOff x="0" y="-38100"/>
            <a:chExt cx="3660989" cy="254832"/>
          </a:xfrm>
        </p:grpSpPr>
        <p:sp>
          <p:nvSpPr>
            <p:cNvPr id="724" name="Google Shape;724;g3b170311597_0_290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g3b170311597_0_290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6" name="Google Shape;726;g3b170311597_0_290"/>
          <p:cNvSpPr txBox="1"/>
          <p:nvPr/>
        </p:nvSpPr>
        <p:spPr>
          <a:xfrm>
            <a:off x="1302878" y="294802"/>
            <a:ext cx="9417600" cy="1184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5500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Class Idea: Debate</a:t>
            </a:r>
            <a:endParaRPr sz="55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727" name="Google Shape;727;g3b170311597_0_290" title="Center for Economic Educatio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30305" y="5556600"/>
            <a:ext cx="1797829" cy="109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b170311597_0_280"/>
          <p:cNvSpPr txBox="1"/>
          <p:nvPr/>
        </p:nvSpPr>
        <p:spPr>
          <a:xfrm>
            <a:off x="1153417" y="1533000"/>
            <a:ext cx="9960200" cy="5099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  <a:buSzPts val="3999"/>
            </a:pPr>
            <a:r>
              <a:rPr lang="en-US" sz="38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Project</a:t>
            </a:r>
            <a:endParaRPr sz="38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Have students work on a project either individually or in small groups. This can be done in part of 2 class periods or as homework.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Let them select an important historical or current economist who helped shape economic ideas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Have them prepare an analysis that includes the following components: School of Economic Thought, Historical Context, Major Contributions, Lasting Contributions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Modification</a:t>
            </a: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: this project can be modified to focus on women and people of color.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21749" defTabSz="609630">
              <a:buClr>
                <a:srgbClr val="000000"/>
              </a:buClr>
              <a:buSzPts val="4000"/>
              <a:buFont typeface="Proxima Nova"/>
              <a:buChar char="●"/>
            </a:pPr>
            <a:r>
              <a:rPr lang="en-US" sz="2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Optional: 5-minute presentations</a:t>
            </a:r>
            <a:endParaRPr sz="2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3" name="Google Shape;733;g3b170311597_0_280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734" name="Google Shape;734;g3b170311597_0_280"/>
          <p:cNvGrpSpPr/>
          <p:nvPr/>
        </p:nvGrpSpPr>
        <p:grpSpPr>
          <a:xfrm>
            <a:off x="1462567" y="1000168"/>
            <a:ext cx="9266939" cy="532837"/>
            <a:chOff x="0" y="-38100"/>
            <a:chExt cx="3660989" cy="254832"/>
          </a:xfrm>
        </p:grpSpPr>
        <p:sp>
          <p:nvSpPr>
            <p:cNvPr id="735" name="Google Shape;735;g3b170311597_0_280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g3b170311597_0_280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7" name="Google Shape;737;g3b170311597_0_280"/>
          <p:cNvSpPr txBox="1"/>
          <p:nvPr/>
        </p:nvSpPr>
        <p:spPr>
          <a:xfrm>
            <a:off x="1302883" y="294801"/>
            <a:ext cx="9417600" cy="1465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6800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Class Idea</a:t>
            </a:r>
            <a:endParaRPr sz="68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738" name="Google Shape;738;g3b170311597_0_280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b1aa512d6e_0_174"/>
          <p:cNvSpPr txBox="1"/>
          <p:nvPr/>
        </p:nvSpPr>
        <p:spPr>
          <a:xfrm>
            <a:off x="1153417" y="1533000"/>
            <a:ext cx="9960200" cy="400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  <a:buSzPts val="3999"/>
            </a:pPr>
            <a:endParaRPr lang="en-US" sz="38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3999"/>
            </a:pPr>
            <a:r>
              <a:rPr lang="en-US" sz="38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Read and Summarize</a:t>
            </a:r>
            <a:endParaRPr sz="38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Have students read Hayek’s </a:t>
            </a:r>
            <a:r>
              <a:rPr lang="en-US" sz="3067" u="sng" kern="0" dirty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(1945) “The Use of Knowledge in Society” AER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Ask them to summarize the key points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Have them work in groups to improve their summaries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Have them discuss/analyze whether and how they see the article having relevance today.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44" name="Google Shape;744;g3b1aa512d6e_0_174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745" name="Google Shape;745;g3b1aa512d6e_0_174"/>
          <p:cNvGrpSpPr/>
          <p:nvPr/>
        </p:nvGrpSpPr>
        <p:grpSpPr>
          <a:xfrm>
            <a:off x="1462567" y="1000168"/>
            <a:ext cx="9266939" cy="532837"/>
            <a:chOff x="0" y="-38100"/>
            <a:chExt cx="3660989" cy="254832"/>
          </a:xfrm>
        </p:grpSpPr>
        <p:sp>
          <p:nvSpPr>
            <p:cNvPr id="746" name="Google Shape;746;g3b1aa512d6e_0_174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g3b1aa512d6e_0_174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8" name="Google Shape;748;g3b1aa512d6e_0_174"/>
          <p:cNvSpPr txBox="1"/>
          <p:nvPr/>
        </p:nvSpPr>
        <p:spPr>
          <a:xfrm>
            <a:off x="1302883" y="294801"/>
            <a:ext cx="9417600" cy="1733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804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Class Idea</a:t>
            </a:r>
            <a:endParaRPr sz="1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749" name="Google Shape;749;g3b1aa512d6e_0_174" title="Center for Economic Educatio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b1aa512d6e_0_194"/>
          <p:cNvSpPr txBox="1"/>
          <p:nvPr/>
        </p:nvSpPr>
        <p:spPr>
          <a:xfrm>
            <a:off x="1153417" y="1533001"/>
            <a:ext cx="9960200" cy="3888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  <a:buSzPts val="3999"/>
            </a:pPr>
            <a:r>
              <a:rPr lang="en-US" sz="38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Research</a:t>
            </a:r>
            <a:endParaRPr sz="3800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Have students look for more recent examples that relate to the clash between Keynes and Hayek.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Have them select and analyze a current issue and go through the the potential/expected responses from Keynes or Hayek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What has the government policy response been and who does this most align with–Keynes or Hayek.</a:t>
            </a:r>
            <a:endParaRPr sz="3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5" name="Google Shape;755;g3b1aa512d6e_0_194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756" name="Google Shape;756;g3b1aa512d6e_0_194"/>
          <p:cNvGrpSpPr/>
          <p:nvPr/>
        </p:nvGrpSpPr>
        <p:grpSpPr>
          <a:xfrm>
            <a:off x="1462567" y="1000168"/>
            <a:ext cx="9266939" cy="532837"/>
            <a:chOff x="0" y="-38100"/>
            <a:chExt cx="3660989" cy="254832"/>
          </a:xfrm>
        </p:grpSpPr>
        <p:sp>
          <p:nvSpPr>
            <p:cNvPr id="757" name="Google Shape;757;g3b1aa512d6e_0_194"/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g3b1aa512d6e_0_194"/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9" name="Google Shape;759;g3b1aa512d6e_0_194"/>
          <p:cNvSpPr txBox="1"/>
          <p:nvPr/>
        </p:nvSpPr>
        <p:spPr>
          <a:xfrm>
            <a:off x="1302883" y="294801"/>
            <a:ext cx="9417600" cy="1733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804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Class Idea</a:t>
            </a:r>
            <a:endParaRPr sz="1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760" name="Google Shape;760;g3b1aa512d6e_0_194" title="Center for Economic Educ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3">
          <a:extLst>
            <a:ext uri="{FF2B5EF4-FFF2-40B4-BE49-F238E27FC236}">
              <a16:creationId xmlns:a16="http://schemas.microsoft.com/office/drawing/2014/main" id="{F72D1335-126F-530E-7036-4A2AA7C1B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b1aa512d6e_0_194">
            <a:extLst>
              <a:ext uri="{FF2B5EF4-FFF2-40B4-BE49-F238E27FC236}">
                <a16:creationId xmlns:a16="http://schemas.microsoft.com/office/drawing/2014/main" id="{66526EBE-8E7D-0ED8-5436-FAE9C0EA13E1}"/>
              </a:ext>
            </a:extLst>
          </p:cNvPr>
          <p:cNvSpPr txBox="1"/>
          <p:nvPr/>
        </p:nvSpPr>
        <p:spPr>
          <a:xfrm>
            <a:off x="1387513" y="2027840"/>
            <a:ext cx="9726103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14350" lvl="0" indent="-514350" fontAlgn="t">
              <a:lnSpc>
                <a:spcPct val="100000"/>
              </a:lnSpc>
              <a:buAutoNum type="arabicPeriod"/>
            </a:pPr>
            <a:r>
              <a:rPr lang="en-US" sz="3000" dirty="0">
                <a:latin typeface="Proxima Nova"/>
              </a:rPr>
              <a:t>Keynes and Hayek agreed that economic downturns cause hardship. What did they disagree about</a:t>
            </a:r>
          </a:p>
          <a:p>
            <a:pPr marL="514350" indent="-514350" fontAlgn="t">
              <a:buFontTx/>
              <a:buAutoNum type="arabicPeriod"/>
            </a:pPr>
            <a:r>
              <a:rPr lang="en-US" sz="3000" dirty="0">
                <a:latin typeface="Proxima Nova"/>
              </a:rPr>
              <a:t>What is one benefit and one drawback of government intervention in the economy?</a:t>
            </a:r>
          </a:p>
          <a:p>
            <a:pPr marL="514350" indent="-514350" fontAlgn="t">
              <a:buFontTx/>
              <a:buAutoNum type="arabicPeriod"/>
            </a:pPr>
            <a:r>
              <a:rPr lang="en-US" sz="3000" dirty="0">
                <a:latin typeface="Proxima Nova"/>
              </a:rPr>
              <a:t>Which idea from today's lesson seems most relevant to a current economic issue? Explain.</a:t>
            </a:r>
          </a:p>
          <a:p>
            <a:pPr marL="514350" lvl="0" indent="-514350" fontAlgn="t">
              <a:lnSpc>
                <a:spcPct val="100000"/>
              </a:lnSpc>
              <a:buAutoNum type="arabicPeriod"/>
            </a:pPr>
            <a:endParaRPr lang="en-US" sz="3000" dirty="0">
              <a:latin typeface="Proxima Nova"/>
            </a:endParaRPr>
          </a:p>
          <a:p>
            <a:pPr lvl="0" fontAlgn="t">
              <a:lnSpc>
                <a:spcPct val="100000"/>
              </a:lnSpc>
            </a:pP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756" name="Google Shape;756;g3b1aa512d6e_0_194">
            <a:extLst>
              <a:ext uri="{FF2B5EF4-FFF2-40B4-BE49-F238E27FC236}">
                <a16:creationId xmlns:a16="http://schemas.microsoft.com/office/drawing/2014/main" id="{37E3F924-2917-C539-5E0B-A3A63A8BE4A4}"/>
              </a:ext>
            </a:extLst>
          </p:cNvPr>
          <p:cNvGrpSpPr/>
          <p:nvPr/>
        </p:nvGrpSpPr>
        <p:grpSpPr>
          <a:xfrm>
            <a:off x="1462567" y="1000168"/>
            <a:ext cx="9266939" cy="532837"/>
            <a:chOff x="0" y="-38100"/>
            <a:chExt cx="3660989" cy="254832"/>
          </a:xfrm>
        </p:grpSpPr>
        <p:sp>
          <p:nvSpPr>
            <p:cNvPr id="757" name="Google Shape;757;g3b1aa512d6e_0_194">
              <a:extLst>
                <a:ext uri="{FF2B5EF4-FFF2-40B4-BE49-F238E27FC236}">
                  <a16:creationId xmlns:a16="http://schemas.microsoft.com/office/drawing/2014/main" id="{5D78763F-CE0D-F3F5-A84F-480A240D5C8E}"/>
                </a:ext>
              </a:extLst>
            </p:cNvPr>
            <p:cNvSpPr/>
            <p:nvPr/>
          </p:nvSpPr>
          <p:spPr>
            <a:xfrm>
              <a:off x="0" y="0"/>
              <a:ext cx="3660989" cy="216732"/>
            </a:xfrm>
            <a:custGeom>
              <a:avLst/>
              <a:gdLst/>
              <a:ahLst/>
              <a:cxnLst/>
              <a:rect l="l" t="t" r="r" b="b"/>
              <a:pathLst>
                <a:path w="3660989" h="216732" extrusionOk="0">
                  <a:moveTo>
                    <a:pt x="28405" y="0"/>
                  </a:moveTo>
                  <a:lnTo>
                    <a:pt x="3632584" y="0"/>
                  </a:lnTo>
                  <a:cubicBezTo>
                    <a:pt x="3648271" y="0"/>
                    <a:pt x="3660989" y="12717"/>
                    <a:pt x="3660989" y="28405"/>
                  </a:cubicBezTo>
                  <a:lnTo>
                    <a:pt x="3660989" y="188327"/>
                  </a:lnTo>
                  <a:cubicBezTo>
                    <a:pt x="3660989" y="204015"/>
                    <a:pt x="3648271" y="216732"/>
                    <a:pt x="3632584" y="216732"/>
                  </a:cubicBezTo>
                  <a:lnTo>
                    <a:pt x="28405" y="216732"/>
                  </a:lnTo>
                  <a:cubicBezTo>
                    <a:pt x="12717" y="216732"/>
                    <a:pt x="0" y="204015"/>
                    <a:pt x="0" y="188327"/>
                  </a:cubicBezTo>
                  <a:lnTo>
                    <a:pt x="0" y="28405"/>
                  </a:lnTo>
                  <a:cubicBezTo>
                    <a:pt x="0" y="12717"/>
                    <a:pt x="12717" y="0"/>
                    <a:pt x="28405" y="0"/>
                  </a:cubicBezTo>
                  <a:close/>
                </a:path>
              </a:pathLst>
            </a:custGeom>
            <a:solidFill>
              <a:srgbClr val="8BD1F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g3b1aa512d6e_0_194">
              <a:extLst>
                <a:ext uri="{FF2B5EF4-FFF2-40B4-BE49-F238E27FC236}">
                  <a16:creationId xmlns:a16="http://schemas.microsoft.com/office/drawing/2014/main" id="{F321D131-3B4B-FA2B-F1A4-8950BAF7CA97}"/>
                </a:ext>
              </a:extLst>
            </p:cNvPr>
            <p:cNvSpPr txBox="1"/>
            <p:nvPr/>
          </p:nvSpPr>
          <p:spPr>
            <a:xfrm>
              <a:off x="0" y="-38100"/>
              <a:ext cx="36609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9" name="Google Shape;759;g3b1aa512d6e_0_194">
            <a:extLst>
              <a:ext uri="{FF2B5EF4-FFF2-40B4-BE49-F238E27FC236}">
                <a16:creationId xmlns:a16="http://schemas.microsoft.com/office/drawing/2014/main" id="{DD99A730-EC12-8B44-7C4D-BABBD638D6FB}"/>
              </a:ext>
            </a:extLst>
          </p:cNvPr>
          <p:cNvSpPr txBox="1"/>
          <p:nvPr/>
        </p:nvSpPr>
        <p:spPr>
          <a:xfrm>
            <a:off x="1302883" y="294801"/>
            <a:ext cx="9417600" cy="1733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4"/>
              </a:lnSpc>
              <a:buClr>
                <a:srgbClr val="000000"/>
              </a:buClr>
              <a:buSzPts val="13466"/>
            </a:pPr>
            <a:r>
              <a:rPr lang="en-US" sz="8044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Exit Ticket</a:t>
            </a:r>
            <a:endParaRPr sz="1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760" name="Google Shape;760;g3b1aa512d6e_0_194" title="Center for Economic Education.png">
            <a:extLst>
              <a:ext uri="{FF2B5EF4-FFF2-40B4-BE49-F238E27FC236}">
                <a16:creationId xmlns:a16="http://schemas.microsoft.com/office/drawing/2014/main" id="{426854B7-6D0C-758F-AD0D-48E2E41023B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8012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5" name="Google Shape;765;g2f79e684b09_1_40"/>
          <p:cNvGrpSpPr/>
          <p:nvPr/>
        </p:nvGrpSpPr>
        <p:grpSpPr>
          <a:xfrm>
            <a:off x="861600" y="972767"/>
            <a:ext cx="10547457" cy="729567"/>
            <a:chOff x="0" y="-38100"/>
            <a:chExt cx="2892620" cy="254832"/>
          </a:xfrm>
        </p:grpSpPr>
        <p:sp>
          <p:nvSpPr>
            <p:cNvPr id="766" name="Google Shape;766;g2f79e684b09_1_40"/>
            <p:cNvSpPr/>
            <p:nvPr/>
          </p:nvSpPr>
          <p:spPr>
            <a:xfrm>
              <a:off x="0" y="0"/>
              <a:ext cx="2892620" cy="216732"/>
            </a:xfrm>
            <a:custGeom>
              <a:avLst/>
              <a:gdLst/>
              <a:ahLst/>
              <a:cxnLst/>
              <a:rect l="l" t="t" r="r" b="b"/>
              <a:pathLst>
                <a:path w="2892620" h="216732" extrusionOk="0">
                  <a:moveTo>
                    <a:pt x="35950" y="0"/>
                  </a:moveTo>
                  <a:lnTo>
                    <a:pt x="2856670" y="0"/>
                  </a:lnTo>
                  <a:cubicBezTo>
                    <a:pt x="2876525" y="0"/>
                    <a:pt x="2892620" y="16095"/>
                    <a:pt x="2892620" y="35950"/>
                  </a:cubicBezTo>
                  <a:lnTo>
                    <a:pt x="2892620" y="180782"/>
                  </a:lnTo>
                  <a:cubicBezTo>
                    <a:pt x="2892620" y="200637"/>
                    <a:pt x="2876525" y="216732"/>
                    <a:pt x="2856670" y="216732"/>
                  </a:cubicBezTo>
                  <a:lnTo>
                    <a:pt x="35950" y="216732"/>
                  </a:lnTo>
                  <a:cubicBezTo>
                    <a:pt x="16095" y="216732"/>
                    <a:pt x="0" y="200637"/>
                    <a:pt x="0" y="180782"/>
                  </a:cubicBezTo>
                  <a:lnTo>
                    <a:pt x="0" y="35950"/>
                  </a:lnTo>
                  <a:cubicBezTo>
                    <a:pt x="0" y="16095"/>
                    <a:pt x="16095" y="0"/>
                    <a:pt x="35950" y="0"/>
                  </a:cubicBezTo>
                  <a:close/>
                </a:path>
              </a:pathLst>
            </a:custGeom>
            <a:solidFill>
              <a:srgbClr val="FC9B5A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g2f79e684b09_1_40"/>
            <p:cNvSpPr txBox="1"/>
            <p:nvPr/>
          </p:nvSpPr>
          <p:spPr>
            <a:xfrm>
              <a:off x="0" y="-38100"/>
              <a:ext cx="28926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8" name="Google Shape;768;g2f79e684b09_1_40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69" name="Google Shape;769;g2f79e684b09_1_40"/>
          <p:cNvSpPr txBox="1"/>
          <p:nvPr/>
        </p:nvSpPr>
        <p:spPr>
          <a:xfrm>
            <a:off x="0" y="219419"/>
            <a:ext cx="12192000" cy="201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3"/>
              </a:lnSpc>
              <a:buClr>
                <a:srgbClr val="000000"/>
              </a:buClr>
              <a:buSzPts val="12099"/>
            </a:pPr>
            <a:endParaRPr sz="933" kern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770" name="Google Shape;770;g2f79e684b09_1_40"/>
          <p:cNvSpPr txBox="1"/>
          <p:nvPr/>
        </p:nvSpPr>
        <p:spPr>
          <a:xfrm>
            <a:off x="0" y="361450"/>
            <a:ext cx="12192000" cy="1407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3"/>
              </a:lnSpc>
              <a:buClr>
                <a:srgbClr val="000000"/>
              </a:buClr>
              <a:buSzPts val="12099"/>
            </a:pPr>
            <a:r>
              <a:rPr lang="en-US" sz="6533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Economics Resources</a:t>
            </a:r>
            <a:endParaRPr sz="100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771" name="Google Shape;771;g2f79e684b09_1_40"/>
          <p:cNvSpPr txBox="1"/>
          <p:nvPr/>
        </p:nvSpPr>
        <p:spPr>
          <a:xfrm>
            <a:off x="1090883" y="2119234"/>
            <a:ext cx="10756000" cy="345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buClr>
                <a:srgbClr val="000000"/>
              </a:buClr>
              <a:buSzPts val="4807"/>
            </a:pPr>
            <a:r>
              <a:rPr lang="en-US" sz="2867" i="1" u="sng" kern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The Evolution of Economic Thought </a:t>
            </a:r>
            <a:r>
              <a:rPr lang="en-US" sz="2867" u="sng" kern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Brue and Grant (textbook)</a:t>
            </a:r>
            <a:endParaRPr sz="2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r>
              <a:rPr lang="en-US" sz="2867" u="sng" kern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5"/>
              </a:rPr>
              <a:t>How Bad was the Great Depression? (St. Louis FRB)</a:t>
            </a:r>
            <a:endParaRPr sz="2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r>
              <a:rPr lang="en-US" sz="2867" u="sng" kern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6"/>
              </a:rPr>
              <a:t>New Ideas from Dead Economists Buchholz</a:t>
            </a:r>
            <a:endParaRPr sz="2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r>
              <a:rPr lang="en-US" sz="2867" u="sng" kern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7"/>
              </a:rPr>
              <a:t>Teachings from the Worldly Philosophy Heilbroner</a:t>
            </a:r>
            <a:endParaRPr sz="2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</a:pPr>
            <a:r>
              <a:rPr lang="en-US" sz="28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(</a:t>
            </a:r>
            <a:r>
              <a:rPr lang="en-US" sz="3067" u="sng" kern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8"/>
              </a:rPr>
              <a:t>1945) “The Use of Knowledge in Society” AER</a:t>
            </a:r>
            <a:endParaRPr sz="2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r>
              <a:rPr lang="en-US" sz="2867" u="sng" kern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9"/>
              </a:rPr>
              <a:t>The Worldly Philosophers Heilbroner</a:t>
            </a:r>
            <a:endParaRPr sz="2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75015"/>
              </a:lnSpc>
              <a:buClr>
                <a:srgbClr val="000000"/>
              </a:buClr>
              <a:buSzPts val="4807"/>
            </a:pPr>
            <a:endParaRPr sz="2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72" name="Google Shape;772;g2f79e684b09_1_40" title="Center for Economic Education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0" name="Google Shape;780;g3b170311597_0_301"/>
          <p:cNvGrpSpPr/>
          <p:nvPr/>
        </p:nvGrpSpPr>
        <p:grpSpPr>
          <a:xfrm>
            <a:off x="1734604" y="887305"/>
            <a:ext cx="8722998" cy="645048"/>
            <a:chOff x="0" y="-38100"/>
            <a:chExt cx="3446100" cy="254832"/>
          </a:xfrm>
        </p:grpSpPr>
        <p:sp>
          <p:nvSpPr>
            <p:cNvPr id="781" name="Google Shape;781;g3b170311597_0_301"/>
            <p:cNvSpPr/>
            <p:nvPr/>
          </p:nvSpPr>
          <p:spPr>
            <a:xfrm>
              <a:off x="0" y="0"/>
              <a:ext cx="3446042" cy="216732"/>
            </a:xfrm>
            <a:custGeom>
              <a:avLst/>
              <a:gdLst/>
              <a:ahLst/>
              <a:cxnLst/>
              <a:rect l="l" t="t" r="r" b="b"/>
              <a:pathLst>
                <a:path w="3446042" h="216732" extrusionOk="0">
                  <a:moveTo>
                    <a:pt x="30177" y="0"/>
                  </a:moveTo>
                  <a:lnTo>
                    <a:pt x="3415865" y="0"/>
                  </a:lnTo>
                  <a:cubicBezTo>
                    <a:pt x="3423868" y="0"/>
                    <a:pt x="3431544" y="3179"/>
                    <a:pt x="3437203" y="8839"/>
                  </a:cubicBezTo>
                  <a:cubicBezTo>
                    <a:pt x="3442862" y="14498"/>
                    <a:pt x="3446042" y="22173"/>
                    <a:pt x="3446042" y="30177"/>
                  </a:cubicBezTo>
                  <a:lnTo>
                    <a:pt x="3446042" y="186555"/>
                  </a:lnTo>
                  <a:cubicBezTo>
                    <a:pt x="3446042" y="194559"/>
                    <a:pt x="3442862" y="202234"/>
                    <a:pt x="3437203" y="207894"/>
                  </a:cubicBezTo>
                  <a:cubicBezTo>
                    <a:pt x="3431544" y="213553"/>
                    <a:pt x="3423868" y="216732"/>
                    <a:pt x="3415865" y="216732"/>
                  </a:cubicBezTo>
                  <a:lnTo>
                    <a:pt x="30177" y="216732"/>
                  </a:lnTo>
                  <a:cubicBezTo>
                    <a:pt x="22173" y="216732"/>
                    <a:pt x="14498" y="213553"/>
                    <a:pt x="8839" y="207894"/>
                  </a:cubicBezTo>
                  <a:cubicBezTo>
                    <a:pt x="3179" y="202234"/>
                    <a:pt x="0" y="194559"/>
                    <a:pt x="0" y="186555"/>
                  </a:cubicBezTo>
                  <a:lnTo>
                    <a:pt x="0" y="30177"/>
                  </a:lnTo>
                  <a:cubicBezTo>
                    <a:pt x="0" y="22173"/>
                    <a:pt x="3179" y="14498"/>
                    <a:pt x="8839" y="8839"/>
                  </a:cubicBezTo>
                  <a:cubicBezTo>
                    <a:pt x="14498" y="3179"/>
                    <a:pt x="22173" y="0"/>
                    <a:pt x="30177" y="0"/>
                  </a:cubicBezTo>
                  <a:close/>
                </a:path>
              </a:pathLst>
            </a:custGeom>
            <a:solidFill>
              <a:srgbClr val="FA7A9D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g3b170311597_0_301"/>
            <p:cNvSpPr txBox="1"/>
            <p:nvPr/>
          </p:nvSpPr>
          <p:spPr>
            <a:xfrm>
              <a:off x="0" y="-38100"/>
              <a:ext cx="3446100" cy="25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4" name="Google Shape;784;g3b170311597_0_301"/>
          <p:cNvSpPr txBox="1"/>
          <p:nvPr/>
        </p:nvSpPr>
        <p:spPr>
          <a:xfrm>
            <a:off x="0" y="219418"/>
            <a:ext cx="12192000" cy="173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609630">
              <a:lnSpc>
                <a:spcPct val="140003"/>
              </a:lnSpc>
              <a:buClr>
                <a:srgbClr val="000000"/>
              </a:buClr>
              <a:buSzPts val="12099"/>
            </a:pPr>
            <a:r>
              <a:rPr lang="en-US" sz="8066" b="1" kern="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Additional Resources</a:t>
            </a:r>
            <a:endParaRPr sz="933" b="1" kern="0" dirty="0">
              <a:solidFill>
                <a:srgbClr val="000000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786" name="Google Shape;786;g3b170311597_0_301"/>
          <p:cNvSpPr txBox="1"/>
          <p:nvPr/>
        </p:nvSpPr>
        <p:spPr>
          <a:xfrm>
            <a:off x="1554480" y="1863090"/>
            <a:ext cx="10292420" cy="308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75015"/>
              </a:lnSpc>
              <a:buClr>
                <a:srgbClr val="000000"/>
              </a:buClr>
              <a:buSzPts val="4807"/>
            </a:pPr>
            <a:r>
              <a:rPr lang="en-US" sz="28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MCEE K-12 Teacher Resources </a:t>
            </a:r>
            <a:endParaRPr sz="28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75015"/>
              </a:lnSpc>
              <a:buClr>
                <a:srgbClr val="000000"/>
              </a:buClr>
              <a:buSzPts val="4807"/>
            </a:pPr>
            <a:r>
              <a:rPr lang="en-US" sz="28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CEE </a:t>
            </a:r>
            <a:r>
              <a:rPr lang="en-US" sz="2867" kern="0" dirty="0" err="1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EconEdLink</a:t>
            </a:r>
            <a:endParaRPr sz="28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75015"/>
              </a:lnSpc>
              <a:buClr>
                <a:srgbClr val="000000"/>
              </a:buClr>
              <a:buSzPts val="4807"/>
            </a:pPr>
            <a:r>
              <a:rPr lang="en-US" sz="28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5"/>
              </a:rPr>
              <a:t>Federal Reserve Education</a:t>
            </a:r>
            <a:endParaRPr lang="en-US" sz="28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75015"/>
              </a:lnSpc>
              <a:buClr>
                <a:srgbClr val="000000"/>
              </a:buClr>
              <a:buSzPts val="4807"/>
            </a:pPr>
            <a:r>
              <a:rPr lang="en-US" sz="28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  <a:hlinkClick r:id="rId6"/>
              </a:rPr>
              <a:t>SCSU Center for Economic Education</a:t>
            </a:r>
            <a:endParaRPr sz="28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90" name="Google Shape;790;g3b170311597_0_301" title="Center for Economic Education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218FA2-661F-7FA6-BF2D-3DFA2CB1D0D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499588" y="5231654"/>
            <a:ext cx="2597021" cy="132556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9"/>
          <p:cNvGrpSpPr/>
          <p:nvPr/>
        </p:nvGrpSpPr>
        <p:grpSpPr>
          <a:xfrm>
            <a:off x="77726" y="674371"/>
            <a:ext cx="12036551" cy="525779"/>
            <a:chOff x="0" y="-38100"/>
            <a:chExt cx="4755180" cy="223999"/>
          </a:xfrm>
        </p:grpSpPr>
        <p:sp>
          <p:nvSpPr>
            <p:cNvPr id="202" name="Google Shape;202;p9"/>
            <p:cNvSpPr/>
            <p:nvPr/>
          </p:nvSpPr>
          <p:spPr>
            <a:xfrm>
              <a:off x="0" y="0"/>
              <a:ext cx="4755180" cy="185899"/>
            </a:xfrm>
            <a:custGeom>
              <a:avLst/>
              <a:gdLst/>
              <a:ahLst/>
              <a:cxnLst/>
              <a:rect l="l" t="t" r="r" b="b"/>
              <a:pathLst>
                <a:path w="4755180" h="185899" extrusionOk="0">
                  <a:moveTo>
                    <a:pt x="21869" y="0"/>
                  </a:moveTo>
                  <a:lnTo>
                    <a:pt x="4733311" y="0"/>
                  </a:lnTo>
                  <a:cubicBezTo>
                    <a:pt x="4745389" y="0"/>
                    <a:pt x="4755180" y="9791"/>
                    <a:pt x="4755180" y="21869"/>
                  </a:cubicBezTo>
                  <a:lnTo>
                    <a:pt x="4755180" y="164030"/>
                  </a:lnTo>
                  <a:cubicBezTo>
                    <a:pt x="4755180" y="169830"/>
                    <a:pt x="4752875" y="175392"/>
                    <a:pt x="4748774" y="179493"/>
                  </a:cubicBezTo>
                  <a:cubicBezTo>
                    <a:pt x="4744673" y="183595"/>
                    <a:pt x="4739111" y="185899"/>
                    <a:pt x="4733311" y="185899"/>
                  </a:cubicBezTo>
                  <a:lnTo>
                    <a:pt x="21869" y="185899"/>
                  </a:lnTo>
                  <a:cubicBezTo>
                    <a:pt x="16069" y="185899"/>
                    <a:pt x="10506" y="183595"/>
                    <a:pt x="6405" y="179493"/>
                  </a:cubicBezTo>
                  <a:cubicBezTo>
                    <a:pt x="2304" y="175392"/>
                    <a:pt x="0" y="169830"/>
                    <a:pt x="0" y="164030"/>
                  </a:cubicBezTo>
                  <a:lnTo>
                    <a:pt x="0" y="21869"/>
                  </a:lnTo>
                  <a:cubicBezTo>
                    <a:pt x="0" y="16069"/>
                    <a:pt x="2304" y="10506"/>
                    <a:pt x="6405" y="6405"/>
                  </a:cubicBezTo>
                  <a:cubicBezTo>
                    <a:pt x="10506" y="2304"/>
                    <a:pt x="16069" y="0"/>
                    <a:pt x="21869" y="0"/>
                  </a:cubicBezTo>
                  <a:close/>
                </a:path>
              </a:pathLst>
            </a:custGeom>
            <a:solidFill>
              <a:srgbClr val="ECFFAE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9"/>
            <p:cNvSpPr txBox="1"/>
            <p:nvPr/>
          </p:nvSpPr>
          <p:spPr>
            <a:xfrm>
              <a:off x="0" y="-38100"/>
              <a:ext cx="4755179" cy="223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609630">
                <a:lnSpc>
                  <a:spcPct val="147722"/>
                </a:lnSpc>
                <a:buClr>
                  <a:srgbClr val="000000"/>
                </a:buClr>
                <a:buSzPts val="1800"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p9"/>
          <p:cNvSpPr txBox="1"/>
          <p:nvPr/>
        </p:nvSpPr>
        <p:spPr>
          <a:xfrm>
            <a:off x="388620" y="264034"/>
            <a:ext cx="11803380" cy="78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3002"/>
              </a:lnSpc>
              <a:buClr>
                <a:srgbClr val="000000"/>
              </a:buClr>
              <a:buSzPts val="5899"/>
            </a:pPr>
            <a:r>
              <a:rPr lang="en-US" sz="45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Standards </a:t>
            </a:r>
            <a:r>
              <a:rPr lang="en-US" sz="45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Alignment Resources</a:t>
            </a:r>
            <a:endParaRPr lang="en-US" sz="45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6" name="Google Shape;206;p9"/>
          <p:cNvSpPr txBox="1"/>
          <p:nvPr/>
        </p:nvSpPr>
        <p:spPr>
          <a:xfrm>
            <a:off x="925830" y="1456893"/>
            <a:ext cx="9732887" cy="443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609630">
              <a:lnSpc>
                <a:spcPct val="115000"/>
              </a:lnSpc>
              <a:buClr>
                <a:srgbClr val="000000"/>
              </a:buClr>
              <a:buSzPts val="4600"/>
            </a:pPr>
            <a:r>
              <a:rPr lang="en-US" sz="32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Minnesota Benchmarks in Economics</a:t>
            </a: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9.2.11.5 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9.2.7.1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347151" defTabSz="609630">
              <a:lnSpc>
                <a:spcPct val="115000"/>
              </a:lnSpc>
              <a:buClr>
                <a:srgbClr val="000000"/>
              </a:buClr>
              <a:buSzPts val="4600"/>
              <a:buFont typeface="Proxima Nova"/>
              <a:buChar char="●"/>
            </a:pPr>
            <a:r>
              <a:rPr lang="en-US" sz="30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9.2.8.4</a:t>
            </a:r>
            <a:endParaRPr sz="30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spcBef>
                <a:spcPts val="800"/>
              </a:spcBef>
              <a:buClr>
                <a:srgbClr val="000000"/>
              </a:buClr>
            </a:pPr>
            <a:r>
              <a:rPr lang="en-US" sz="305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Additional social studies benchmarks in History and Government/Civics are also addressed. See alignment map: </a:t>
            </a:r>
            <a:r>
              <a:rPr lang="en-US" sz="3050" u="sng" kern="0" dirty="0">
                <a:solidFill>
                  <a:srgbClr val="0000FF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Keynes v. Hayek HS Standards Alignment Map</a:t>
            </a:r>
            <a:endParaRPr sz="3050" kern="0" dirty="0">
              <a:solidFill>
                <a:srgbClr val="000000"/>
              </a:solidFill>
              <a:latin typeface="Proxima Nova"/>
              <a:ea typeface="Proxima Nova"/>
              <a:cs typeface="Proxima Nova"/>
            </a:endParaRPr>
          </a:p>
          <a:p>
            <a:pPr defTabSz="609630">
              <a:spcBef>
                <a:spcPts val="800"/>
              </a:spcBef>
              <a:buClr>
                <a:srgbClr val="000000"/>
              </a:buClr>
            </a:pPr>
            <a:endParaRPr sz="2666" kern="0" dirty="0">
              <a:solidFill>
                <a:srgbClr val="000000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207" name="Google Shape;207;p9"/>
          <p:cNvSpPr/>
          <p:nvPr/>
        </p:nvSpPr>
        <p:spPr>
          <a:xfrm>
            <a:off x="-60164" y="5556600"/>
            <a:ext cx="1447678" cy="1447678"/>
          </a:xfrm>
          <a:custGeom>
            <a:avLst/>
            <a:gdLst/>
            <a:ahLst/>
            <a:cxnLst/>
            <a:rect l="l" t="t" r="r" b="b"/>
            <a:pathLst>
              <a:path w="2171517" h="2171517" extrusionOk="0">
                <a:moveTo>
                  <a:pt x="0" y="0"/>
                </a:moveTo>
                <a:lnTo>
                  <a:pt x="2171517" y="0"/>
                </a:lnTo>
                <a:lnTo>
                  <a:pt x="2171517" y="2171517"/>
                </a:lnTo>
                <a:lnTo>
                  <a:pt x="0" y="2171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609630">
              <a:buClr>
                <a:srgbClr val="000000"/>
              </a:buClr>
            </a:pPr>
            <a:endParaRPr lang="en-US"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08" name="Google Shape;208;p9" title="Center for Economic Educatio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75084" y="5461784"/>
            <a:ext cx="1953049" cy="1193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907B-0DC9-E64D-B7CC-FD7066550EDE}"/>
              </a:ext>
            </a:extLst>
          </p:cNvPr>
          <p:cNvSpPr txBox="1">
            <a:spLocks/>
          </p:cNvSpPr>
          <p:nvPr/>
        </p:nvSpPr>
        <p:spPr>
          <a:xfrm>
            <a:off x="706223" y="469339"/>
            <a:ext cx="10582841" cy="122135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414A58"/>
                </a:solidFill>
                <a:latin typeface="Calibri"/>
                <a:cs typeface="Calibri"/>
              </a:rPr>
              <a:t>Contact Us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A261A-0029-224B-814E-E9E4A90E2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AEE96CF-4053-2149-B5F9-FD566E7161CA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231821-F15C-F7B9-7F81-39C5EA2131FD}"/>
              </a:ext>
            </a:extLst>
          </p:cNvPr>
          <p:cNvSpPr txBox="1">
            <a:spLocks/>
          </p:cNvSpPr>
          <p:nvPr/>
        </p:nvSpPr>
        <p:spPr>
          <a:xfrm>
            <a:off x="3050184" y="1711105"/>
            <a:ext cx="7630354" cy="103544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Calibri Light"/>
                <a:cs typeface="Calibri Light"/>
              </a:rPr>
              <a:t>Lynn MacDonald, Ph.D.</a:t>
            </a:r>
          </a:p>
          <a:p>
            <a:pPr marL="0" indent="0">
              <a:buNone/>
            </a:pPr>
            <a:r>
              <a:rPr lang="en-US" sz="2400" dirty="0">
                <a:latin typeface="Calibri Light"/>
                <a:ea typeface="Calibri Light"/>
                <a:cs typeface="Calibri Light"/>
              </a:rPr>
              <a:t>Economics Professor</a:t>
            </a:r>
          </a:p>
          <a:p>
            <a:pPr marL="0" indent="0">
              <a:buNone/>
            </a:pPr>
            <a:r>
              <a:rPr lang="en-US" sz="2400" dirty="0">
                <a:latin typeface="Calibri Light"/>
                <a:ea typeface="Calibri Light"/>
                <a:cs typeface="Calibri Light"/>
              </a:rPr>
              <a:t>Co-Director, St. Cloud State University Center for Economic Education</a:t>
            </a:r>
          </a:p>
          <a:p>
            <a:pPr marL="0" indent="0">
              <a:buNone/>
            </a:pPr>
            <a:r>
              <a:rPr lang="en-US" sz="2400" dirty="0">
                <a:ea typeface="Calibri"/>
                <a:cs typeface="Calibri"/>
                <a:hlinkClick r:id="rId2"/>
              </a:rPr>
              <a:t>lcmacdonald@stcloudstate.edu</a:t>
            </a:r>
            <a:r>
              <a:rPr lang="en-US" sz="2400" dirty="0">
                <a:ea typeface="Calibri"/>
                <a:cs typeface="Calibri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ea typeface="+mn-lt"/>
                <a:cs typeface="Calibri"/>
              </a:rPr>
              <a:t>Linkedin.com/in/lynn-macdonald-b65a85404 </a:t>
            </a:r>
          </a:p>
          <a:p>
            <a:pPr marL="0" indent="0">
              <a:buNone/>
            </a:pPr>
            <a:endParaRPr lang="en-US" sz="2600" dirty="0">
              <a:latin typeface="Calibri Light" panose="020F0302020204030204" pitchFamily="34" charset="0"/>
              <a:ea typeface="+mn-lt"/>
              <a:cs typeface="Calibri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90DCF7-7158-8984-9BDE-375475207A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46" b="14646"/>
          <a:stretch/>
        </p:blipFill>
        <p:spPr>
          <a:xfrm>
            <a:off x="443345" y="1695708"/>
            <a:ext cx="2398384" cy="254378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Google Shape;790;g3b170311597_0_301" title="Center for Economic Education.png">
            <a:extLst>
              <a:ext uri="{FF2B5EF4-FFF2-40B4-BE49-F238E27FC236}">
                <a16:creationId xmlns:a16="http://schemas.microsoft.com/office/drawing/2014/main" id="{389499DE-A28B-0DBB-35F2-2D48EE0EF5F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0184" y="4404699"/>
            <a:ext cx="3263349" cy="19702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76413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5E8AA4-F7D2-743F-026F-2554DE1CBE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43" r="16743"/>
          <a:stretch/>
        </p:blipFill>
        <p:spPr>
          <a:xfrm>
            <a:off x="6193218" y="0"/>
            <a:ext cx="608381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1F6E2D-AB04-B9EB-3236-1AC86FDAEF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r="29"/>
          <a:stretch/>
        </p:blipFill>
        <p:spPr>
          <a:xfrm>
            <a:off x="0" y="0"/>
            <a:ext cx="9411909" cy="689608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0555E-F5A8-A749-BA5F-C95D063E46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3943" y="2449812"/>
            <a:ext cx="6161315" cy="914400"/>
          </a:xfrm>
        </p:spPr>
        <p:txBody>
          <a:bodyPr lIns="91440" tIns="45720" rIns="91440" bIns="45720" anchor="t"/>
          <a:lstStyle/>
          <a:p>
            <a:r>
              <a:rPr lang="en-US" sz="5000">
                <a:solidFill>
                  <a:srgbClr val="414A58"/>
                </a:solidFill>
                <a:latin typeface="+mj-lt"/>
                <a:cs typeface="Calibri"/>
              </a:rPr>
              <a:t>Thank you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E388A1-8479-A276-7746-BE78447D22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075" y="4860038"/>
            <a:ext cx="2597021" cy="13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41090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CEE colors">
      <a:dk1>
        <a:srgbClr val="000000"/>
      </a:dk1>
      <a:lt1>
        <a:srgbClr val="FFFFFF"/>
      </a:lt1>
      <a:dk2>
        <a:srgbClr val="2C3842"/>
      </a:dk2>
      <a:lt2>
        <a:srgbClr val="E7E6E6"/>
      </a:lt2>
      <a:accent1>
        <a:srgbClr val="7B8186"/>
      </a:accent1>
      <a:accent2>
        <a:srgbClr val="5AB890"/>
      </a:accent2>
      <a:accent3>
        <a:srgbClr val="A6CD6F"/>
      </a:accent3>
      <a:accent4>
        <a:srgbClr val="1C8F53"/>
      </a:accent4>
      <a:accent5>
        <a:srgbClr val="85C17A"/>
      </a:accent5>
      <a:accent6>
        <a:srgbClr val="2C3842"/>
      </a:accent6>
      <a:hlink>
        <a:srgbClr val="7B8186"/>
      </a:hlink>
      <a:folHlink>
        <a:srgbClr val="E1E2D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FC4E6640BF8E4684BB0AD888238BAB" ma:contentTypeVersion="19" ma:contentTypeDescription="Create a new document." ma:contentTypeScope="" ma:versionID="20254f2f7cb79c46d5703cd45ea0de03">
  <xsd:schema xmlns:xsd="http://www.w3.org/2001/XMLSchema" xmlns:xs="http://www.w3.org/2001/XMLSchema" xmlns:p="http://schemas.microsoft.com/office/2006/metadata/properties" xmlns:ns2="aa0c1190-56bd-4797-9cf7-4990489609e0" xmlns:ns3="e475455f-c69b-4ff8-acf7-75612f4dc189" targetNamespace="http://schemas.microsoft.com/office/2006/metadata/properties" ma:root="true" ma:fieldsID="33e2acd7f5a83e202fbb847578cccddb" ns2:_="" ns3:_="">
    <xsd:import namespace="aa0c1190-56bd-4797-9cf7-4990489609e0"/>
    <xsd:import namespace="e475455f-c69b-4ff8-acf7-75612f4dc1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0c1190-56bd-4797-9cf7-4990489609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05ee66a-9dd0-4897-bf8b-a3237da4ae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5455f-c69b-4ff8-acf7-75612f4dc18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a5e9271-f96f-4ada-b0c2-5ccfd23e6c7e}" ma:internalName="TaxCatchAll" ma:showField="CatchAllData" ma:web="e475455f-c69b-4ff8-acf7-75612f4dc1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0c1190-56bd-4797-9cf7-4990489609e0">
      <Terms xmlns="http://schemas.microsoft.com/office/infopath/2007/PartnerControls"/>
    </lcf76f155ced4ddcb4097134ff3c332f>
    <TaxCatchAll xmlns="e475455f-c69b-4ff8-acf7-75612f4dc189" xsi:nil="true"/>
  </documentManagement>
</p:properties>
</file>

<file path=customXml/itemProps1.xml><?xml version="1.0" encoding="utf-8"?>
<ds:datastoreItem xmlns:ds="http://schemas.openxmlformats.org/officeDocument/2006/customXml" ds:itemID="{5711EF54-CA8B-47BA-91A0-3C52EC8195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FB037F-AF45-449B-94CA-2804BA8899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0c1190-56bd-4797-9cf7-4990489609e0"/>
    <ds:schemaRef ds:uri="e475455f-c69b-4ff8-acf7-75612f4dc1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51F743-C0A0-4E7E-B51E-35DF69ECFFB2}">
  <ds:schemaRefs>
    <ds:schemaRef ds:uri="742ad430-3572-48e8-b446-46b1d42ed47a"/>
    <ds:schemaRef ds:uri="74616181-94ba-4823-8a07-43739609fc94"/>
    <ds:schemaRef ds:uri="aa0c1190-56bd-4797-9cf7-4990489609e0"/>
    <ds:schemaRef ds:uri="e475455f-c69b-4ff8-acf7-75612f4dc18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</TotalTime>
  <Words>3803</Words>
  <Application>Microsoft Office PowerPoint</Application>
  <PresentationFormat>Widescreen</PresentationFormat>
  <Paragraphs>492</Paragraphs>
  <Slides>66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6" baseType="lpstr">
      <vt:lpstr>Archivo Black</vt:lpstr>
      <vt:lpstr>Arial</vt:lpstr>
      <vt:lpstr>Calibri</vt:lpstr>
      <vt:lpstr>Calibri Light</vt:lpstr>
      <vt:lpstr>Caveat Brush</vt:lpstr>
      <vt:lpstr>Courier New</vt:lpstr>
      <vt:lpstr>Inter Light</vt:lpstr>
      <vt:lpstr>Proxima Nova</vt:lpstr>
      <vt:lpstr>3_Office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Historical Context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Austrian and Keynesian  Schools of Thought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Clash of Ideas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Current Applications</vt:lpstr>
      <vt:lpstr>PowerPoint Presentation</vt:lpstr>
      <vt:lpstr>PowerPoint Presentation</vt:lpstr>
      <vt:lpstr>Classroom Integration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James LeBlanc</cp:lastModifiedBy>
  <cp:revision>53</cp:revision>
  <dcterms:created xsi:type="dcterms:W3CDTF">2022-05-10T21:20:13Z</dcterms:created>
  <dcterms:modified xsi:type="dcterms:W3CDTF">2026-09-08T22:13:07Z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0x0101006DFC4E6640BF8E4684BB0AD888238BAB</vt:lpwstr>
  </property>
  <property fmtid="{D5CDD505-2E9C-101B-9397-08002B2CF9AE}" pid="3" name="MediaServiceImageTags">
    <vt:lpwstr/>
  </property>
</Properties>
</file>