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5143500" type="screen16x9"/>
  <p:notesSz cx="6858000" cy="9144000"/>
  <p:embeddedFontLst>
    <p:embeddedFont>
      <p:font typeface="Inter" panose="020B0604020202020204" charset="0"/>
      <p:regular r:id="rId36"/>
      <p:bold r:id="rId37"/>
      <p:italic r:id="rId38"/>
      <p:boldItalic r:id="rId39"/>
    </p:embeddedFont>
    <p:embeddedFont>
      <p:font typeface="Inter ExtraBold" panose="020B0604020202020204" charset="0"/>
      <p:bold r:id="rId40"/>
      <p:boldItalic r:id="rId41"/>
    </p:embeddedFont>
    <p:embeddedFont>
      <p:font typeface="Inter Medium" panose="020B0604020202020204" charset="0"/>
      <p:regular r:id="rId42"/>
      <p:bold r:id="rId43"/>
      <p:italic r:id="rId44"/>
      <p:boldItalic r:id="rId45"/>
    </p:embeddedFont>
    <p:embeddedFont>
      <p:font typeface="Inter SemiBold" panose="020B0604020202020204" charset="0"/>
      <p:regular r:id="rId46"/>
      <p:bold r:id="rId47"/>
      <p:italic r:id="rId48"/>
      <p:boldItalic r:id="rId49"/>
    </p:embeddedFont>
    <p:embeddedFont>
      <p:font typeface="Inter Tight" panose="020B0604020202020204" charset="0"/>
      <p:regular r:id="rId50"/>
      <p:bold r:id="rId51"/>
      <p:italic r:id="rId52"/>
      <p:boldItalic r:id="rId53"/>
    </p:embeddedFont>
    <p:embeddedFont>
      <p:font typeface="Proxima Nova" panose="020B0604020202020204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263B9-511E-C14A-2884-606BA8EA1ADE}" v="32" dt="2026-07-14T14:36:27.686"/>
    <p1510:client id="{ABF2F79F-0F9F-CDBA-1134-E0D37FCF4D91}" v="456" dt="2026-07-13T22:12:39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4.xml"/><Relationship Id="rId51" Type="http://schemas.openxmlformats.org/officeDocument/2006/relationships/font" Target="fonts/font1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379e4ffc0_2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f379e4ffc0_2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379e4ffc0_1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379e4ffc0_1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379e4ffc0_1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f379e4ffc0_1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379e4ffc0_0_1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379e4ffc0_0_1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f45c160531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f45c160531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45c160531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f45c160531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f45c16053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f45c16053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f45c16053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f45c16053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45c16053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f45c160531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f45c160531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f45c160531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f45c160531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f45c160531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379e4ffc0_0_0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" name="Google Shape;63;g3f379e4ff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f45c160531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f45c160531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f45c160531_0_8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f45c160531_0_8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f45c160531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f45c160531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f45c160531_0_10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f45c160531_0_10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f45c160531_0_1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f45c160531_0_1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f4eb5576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f4eb5576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f4eb557669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f4eb557669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f4eb557669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f4eb557669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3f4eb557669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3f4eb557669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f4eb557669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f4eb557669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379e4ffc0_2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379e4ffc0_2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f379e4ffc0_1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f379e4ffc0_1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379e4ffc0_2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379e4ffc0_2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379e4ffc0_2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379e4ffc0_2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379e4ffc0_2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379e4ffc0_2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379e4ffc0_1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f379e4ffc0_1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379e4ffc0_1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379e4ffc0_1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379e4ffc0_1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379e4ffc0_1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f379e4ffc0_13_0)">
  <p:cSld name="Generated (g3f379e4ffc0_13_0)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www.youtube.com/watch?v=NfurkrZEn3Q" TargetMode="Externa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ocs.google.com/document/d/1Xx4aUr84cG83Kqf9uT3IknfdGxvdcOSNx_OKvCf4FV8/copy" TargetMode="Externa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docs.google.com/document/d/118T-zqcZ7I6q465JZSkMCA1NQ1sK0GX-UDgwvsDzWeA/copy" TargetMode="Externa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ee.umn.edu/educators/resources/k-5-resource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docs.google.com/document/d/1UbUr2H1aUg1ZtRbacc97FgGgmw2XTzkAiwTQW0SoHY0/edit?tab=t.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117775" y="77100"/>
            <a:ext cx="8836762" cy="51435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4"/>
          <p:cNvSpPr/>
          <p:nvPr/>
        </p:nvSpPr>
        <p:spPr>
          <a:xfrm>
            <a:off x="-42851" y="3910273"/>
            <a:ext cx="1585207" cy="1384342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7" name="Google Shape;57;p14"/>
          <p:cNvGrpSpPr/>
          <p:nvPr/>
        </p:nvGrpSpPr>
        <p:grpSpPr>
          <a:xfrm>
            <a:off x="4876800" y="476250"/>
            <a:ext cx="3695700" cy="4267200"/>
            <a:chOff x="-76200" y="0"/>
            <a:chExt cx="3695700" cy="4267200"/>
          </a:xfrm>
        </p:grpSpPr>
        <p:sp>
          <p:nvSpPr>
            <p:cNvPr id="58" name="Google Shape;58;p14"/>
            <p:cNvSpPr/>
            <p:nvPr/>
          </p:nvSpPr>
          <p:spPr>
            <a:xfrm>
              <a:off x="-76200" y="76200"/>
              <a:ext cx="3619500" cy="4191000"/>
            </a:xfrm>
            <a:prstGeom prst="roundRect">
              <a:avLst>
                <a:gd name="adj" fmla="val 4210"/>
              </a:avLst>
            </a:prstGeom>
            <a:solidFill>
              <a:srgbClr val="F1B43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9" name="Google Shape;59;p14" descr="A vibrant, warm classroom scene with diverse elementary school kids happily collaborating on a colorful math and economics project, modern illustration style with bright blue and gold accents."/>
            <p:cNvPicPr preferRelativeResize="0"/>
            <p:nvPr/>
          </p:nvPicPr>
          <p:blipFill rotWithShape="1">
            <a:blip r:embed="rId4">
              <a:alphaModFix/>
            </a:blip>
            <a:srcRect t="6583" b="6574"/>
            <a:stretch/>
          </p:blipFill>
          <p:spPr>
            <a:xfrm>
              <a:off x="0" y="0"/>
              <a:ext cx="3619500" cy="4191000"/>
            </a:xfrm>
            <a:prstGeom prst="roundRect">
              <a:avLst>
                <a:gd name="adj" fmla="val 4210"/>
              </a:avLst>
            </a:prstGeom>
            <a:noFill/>
            <a:ln>
              <a:noFill/>
            </a:ln>
          </p:spPr>
        </p:pic>
      </p:grpSp>
      <p:sp>
        <p:nvSpPr>
          <p:cNvPr id="60" name="Google Shape;60;p14"/>
          <p:cNvSpPr txBox="1"/>
          <p:nvPr/>
        </p:nvSpPr>
        <p:spPr>
          <a:xfrm>
            <a:off x="236950" y="290775"/>
            <a:ext cx="4507500" cy="3619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rgbClr val="0055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MINNESOTA COUNCIL ON ECONOMIC EDUCATION</a:t>
            </a:r>
            <a:endParaRPr sz="1100" b="0">
              <a:solidFill>
                <a:srgbClr val="0055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ctr" rtl="0">
              <a:lnSpc>
                <a:spcPct val="128125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Beyond the Numbers: Integrating Economics and Personal Finance into Elementary Math</a:t>
            </a:r>
            <a:endParaRPr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An award-winning interdisciplinary curriculum designed to empower young learners.</a:t>
            </a:r>
            <a:endParaRPr sz="160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2250"/>
              </a:spcBef>
              <a:spcAft>
                <a:spcPts val="2250"/>
              </a:spcAft>
              <a:buNone/>
            </a:pPr>
            <a:r>
              <a:rPr lang="en" sz="1400" b="0">
                <a:solidFill>
                  <a:srgbClr val="1A1A1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Presented by: </a:t>
            </a:r>
            <a:r>
              <a:rPr lang="en" sz="1400" b="0">
                <a:solidFill>
                  <a:srgbClr val="0055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Lisa Wiener</a:t>
            </a:r>
            <a:endParaRPr sz="1400" b="0">
              <a:solidFill>
                <a:srgbClr val="1A1A1A"/>
              </a:solidFill>
              <a:highlight>
                <a:srgbClr val="F1B434"/>
              </a:highlight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3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3"/>
          <p:cNvSpPr txBox="1"/>
          <p:nvPr/>
        </p:nvSpPr>
        <p:spPr>
          <a:xfrm>
            <a:off x="81200" y="134725"/>
            <a:ext cx="7620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Flexible, Google-Based Formats</a:t>
            </a:r>
            <a:endParaRPr sz="24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</a:t>
            </a:r>
            <a:r>
              <a:rPr lang="en" sz="17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CEE designed the curriculum for maximum usability and adaptability.</a:t>
            </a:r>
            <a:endParaRPr sz="17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9" name="Google Shape;259;p23"/>
          <p:cNvSpPr/>
          <p:nvPr/>
        </p:nvSpPr>
        <p:spPr>
          <a:xfrm>
            <a:off x="-181750" y="4050878"/>
            <a:ext cx="1378913" cy="123233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260" name="Google Shape;260;p23"/>
          <p:cNvGrpSpPr/>
          <p:nvPr/>
        </p:nvGrpSpPr>
        <p:grpSpPr>
          <a:xfrm>
            <a:off x="381000" y="1524000"/>
            <a:ext cx="8382150" cy="2667000"/>
            <a:chOff x="381000" y="1524000"/>
            <a:chExt cx="8382150" cy="2667000"/>
          </a:xfrm>
        </p:grpSpPr>
        <p:sp>
          <p:nvSpPr>
            <p:cNvPr id="261" name="Google Shape;261;p23"/>
            <p:cNvSpPr/>
            <p:nvPr/>
          </p:nvSpPr>
          <p:spPr>
            <a:xfrm>
              <a:off x="381000" y="1524000"/>
              <a:ext cx="2533800" cy="2667000"/>
            </a:xfrm>
            <a:prstGeom prst="roundRect">
              <a:avLst>
                <a:gd name="adj" fmla="val 4511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381000" y="1524000"/>
              <a:ext cx="2533800" cy="573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571500" y="1809750"/>
              <a:ext cx="381000" cy="381000"/>
            </a:xfrm>
            <a:prstGeom prst="ellipse">
              <a:avLst/>
            </a:prstGeom>
            <a:solidFill>
              <a:srgbClr val="EBF3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571500" y="1809750"/>
              <a:ext cx="3810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3"/>
            <p:cNvSpPr txBox="1"/>
            <p:nvPr/>
          </p:nvSpPr>
          <p:spPr>
            <a:xfrm>
              <a:off x="571500" y="2333625"/>
              <a:ext cx="2298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Google Drive Integration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All lessons are formatted as Google Documents, allowing instant copying, sharing, and organizing.</a:t>
              </a:r>
              <a:endParaRPr sz="150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3305175" y="1524000"/>
              <a:ext cx="2533800" cy="2667000"/>
            </a:xfrm>
            <a:prstGeom prst="roundRect">
              <a:avLst>
                <a:gd name="adj" fmla="val 4511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3305175" y="1524000"/>
              <a:ext cx="2533800" cy="57300"/>
            </a:xfrm>
            <a:prstGeom prst="roundRect">
              <a:avLst>
                <a:gd name="adj" fmla="val 50000"/>
              </a:avLst>
            </a:prstGeom>
            <a:solidFill>
              <a:srgbClr val="FF44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3495675" y="1809750"/>
              <a:ext cx="381000" cy="381000"/>
            </a:xfrm>
            <a:prstGeom prst="ellipse">
              <a:avLst/>
            </a:prstGeom>
            <a:solidFill>
              <a:srgbClr val="FFF0E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3495675" y="1809750"/>
              <a:ext cx="3810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3"/>
            <p:cNvSpPr txBox="1"/>
            <p:nvPr/>
          </p:nvSpPr>
          <p:spPr>
            <a:xfrm>
              <a:off x="3495675" y="2333625"/>
              <a:ext cx="21528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Complete Customization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Teachers can modify, shorten, or adapt the prompts, numbers, and reading levels for their students.</a:t>
              </a:r>
              <a:endParaRPr sz="150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6229350" y="1524000"/>
              <a:ext cx="2533800" cy="2667000"/>
            </a:xfrm>
            <a:prstGeom prst="roundRect">
              <a:avLst>
                <a:gd name="adj" fmla="val 4511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6229350" y="1524000"/>
              <a:ext cx="2533800" cy="57300"/>
            </a:xfrm>
            <a:prstGeom prst="roundRect">
              <a:avLst>
                <a:gd name="adj" fmla="val 50000"/>
              </a:avLst>
            </a:prstGeom>
            <a:solidFill>
              <a:srgbClr val="00A85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419850" y="1809750"/>
              <a:ext cx="381000" cy="381000"/>
            </a:xfrm>
            <a:prstGeom prst="ellipse">
              <a:avLst/>
            </a:prstGeom>
            <a:solidFill>
              <a:srgbClr val="E6F6E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6419850" y="1809750"/>
              <a:ext cx="3810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3"/>
            <p:cNvSpPr txBox="1"/>
            <p:nvPr/>
          </p:nvSpPr>
          <p:spPr>
            <a:xfrm>
              <a:off x="6274650" y="2333625"/>
              <a:ext cx="2298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Maximum Adaptability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Completely customizable formats ensure teachers can adapt every lesson to any diverse classroom setup and instructional setting.</a:t>
              </a:r>
              <a:endParaRPr sz="150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2" name="Graphic 1" descr="Cloud with solid fill">
            <a:extLst>
              <a:ext uri="{FF2B5EF4-FFF2-40B4-BE49-F238E27FC236}">
                <a16:creationId xmlns:a16="http://schemas.microsoft.com/office/drawing/2014/main" id="{4BF086AB-37CF-3AAF-9FE1-2369254F39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771" y="1657350"/>
            <a:ext cx="647700" cy="647700"/>
          </a:xfrm>
          <a:prstGeom prst="rect">
            <a:avLst/>
          </a:prstGeom>
        </p:spPr>
      </p:pic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93DA8B1F-97A5-7FAB-9AB1-B9D2E6B209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56214" y="1766207"/>
            <a:ext cx="435429" cy="435429"/>
          </a:xfrm>
          <a:prstGeom prst="rect">
            <a:avLst/>
          </a:prstGeom>
        </p:spPr>
      </p:pic>
      <p:pic>
        <p:nvPicPr>
          <p:cNvPr id="4" name="Graphic 3" descr="Transfer with solid fill">
            <a:extLst>
              <a:ext uri="{FF2B5EF4-FFF2-40B4-BE49-F238E27FC236}">
                <a16:creationId xmlns:a16="http://schemas.microsoft.com/office/drawing/2014/main" id="{A7EE0BC4-C11E-9C4D-860F-042E1AC347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6371" y="1738992"/>
            <a:ext cx="560615" cy="5606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4"/>
          <p:cNvSpPr txBox="1"/>
          <p:nvPr/>
        </p:nvSpPr>
        <p:spPr>
          <a:xfrm>
            <a:off x="381000" y="381000"/>
            <a:ext cx="8382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Measurable Classroom Benefits</a:t>
            </a:r>
            <a:endParaRPr sz="2400" b="0" i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500" b="0" i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Integrated lessons provide broad benefits for diverse learning environments.</a:t>
            </a:r>
            <a:endParaRPr sz="1500" b="0" i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88" name="Google Shape;288;p24"/>
          <p:cNvGrpSpPr/>
          <p:nvPr/>
        </p:nvGrpSpPr>
        <p:grpSpPr>
          <a:xfrm>
            <a:off x="381000" y="1428750"/>
            <a:ext cx="4572000" cy="952500"/>
            <a:chOff x="0" y="0"/>
            <a:chExt cx="4572000" cy="952500"/>
          </a:xfrm>
        </p:grpSpPr>
        <p:sp>
          <p:nvSpPr>
            <p:cNvPr id="289" name="Google Shape;289;p24"/>
            <p:cNvSpPr/>
            <p:nvPr/>
          </p:nvSpPr>
          <p:spPr>
            <a:xfrm>
              <a:off x="0" y="0"/>
              <a:ext cx="4572000" cy="95250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0" y="0"/>
              <a:ext cx="57300" cy="9525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228600" y="247650"/>
              <a:ext cx="457200" cy="457200"/>
            </a:xfrm>
            <a:prstGeom prst="ellipse">
              <a:avLst/>
            </a:prstGeom>
            <a:solidFill>
              <a:srgbClr val="EBF3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4"/>
            <p:cNvSpPr txBox="1"/>
            <p:nvPr/>
          </p:nvSpPr>
          <p:spPr>
            <a:xfrm>
              <a:off x="838200" y="114300"/>
              <a:ext cx="3581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Equitable Learning</a:t>
              </a:r>
              <a:endParaRPr sz="13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Focus on anti-bias and culturally responsive teaching fosters equitable environments for all students.</a:t>
              </a:r>
              <a:endPara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94" name="Google Shape;294;p24"/>
          <p:cNvGrpSpPr/>
          <p:nvPr/>
        </p:nvGrpSpPr>
        <p:grpSpPr>
          <a:xfrm>
            <a:off x="381000" y="2524125"/>
            <a:ext cx="4572000" cy="952500"/>
            <a:chOff x="0" y="0"/>
            <a:chExt cx="4572000" cy="952500"/>
          </a:xfrm>
        </p:grpSpPr>
        <p:sp>
          <p:nvSpPr>
            <p:cNvPr id="295" name="Google Shape;295;p24"/>
            <p:cNvSpPr/>
            <p:nvPr/>
          </p:nvSpPr>
          <p:spPr>
            <a:xfrm>
              <a:off x="0" y="0"/>
              <a:ext cx="4572000" cy="95250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0" y="0"/>
              <a:ext cx="57300" cy="952500"/>
            </a:xfrm>
            <a:prstGeom prst="roundRect">
              <a:avLst>
                <a:gd name="adj" fmla="val 50000"/>
              </a:avLst>
            </a:prstGeom>
            <a:solidFill>
              <a:srgbClr val="FF44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228600" y="247650"/>
              <a:ext cx="457200" cy="457200"/>
            </a:xfrm>
            <a:prstGeom prst="ellipse">
              <a:avLst/>
            </a:prstGeom>
            <a:solidFill>
              <a:srgbClr val="FFF0E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4"/>
            <p:cNvSpPr txBox="1"/>
            <p:nvPr/>
          </p:nvSpPr>
          <p:spPr>
            <a:xfrm>
              <a:off x="838200" y="114300"/>
              <a:ext cx="3581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3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Instructional Efficiency</a:t>
              </a:r>
              <a:endParaRPr sz="1203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218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Combining math and economics maximizes instructional time while supporting diverse populations.</a:t>
              </a:r>
              <a:endParaRPr sz="1218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00" name="Google Shape;300;p24"/>
          <p:cNvGrpSpPr/>
          <p:nvPr/>
        </p:nvGrpSpPr>
        <p:grpSpPr>
          <a:xfrm>
            <a:off x="381000" y="3619500"/>
            <a:ext cx="4572000" cy="952500"/>
            <a:chOff x="0" y="0"/>
            <a:chExt cx="4572000" cy="952500"/>
          </a:xfrm>
        </p:grpSpPr>
        <p:sp>
          <p:nvSpPr>
            <p:cNvPr id="301" name="Google Shape;301;p24"/>
            <p:cNvSpPr/>
            <p:nvPr/>
          </p:nvSpPr>
          <p:spPr>
            <a:xfrm>
              <a:off x="0" y="0"/>
              <a:ext cx="4572000" cy="952500"/>
            </a:xfrm>
            <a:prstGeom prst="roundRect">
              <a:avLst>
                <a:gd name="adj" fmla="val 12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4"/>
            <p:cNvSpPr/>
            <p:nvPr/>
          </p:nvSpPr>
          <p:spPr>
            <a:xfrm>
              <a:off x="0" y="0"/>
              <a:ext cx="57300" cy="952500"/>
            </a:xfrm>
            <a:prstGeom prst="roundRect">
              <a:avLst>
                <a:gd name="adj" fmla="val 50000"/>
              </a:avLst>
            </a:prstGeom>
            <a:solidFill>
              <a:srgbClr val="00A85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228600" y="247650"/>
              <a:ext cx="457200" cy="457200"/>
            </a:xfrm>
            <a:prstGeom prst="ellipse">
              <a:avLst/>
            </a:prstGeom>
            <a:solidFill>
              <a:srgbClr val="E6F6E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4"/>
            <p:cNvSpPr txBox="1"/>
            <p:nvPr/>
          </p:nvSpPr>
          <p:spPr>
            <a:xfrm>
              <a:off x="838200" y="114300"/>
              <a:ext cx="35814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Measurable Outcomes</a:t>
              </a:r>
              <a:endParaRPr sz="13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Pre- and post-assessments ensure students successfully grasp quantitative and financial skills.</a:t>
              </a:r>
              <a:endPara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06" name="Google Shape;306;p24"/>
          <p:cNvGrpSpPr/>
          <p:nvPr/>
        </p:nvGrpSpPr>
        <p:grpSpPr>
          <a:xfrm>
            <a:off x="5226925" y="1303550"/>
            <a:ext cx="3429000" cy="3714900"/>
            <a:chOff x="0" y="-571500"/>
            <a:chExt cx="3429000" cy="3714900"/>
          </a:xfrm>
        </p:grpSpPr>
        <p:sp>
          <p:nvSpPr>
            <p:cNvPr id="307" name="Google Shape;307;p24"/>
            <p:cNvSpPr/>
            <p:nvPr/>
          </p:nvSpPr>
          <p:spPr>
            <a:xfrm>
              <a:off x="0" y="0"/>
              <a:ext cx="3429000" cy="3143400"/>
            </a:xfrm>
            <a:prstGeom prst="roundRect">
              <a:avLst>
                <a:gd name="adj" fmla="val 4848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8" name="Google Shape;308;p24"/>
            <p:cNvPicPr preferRelativeResize="0"/>
            <p:nvPr/>
          </p:nvPicPr>
          <p:blipFill rotWithShape="1">
            <a:blip r:embed="rId4">
              <a:alphaModFix/>
            </a:blip>
            <a:srcRect t="222" b="32578"/>
            <a:stretch/>
          </p:blipFill>
          <p:spPr>
            <a:xfrm>
              <a:off x="0" y="-571500"/>
              <a:ext cx="3429000" cy="3086100"/>
            </a:xfrm>
            <a:prstGeom prst="roundRect">
              <a:avLst>
                <a:gd name="adj" fmla="val 4938"/>
              </a:avLst>
            </a:prstGeom>
            <a:noFill/>
            <a:ln>
              <a:noFill/>
            </a:ln>
          </p:spPr>
        </p:pic>
        <p:sp>
          <p:nvSpPr>
            <p:cNvPr id="309" name="Google Shape;309;p24"/>
            <p:cNvSpPr/>
            <p:nvPr/>
          </p:nvSpPr>
          <p:spPr>
            <a:xfrm>
              <a:off x="0" y="3086100"/>
              <a:ext cx="3429000" cy="57300"/>
            </a:xfrm>
            <a:prstGeom prst="roundRect">
              <a:avLst>
                <a:gd name="adj" fmla="val 50000"/>
              </a:avLst>
            </a:prstGeom>
            <a:solidFill>
              <a:srgbClr val="FF44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phic 1" descr="Meeting with solid fill">
            <a:extLst>
              <a:ext uri="{FF2B5EF4-FFF2-40B4-BE49-F238E27FC236}">
                <a16:creationId xmlns:a16="http://schemas.microsoft.com/office/drawing/2014/main" id="{9ED3D20D-DB69-D02F-07EB-CC57101D51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713" y="1668234"/>
            <a:ext cx="527958" cy="478974"/>
          </a:xfrm>
          <a:prstGeom prst="rect">
            <a:avLst/>
          </a:prstGeom>
        </p:spPr>
      </p:pic>
      <p:pic>
        <p:nvPicPr>
          <p:cNvPr id="3" name="Graphic 2" descr="Mathematics with solid fill">
            <a:extLst>
              <a:ext uri="{FF2B5EF4-FFF2-40B4-BE49-F238E27FC236}">
                <a16:creationId xmlns:a16="http://schemas.microsoft.com/office/drawing/2014/main" id="{AF581E9A-EC56-4B53-4CC1-A45BAE1C0C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8714" y="2756807"/>
            <a:ext cx="473529" cy="484415"/>
          </a:xfrm>
          <a:prstGeom prst="rect">
            <a:avLst/>
          </a:prstGeom>
        </p:spPr>
      </p:pic>
      <p:pic>
        <p:nvPicPr>
          <p:cNvPr id="4" name="Graphic 3" descr="Checklist with solid fill">
            <a:extLst>
              <a:ext uri="{FF2B5EF4-FFF2-40B4-BE49-F238E27FC236}">
                <a16:creationId xmlns:a16="http://schemas.microsoft.com/office/drawing/2014/main" id="{2741B298-0AA3-E620-9CEC-3563F678D9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500" y="3812721"/>
            <a:ext cx="582386" cy="5660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5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5"/>
          <p:cNvSpPr txBox="1"/>
          <p:nvPr/>
        </p:nvSpPr>
        <p:spPr>
          <a:xfrm>
            <a:off x="166850" y="295275"/>
            <a:ext cx="8721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Materials included with all grade level lessons</a:t>
            </a:r>
            <a:endParaRPr sz="24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endParaRPr sz="1725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8" name="Google Shape;338;p25"/>
          <p:cNvSpPr/>
          <p:nvPr/>
        </p:nvSpPr>
        <p:spPr>
          <a:xfrm>
            <a:off x="-159423" y="4189221"/>
            <a:ext cx="1085759" cy="1085759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339" name="Google Shape;339;p25"/>
          <p:cNvGrpSpPr/>
          <p:nvPr/>
        </p:nvGrpSpPr>
        <p:grpSpPr>
          <a:xfrm>
            <a:off x="381000" y="1333500"/>
            <a:ext cx="4095900" cy="1428900"/>
            <a:chOff x="0" y="0"/>
            <a:chExt cx="4095900" cy="1428900"/>
          </a:xfrm>
        </p:grpSpPr>
        <p:sp>
          <p:nvSpPr>
            <p:cNvPr id="340" name="Google Shape;340;p25"/>
            <p:cNvSpPr/>
            <p:nvPr/>
          </p:nvSpPr>
          <p:spPr>
            <a:xfrm>
              <a:off x="0" y="0"/>
              <a:ext cx="4095900" cy="1428900"/>
            </a:xfrm>
            <a:prstGeom prst="roundRect">
              <a:avLst>
                <a:gd name="adj" fmla="val 8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0" y="0"/>
              <a:ext cx="57300" cy="14289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228600" y="228600"/>
              <a:ext cx="457200" cy="457200"/>
            </a:xfrm>
            <a:prstGeom prst="ellipse">
              <a:avLst/>
            </a:prstGeom>
            <a:solidFill>
              <a:srgbClr val="EBF3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5"/>
            <p:cNvSpPr txBox="1"/>
            <p:nvPr/>
          </p:nvSpPr>
          <p:spPr>
            <a:xfrm>
              <a:off x="838200" y="152400"/>
              <a:ext cx="3067200" cy="11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95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Pre &amp; Post Tests</a:t>
              </a:r>
              <a:endParaRPr sz="1295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>
                <a:spcBef>
                  <a:spcPts val="450"/>
                </a:spcBef>
              </a:pPr>
              <a:r>
                <a:rPr lang="en" sz="1250">
                  <a:solidFill>
                    <a:schemeClr val="tx1"/>
                  </a:solidFill>
                  <a:ea typeface="Inter"/>
                  <a:sym typeface="Inter"/>
                </a:rPr>
                <a:t>A paper version of the pre- and post-assessments is also available, allowing teachers to analyze student data and measure learning growth</a:t>
              </a:r>
              <a:r>
                <a:rPr lang="en" sz="1250">
                  <a:solidFill>
                    <a:srgbClr val="4A4A4A"/>
                  </a:solidFill>
                  <a:ea typeface="Inter"/>
                  <a:sym typeface="Inter"/>
                </a:rPr>
                <a:t>.</a:t>
              </a:r>
              <a:endParaRPr lang="en" sz="1250"/>
            </a:p>
          </p:txBody>
        </p:sp>
      </p:grpSp>
      <p:grpSp>
        <p:nvGrpSpPr>
          <p:cNvPr id="345" name="Google Shape;345;p25"/>
          <p:cNvGrpSpPr/>
          <p:nvPr/>
        </p:nvGrpSpPr>
        <p:grpSpPr>
          <a:xfrm>
            <a:off x="4667250" y="1333500"/>
            <a:ext cx="4095900" cy="1428900"/>
            <a:chOff x="0" y="0"/>
            <a:chExt cx="4095900" cy="1428900"/>
          </a:xfrm>
        </p:grpSpPr>
        <p:sp>
          <p:nvSpPr>
            <p:cNvPr id="346" name="Google Shape;346;p25"/>
            <p:cNvSpPr/>
            <p:nvPr/>
          </p:nvSpPr>
          <p:spPr>
            <a:xfrm>
              <a:off x="0" y="0"/>
              <a:ext cx="4095900" cy="1428900"/>
            </a:xfrm>
            <a:prstGeom prst="roundRect">
              <a:avLst>
                <a:gd name="adj" fmla="val 8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0" y="0"/>
              <a:ext cx="57300" cy="1428900"/>
            </a:xfrm>
            <a:prstGeom prst="roundRect">
              <a:avLst>
                <a:gd name="adj" fmla="val 50000"/>
              </a:avLst>
            </a:prstGeom>
            <a:solidFill>
              <a:srgbClr val="FF44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228600" y="228600"/>
              <a:ext cx="457200" cy="457200"/>
            </a:xfrm>
            <a:prstGeom prst="ellipse">
              <a:avLst/>
            </a:prstGeom>
            <a:solidFill>
              <a:srgbClr val="FFF0E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5"/>
            <p:cNvSpPr txBox="1"/>
            <p:nvPr/>
          </p:nvSpPr>
          <p:spPr>
            <a:xfrm>
              <a:off x="838200" y="152400"/>
              <a:ext cx="3067200" cy="11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Glossary</a:t>
              </a:r>
              <a:endParaRPr sz="14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2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Teacher and student friendly definitions of economic vocabulary, simplifying key concepts for classroom engagement.</a:t>
              </a:r>
              <a:endParaRPr sz="12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51" name="Google Shape;351;p25"/>
          <p:cNvGrpSpPr/>
          <p:nvPr/>
        </p:nvGrpSpPr>
        <p:grpSpPr>
          <a:xfrm>
            <a:off x="381000" y="2905125"/>
            <a:ext cx="4095900" cy="1428900"/>
            <a:chOff x="0" y="0"/>
            <a:chExt cx="4095900" cy="1428900"/>
          </a:xfrm>
        </p:grpSpPr>
        <p:sp>
          <p:nvSpPr>
            <p:cNvPr id="352" name="Google Shape;352;p25"/>
            <p:cNvSpPr/>
            <p:nvPr/>
          </p:nvSpPr>
          <p:spPr>
            <a:xfrm>
              <a:off x="0" y="0"/>
              <a:ext cx="4095900" cy="1428900"/>
            </a:xfrm>
            <a:prstGeom prst="roundRect">
              <a:avLst>
                <a:gd name="adj" fmla="val 8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0" y="0"/>
              <a:ext cx="57300" cy="1428900"/>
            </a:xfrm>
            <a:prstGeom prst="roundRect">
              <a:avLst>
                <a:gd name="adj" fmla="val 50000"/>
              </a:avLst>
            </a:prstGeom>
            <a:solidFill>
              <a:srgbClr val="00A85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228600" y="228600"/>
              <a:ext cx="457200" cy="457200"/>
            </a:xfrm>
            <a:prstGeom prst="ellipse">
              <a:avLst/>
            </a:prstGeom>
            <a:solidFill>
              <a:srgbClr val="E6F6E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5"/>
            <p:cNvSpPr txBox="1"/>
            <p:nvPr/>
          </p:nvSpPr>
          <p:spPr>
            <a:xfrm>
              <a:off x="838200" y="152400"/>
              <a:ext cx="3067200" cy="11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Curriculum Print List</a:t>
              </a:r>
              <a:endParaRPr sz="14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2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Easy to manage print list designed for quick preparation and efficient organization of all learning materials.</a:t>
              </a:r>
              <a:endParaRPr sz="12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357" name="Google Shape;357;p25"/>
          <p:cNvGrpSpPr/>
          <p:nvPr/>
        </p:nvGrpSpPr>
        <p:grpSpPr>
          <a:xfrm>
            <a:off x="4667250" y="2905125"/>
            <a:ext cx="4095900" cy="1428900"/>
            <a:chOff x="0" y="0"/>
            <a:chExt cx="4095900" cy="1428900"/>
          </a:xfrm>
        </p:grpSpPr>
        <p:sp>
          <p:nvSpPr>
            <p:cNvPr id="358" name="Google Shape;358;p25"/>
            <p:cNvSpPr/>
            <p:nvPr/>
          </p:nvSpPr>
          <p:spPr>
            <a:xfrm>
              <a:off x="0" y="0"/>
              <a:ext cx="4095900" cy="1428900"/>
            </a:xfrm>
            <a:prstGeom prst="roundRect">
              <a:avLst>
                <a:gd name="adj" fmla="val 8000"/>
              </a:avLst>
            </a:prstGeom>
            <a:solidFill>
              <a:srgbClr val="FFFFFF"/>
            </a:solidFill>
            <a:ln w="95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0" y="0"/>
              <a:ext cx="57300" cy="1428900"/>
            </a:xfrm>
            <a:prstGeom prst="roundRect">
              <a:avLst>
                <a:gd name="adj" fmla="val 50000"/>
              </a:avLst>
            </a:prstGeom>
            <a:solidFill>
              <a:srgbClr val="7C3AE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228600" y="228600"/>
              <a:ext cx="457200" cy="457200"/>
            </a:xfrm>
            <a:prstGeom prst="ellipse">
              <a:avLst/>
            </a:prstGeom>
            <a:solidFill>
              <a:srgbClr val="F3E8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5"/>
            <p:cNvSpPr txBox="1"/>
            <p:nvPr/>
          </p:nvSpPr>
          <p:spPr>
            <a:xfrm>
              <a:off x="838200" y="152400"/>
              <a:ext cx="3067200" cy="11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Children’s Literature Connection</a:t>
              </a:r>
              <a:endParaRPr sz="14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2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Annotated bibliography of children’s literature and resources along with direct links to digital read alouds.</a:t>
              </a:r>
              <a:endParaRPr sz="12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4" name="Graphic 3" descr="Checklist with solid fill">
            <a:extLst>
              <a:ext uri="{FF2B5EF4-FFF2-40B4-BE49-F238E27FC236}">
                <a16:creationId xmlns:a16="http://schemas.microsoft.com/office/drawing/2014/main" id="{707D1967-8360-B128-0157-D3ECDE6C82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300" y="1477736"/>
            <a:ext cx="582386" cy="566058"/>
          </a:xfrm>
          <a:prstGeom prst="rect">
            <a:avLst/>
          </a:prstGeom>
        </p:spPr>
      </p:pic>
      <p:pic>
        <p:nvPicPr>
          <p:cNvPr id="5" name="Graphic 4" descr="Document with solid fill">
            <a:extLst>
              <a:ext uri="{FF2B5EF4-FFF2-40B4-BE49-F238E27FC236}">
                <a16:creationId xmlns:a16="http://schemas.microsoft.com/office/drawing/2014/main" id="{594A64DF-A64F-3929-C6EC-9F7E979CC8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943" y="3137807"/>
            <a:ext cx="500743" cy="473529"/>
          </a:xfrm>
          <a:prstGeom prst="rect">
            <a:avLst/>
          </a:prstGeom>
        </p:spPr>
      </p:pic>
      <p:pic>
        <p:nvPicPr>
          <p:cNvPr id="6" name="Graphic 5" descr="Child with balloon with solid fill">
            <a:extLst>
              <a:ext uri="{FF2B5EF4-FFF2-40B4-BE49-F238E27FC236}">
                <a16:creationId xmlns:a16="http://schemas.microsoft.com/office/drawing/2014/main" id="{153E5AC4-219D-E0DA-B46B-74F204EF0B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87685" y="3050721"/>
            <a:ext cx="506186" cy="484415"/>
          </a:xfrm>
          <a:prstGeom prst="rect">
            <a:avLst/>
          </a:prstGeom>
        </p:spPr>
      </p:pic>
      <p:pic>
        <p:nvPicPr>
          <p:cNvPr id="7" name="Graphic 6" descr="Books with solid fill">
            <a:extLst>
              <a:ext uri="{FF2B5EF4-FFF2-40B4-BE49-F238E27FC236}">
                <a16:creationId xmlns:a16="http://schemas.microsoft.com/office/drawing/2014/main" id="{E4DA0B0F-0D7F-0DFF-0240-57ED3E973B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67942" y="1477735"/>
            <a:ext cx="625929" cy="6368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F3C1C8-B6DD-7B6B-B939-B7394511FF9D}"/>
              </a:ext>
            </a:extLst>
          </p:cNvPr>
          <p:cNvSpPr txBox="1"/>
          <p:nvPr/>
        </p:nvSpPr>
        <p:spPr>
          <a:xfrm>
            <a:off x="1295400" y="4448174"/>
            <a:ext cx="7010400" cy="646331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/>
              <a:t>What hurdles do you run into when teaching economics to your stu</a:t>
            </a:r>
            <a:r>
              <a:rPr lang="en-US" sz="1800"/>
              <a:t>dents</a:t>
            </a:r>
            <a:r>
              <a:rPr lang="en-US" sz="1800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8" cy="434526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6"/>
          <p:cNvSpPr/>
          <p:nvPr/>
        </p:nvSpPr>
        <p:spPr>
          <a:xfrm>
            <a:off x="-165951" y="3927873"/>
            <a:ext cx="1585207" cy="1384342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525" y="82050"/>
            <a:ext cx="4327885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27"/>
          <p:cNvSpPr/>
          <p:nvPr/>
        </p:nvSpPr>
        <p:spPr>
          <a:xfrm>
            <a:off x="2971800" y="86340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7"/>
          <p:cNvSpPr/>
          <p:nvPr/>
        </p:nvSpPr>
        <p:spPr>
          <a:xfrm>
            <a:off x="2971800" y="162405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7"/>
          <p:cNvSpPr/>
          <p:nvPr/>
        </p:nvSpPr>
        <p:spPr>
          <a:xfrm>
            <a:off x="3033325" y="1989325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7"/>
          <p:cNvSpPr/>
          <p:nvPr/>
        </p:nvSpPr>
        <p:spPr>
          <a:xfrm>
            <a:off x="2354425" y="2270725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7"/>
          <p:cNvSpPr/>
          <p:nvPr/>
        </p:nvSpPr>
        <p:spPr>
          <a:xfrm>
            <a:off x="2658900" y="394655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9" name="Google Shape;37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1704" y="46875"/>
            <a:ext cx="4776859" cy="4909051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27"/>
          <p:cNvSpPr/>
          <p:nvPr/>
        </p:nvSpPr>
        <p:spPr>
          <a:xfrm>
            <a:off x="5972825" y="243105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7"/>
          <p:cNvSpPr/>
          <p:nvPr/>
        </p:nvSpPr>
        <p:spPr>
          <a:xfrm>
            <a:off x="5800825" y="335790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7"/>
          <p:cNvSpPr/>
          <p:nvPr/>
        </p:nvSpPr>
        <p:spPr>
          <a:xfrm>
            <a:off x="5395650" y="372320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7"/>
          <p:cNvSpPr/>
          <p:nvPr/>
        </p:nvSpPr>
        <p:spPr>
          <a:xfrm>
            <a:off x="5223675" y="408850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7"/>
          <p:cNvSpPr/>
          <p:nvPr/>
        </p:nvSpPr>
        <p:spPr>
          <a:xfrm>
            <a:off x="5395650" y="436990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7"/>
          <p:cNvSpPr/>
          <p:nvPr/>
        </p:nvSpPr>
        <p:spPr>
          <a:xfrm>
            <a:off x="4616075" y="4651300"/>
            <a:ext cx="35256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55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7"/>
          <p:cNvSpPr/>
          <p:nvPr/>
        </p:nvSpPr>
        <p:spPr>
          <a:xfrm>
            <a:off x="-192325" y="4186897"/>
            <a:ext cx="1254051" cy="1020613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1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825" y="0"/>
            <a:ext cx="4012581" cy="48387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2" name="Google Shape;392;p28"/>
          <p:cNvSpPr/>
          <p:nvPr/>
        </p:nvSpPr>
        <p:spPr>
          <a:xfrm>
            <a:off x="1521075" y="1512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8"/>
          <p:cNvSpPr/>
          <p:nvPr/>
        </p:nvSpPr>
        <p:spPr>
          <a:xfrm>
            <a:off x="4229100" y="49627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8"/>
          <p:cNvSpPr/>
          <p:nvPr/>
        </p:nvSpPr>
        <p:spPr>
          <a:xfrm>
            <a:off x="4056125" y="111187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8"/>
          <p:cNvSpPr/>
          <p:nvPr/>
        </p:nvSpPr>
        <p:spPr>
          <a:xfrm>
            <a:off x="3610425" y="152082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8"/>
          <p:cNvSpPr/>
          <p:nvPr/>
        </p:nvSpPr>
        <p:spPr>
          <a:xfrm>
            <a:off x="4056125" y="221117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7" name="Google Shape;39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4106" y="766848"/>
            <a:ext cx="4081565" cy="195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2824" y="2725999"/>
            <a:ext cx="3307764" cy="21127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9" name="Google Shape;399;p28" descr="File:Elmer's School Glue historic packaging.JPG - Wikimedia Commons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41925" y="3174500"/>
            <a:ext cx="878349" cy="1606149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28"/>
          <p:cNvSpPr/>
          <p:nvPr/>
        </p:nvSpPr>
        <p:spPr>
          <a:xfrm>
            <a:off x="3073475" y="267682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1" name="Google Shape;401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41925" y="1655938"/>
            <a:ext cx="4185699" cy="265738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28"/>
          <p:cNvSpPr/>
          <p:nvPr/>
        </p:nvSpPr>
        <p:spPr>
          <a:xfrm>
            <a:off x="4056125" y="358952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996004" cy="48386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8" name="Google Shape;408;p29"/>
          <p:cNvSpPr/>
          <p:nvPr/>
        </p:nvSpPr>
        <p:spPr>
          <a:xfrm>
            <a:off x="346500" y="11156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9"/>
          <p:cNvSpPr/>
          <p:nvPr/>
        </p:nvSpPr>
        <p:spPr>
          <a:xfrm>
            <a:off x="346500" y="307252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9"/>
          <p:cNvSpPr/>
          <p:nvPr/>
        </p:nvSpPr>
        <p:spPr>
          <a:xfrm>
            <a:off x="3570900" y="398522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9"/>
          <p:cNvSpPr/>
          <p:nvPr/>
        </p:nvSpPr>
        <p:spPr>
          <a:xfrm>
            <a:off x="702325" y="437550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2" name="Google Shape;41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9099" y="152400"/>
            <a:ext cx="4237477" cy="4838701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3" name="Google Shape;413;p29"/>
          <p:cNvSpPr/>
          <p:nvPr/>
        </p:nvSpPr>
        <p:spPr>
          <a:xfrm>
            <a:off x="4572000" y="182250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17574" cy="4838701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9" name="Google Shape;419;p30"/>
          <p:cNvSpPr/>
          <p:nvPr/>
        </p:nvSpPr>
        <p:spPr>
          <a:xfrm>
            <a:off x="4572000" y="19561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0"/>
          <p:cNvSpPr/>
          <p:nvPr/>
        </p:nvSpPr>
        <p:spPr>
          <a:xfrm>
            <a:off x="4705950" y="26369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0"/>
          <p:cNvSpPr/>
          <p:nvPr/>
        </p:nvSpPr>
        <p:spPr>
          <a:xfrm>
            <a:off x="2526725" y="32525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2" name="Google Shape;42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1399" y="1070475"/>
            <a:ext cx="3447451" cy="392063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3" name="Google Shape;423;p30"/>
          <p:cNvSpPr/>
          <p:nvPr/>
        </p:nvSpPr>
        <p:spPr>
          <a:xfrm>
            <a:off x="4372075" y="42159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57099" cy="48387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9" name="Google Shape;429;p31"/>
          <p:cNvSpPr/>
          <p:nvPr/>
        </p:nvSpPr>
        <p:spPr>
          <a:xfrm>
            <a:off x="1665075" y="4917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31"/>
          <p:cNvSpPr txBox="1"/>
          <p:nvPr/>
        </p:nvSpPr>
        <p:spPr>
          <a:xfrm>
            <a:off x="4906100" y="247950"/>
            <a:ext cx="4000500" cy="18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rPr>
              <a:t>Let’s see what this would look like in action in a 3rd grade classroom!</a:t>
            </a:r>
            <a:endParaRPr sz="3700">
              <a:solidFill>
                <a:schemeClr val="dk1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431" name="Google Shape;431;p31"/>
          <p:cNvSpPr/>
          <p:nvPr/>
        </p:nvSpPr>
        <p:spPr>
          <a:xfrm>
            <a:off x="3966600" y="1407850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1"/>
          <p:cNvSpPr/>
          <p:nvPr/>
        </p:nvSpPr>
        <p:spPr>
          <a:xfrm>
            <a:off x="3966600" y="241182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1"/>
          <p:cNvSpPr/>
          <p:nvPr/>
        </p:nvSpPr>
        <p:spPr>
          <a:xfrm>
            <a:off x="4285175" y="3806475"/>
            <a:ext cx="685800" cy="6156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E9EA36"/>
          </a:solidFill>
          <a:ln w="9525" cap="flat" cmpd="sng">
            <a:solidFill>
              <a:srgbClr val="E9E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2"/>
          <p:cNvSpPr/>
          <p:nvPr/>
        </p:nvSpPr>
        <p:spPr>
          <a:xfrm>
            <a:off x="4610100" y="1466850"/>
            <a:ext cx="4000500" cy="2286000"/>
          </a:xfrm>
          <a:prstGeom prst="roundRect">
            <a:avLst>
              <a:gd name="adj" fmla="val 5000"/>
            </a:avLst>
          </a:prstGeom>
          <a:solidFill>
            <a:srgbClr val="000000">
              <a:alpha val="1000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9" name="Google Shape;439;p32"/>
          <p:cNvPicPr preferRelativeResize="0"/>
          <p:nvPr/>
        </p:nvPicPr>
        <p:blipFill rotWithShape="1">
          <a:blip r:embed="rId4">
            <a:alphaModFix/>
          </a:blip>
          <a:srcRect t="30" b="30"/>
          <a:stretch/>
        </p:blipFill>
        <p:spPr>
          <a:xfrm>
            <a:off x="4048125" y="627750"/>
            <a:ext cx="4803900" cy="2745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2"/>
          <p:cNvSpPr txBox="1"/>
          <p:nvPr/>
        </p:nvSpPr>
        <p:spPr>
          <a:xfrm>
            <a:off x="271697" y="190500"/>
            <a:ext cx="3619500" cy="2095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01 </a:t>
            </a:r>
            <a:r>
              <a:rPr lang="en" sz="2000" b="1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Introduction &amp; Video</a:t>
            </a:r>
            <a:endParaRPr sz="2200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Explain to students that the lesson is about the costs and benefits of choices and show them the video.</a:t>
            </a:r>
            <a:endParaRPr sz="2200" b="0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1" name="Google Shape;441;p32"/>
          <p:cNvSpPr/>
          <p:nvPr/>
        </p:nvSpPr>
        <p:spPr>
          <a:xfrm>
            <a:off x="571500" y="3238500"/>
            <a:ext cx="3619500" cy="666900"/>
          </a:xfrm>
          <a:prstGeom prst="roundRect">
            <a:avLst>
              <a:gd name="adj" fmla="val 11428"/>
            </a:avLst>
          </a:prstGeom>
          <a:solidFill>
            <a:srgbClr val="FFFFFF"/>
          </a:solidFill>
          <a:ln w="143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2"/>
          <p:cNvSpPr txBox="1"/>
          <p:nvPr/>
        </p:nvSpPr>
        <p:spPr>
          <a:xfrm>
            <a:off x="1190625" y="3314700"/>
            <a:ext cx="2857500" cy="514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u="sng">
                <a:solidFill>
                  <a:srgbClr val="1155CC"/>
                </a:solidFill>
                <a:latin typeface="Inter"/>
                <a:ea typeface="Inter"/>
                <a:cs typeface="Inter"/>
                <a:sym typeface="Int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Economics for Kids: Saving and Spending</a:t>
            </a:r>
            <a:endParaRPr sz="1100" b="1"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50"/>
              </a:spcBef>
              <a:spcAft>
                <a:spcPts val="0"/>
              </a:spcAft>
              <a:buNone/>
            </a:pPr>
            <a:r>
              <a:rPr lang="en" sz="950" b="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YouTube, 2:37 minutes</a:t>
            </a:r>
            <a:endParaRPr sz="950" b="0">
              <a:solidFill>
                <a:srgbClr val="6B728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4" name="Google Shape;444;p32"/>
          <p:cNvSpPr/>
          <p:nvPr/>
        </p:nvSpPr>
        <p:spPr>
          <a:xfrm>
            <a:off x="0" y="4269947"/>
            <a:ext cx="1156333" cy="91746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571500" y="476250"/>
            <a:ext cx="80010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rgbClr val="0055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Minnesota Council on Economic Education</a:t>
            </a:r>
            <a:endParaRPr sz="1100" b="0">
              <a:solidFill>
                <a:srgbClr val="0055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32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Mission &amp; Vision</a:t>
            </a:r>
            <a:endParaRPr sz="32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grpSp>
        <p:nvGrpSpPr>
          <p:cNvPr id="66" name="Google Shape;66;p15"/>
          <p:cNvGrpSpPr/>
          <p:nvPr/>
        </p:nvGrpSpPr>
        <p:grpSpPr>
          <a:xfrm>
            <a:off x="571500" y="1524000"/>
            <a:ext cx="3810000" cy="3048000"/>
            <a:chOff x="0" y="0"/>
            <a:chExt cx="3810000" cy="3048000"/>
          </a:xfrm>
        </p:grpSpPr>
        <p:sp>
          <p:nvSpPr>
            <p:cNvPr id="67" name="Google Shape;67;p15"/>
            <p:cNvSpPr/>
            <p:nvPr/>
          </p:nvSpPr>
          <p:spPr>
            <a:xfrm>
              <a:off x="0" y="0"/>
              <a:ext cx="3810000" cy="304800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5"/>
            <p:cNvSpPr/>
            <p:nvPr/>
          </p:nvSpPr>
          <p:spPr>
            <a:xfrm>
              <a:off x="285750" y="285750"/>
              <a:ext cx="533400" cy="533400"/>
            </a:xfrm>
            <a:prstGeom prst="ellipse">
              <a:avLst/>
            </a:prstGeom>
            <a:solidFill>
              <a:srgbClr val="E6E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5"/>
            <p:cNvSpPr txBox="1"/>
            <p:nvPr/>
          </p:nvSpPr>
          <p:spPr>
            <a:xfrm>
              <a:off x="285750" y="1009650"/>
              <a:ext cx="3238500" cy="17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0">
                  <a:solidFill>
                    <a:srgbClr val="1A1A1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Our Mission</a:t>
              </a:r>
              <a:endParaRPr sz="20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3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We equip Minnesotans with the economic and personal finance knowledge and skills to make informed decisions and thrive in our complex world.</a:t>
              </a:r>
              <a:endParaRPr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72" name="Google Shape;72;p15"/>
          <p:cNvGrpSpPr/>
          <p:nvPr/>
        </p:nvGrpSpPr>
        <p:grpSpPr>
          <a:xfrm>
            <a:off x="4762500" y="1524000"/>
            <a:ext cx="3810000" cy="3048000"/>
            <a:chOff x="0" y="0"/>
            <a:chExt cx="3810000" cy="3048000"/>
          </a:xfrm>
        </p:grpSpPr>
        <p:sp>
          <p:nvSpPr>
            <p:cNvPr id="73" name="Google Shape;73;p15"/>
            <p:cNvSpPr/>
            <p:nvPr/>
          </p:nvSpPr>
          <p:spPr>
            <a:xfrm>
              <a:off x="0" y="0"/>
              <a:ext cx="3810000" cy="3048000"/>
            </a:xfrm>
            <a:prstGeom prst="roundRect">
              <a:avLst>
                <a:gd name="adj" fmla="val 5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5"/>
            <p:cNvSpPr/>
            <p:nvPr/>
          </p:nvSpPr>
          <p:spPr>
            <a:xfrm>
              <a:off x="285750" y="285750"/>
              <a:ext cx="533400" cy="533400"/>
            </a:xfrm>
            <a:prstGeom prst="ellipse">
              <a:avLst/>
            </a:prstGeom>
            <a:solidFill>
              <a:srgbClr val="FEF6E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5"/>
            <p:cNvSpPr txBox="1"/>
            <p:nvPr/>
          </p:nvSpPr>
          <p:spPr>
            <a:xfrm>
              <a:off x="285750" y="1009650"/>
              <a:ext cx="3238500" cy="17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0">
                  <a:solidFill>
                    <a:srgbClr val="1A1A1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Our Vision</a:t>
              </a:r>
              <a:endParaRPr sz="20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3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Economic and financial literacy education has transformed the lives of Minnesotans, empowering them to find pathways to life and workplace success, and to provide for family and community stability.</a:t>
              </a:r>
              <a:endParaRPr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78" name="Google Shape;78;p15"/>
          <p:cNvSpPr/>
          <p:nvPr/>
        </p:nvSpPr>
        <p:spPr>
          <a:xfrm>
            <a:off x="-186526" y="3986898"/>
            <a:ext cx="1585207" cy="1384342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" name="Graphic 1" descr="Eye with solid fill">
            <a:extLst>
              <a:ext uri="{FF2B5EF4-FFF2-40B4-BE49-F238E27FC236}">
                <a16:creationId xmlns:a16="http://schemas.microsoft.com/office/drawing/2014/main" id="{48211A23-BB14-117A-7699-4B698FBF0C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7428" y="1755321"/>
            <a:ext cx="642258" cy="647700"/>
          </a:xfrm>
          <a:prstGeom prst="rect">
            <a:avLst/>
          </a:prstGeom>
        </p:spPr>
      </p:pic>
      <p:pic>
        <p:nvPicPr>
          <p:cNvPr id="3" name="Graphic 2" descr="Bullseye with solid fill">
            <a:extLst>
              <a:ext uri="{FF2B5EF4-FFF2-40B4-BE49-F238E27FC236}">
                <a16:creationId xmlns:a16="http://schemas.microsoft.com/office/drawing/2014/main" id="{EB7E9A35-EB22-1D2E-0AAC-3FC38DAA12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5414" y="1820635"/>
            <a:ext cx="533400" cy="5116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3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0" name="Google Shape;450;p33"/>
          <p:cNvPicPr preferRelativeResize="0"/>
          <p:nvPr/>
        </p:nvPicPr>
        <p:blipFill rotWithShape="1">
          <a:blip r:embed="rId4">
            <a:alphaModFix/>
          </a:blip>
          <a:srcRect l="5489" t="1890" r="1323" b="-1890"/>
          <a:stretch/>
        </p:blipFill>
        <p:spPr>
          <a:xfrm>
            <a:off x="128400" y="118650"/>
            <a:ext cx="4443600" cy="4906200"/>
          </a:xfrm>
          <a:prstGeom prst="roundRect">
            <a:avLst>
              <a:gd name="adj" fmla="val 1562"/>
            </a:avLst>
          </a:prstGeom>
          <a:noFill/>
          <a:ln w="28575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1" name="Google Shape;451;p33"/>
          <p:cNvSpPr txBox="1"/>
          <p:nvPr/>
        </p:nvSpPr>
        <p:spPr>
          <a:xfrm>
            <a:off x="4667250" y="762000"/>
            <a:ext cx="4000500" cy="367587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7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02 </a:t>
            </a:r>
            <a:r>
              <a:rPr lang="en" sz="2035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Read &amp; Identify</a:t>
            </a:r>
            <a:endParaRPr sz="4070" b="0">
              <a:solidFill>
                <a:srgbClr val="FF44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 sz="1388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Introduce Danny's scenario to help students practice identifying real-world decision-making problems.</a:t>
            </a:r>
            <a:endParaRPr sz="1388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018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Activity Steps</a:t>
            </a:r>
            <a:endParaRPr sz="1018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301625" algn="l" rtl="0">
              <a:spcBef>
                <a:spcPts val="600"/>
              </a:spcBef>
              <a:spcAft>
                <a:spcPts val="0"/>
              </a:spcAft>
              <a:buClr>
                <a:srgbClr val="4A4A4A"/>
              </a:buClr>
              <a:buSzPts val="1156"/>
              <a:buFont typeface="Inter"/>
              <a:buChar char="●"/>
            </a:pPr>
            <a:r>
              <a:rPr lang="en" sz="1150" b="0" dirty="0">
                <a:solidFill>
                  <a:srgbClr val="1A1A1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Display the Story:</a:t>
            </a:r>
            <a:r>
              <a:rPr lang="en" sz="1150" dirty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Present the birthday story on a </a:t>
            </a:r>
            <a:r>
              <a:rPr lang="en" sz="1150" dirty="0" err="1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SmartBoard</a:t>
            </a:r>
            <a:r>
              <a:rPr lang="en" sz="1150" dirty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or print for individual reference.</a:t>
            </a:r>
            <a:endParaRPr sz="1150" dirty="0">
              <a:solidFill>
                <a:srgbClr val="4A4A4A"/>
              </a:solidFill>
              <a:latin typeface="Inter"/>
              <a:ea typeface="Inter"/>
              <a:cs typeface="Inter"/>
            </a:endParaRPr>
          </a:p>
          <a:p>
            <a:pPr marL="457200" lvl="0" indent="-301625" algn="l" rtl="0">
              <a:spcBef>
                <a:spcPts val="900"/>
              </a:spcBef>
              <a:spcAft>
                <a:spcPts val="0"/>
              </a:spcAft>
              <a:buClr>
                <a:srgbClr val="4A4A4A"/>
              </a:buClr>
              <a:buSzPts val="1156"/>
              <a:buFont typeface="Inter"/>
              <a:buChar char="●"/>
            </a:pPr>
            <a:r>
              <a:rPr lang="en" sz="1156" b="0">
                <a:solidFill>
                  <a:srgbClr val="1A1A1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Read Aloud:</a:t>
            </a:r>
            <a:r>
              <a:rPr lang="en" sz="1156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Read the narrative to the students to set up the decision context.</a:t>
            </a:r>
            <a:endParaRPr sz="1156">
              <a:solidFill>
                <a:srgbClr val="4A4A4A"/>
              </a:solidFill>
              <a:latin typeface="Inter"/>
              <a:ea typeface="Inter"/>
              <a:cs typeface="Inter"/>
            </a:endParaRPr>
          </a:p>
          <a:p>
            <a:pPr marL="155575">
              <a:spcBef>
                <a:spcPts val="900"/>
              </a:spcBef>
              <a:buClr>
                <a:srgbClr val="4A4A4A"/>
              </a:buClr>
              <a:buSzPts val="1156"/>
            </a:pPr>
            <a:endParaRPr lang="en" sz="1150" dirty="0">
              <a:solidFill>
                <a:srgbClr val="1A1A1A"/>
              </a:solidFill>
              <a:latin typeface="Inter SemiBold"/>
              <a:ea typeface="Inter SemiBold"/>
              <a:cs typeface="Inter"/>
            </a:endParaRPr>
          </a:p>
          <a:p>
            <a:pPr marL="155575">
              <a:spcBef>
                <a:spcPts val="900"/>
              </a:spcBef>
              <a:buSzPts val="1156"/>
            </a:pPr>
            <a:r>
              <a:rPr lang="en" sz="1150" dirty="0">
                <a:solidFill>
                  <a:srgbClr val="1A1A1A"/>
                </a:solidFill>
                <a:latin typeface="Inter SemiBold"/>
                <a:ea typeface="Inter SemiBold"/>
                <a:cs typeface="Inter"/>
              </a:rPr>
              <a:t> </a:t>
            </a:r>
          </a:p>
          <a:p>
            <a:pPr>
              <a:spcBef>
                <a:spcPts val="1800"/>
              </a:spcBef>
            </a:pPr>
            <a:endParaRPr lang="en-US" sz="1295">
              <a:highlight>
                <a:srgbClr val="FFFFFF"/>
              </a:highlight>
              <a:latin typeface="Inter"/>
              <a:ea typeface="Inter"/>
              <a:cs typeface="Inte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77799B-7EE6-E53E-CAF0-E6B7F96D52BE}"/>
              </a:ext>
            </a:extLst>
          </p:cNvPr>
          <p:cNvSpPr txBox="1"/>
          <p:nvPr/>
        </p:nvSpPr>
        <p:spPr>
          <a:xfrm>
            <a:off x="4857749" y="3810000"/>
            <a:ext cx="37623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sz="1800">
                <a:solidFill>
                  <a:srgbClr val="1A1A1A"/>
                </a:solidFill>
                <a:latin typeface="Inter SemiBold"/>
                <a:ea typeface="Inter SemiBold"/>
              </a:rPr>
              <a:t>What is Danny's core dilemma? 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4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7" name="Google Shape;457;p34"/>
          <p:cNvPicPr preferRelativeResize="0"/>
          <p:nvPr/>
        </p:nvPicPr>
        <p:blipFill rotWithShape="1">
          <a:blip r:embed="rId4">
            <a:alphaModFix/>
          </a:blip>
          <a:srcRect t="160" b="150"/>
          <a:stretch/>
        </p:blipFill>
        <p:spPr>
          <a:xfrm>
            <a:off x="381000" y="381000"/>
            <a:ext cx="4000500" cy="4343400"/>
          </a:xfrm>
          <a:prstGeom prst="roundRect">
            <a:avLst>
              <a:gd name="adj" fmla="val 1904"/>
            </a:avLst>
          </a:prstGeom>
          <a:noFill/>
          <a:ln w="1905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8" name="Google Shape;458;p34"/>
          <p:cNvSpPr txBox="1"/>
          <p:nvPr/>
        </p:nvSpPr>
        <p:spPr>
          <a:xfrm>
            <a:off x="4667250" y="381000"/>
            <a:ext cx="4095900" cy="349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5250" tIns="95250" rIns="95250" bIns="952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03 </a:t>
            </a:r>
            <a:r>
              <a:rPr lang="en" sz="18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Decision-Making Grid</a:t>
            </a:r>
            <a:endParaRPr sz="1100" b="0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1.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Distribute the </a:t>
            </a:r>
            <a:r>
              <a:rPr lang="en" sz="1350" b="0" u="sng">
                <a:solidFill>
                  <a:srgbClr val="1155CC"/>
                </a:solidFill>
                <a:latin typeface="Inter SemiBold"/>
                <a:ea typeface="Inter SemiBold"/>
                <a:cs typeface="Inter SemiBold"/>
                <a:sym typeface="Inter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G3-1-3 - Handout - Decision Making Grid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to each student. Have them get a red and green crayon, marker, or colored pencil.</a:t>
            </a:r>
            <a:endParaRPr sz="1300" b="0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2.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Explain that the first column contains Danny's choices or alternatives: </a:t>
            </a:r>
            <a:r>
              <a:rPr lang="en" sz="1350" b="0">
                <a:solidFill>
                  <a:srgbClr val="1A1A1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dog, cat, rabbit, turtle, or bird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1300" b="0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3.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Define </a:t>
            </a:r>
            <a:r>
              <a:rPr lang="en" sz="1350" b="0">
                <a:solidFill>
                  <a:srgbClr val="1A1A1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criteria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on the board as things Danny must consider. Recall his three criteria: </a:t>
            </a:r>
            <a:r>
              <a:rPr lang="en" sz="1350" b="0">
                <a:solidFill>
                  <a:srgbClr val="FF44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Quiet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" sz="1350" b="0">
                <a:solidFill>
                  <a:srgbClr val="FF44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easy to care for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, and </a:t>
            </a:r>
            <a:r>
              <a:rPr lang="en" sz="1350" b="0">
                <a:solidFill>
                  <a:srgbClr val="FF44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fun to play with/be a friend</a:t>
            </a:r>
            <a:r>
              <a:rPr lang="en" sz="13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sz="1300" b="0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5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4" name="Google Shape;464;p35"/>
          <p:cNvPicPr preferRelativeResize="0"/>
          <p:nvPr/>
        </p:nvPicPr>
        <p:blipFill rotWithShape="1">
          <a:blip r:embed="rId4">
            <a:alphaModFix/>
          </a:blip>
          <a:srcRect t="160" b="150"/>
          <a:stretch/>
        </p:blipFill>
        <p:spPr>
          <a:xfrm>
            <a:off x="381000" y="381000"/>
            <a:ext cx="4000500" cy="4343400"/>
          </a:xfrm>
          <a:prstGeom prst="roundRect">
            <a:avLst>
              <a:gd name="adj" fmla="val 1904"/>
            </a:avLst>
          </a:prstGeom>
          <a:noFill/>
          <a:ln w="1905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5" name="Google Shape;465;p35"/>
          <p:cNvSpPr txBox="1"/>
          <p:nvPr/>
        </p:nvSpPr>
        <p:spPr>
          <a:xfrm>
            <a:off x="4667250" y="381000"/>
            <a:ext cx="4095900" cy="4796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5250" tIns="95250" rIns="95250" bIns="952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04 </a:t>
            </a:r>
            <a:r>
              <a:rPr lang="en" sz="18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Guided Practice</a:t>
            </a:r>
            <a:endParaRPr sz="3200" b="0">
              <a:solidFill>
                <a:srgbClr val="FF44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" sz="135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Read directions to students and complete the first pet option (Puppy) together to demonstrate the decision grid. Remind them that differing answers are okay.</a:t>
            </a:r>
            <a:endParaRPr sz="1350" b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5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A. Quiet?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25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Quiet pet?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(Puppies bark/whine; color the first box </a:t>
            </a:r>
            <a:r>
              <a:rPr lang="en" sz="1250" b="0">
                <a:solidFill>
                  <a:srgbClr val="DC262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red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endParaRPr sz="125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B. Easy Care?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25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Easy to care for? 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(Needs training, walks, food; color second box </a:t>
            </a:r>
            <a:r>
              <a:rPr lang="en" sz="1250" b="0">
                <a:solidFill>
                  <a:srgbClr val="DC262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red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endParaRPr sz="125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C. Fun/Friend?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25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Fun &amp; a good friend?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(Puppies are fun; color third box </a:t>
            </a:r>
            <a:r>
              <a:rPr lang="en" sz="1250" b="0">
                <a:solidFill>
                  <a:srgbClr val="16A34A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green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  <a:endParaRPr sz="125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D. Net Value?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25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Count colored boxes</a:t>
            </a:r>
            <a:r>
              <a:rPr lang="en" sz="12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(2 red boxes = </a:t>
            </a:r>
            <a:r>
              <a:rPr lang="en" sz="1250" b="0">
                <a:solidFill>
                  <a:srgbClr val="DC262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-2</a:t>
            </a:r>
            <a:r>
              <a:rPr lang="en" sz="1250">
                <a:solidFill>
                  <a:srgbClr val="6B7280"/>
                </a:solidFill>
                <a:latin typeface="Inter"/>
                <a:ea typeface="Inter"/>
                <a:cs typeface="Inter"/>
                <a:sym typeface="Inter"/>
              </a:rPr>
              <a:t> as "two strikes". Ask: how many green?)</a:t>
            </a:r>
            <a:r>
              <a:rPr lang="en" sz="12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sz="125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Then create an equation with our two numbers -2 + 1 = -1.  Enter -1 in the Net Value box of the puppy column).  NOTE: If negative numbers are new for students, take time to answer their questions.</a:t>
            </a:r>
            <a:endParaRPr sz="125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50">
              <a:solidFill>
                <a:srgbClr val="6B728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66" name="Google Shape;466;p35"/>
          <p:cNvSpPr/>
          <p:nvPr/>
        </p:nvSpPr>
        <p:spPr>
          <a:xfrm>
            <a:off x="1277325" y="2171450"/>
            <a:ext cx="608400" cy="466200"/>
          </a:xfrm>
          <a:prstGeom prst="rect">
            <a:avLst/>
          </a:prstGeom>
          <a:solidFill>
            <a:srgbClr val="FF4400"/>
          </a:solidFill>
          <a:ln w="9525" cap="flat" cmpd="sng">
            <a:solidFill>
              <a:srgbClr val="FF4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5"/>
          <p:cNvSpPr/>
          <p:nvPr/>
        </p:nvSpPr>
        <p:spPr>
          <a:xfrm>
            <a:off x="2017700" y="2171450"/>
            <a:ext cx="608400" cy="466200"/>
          </a:xfrm>
          <a:prstGeom prst="rect">
            <a:avLst/>
          </a:prstGeom>
          <a:solidFill>
            <a:srgbClr val="FF4400"/>
          </a:solidFill>
          <a:ln w="9525" cap="flat" cmpd="sng">
            <a:solidFill>
              <a:srgbClr val="FF44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5"/>
          <p:cNvSpPr/>
          <p:nvPr/>
        </p:nvSpPr>
        <p:spPr>
          <a:xfrm>
            <a:off x="2798625" y="2171450"/>
            <a:ext cx="608400" cy="466200"/>
          </a:xfrm>
          <a:prstGeom prst="rect">
            <a:avLst/>
          </a:prstGeom>
          <a:solidFill>
            <a:srgbClr val="00A859"/>
          </a:solidFill>
          <a:ln w="9525" cap="flat" cmpd="sng">
            <a:solidFill>
              <a:srgbClr val="00A8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6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4" name="Google Shape;474;p36"/>
          <p:cNvPicPr preferRelativeResize="0"/>
          <p:nvPr/>
        </p:nvPicPr>
        <p:blipFill rotWithShape="1">
          <a:blip r:embed="rId4">
            <a:alphaModFix/>
          </a:blip>
          <a:srcRect l="1267" r="1277"/>
          <a:stretch/>
        </p:blipFill>
        <p:spPr>
          <a:xfrm>
            <a:off x="381000" y="381000"/>
            <a:ext cx="4000500" cy="4343400"/>
          </a:xfrm>
          <a:prstGeom prst="roundRect">
            <a:avLst>
              <a:gd name="adj" fmla="val 1904"/>
            </a:avLst>
          </a:prstGeom>
          <a:noFill/>
          <a:ln w="1905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5" name="Google Shape;475;p36"/>
          <p:cNvSpPr txBox="1"/>
          <p:nvPr/>
        </p:nvSpPr>
        <p:spPr>
          <a:xfrm>
            <a:off x="4667250" y="381000"/>
            <a:ext cx="4095900" cy="438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5250" tIns="95250" rIns="95250" bIns="952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05 </a:t>
            </a:r>
            <a:r>
              <a:rPr lang="en" sz="18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Evaluate &amp; Discuss</a:t>
            </a:r>
            <a:endParaRPr sz="3200" b="0">
              <a:solidFill>
                <a:srgbClr val="FF44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3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1. Danny's Best Choice: </a:t>
            </a:r>
            <a:r>
              <a:rPr lang="en" sz="1350" b="1">
                <a:solidFill>
                  <a:srgbClr val="16A34A"/>
                </a:solidFill>
                <a:latin typeface="Inter"/>
                <a:ea typeface="Inter"/>
                <a:cs typeface="Inter"/>
                <a:sym typeface="Inter"/>
              </a:rPr>
              <a:t>The Kitten (+3)</a:t>
            </a:r>
            <a:br>
              <a:rPr lang="en" sz="13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11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The pet that meets the most criteria and has the highest Net Value.</a:t>
            </a:r>
            <a:endParaRPr sz="1350" b="1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3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2. Discussion Points:</a:t>
            </a:r>
            <a:endParaRPr sz="1350" b="1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301625" algn="l" rtl="0">
              <a:spcBef>
                <a:spcPts val="800"/>
              </a:spcBef>
              <a:spcAft>
                <a:spcPts val="0"/>
              </a:spcAft>
              <a:buClr>
                <a:srgbClr val="4A4A4A"/>
              </a:buClr>
              <a:buSzPts val="1150"/>
              <a:buFont typeface="Inter"/>
              <a:buChar char="●"/>
            </a:pPr>
            <a:r>
              <a:rPr lang="en" sz="11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Second Choice:</a:t>
            </a:r>
            <a:r>
              <a:rPr lang="en" sz="11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Rabbit or Turtle (+1 tie).</a:t>
            </a:r>
            <a:endParaRPr sz="115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301625" algn="l" rtl="0">
              <a:spcBef>
                <a:spcPts val="600"/>
              </a:spcBef>
              <a:spcAft>
                <a:spcPts val="0"/>
              </a:spcAft>
              <a:buClr>
                <a:srgbClr val="4A4A4A"/>
              </a:buClr>
              <a:buSzPts val="1150"/>
              <a:buFont typeface="Inter"/>
              <a:buChar char="●"/>
            </a:pPr>
            <a:r>
              <a:rPr lang="en" sz="11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What was given up?</a:t>
            </a:r>
            <a:r>
              <a:rPr lang="en" sz="11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 Either the rabbit or the turtle, but not both.</a:t>
            </a:r>
            <a:endParaRPr sz="115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Opportunity Cost</a:t>
            </a:r>
            <a:endParaRPr sz="1250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rgbClr val="4A4A4A"/>
                </a:solidFill>
                <a:highlight>
                  <a:srgbClr val="FFF2EB"/>
                </a:highlight>
                <a:latin typeface="Inter"/>
                <a:ea typeface="Inter"/>
                <a:cs typeface="Inter"/>
                <a:sym typeface="Inter"/>
              </a:rPr>
              <a:t>The next-best alternative Danny gave up when choosing the kitten (either the rabbit or the turtle).</a:t>
            </a:r>
            <a:endParaRPr sz="1100" b="0">
              <a:solidFill>
                <a:srgbClr val="4A4A4A"/>
              </a:solidFill>
              <a:highlight>
                <a:srgbClr val="FFF2EB"/>
              </a:highlight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The 5-Step Decision Process</a:t>
            </a:r>
            <a:endParaRPr sz="1250" b="1">
              <a:solidFill>
                <a:srgbClr val="1A1A1A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50" b="0">
                <a:solidFill>
                  <a:srgbClr val="6B7280"/>
                </a:solidFill>
                <a:latin typeface="Inter Medium"/>
                <a:ea typeface="Inter Medium"/>
                <a:cs typeface="Inter Medium"/>
                <a:sym typeface="Inter Medium"/>
              </a:rPr>
              <a:t>Define Problem → List Alternatives → State Criteria → Evaluate → Make Decision</a:t>
            </a:r>
            <a:endParaRPr sz="1050" b="0">
              <a:solidFill>
                <a:srgbClr val="6B72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"/>
          <p:cNvSpPr txBox="1"/>
          <p:nvPr/>
        </p:nvSpPr>
        <p:spPr>
          <a:xfrm>
            <a:off x="306500" y="231800"/>
            <a:ext cx="7346400" cy="14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rPr>
              <a:t>Additional Lessons for extra practice or review</a:t>
            </a:r>
            <a:endParaRPr sz="1800">
              <a:solidFill>
                <a:schemeClr val="dk1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pic>
        <p:nvPicPr>
          <p:cNvPr id="481" name="Google Shape;481;p37"/>
          <p:cNvPicPr preferRelativeResize="0"/>
          <p:nvPr/>
        </p:nvPicPr>
        <p:blipFill rotWithShape="1">
          <a:blip r:embed="rId3">
            <a:alphaModFix/>
          </a:blip>
          <a:srcRect b="5366"/>
          <a:stretch/>
        </p:blipFill>
        <p:spPr>
          <a:xfrm>
            <a:off x="178800" y="1020025"/>
            <a:ext cx="5601076" cy="17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500" y="1566775"/>
            <a:ext cx="1197125" cy="16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9600" y="2862225"/>
            <a:ext cx="6552109" cy="208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63116" y="3520050"/>
            <a:ext cx="2209135" cy="14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7"/>
          <p:cNvSpPr/>
          <p:nvPr/>
        </p:nvSpPr>
        <p:spPr>
          <a:xfrm>
            <a:off x="-42850" y="4380321"/>
            <a:ext cx="868607" cy="82517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8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1" name="Google Shape;491;p38"/>
          <p:cNvPicPr preferRelativeResize="0"/>
          <p:nvPr/>
        </p:nvPicPr>
        <p:blipFill rotWithShape="1">
          <a:blip r:embed="rId4">
            <a:alphaModFix/>
          </a:blip>
          <a:srcRect l="-5249" t="-9096" r="-5260" b="-9345"/>
          <a:stretch/>
        </p:blipFill>
        <p:spPr>
          <a:xfrm>
            <a:off x="381000" y="381000"/>
            <a:ext cx="4000500" cy="4343400"/>
          </a:xfrm>
          <a:prstGeom prst="roundRect">
            <a:avLst>
              <a:gd name="adj" fmla="val 1904"/>
            </a:avLst>
          </a:prstGeom>
          <a:noFill/>
          <a:ln w="1905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492" name="Google Shape;492;p38"/>
          <p:cNvGrpSpPr/>
          <p:nvPr/>
        </p:nvGrpSpPr>
        <p:grpSpPr>
          <a:xfrm>
            <a:off x="4667250" y="381000"/>
            <a:ext cx="4095900" cy="4381500"/>
            <a:chOff x="0" y="0"/>
            <a:chExt cx="4095900" cy="4381500"/>
          </a:xfrm>
        </p:grpSpPr>
        <p:sp>
          <p:nvSpPr>
            <p:cNvPr id="493" name="Google Shape;493;p38"/>
            <p:cNvSpPr/>
            <p:nvPr/>
          </p:nvSpPr>
          <p:spPr>
            <a:xfrm>
              <a:off x="0" y="0"/>
              <a:ext cx="4095900" cy="438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8"/>
            <p:cNvSpPr txBox="1"/>
            <p:nvPr/>
          </p:nvSpPr>
          <p:spPr>
            <a:xfrm>
              <a:off x="0" y="0"/>
              <a:ext cx="4095900" cy="43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b="0">
                  <a:solidFill>
                    <a:srgbClr val="FF4400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0</a:t>
              </a:r>
              <a:r>
                <a:rPr lang="en" sz="3200">
                  <a:solidFill>
                    <a:srgbClr val="FF4400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1 </a:t>
              </a:r>
              <a:r>
                <a:rPr lang="en" sz="18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Activity Setup</a:t>
              </a:r>
              <a:endParaRPr sz="32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1F2937"/>
                  </a:solidFill>
                  <a:highlight>
                    <a:srgbClr val="E5E7EB"/>
                  </a:highlight>
                  <a:latin typeface="Inter"/>
                  <a:ea typeface="Inter"/>
                  <a:cs typeface="Inter"/>
                  <a:sym typeface="Inter"/>
                </a:rPr>
                <a:t>Grade 4</a:t>
              </a:r>
              <a:r>
                <a:rPr lang="en" sz="1100" b="0">
                  <a:solidFill>
                    <a:srgbClr val="6B728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  •  </a:t>
              </a:r>
              <a:r>
                <a:rPr lang="en" sz="1100" b="1">
                  <a:solidFill>
                    <a:srgbClr val="1F2937"/>
                  </a:solidFill>
                  <a:highlight>
                    <a:srgbClr val="E5E7EB"/>
                  </a:highlight>
                  <a:latin typeface="Inter"/>
                  <a:ea typeface="Inter"/>
                  <a:cs typeface="Inter"/>
                  <a:sym typeface="Inter"/>
                </a:rPr>
                <a:t>45 Minutes</a:t>
              </a:r>
              <a:r>
                <a:rPr lang="en" sz="1100" b="0">
                  <a:solidFill>
                    <a:srgbClr val="6B7280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  •  </a:t>
              </a:r>
              <a:r>
                <a:rPr lang="en" sz="1100" b="0">
                  <a:solidFill>
                    <a:srgbClr val="4B5563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Personal Finance</a:t>
              </a:r>
              <a:endParaRPr sz="1100" b="0">
                <a:solidFill>
                  <a:srgbClr val="6B7280"/>
                </a:solidFill>
                <a:latin typeface="Inter Medium"/>
                <a:ea typeface="Inter Medium"/>
                <a:cs typeface="Inter Medium"/>
                <a:sym typeface="Inter Medium"/>
              </a:endParaRPr>
            </a:p>
            <a:p>
              <a:pPr marL="0" lvl="0" indent="0" algn="l" rtl="0">
                <a:spcBef>
                  <a:spcPts val="1600"/>
                </a:spcBef>
                <a:spcAft>
                  <a:spcPts val="0"/>
                </a:spcAft>
                <a:buNone/>
              </a:pPr>
              <a:r>
                <a:rPr lang="en" sz="155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1. Distribute &amp; Explain</a:t>
              </a:r>
              <a:endParaRPr sz="155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" sz="11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Distribute a copy of </a:t>
              </a:r>
              <a:r>
                <a:rPr lang="en" sz="1150" b="0" u="sng">
                  <a:solidFill>
                    <a:srgbClr val="1155CC"/>
                  </a:solidFill>
                  <a:latin typeface="Inter SemiBold"/>
                  <a:ea typeface="Inter SemiBold"/>
                  <a:cs typeface="Inter SemiBold"/>
                  <a:sym typeface="Inter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G4-3-1 - Activity - Schoolyard Scarcity</a:t>
              </a:r>
              <a:r>
                <a:rPr lang="en" sz="11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 and scissors</a:t>
              </a:r>
              <a:r>
                <a:rPr lang="en" sz="115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 to students</a:t>
              </a:r>
              <a:endParaRPr sz="11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600"/>
                </a:spcBef>
                <a:spcAft>
                  <a:spcPts val="0"/>
                </a:spcAft>
                <a:buNone/>
              </a:pPr>
              <a:r>
                <a:rPr lang="en" sz="1450" b="1">
                  <a:solidFill>
                    <a:srgbClr val="1F2937"/>
                  </a:solidFill>
                  <a:highlight>
                    <a:srgbClr val="FFFFFF"/>
                  </a:highlight>
                  <a:latin typeface="Inter"/>
                  <a:ea typeface="Inter"/>
                  <a:cs typeface="Inter"/>
                  <a:sym typeface="Inter"/>
                </a:rPr>
                <a:t>The Scarcity Dilemma:</a:t>
              </a:r>
              <a:endParaRPr sz="1450" b="1">
                <a:solidFill>
                  <a:srgbClr val="1F2937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b="0">
                  <a:solidFill>
                    <a:schemeClr val="dk1"/>
                  </a:solidFill>
                  <a:highlight>
                    <a:srgbClr val="FFFFFF"/>
                  </a:highlight>
                  <a:latin typeface="Inter"/>
                  <a:ea typeface="Inter"/>
                  <a:cs typeface="Inter"/>
                  <a:sym typeface="Inter"/>
                </a:rPr>
                <a:t>Explain that the school is trying to decide how to use the limited recreational space it has around its parking lot. There are four possible uses:</a:t>
              </a:r>
              <a:endParaRPr b="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14325" algn="l" rtl="0">
                <a:spcBef>
                  <a:spcPts val="600"/>
                </a:spcBef>
                <a:spcAft>
                  <a:spcPts val="0"/>
                </a:spcAft>
                <a:buClr>
                  <a:srgbClr val="4B5563"/>
                </a:buClr>
                <a:buSzPts val="1350"/>
                <a:buFont typeface="Inter"/>
                <a:buChar char="●"/>
              </a:pPr>
              <a:r>
                <a:rPr lang="en" sz="1350" b="1">
                  <a:solidFill>
                    <a:srgbClr val="1F2937"/>
                  </a:solidFill>
                  <a:highlight>
                    <a:srgbClr val="FFFFFF"/>
                  </a:highlight>
                  <a:latin typeface="Inter"/>
                  <a:ea typeface="Inter"/>
                  <a:cs typeface="Inter"/>
                  <a:sym typeface="Inter"/>
                </a:rPr>
                <a:t>Fields:</a:t>
              </a:r>
              <a:r>
                <a:rPr lang="en" sz="1350" b="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 Baseball or softball</a:t>
              </a:r>
              <a:endParaRPr sz="1350" b="0">
                <a:solidFill>
                  <a:srgbClr val="4B5563"/>
                </a:solidFill>
                <a:highlight>
                  <a:srgbClr val="FFFFFF"/>
                </a:highlight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457200" lvl="0" indent="-314325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350"/>
                <a:buFont typeface="Inter"/>
                <a:buChar char="●"/>
              </a:pPr>
              <a:r>
                <a:rPr lang="en" sz="1350" b="1">
                  <a:solidFill>
                    <a:srgbClr val="1F2937"/>
                  </a:solidFill>
                  <a:highlight>
                    <a:srgbClr val="FFFFFF"/>
                  </a:highlight>
                  <a:latin typeface="Inter"/>
                  <a:ea typeface="Inter"/>
                  <a:cs typeface="Inter"/>
                  <a:sym typeface="Inter"/>
                </a:rPr>
                <a:t>Hockey Rinks:</a:t>
              </a:r>
              <a:r>
                <a:rPr lang="en" sz="1350" b="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 </a:t>
              </a:r>
              <a:r>
                <a:rPr lang="en" sz="135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Skateboard/inline skates</a:t>
              </a:r>
              <a:r>
                <a:rPr lang="en" sz="1350" b="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 in summer</a:t>
              </a:r>
              <a:endParaRPr sz="1350" b="0">
                <a:solidFill>
                  <a:srgbClr val="4B5563"/>
                </a:solidFill>
                <a:highlight>
                  <a:srgbClr val="FFFFFF"/>
                </a:highlight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457200" lvl="0" indent="-314325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350"/>
                <a:buFont typeface="Inter"/>
                <a:buChar char="●"/>
              </a:pPr>
              <a:r>
                <a:rPr lang="en" sz="1350" b="1">
                  <a:solidFill>
                    <a:srgbClr val="1F2937"/>
                  </a:solidFill>
                  <a:highlight>
                    <a:srgbClr val="FFFFFF"/>
                  </a:highlight>
                  <a:latin typeface="Inter"/>
                  <a:ea typeface="Inter"/>
                  <a:cs typeface="Inter"/>
                  <a:sym typeface="Inter"/>
                </a:rPr>
                <a:t>Playground Areas</a:t>
              </a:r>
              <a:endParaRPr sz="1350" b="0">
                <a:solidFill>
                  <a:srgbClr val="4B5563"/>
                </a:solidFill>
                <a:highlight>
                  <a:srgbClr val="FFFFFF"/>
                </a:highlight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457200" lvl="0" indent="-314325" algn="l" rtl="0">
                <a:spcBef>
                  <a:spcPts val="300"/>
                </a:spcBef>
                <a:spcAft>
                  <a:spcPts val="0"/>
                </a:spcAft>
                <a:buClr>
                  <a:srgbClr val="4B5563"/>
                </a:buClr>
                <a:buSzPts val="1350"/>
                <a:buFont typeface="Inter"/>
                <a:buChar char="●"/>
              </a:pPr>
              <a:r>
                <a:rPr lang="en" sz="1350" b="1">
                  <a:solidFill>
                    <a:srgbClr val="1F2937"/>
                  </a:solidFill>
                  <a:highlight>
                    <a:srgbClr val="FFFFFF"/>
                  </a:highlight>
                  <a:latin typeface="Inter"/>
                  <a:ea typeface="Inter"/>
                  <a:cs typeface="Inter"/>
                  <a:sym typeface="Inter"/>
                </a:rPr>
                <a:t>Courts:</a:t>
              </a:r>
              <a:r>
                <a:rPr lang="en" sz="1350" b="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 Basketball</a:t>
              </a:r>
              <a:r>
                <a:rPr lang="en" sz="135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, </a:t>
              </a:r>
              <a:r>
                <a:rPr lang="en" sz="1350" b="0">
                  <a:solidFill>
                    <a:srgbClr val="4B5563"/>
                  </a:solidFill>
                  <a:highlight>
                    <a:srgbClr val="FFFFFF"/>
                  </a:highlight>
                  <a:latin typeface="Inter ExtraBold"/>
                  <a:ea typeface="Inter ExtraBold"/>
                  <a:cs typeface="Inter ExtraBold"/>
                  <a:sym typeface="Inter ExtraBold"/>
                </a:rPr>
                <a:t>tennis, pickleball</a:t>
              </a:r>
              <a:endParaRPr sz="1350" b="0">
                <a:solidFill>
                  <a:srgbClr val="4B5563"/>
                </a:solidFill>
                <a:highlight>
                  <a:srgbClr val="FFFFFF"/>
                </a:highlight>
                <a:latin typeface="Inter ExtraBold"/>
                <a:ea typeface="Inter ExtraBold"/>
                <a:cs typeface="Inter ExtraBold"/>
                <a:sym typeface="Inter ExtraBold"/>
              </a:endParaRPr>
            </a:p>
          </p:txBody>
        </p:sp>
      </p:grpSp>
      <p:sp>
        <p:nvSpPr>
          <p:cNvPr id="495" name="Google Shape;495;p38"/>
          <p:cNvSpPr/>
          <p:nvPr/>
        </p:nvSpPr>
        <p:spPr>
          <a:xfrm>
            <a:off x="-42850" y="4380321"/>
            <a:ext cx="868607" cy="82517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9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1" name="Google Shape;501;p39"/>
          <p:cNvGrpSpPr/>
          <p:nvPr/>
        </p:nvGrpSpPr>
        <p:grpSpPr>
          <a:xfrm>
            <a:off x="381000" y="381000"/>
            <a:ext cx="4000500" cy="4343400"/>
            <a:chOff x="0" y="0"/>
            <a:chExt cx="4000500" cy="4343400"/>
          </a:xfrm>
        </p:grpSpPr>
        <p:sp>
          <p:nvSpPr>
            <p:cNvPr id="502" name="Google Shape;502;p39"/>
            <p:cNvSpPr/>
            <p:nvPr/>
          </p:nvSpPr>
          <p:spPr>
            <a:xfrm>
              <a:off x="0" y="0"/>
              <a:ext cx="4000500" cy="4343400"/>
            </a:xfrm>
            <a:prstGeom prst="roundRect">
              <a:avLst>
                <a:gd name="adj" fmla="val 1904"/>
              </a:avLst>
            </a:prstGeom>
            <a:solidFill>
              <a:srgbClr val="FFFFFF"/>
            </a:solidFill>
            <a:ln w="1905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03" name="Google Shape;503;p3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0500" y="333375"/>
              <a:ext cx="3619500" cy="366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4" name="Google Shape;504;p39"/>
          <p:cNvGrpSpPr/>
          <p:nvPr/>
        </p:nvGrpSpPr>
        <p:grpSpPr>
          <a:xfrm>
            <a:off x="4667250" y="381000"/>
            <a:ext cx="4095900" cy="4381500"/>
            <a:chOff x="0" y="0"/>
            <a:chExt cx="4095900" cy="4381500"/>
          </a:xfrm>
        </p:grpSpPr>
        <p:sp>
          <p:nvSpPr>
            <p:cNvPr id="505" name="Google Shape;505;p39"/>
            <p:cNvSpPr/>
            <p:nvPr/>
          </p:nvSpPr>
          <p:spPr>
            <a:xfrm>
              <a:off x="0" y="0"/>
              <a:ext cx="4095900" cy="438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9"/>
            <p:cNvSpPr txBox="1"/>
            <p:nvPr/>
          </p:nvSpPr>
          <p:spPr>
            <a:xfrm>
              <a:off x="0" y="0"/>
              <a:ext cx="4095900" cy="43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200" b="0">
                  <a:solidFill>
                    <a:srgbClr val="FF4400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02 </a:t>
              </a:r>
              <a:r>
                <a:rPr lang="en" sz="18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Discussion &amp; Analysis</a:t>
              </a:r>
              <a:endParaRPr sz="32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1100" b="1">
                  <a:solidFill>
                    <a:srgbClr val="1F2937"/>
                  </a:solidFill>
                  <a:highlight>
                    <a:srgbClr val="E5E7EB"/>
                  </a:highlight>
                  <a:latin typeface="Inter"/>
                  <a:ea typeface="Inter"/>
                  <a:cs typeface="Inter"/>
                  <a:sym typeface="Inter"/>
                </a:rPr>
                <a:t>PLAYGROUND AREAS</a:t>
              </a:r>
              <a:endParaRPr sz="110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600"/>
                </a:spcBef>
                <a:spcAft>
                  <a:spcPts val="0"/>
                </a:spcAft>
                <a:buNone/>
              </a:pPr>
              <a:r>
                <a:rPr lang="en" sz="15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Suppose you know that the width and length of each Playground Area is 30 meters.</a:t>
              </a:r>
              <a:endParaRPr sz="15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600"/>
                </a:spcBef>
                <a:spcAft>
                  <a:spcPts val="0"/>
                </a:spcAft>
                <a:buNone/>
              </a:pPr>
              <a:r>
                <a:rPr lang="en" sz="1250" b="1">
                  <a:solidFill>
                    <a:srgbClr val="FF4400"/>
                  </a:solidFill>
                  <a:latin typeface="Inter"/>
                  <a:ea typeface="Inter"/>
                  <a:cs typeface="Inter"/>
                  <a:sym typeface="Inter"/>
                </a:rPr>
                <a:t>Ask the Class:</a:t>
              </a:r>
              <a:endParaRPr sz="125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350" b="0">
                  <a:solidFill>
                    <a:srgbClr val="1A1A1A"/>
                  </a:solidFill>
                  <a:highlight>
                    <a:srgbClr val="FFF2EB"/>
                  </a:highlight>
                  <a:latin typeface="Inter"/>
                  <a:ea typeface="Inter"/>
                  <a:cs typeface="Inter"/>
                  <a:sym typeface="Inter"/>
                </a:rPr>
                <a:t>"What would the area of each Playground Area be?"</a:t>
              </a:r>
              <a:endParaRPr sz="1350" b="0">
                <a:solidFill>
                  <a:srgbClr val="1A1A1A"/>
                </a:solidFill>
                <a:highlight>
                  <a:srgbClr val="FFF2EB"/>
                </a:highlight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2000"/>
                </a:spcBef>
                <a:spcAft>
                  <a:spcPts val="0"/>
                </a:spcAft>
                <a:buNone/>
              </a:pPr>
              <a:r>
                <a:rPr lang="en" sz="1250" b="1">
                  <a:solidFill>
                    <a:srgbClr val="16A34A"/>
                  </a:solidFill>
                  <a:latin typeface="Inter"/>
                  <a:ea typeface="Inter"/>
                  <a:cs typeface="Inter"/>
                  <a:sym typeface="Inter"/>
                </a:rPr>
                <a:t>Expected Answer:</a:t>
              </a:r>
              <a:endParaRPr sz="1250" b="1">
                <a:solidFill>
                  <a:srgbClr val="16A34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" sz="2000" b="0">
                  <a:solidFill>
                    <a:srgbClr val="16A34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900 meters </a:t>
              </a:r>
              <a:r>
                <a:rPr lang="en"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(30m × 30m)</a:t>
              </a:r>
              <a:endParaRPr sz="2000" b="0">
                <a:solidFill>
                  <a:srgbClr val="16A34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</p:txBody>
        </p:sp>
      </p:grpSp>
      <p:sp>
        <p:nvSpPr>
          <p:cNvPr id="507" name="Google Shape;507;p39"/>
          <p:cNvSpPr/>
          <p:nvPr/>
        </p:nvSpPr>
        <p:spPr>
          <a:xfrm>
            <a:off x="-42850" y="4380321"/>
            <a:ext cx="868607" cy="82517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0"/>
          <p:cNvSpPr/>
          <p:nvPr/>
        </p:nvSpPr>
        <p:spPr>
          <a:xfrm>
            <a:off x="-42850" y="4380321"/>
            <a:ext cx="868607" cy="82517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13" name="Google Shape;51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3273" y="125725"/>
            <a:ext cx="2278950" cy="243877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14" name="Google Shape;51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98651">
            <a:off x="6386125" y="439075"/>
            <a:ext cx="2330400" cy="2364674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515" name="Google Shape;515;p40"/>
          <p:cNvGrpSpPr/>
          <p:nvPr/>
        </p:nvGrpSpPr>
        <p:grpSpPr>
          <a:xfrm>
            <a:off x="101924" y="125726"/>
            <a:ext cx="2448706" cy="2658595"/>
            <a:chOff x="0" y="0"/>
            <a:chExt cx="4000500" cy="4343400"/>
          </a:xfrm>
        </p:grpSpPr>
        <p:sp>
          <p:nvSpPr>
            <p:cNvPr id="516" name="Google Shape;516;p40"/>
            <p:cNvSpPr/>
            <p:nvPr/>
          </p:nvSpPr>
          <p:spPr>
            <a:xfrm>
              <a:off x="0" y="0"/>
              <a:ext cx="4000500" cy="4343400"/>
            </a:xfrm>
            <a:prstGeom prst="roundRect">
              <a:avLst>
                <a:gd name="adj" fmla="val 1904"/>
              </a:avLst>
            </a:prstGeom>
            <a:solidFill>
              <a:srgbClr val="FFFFFF"/>
            </a:solidFill>
            <a:ln w="1747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17" name="Google Shape;517;p4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0500" y="333375"/>
              <a:ext cx="3619500" cy="3667200"/>
            </a:xfrm>
            <a:prstGeom prst="rect">
              <a:avLst/>
            </a:prstGeom>
            <a:noFill/>
            <a:ln w="174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pic>
        <p:nvPicPr>
          <p:cNvPr id="518" name="Google Shape;51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3090">
            <a:off x="1856039" y="457210"/>
            <a:ext cx="2484568" cy="250572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9" name="Google Shape;519;p40"/>
          <p:cNvSpPr txBox="1"/>
          <p:nvPr/>
        </p:nvSpPr>
        <p:spPr>
          <a:xfrm>
            <a:off x="61375" y="2668175"/>
            <a:ext cx="8920500" cy="14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                                                      03 </a:t>
            </a:r>
            <a:r>
              <a:rPr lang="en" sz="18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Analysis of Space</a:t>
            </a:r>
            <a:endParaRPr sz="3200">
              <a:solidFill>
                <a:srgbClr val="FF44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Given this information, have each group use their Playground Area cutouts to determine each of the following: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9144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The area of a Hockey Rink. (Two Playground Areas cover it exactly, so 900 + 900 = 1800 square meters, or 900 x 2 = 1800 square meters).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9144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The area of a Field. (Four Playground Areas cover it exactly, so 900 + 900 + 900 + 900 = 3600 square meters, or 900 x 4 = 3600 square meters).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9144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The area of a Court. (It takes two Courts to exactly cover one Playground area so, a Court is one‐half the size of a Playground Area, or 900 x 1⁄2 = 450 square meters).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1"/>
          <p:cNvSpPr/>
          <p:nvPr/>
        </p:nvSpPr>
        <p:spPr>
          <a:xfrm>
            <a:off x="-42850" y="4380321"/>
            <a:ext cx="868607" cy="82517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25" name="Google Shape;52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3273" y="125725"/>
            <a:ext cx="2278950" cy="243877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26" name="Google Shape;526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698651">
            <a:off x="6386125" y="439075"/>
            <a:ext cx="2330400" cy="2364674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527" name="Google Shape;527;p41"/>
          <p:cNvGrpSpPr/>
          <p:nvPr/>
        </p:nvGrpSpPr>
        <p:grpSpPr>
          <a:xfrm>
            <a:off x="101924" y="125726"/>
            <a:ext cx="2448706" cy="2658595"/>
            <a:chOff x="0" y="0"/>
            <a:chExt cx="4000500" cy="4343400"/>
          </a:xfrm>
        </p:grpSpPr>
        <p:sp>
          <p:nvSpPr>
            <p:cNvPr id="528" name="Google Shape;528;p41"/>
            <p:cNvSpPr/>
            <p:nvPr/>
          </p:nvSpPr>
          <p:spPr>
            <a:xfrm>
              <a:off x="0" y="0"/>
              <a:ext cx="4000500" cy="4343400"/>
            </a:xfrm>
            <a:prstGeom prst="roundRect">
              <a:avLst>
                <a:gd name="adj" fmla="val 1904"/>
              </a:avLst>
            </a:prstGeom>
            <a:solidFill>
              <a:srgbClr val="FFFFFF"/>
            </a:solidFill>
            <a:ln w="1747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29" name="Google Shape;529;p4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0500" y="333375"/>
              <a:ext cx="3619500" cy="3667200"/>
            </a:xfrm>
            <a:prstGeom prst="rect">
              <a:avLst/>
            </a:prstGeom>
            <a:noFill/>
            <a:ln w="174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pic>
        <p:nvPicPr>
          <p:cNvPr id="530" name="Google Shape;530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3090">
            <a:off x="1856039" y="457210"/>
            <a:ext cx="2484568" cy="250572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1" name="Google Shape;531;p41"/>
          <p:cNvSpPr txBox="1"/>
          <p:nvPr/>
        </p:nvSpPr>
        <p:spPr>
          <a:xfrm>
            <a:off x="778750" y="3621125"/>
            <a:ext cx="8920500" cy="14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Pro Tip: print each different recreational space on different colored paper</a:t>
            </a:r>
            <a:endParaRPr sz="11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2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42"/>
          <p:cNvSpPr txBox="1"/>
          <p:nvPr/>
        </p:nvSpPr>
        <p:spPr>
          <a:xfrm>
            <a:off x="476250" y="381000"/>
            <a:ext cx="4191000" cy="492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>
                <a:solidFill>
                  <a:srgbClr val="FF44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04 </a:t>
            </a:r>
            <a:r>
              <a:rPr lang="en" sz="2200" b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Scarcity of Space</a:t>
            </a:r>
            <a:endParaRPr sz="3200" b="0">
              <a:solidFill>
                <a:srgbClr val="FF44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538" name="Google Shape;538;p42"/>
          <p:cNvSpPr txBox="1"/>
          <p:nvPr/>
        </p:nvSpPr>
        <p:spPr>
          <a:xfrm>
            <a:off x="476250" y="1238250"/>
            <a:ext cx="4191000" cy="3238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FF4400"/>
                </a:solidFill>
                <a:latin typeface="Inter"/>
                <a:ea typeface="Inter"/>
                <a:cs typeface="Inter"/>
                <a:sym typeface="Inter"/>
              </a:rPr>
              <a:t>1. </a:t>
            </a:r>
            <a:r>
              <a:rPr lang="en" sz="17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Share Designs</a:t>
            </a:r>
            <a:endParaRPr sz="17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600" b="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Since not every student wanted the same recreational space, have students share their schoolyard design with the class or with par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tners</a:t>
            </a:r>
            <a:r>
              <a:rPr lang="en" sz="1600" b="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.</a:t>
            </a:r>
            <a:endParaRPr sz="1600" b="0">
              <a:solidFill>
                <a:schemeClr val="dk1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2. Partner Reteach</a:t>
            </a:r>
            <a:endParaRPr sz="17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600" b="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Have students partner up with a classmate and reteach the lesson to each other.</a:t>
            </a:r>
            <a:endParaRPr sz="1600" b="0">
              <a:solidFill>
                <a:schemeClr val="dk1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Highlight how area was found by multiplying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marL="45720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"/>
              <a:buChar char="●"/>
            </a:pP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Incorporate the concept of scarcity in discussion</a:t>
            </a:r>
            <a:endParaRPr sz="1600">
              <a:solidFill>
                <a:schemeClr val="dk1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39" name="Google Shape;539;p42"/>
          <p:cNvPicPr preferRelativeResize="0"/>
          <p:nvPr/>
        </p:nvPicPr>
        <p:blipFill rotWithShape="1">
          <a:blip r:embed="rId4">
            <a:alphaModFix/>
          </a:blip>
          <a:srcRect l="89" r="-11659" b="-30429"/>
          <a:stretch/>
        </p:blipFill>
        <p:spPr>
          <a:xfrm>
            <a:off x="5238750" y="1000125"/>
            <a:ext cx="3619500" cy="4286400"/>
          </a:xfrm>
          <a:prstGeom prst="roundRect">
            <a:avLst>
              <a:gd name="adj" fmla="val 2105"/>
            </a:avLst>
          </a:prstGeom>
          <a:noFill/>
          <a:ln>
            <a:noFill/>
          </a:ln>
        </p:spPr>
      </p:pic>
      <p:sp>
        <p:nvSpPr>
          <p:cNvPr id="540" name="Google Shape;540;p42"/>
          <p:cNvSpPr/>
          <p:nvPr/>
        </p:nvSpPr>
        <p:spPr>
          <a:xfrm>
            <a:off x="-42850" y="4380321"/>
            <a:ext cx="868607" cy="825176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182025" y="152050"/>
            <a:ext cx="7818900" cy="13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Award-Winning Excellence</a:t>
            </a:r>
            <a:endParaRPr sz="24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7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MCEE's curriculum is nationally recognized for educational excellence.</a:t>
            </a:r>
            <a:endParaRPr sz="170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-52898" y="4201475"/>
            <a:ext cx="1085759" cy="1085759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7" name="Google Shape;87;p16"/>
          <p:cNvSpPr txBox="1"/>
          <p:nvPr/>
        </p:nvSpPr>
        <p:spPr>
          <a:xfrm>
            <a:off x="3153300" y="1361050"/>
            <a:ext cx="5273400" cy="3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rgbClr val="0055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2024 NAEE Platinum Award of Excellence</a:t>
            </a:r>
            <a:endParaRPr sz="1800" b="0">
              <a:solidFill>
                <a:srgbClr val="0055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" sz="170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 March 2024, the National Association of Economic Educators (NAEE) honored this curriculum with the Platinum Award of Excellence, recognizing its outstanding achievements in education.</a:t>
            </a:r>
            <a:endParaRPr sz="1700" b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" sz="170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 revised and expanded Mathematics and Economics Grades K-5 curriculum provides hands-on lessons that seamlessly blend math and economic benchmarks.</a:t>
            </a:r>
            <a:endParaRPr sz="1700" b="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300" y="1394438"/>
            <a:ext cx="2857500" cy="2124075"/>
          </a:xfrm>
          <a:prstGeom prst="rect">
            <a:avLst/>
          </a:prstGeom>
          <a:solidFill>
            <a:srgbClr val="F4F4F2"/>
          </a:solidFill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43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43"/>
          <p:cNvSpPr txBox="1"/>
          <p:nvPr/>
        </p:nvSpPr>
        <p:spPr>
          <a:xfrm>
            <a:off x="166850" y="295275"/>
            <a:ext cx="8721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Get Started with MCEE</a:t>
            </a:r>
            <a:endParaRPr sz="24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725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Access MCEE's free resources and workshops to transform your classroom.</a:t>
            </a:r>
            <a:endParaRPr sz="1725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548" name="Google Shape;548;p43"/>
          <p:cNvGrpSpPr/>
          <p:nvPr/>
        </p:nvGrpSpPr>
        <p:grpSpPr>
          <a:xfrm>
            <a:off x="381000" y="1466850"/>
            <a:ext cx="8382150" cy="1257300"/>
            <a:chOff x="381000" y="1466850"/>
            <a:chExt cx="8382150" cy="1257300"/>
          </a:xfrm>
        </p:grpSpPr>
        <p:grpSp>
          <p:nvGrpSpPr>
            <p:cNvPr id="549" name="Google Shape;549;p43"/>
            <p:cNvGrpSpPr/>
            <p:nvPr/>
          </p:nvGrpSpPr>
          <p:grpSpPr>
            <a:xfrm>
              <a:off x="381000" y="1466850"/>
              <a:ext cx="2571900" cy="1257300"/>
              <a:chOff x="381000" y="1466850"/>
              <a:chExt cx="2571900" cy="1257300"/>
            </a:xfrm>
          </p:grpSpPr>
          <p:sp>
            <p:nvSpPr>
              <p:cNvPr id="550" name="Google Shape;550;p43"/>
              <p:cNvSpPr/>
              <p:nvPr/>
            </p:nvSpPr>
            <p:spPr>
              <a:xfrm>
                <a:off x="381000" y="1466850"/>
                <a:ext cx="2571900" cy="38100"/>
              </a:xfrm>
              <a:prstGeom prst="rect">
                <a:avLst/>
              </a:prstGeom>
              <a:solidFill>
                <a:srgbClr val="0055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43"/>
              <p:cNvSpPr txBox="1"/>
              <p:nvPr/>
            </p:nvSpPr>
            <p:spPr>
              <a:xfrm>
                <a:off x="381000" y="1581150"/>
                <a:ext cx="2571900" cy="114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r>
                  <a:rPr lang="en-US" sz="1600" dirty="0">
                    <a:solidFill>
                      <a:schemeClr val="accent1"/>
                    </a:solidFill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FREE LESSONS</a:t>
                </a:r>
                <a:endParaRPr lang="en-US" sz="1600">
                  <a:solidFill>
                    <a:schemeClr val="accent1"/>
                  </a:solidFill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">
                    <a:solidFill>
                      <a:srgbClr val="4A4A4A"/>
                    </a:solidFill>
                    <a:latin typeface="Inter"/>
                    <a:ea typeface="Inter"/>
                  </a:rPr>
                  <a:t>Get started today by accessing MCEE's extensive database of free, standards-aligned lessons.</a:t>
                </a:r>
              </a:p>
              <a:p>
                <a:pPr marL="285750" indent="-285750">
                  <a:spcBef>
                    <a:spcPts val="600"/>
                  </a:spcBef>
                  <a:buChar char="•"/>
                </a:pPr>
                <a:r>
                  <a:rPr lang="en">
                    <a:solidFill>
                      <a:srgbClr val="4A4A4A"/>
                    </a:solidFill>
                    <a:latin typeface="Inter"/>
                    <a:ea typeface="Inter"/>
                  </a:rPr>
                  <a:t>Economics is Everywhere</a:t>
                </a:r>
              </a:p>
              <a:p>
                <a:pPr marL="285750" indent="-285750">
                  <a:spcBef>
                    <a:spcPts val="600"/>
                  </a:spcBef>
                  <a:buChar char="•"/>
                </a:pPr>
                <a:r>
                  <a:rPr lang="en">
                    <a:solidFill>
                      <a:srgbClr val="4A4A4A"/>
                    </a:solidFill>
                    <a:latin typeface="Inter"/>
                    <a:ea typeface="Inter"/>
                  </a:rPr>
                  <a:t>Teaching Econ from BIPOC authors</a:t>
                </a:r>
              </a:p>
              <a:p>
                <a:pPr marL="285750" indent="-285750">
                  <a:spcBef>
                    <a:spcPts val="600"/>
                  </a:spcBef>
                  <a:buChar char="•"/>
                </a:pPr>
                <a:r>
                  <a:rPr lang="en">
                    <a:solidFill>
                      <a:srgbClr val="4A4A4A"/>
                    </a:solidFill>
                    <a:latin typeface="Inter"/>
                    <a:ea typeface="Inter"/>
                  </a:rPr>
                  <a:t>Award Winning Lesson from MN teachers</a:t>
                </a:r>
                <a:endParaRPr lang="en" dirty="0">
                  <a:solidFill>
                    <a:srgbClr val="4A4A4A"/>
                  </a:solidFill>
                  <a:latin typeface="Inter"/>
                  <a:ea typeface="Inter"/>
                </a:endParaRPr>
              </a:p>
            </p:txBody>
          </p:sp>
        </p:grpSp>
        <p:grpSp>
          <p:nvGrpSpPr>
            <p:cNvPr id="552" name="Google Shape;552;p43"/>
            <p:cNvGrpSpPr/>
            <p:nvPr/>
          </p:nvGrpSpPr>
          <p:grpSpPr>
            <a:xfrm>
              <a:off x="3286125" y="1466850"/>
              <a:ext cx="2571900" cy="1257300"/>
              <a:chOff x="3286125" y="1466850"/>
              <a:chExt cx="2571900" cy="1257300"/>
            </a:xfrm>
          </p:grpSpPr>
          <p:sp>
            <p:nvSpPr>
              <p:cNvPr id="553" name="Google Shape;553;p43"/>
              <p:cNvSpPr/>
              <p:nvPr/>
            </p:nvSpPr>
            <p:spPr>
              <a:xfrm>
                <a:off x="3286125" y="1466850"/>
                <a:ext cx="2571900" cy="38100"/>
              </a:xfrm>
              <a:prstGeom prst="rect">
                <a:avLst/>
              </a:prstGeom>
              <a:solidFill>
                <a:srgbClr val="FF44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43"/>
              <p:cNvSpPr txBox="1"/>
              <p:nvPr/>
            </p:nvSpPr>
            <p:spPr>
              <a:xfrm>
                <a:off x="3286125" y="1581150"/>
                <a:ext cx="2571900" cy="114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50" b="0" u="sng">
                    <a:solidFill>
                      <a:schemeClr val="hlink"/>
                    </a:solidFill>
                    <a:latin typeface="Inter SemiBold"/>
                    <a:ea typeface="Inter SemiBold"/>
                    <a:cs typeface="Inter SemiBold"/>
                    <a:sym typeface="Inter SemiBold"/>
                    <a:hlinkClick r:id="rId4"/>
                  </a:rPr>
                  <a:t>INTERACTIVE TOOLS</a:t>
                </a:r>
                <a:endParaRPr sz="1650" b="0">
                  <a:solidFill>
                    <a:srgbClr val="1A1A1A"/>
                  </a:solidFill>
                  <a:latin typeface="Inter SemiBold"/>
                  <a:ea typeface="Inter SemiBold"/>
                  <a:cs typeface="Inter SemiBold"/>
                  <a:sym typeface="Inter SemiBold"/>
                </a:endParaRPr>
              </a:p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" sz="1413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Teachers can explore free online finance games, interactive tools, and resources designed for remote or multi-language instruction.</a:t>
                </a:r>
                <a:endParaRPr sz="1413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555" name="Google Shape;555;p43"/>
            <p:cNvGrpSpPr/>
            <p:nvPr/>
          </p:nvGrpSpPr>
          <p:grpSpPr>
            <a:xfrm>
              <a:off x="6191250" y="1466850"/>
              <a:ext cx="2571900" cy="1257300"/>
              <a:chOff x="6191250" y="1466850"/>
              <a:chExt cx="2571900" cy="1257300"/>
            </a:xfrm>
          </p:grpSpPr>
          <p:sp>
            <p:nvSpPr>
              <p:cNvPr id="556" name="Google Shape;556;p43"/>
              <p:cNvSpPr/>
              <p:nvPr/>
            </p:nvSpPr>
            <p:spPr>
              <a:xfrm>
                <a:off x="6191250" y="1466850"/>
                <a:ext cx="2571900" cy="38100"/>
              </a:xfrm>
              <a:prstGeom prst="rect">
                <a:avLst/>
              </a:prstGeom>
              <a:solidFill>
                <a:srgbClr val="00A85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43"/>
              <p:cNvSpPr txBox="1"/>
              <p:nvPr/>
            </p:nvSpPr>
            <p:spPr>
              <a:xfrm>
                <a:off x="6191250" y="1581150"/>
                <a:ext cx="2571900" cy="114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50" b="0">
                    <a:solidFill>
                      <a:srgbClr val="1A1A1A"/>
                    </a:solidFill>
                    <a:latin typeface="Inter SemiBold"/>
                    <a:ea typeface="Inter SemiBold"/>
                    <a:cs typeface="Inter SemiBold"/>
                    <a:sym typeface="Inter SemiBold"/>
                  </a:rPr>
                  <a:t>WORKSHOPS &amp; PD</a:t>
                </a:r>
                <a:endParaRPr sz="1850" b="0">
                  <a:solidFill>
                    <a:srgbClr val="1A1A1A"/>
                  </a:solidFill>
                  <a:latin typeface="Inter SemiBold"/>
                  <a:ea typeface="Inter SemiBold"/>
                  <a:cs typeface="Inter SemiBold"/>
                  <a:sym typeface="Inter SemiBold"/>
                </a:endParaRPr>
              </a:p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" sz="1413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View upcoming MCEE workshops for professional development to master integrative teaching strategies.</a:t>
                </a:r>
                <a:endParaRPr sz="1413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</p:grpSp>
      <p:sp>
        <p:nvSpPr>
          <p:cNvPr id="558" name="Google Shape;558;p43"/>
          <p:cNvSpPr/>
          <p:nvPr/>
        </p:nvSpPr>
        <p:spPr>
          <a:xfrm>
            <a:off x="127452" y="3908550"/>
            <a:ext cx="1085759" cy="1085759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-220273" y="4262700"/>
            <a:ext cx="1085759" cy="1085759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5" name="Google Shape;95;p17"/>
          <p:cNvSpPr txBox="1"/>
          <p:nvPr/>
        </p:nvSpPr>
        <p:spPr>
          <a:xfrm>
            <a:off x="381000" y="333375"/>
            <a:ext cx="83820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>
                <a:solidFill>
                  <a:srgbClr val="0055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Minnesota Council on Economic Education</a:t>
            </a:r>
            <a:endParaRPr sz="1100" b="0">
              <a:solidFill>
                <a:srgbClr val="0055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28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The Interdisciplinary Imperative</a:t>
            </a:r>
            <a:endParaRPr sz="28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4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Interdisciplinary learning addresses the growing need for inclusive, equitable education.</a:t>
            </a:r>
            <a:endParaRPr sz="140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96" name="Google Shape;96;p17"/>
          <p:cNvGrpSpPr/>
          <p:nvPr/>
        </p:nvGrpSpPr>
        <p:grpSpPr>
          <a:xfrm>
            <a:off x="549425" y="1381276"/>
            <a:ext cx="2917850" cy="2999747"/>
            <a:chOff x="0" y="0"/>
            <a:chExt cx="3048000" cy="3143400"/>
          </a:xfrm>
        </p:grpSpPr>
        <p:pic>
          <p:nvPicPr>
            <p:cNvPr id="97" name="Google Shape;97;p17"/>
            <p:cNvPicPr preferRelativeResize="0"/>
            <p:nvPr/>
          </p:nvPicPr>
          <p:blipFill rotWithShape="1">
            <a:blip r:embed="rId5">
              <a:alphaModFix/>
            </a:blip>
            <a:srcRect t="11504" b="11496"/>
            <a:stretch/>
          </p:blipFill>
          <p:spPr>
            <a:xfrm>
              <a:off x="0" y="0"/>
              <a:ext cx="3048000" cy="3143400"/>
            </a:xfrm>
            <a:prstGeom prst="roundRect">
              <a:avLst>
                <a:gd name="adj" fmla="val 5000"/>
              </a:avLst>
            </a:prstGeom>
            <a:noFill/>
            <a:ln>
              <a:noFill/>
            </a:ln>
          </p:spPr>
        </p:pic>
        <p:sp>
          <p:nvSpPr>
            <p:cNvPr id="98" name="Google Shape;98;p17"/>
            <p:cNvSpPr/>
            <p:nvPr/>
          </p:nvSpPr>
          <p:spPr>
            <a:xfrm>
              <a:off x="0" y="0"/>
              <a:ext cx="3048000" cy="3143400"/>
            </a:xfrm>
            <a:prstGeom prst="roundRect">
              <a:avLst>
                <a:gd name="adj" fmla="val 5000"/>
              </a:avLst>
            </a:prstGeom>
            <a:solidFill>
              <a:srgbClr val="000000">
                <a:alpha val="0"/>
              </a:srgbClr>
            </a:solidFill>
            <a:ln w="12825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99;p17"/>
          <p:cNvGrpSpPr/>
          <p:nvPr/>
        </p:nvGrpSpPr>
        <p:grpSpPr>
          <a:xfrm>
            <a:off x="3714750" y="1571625"/>
            <a:ext cx="4991100" cy="3143400"/>
            <a:chOff x="0" y="0"/>
            <a:chExt cx="4991100" cy="3143400"/>
          </a:xfrm>
        </p:grpSpPr>
        <p:grpSp>
          <p:nvGrpSpPr>
            <p:cNvPr id="100" name="Google Shape;100;p17"/>
            <p:cNvGrpSpPr/>
            <p:nvPr/>
          </p:nvGrpSpPr>
          <p:grpSpPr>
            <a:xfrm>
              <a:off x="0" y="0"/>
              <a:ext cx="4991100" cy="857400"/>
              <a:chOff x="0" y="0"/>
              <a:chExt cx="4991100" cy="857400"/>
            </a:xfrm>
          </p:grpSpPr>
          <p:sp>
            <p:nvSpPr>
              <p:cNvPr id="101" name="Google Shape;101;p17"/>
              <p:cNvSpPr/>
              <p:nvPr/>
            </p:nvSpPr>
            <p:spPr>
              <a:xfrm>
                <a:off x="0" y="0"/>
                <a:ext cx="457200" cy="457200"/>
              </a:xfrm>
              <a:prstGeom prst="ellipse">
                <a:avLst/>
              </a:prstGeom>
              <a:solidFill>
                <a:srgbClr val="EBF3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17"/>
              <p:cNvSpPr txBox="1"/>
              <p:nvPr/>
            </p:nvSpPr>
            <p:spPr>
              <a:xfrm>
                <a:off x="609600" y="0"/>
                <a:ext cx="4381500" cy="85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b="1">
                    <a:solidFill>
                      <a:srgbClr val="1A1A1A"/>
                    </a:solidFill>
                    <a:latin typeface="Inter"/>
                    <a:ea typeface="Inter"/>
                    <a:cs typeface="Inter"/>
                    <a:sym typeface="Inter"/>
                  </a:rPr>
                  <a:t>K-5 Targeted Lessons</a:t>
                </a:r>
                <a:endParaRPr sz="14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225"/>
                  </a:spcBef>
                  <a:spcAft>
                    <a:spcPts val="0"/>
                  </a:spcAft>
                  <a:buNone/>
                </a:pPr>
                <a:r>
                  <a:rPr lang="en" sz="1150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Developed in response to the increased demand for interdisciplinary K-5 lessons.</a:t>
                </a:r>
                <a:endParaRPr sz="11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04" name="Google Shape;104;p17"/>
            <p:cNvGrpSpPr/>
            <p:nvPr/>
          </p:nvGrpSpPr>
          <p:grpSpPr>
            <a:xfrm>
              <a:off x="0" y="1047750"/>
              <a:ext cx="4991100" cy="857400"/>
              <a:chOff x="0" y="0"/>
              <a:chExt cx="4991100" cy="857400"/>
            </a:xfrm>
          </p:grpSpPr>
          <p:sp>
            <p:nvSpPr>
              <p:cNvPr id="105" name="Google Shape;105;p17"/>
              <p:cNvSpPr/>
              <p:nvPr/>
            </p:nvSpPr>
            <p:spPr>
              <a:xfrm>
                <a:off x="0" y="0"/>
                <a:ext cx="457200" cy="457200"/>
              </a:xfrm>
              <a:prstGeom prst="ellipse">
                <a:avLst/>
              </a:prstGeom>
              <a:solidFill>
                <a:srgbClr val="E6F6EE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17"/>
              <p:cNvSpPr txBox="1"/>
              <p:nvPr/>
            </p:nvSpPr>
            <p:spPr>
              <a:xfrm>
                <a:off x="609600" y="0"/>
                <a:ext cx="4381500" cy="857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b="1">
                    <a:solidFill>
                      <a:srgbClr val="1A1A1A"/>
                    </a:solidFill>
                    <a:latin typeface="Inter"/>
                    <a:ea typeface="Inter"/>
                    <a:cs typeface="Inter"/>
                    <a:sym typeface="Inter"/>
                  </a:rPr>
                  <a:t>Diversity, Equity &amp; Inclusion</a:t>
                </a:r>
                <a:endParaRPr sz="14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225"/>
                  </a:spcBef>
                  <a:spcAft>
                    <a:spcPts val="0"/>
                  </a:spcAft>
                  <a:buNone/>
                </a:pPr>
                <a:r>
                  <a:rPr lang="en" sz="1150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Revisions focus heavily on ensuring access for all learners through anti-bias considerations.</a:t>
                </a:r>
                <a:endParaRPr sz="11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08" name="Google Shape;108;p17"/>
            <p:cNvGrpSpPr/>
            <p:nvPr/>
          </p:nvGrpSpPr>
          <p:grpSpPr>
            <a:xfrm>
              <a:off x="0" y="2095500"/>
              <a:ext cx="4991100" cy="1047900"/>
              <a:chOff x="0" y="0"/>
              <a:chExt cx="4991100" cy="1047900"/>
            </a:xfrm>
          </p:grpSpPr>
          <p:sp>
            <p:nvSpPr>
              <p:cNvPr id="109" name="Google Shape;109;p17"/>
              <p:cNvSpPr/>
              <p:nvPr/>
            </p:nvSpPr>
            <p:spPr>
              <a:xfrm>
                <a:off x="0" y="0"/>
                <a:ext cx="457200" cy="457200"/>
              </a:xfrm>
              <a:prstGeom prst="ellipse">
                <a:avLst/>
              </a:prstGeom>
              <a:solidFill>
                <a:srgbClr val="FFF0EB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7"/>
              <p:cNvSpPr txBox="1"/>
              <p:nvPr/>
            </p:nvSpPr>
            <p:spPr>
              <a:xfrm>
                <a:off x="609600" y="0"/>
                <a:ext cx="4381500" cy="104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00" b="1">
                    <a:solidFill>
                      <a:srgbClr val="1A1A1A"/>
                    </a:solidFill>
                    <a:latin typeface="Inter"/>
                    <a:ea typeface="Inter"/>
                    <a:cs typeface="Inter"/>
                    <a:sym typeface="Inter"/>
                  </a:rPr>
                  <a:t>Adaptable &amp; Empowering</a:t>
                </a:r>
                <a:endParaRPr sz="14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225"/>
                  </a:spcBef>
                  <a:spcAft>
                    <a:spcPts val="0"/>
                  </a:spcAft>
                  <a:buNone/>
                </a:pPr>
                <a:r>
                  <a:rPr lang="en" sz="1150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Empowers educators to teach integrated math, economics, and personal finance effectively in daily, after-school, or summer school settings.</a:t>
                </a:r>
                <a:endParaRPr sz="11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</p:grpSp>
      <p:pic>
        <p:nvPicPr>
          <p:cNvPr id="2" name="Graphic 1" descr="Graduation cap with solid fill">
            <a:extLst>
              <a:ext uri="{FF2B5EF4-FFF2-40B4-BE49-F238E27FC236}">
                <a16:creationId xmlns:a16="http://schemas.microsoft.com/office/drawing/2014/main" id="{01B8117D-B23A-57E7-98BF-5F88C28619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6714" y="1494064"/>
            <a:ext cx="560615" cy="560615"/>
          </a:xfrm>
          <a:prstGeom prst="rect">
            <a:avLst/>
          </a:prstGeom>
        </p:spPr>
      </p:pic>
      <p:pic>
        <p:nvPicPr>
          <p:cNvPr id="3" name="Graphic 2" descr="Group with solid fill">
            <a:extLst>
              <a:ext uri="{FF2B5EF4-FFF2-40B4-BE49-F238E27FC236}">
                <a16:creationId xmlns:a16="http://schemas.microsoft.com/office/drawing/2014/main" id="{80383B55-F4C7-068E-C640-71764939E7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84814" y="2647950"/>
            <a:ext cx="484415" cy="495300"/>
          </a:xfrm>
          <a:prstGeom prst="rect">
            <a:avLst/>
          </a:prstGeom>
        </p:spPr>
      </p:pic>
      <p:pic>
        <p:nvPicPr>
          <p:cNvPr id="4" name="Graphic 3" descr="Head with gears with solid fill">
            <a:extLst>
              <a:ext uri="{FF2B5EF4-FFF2-40B4-BE49-F238E27FC236}">
                <a16:creationId xmlns:a16="http://schemas.microsoft.com/office/drawing/2014/main" id="{8A664246-B674-1773-8BD7-C1036F2797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84814" y="3649435"/>
            <a:ext cx="473529" cy="4735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2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8"/>
          <p:cNvSpPr txBox="1"/>
          <p:nvPr/>
        </p:nvSpPr>
        <p:spPr>
          <a:xfrm>
            <a:off x="381000" y="381000"/>
            <a:ext cx="8559600" cy="12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FF44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Dual-Standard Alignment</a:t>
            </a:r>
            <a:endParaRPr sz="24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The curriculum is built on a foundation of rigorous academic standards to support dual-subject mastery.  Both in English and Spanish formats. </a:t>
            </a:r>
            <a:endParaRPr sz="160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8" name="Google Shape;118;p18"/>
          <p:cNvGrpSpPr/>
          <p:nvPr/>
        </p:nvGrpSpPr>
        <p:grpSpPr>
          <a:xfrm>
            <a:off x="381000" y="1571625"/>
            <a:ext cx="4000500" cy="3000300"/>
            <a:chOff x="0" y="0"/>
            <a:chExt cx="4000500" cy="3000300"/>
          </a:xfrm>
        </p:grpSpPr>
        <p:sp>
          <p:nvSpPr>
            <p:cNvPr id="119" name="Google Shape;119;p18"/>
            <p:cNvSpPr/>
            <p:nvPr/>
          </p:nvSpPr>
          <p:spPr>
            <a:xfrm>
              <a:off x="0" y="0"/>
              <a:ext cx="4000500" cy="3000300"/>
            </a:xfrm>
            <a:prstGeom prst="roundRect">
              <a:avLst>
                <a:gd name="adj" fmla="val 5079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8"/>
            <p:cNvSpPr/>
            <p:nvPr/>
          </p:nvSpPr>
          <p:spPr>
            <a:xfrm>
              <a:off x="0" y="0"/>
              <a:ext cx="76200" cy="30003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8"/>
            <p:cNvSpPr/>
            <p:nvPr/>
          </p:nvSpPr>
          <p:spPr>
            <a:xfrm>
              <a:off x="285750" y="285750"/>
              <a:ext cx="457200" cy="457200"/>
            </a:xfrm>
            <a:prstGeom prst="ellipse">
              <a:avLst/>
            </a:prstGeom>
            <a:solidFill>
              <a:srgbClr val="EBF3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8"/>
            <p:cNvSpPr txBox="1"/>
            <p:nvPr/>
          </p:nvSpPr>
          <p:spPr>
            <a:xfrm>
              <a:off x="285750" y="904875"/>
              <a:ext cx="3429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0">
                  <a:solidFill>
                    <a:srgbClr val="1A1A1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Economics &amp; Social Studies</a:t>
              </a:r>
              <a:endParaRPr sz="18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600"/>
                </a:spcAft>
                <a:buNone/>
              </a:pPr>
              <a:r>
                <a:rPr lang="en"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All lessons are fully aligned with the Minnesota 2021 Social Studies Standards and the National Economics Standards.</a:t>
              </a:r>
              <a:endParaRPr sz="13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25" name="Google Shape;125;p18"/>
          <p:cNvSpPr/>
          <p:nvPr/>
        </p:nvSpPr>
        <p:spPr>
          <a:xfrm>
            <a:off x="-172429" y="4239750"/>
            <a:ext cx="1085759" cy="1085759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26" name="Google Shape;126;p18"/>
          <p:cNvGrpSpPr/>
          <p:nvPr/>
        </p:nvGrpSpPr>
        <p:grpSpPr>
          <a:xfrm>
            <a:off x="4762500" y="1571625"/>
            <a:ext cx="4000500" cy="3000300"/>
            <a:chOff x="0" y="0"/>
            <a:chExt cx="4000500" cy="3000300"/>
          </a:xfrm>
        </p:grpSpPr>
        <p:sp>
          <p:nvSpPr>
            <p:cNvPr id="127" name="Google Shape;127;p18"/>
            <p:cNvSpPr/>
            <p:nvPr/>
          </p:nvSpPr>
          <p:spPr>
            <a:xfrm>
              <a:off x="0" y="0"/>
              <a:ext cx="4000500" cy="3000300"/>
            </a:xfrm>
            <a:prstGeom prst="roundRect">
              <a:avLst>
                <a:gd name="adj" fmla="val 5079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8"/>
            <p:cNvSpPr/>
            <p:nvPr/>
          </p:nvSpPr>
          <p:spPr>
            <a:xfrm>
              <a:off x="0" y="0"/>
              <a:ext cx="76200" cy="3000300"/>
            </a:xfrm>
            <a:prstGeom prst="roundRect">
              <a:avLst>
                <a:gd name="adj" fmla="val 50000"/>
              </a:avLst>
            </a:prstGeom>
            <a:solidFill>
              <a:srgbClr val="00A85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8"/>
            <p:cNvSpPr/>
            <p:nvPr/>
          </p:nvSpPr>
          <p:spPr>
            <a:xfrm>
              <a:off x="285750" y="285750"/>
              <a:ext cx="457200" cy="457200"/>
            </a:xfrm>
            <a:prstGeom prst="ellipse">
              <a:avLst/>
            </a:prstGeom>
            <a:solidFill>
              <a:srgbClr val="E6F6E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8"/>
            <p:cNvSpPr txBox="1"/>
            <p:nvPr/>
          </p:nvSpPr>
          <p:spPr>
            <a:xfrm>
              <a:off x="285750" y="904875"/>
              <a:ext cx="3429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0">
                  <a:solidFill>
                    <a:srgbClr val="1A1A1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Mathematics Mastery</a:t>
              </a:r>
              <a:endParaRPr sz="18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Simultaneously, the activities meet the Common Core Standards in Mathematics and the Minnesota Math 2007 standards.</a:t>
              </a:r>
              <a:endParaRPr sz="13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This ensures students practice critical math skills daily.</a:t>
              </a:r>
              <a:endParaRPr sz="13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2" name="Graphic 1" descr="Mathematics with solid fill">
            <a:extLst>
              <a:ext uri="{FF2B5EF4-FFF2-40B4-BE49-F238E27FC236}">
                <a16:creationId xmlns:a16="http://schemas.microsoft.com/office/drawing/2014/main" id="{55E41406-DE17-4B4F-2399-BA26A77E0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0214" y="1766206"/>
            <a:ext cx="658586" cy="696686"/>
          </a:xfrm>
          <a:prstGeom prst="rect">
            <a:avLst/>
          </a:prstGeom>
        </p:spPr>
      </p:pic>
      <p:pic>
        <p:nvPicPr>
          <p:cNvPr id="3" name="Graphic 2" descr="Earth globe: Americas with solid fill">
            <a:extLst>
              <a:ext uri="{FF2B5EF4-FFF2-40B4-BE49-F238E27FC236}">
                <a16:creationId xmlns:a16="http://schemas.microsoft.com/office/drawing/2014/main" id="{8985D548-071A-EBA1-DDE4-CDBD420464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599" y="1766206"/>
            <a:ext cx="615044" cy="6585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9"/>
          <p:cNvSpPr txBox="1"/>
          <p:nvPr/>
        </p:nvSpPr>
        <p:spPr>
          <a:xfrm>
            <a:off x="381000" y="381000"/>
            <a:ext cx="8382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Three Core Pillars Across Grades K-5</a:t>
            </a:r>
            <a:endParaRPr i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500" b="0" i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To ensure comprehensive financial and economic literacy, every grade level in the K-5 curriculum is organized around three essential topics.</a:t>
            </a:r>
            <a:endParaRPr i="0"/>
          </a:p>
        </p:txBody>
      </p:sp>
      <p:grpSp>
        <p:nvGrpSpPr>
          <p:cNvPr id="139" name="Google Shape;139;p19"/>
          <p:cNvGrpSpPr/>
          <p:nvPr/>
        </p:nvGrpSpPr>
        <p:grpSpPr>
          <a:xfrm>
            <a:off x="385725" y="1500300"/>
            <a:ext cx="8372550" cy="2762400"/>
            <a:chOff x="381000" y="1714500"/>
            <a:chExt cx="8372550" cy="2762400"/>
          </a:xfrm>
        </p:grpSpPr>
        <p:grpSp>
          <p:nvGrpSpPr>
            <p:cNvPr id="140" name="Google Shape;140;p19"/>
            <p:cNvGrpSpPr/>
            <p:nvPr/>
          </p:nvGrpSpPr>
          <p:grpSpPr>
            <a:xfrm>
              <a:off x="381000" y="1714500"/>
              <a:ext cx="2600400" cy="2762400"/>
              <a:chOff x="0" y="0"/>
              <a:chExt cx="2600400" cy="2762400"/>
            </a:xfrm>
          </p:grpSpPr>
          <p:sp>
            <p:nvSpPr>
              <p:cNvPr id="141" name="Google Shape;141;p19"/>
              <p:cNvSpPr/>
              <p:nvPr/>
            </p:nvSpPr>
            <p:spPr>
              <a:xfrm>
                <a:off x="0" y="0"/>
                <a:ext cx="2600400" cy="2762400"/>
              </a:xfrm>
              <a:prstGeom prst="roundRect">
                <a:avLst>
                  <a:gd name="adj" fmla="val 5860"/>
                </a:avLst>
              </a:prstGeom>
              <a:solidFill>
                <a:srgbClr val="FFFFFF"/>
              </a:solidFill>
              <a:ln w="14300" cap="flat" cmpd="sng">
                <a:solidFill>
                  <a:srgbClr val="E5E7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19"/>
              <p:cNvSpPr/>
              <p:nvPr/>
            </p:nvSpPr>
            <p:spPr>
              <a:xfrm>
                <a:off x="190500" y="190500"/>
                <a:ext cx="476400" cy="476400"/>
              </a:xfrm>
              <a:prstGeom prst="ellipse">
                <a:avLst/>
              </a:prstGeom>
              <a:solidFill>
                <a:srgbClr val="EBF3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19"/>
              <p:cNvSpPr txBox="1"/>
              <p:nvPr/>
            </p:nvSpPr>
            <p:spPr>
              <a:xfrm>
                <a:off x="190500" y="809625"/>
                <a:ext cx="2219400" cy="176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1A1A1A"/>
                    </a:solidFill>
                    <a:latin typeface="Inter"/>
                    <a:ea typeface="Inter"/>
                    <a:cs typeface="Inter"/>
                    <a:sym typeface="Inter"/>
                  </a:rPr>
                  <a:t>Decision-Making</a:t>
                </a:r>
                <a:endParaRPr sz="18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750"/>
                  </a:spcBef>
                  <a:spcAft>
                    <a:spcPts val="0"/>
                  </a:spcAft>
                  <a:buNone/>
                </a:pPr>
                <a:r>
                  <a:rPr lang="en" sz="1300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Evaluating alternatives and understanding opportunity costs.</a:t>
                </a:r>
                <a:endParaRPr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145" name="Google Shape;145;p19"/>
              <p:cNvSpPr/>
              <p:nvPr/>
            </p:nvSpPr>
            <p:spPr>
              <a:xfrm>
                <a:off x="0" y="2705100"/>
                <a:ext cx="2600400" cy="57300"/>
              </a:xfrm>
              <a:prstGeom prst="roundRect">
                <a:avLst>
                  <a:gd name="adj" fmla="val 50000"/>
                </a:avLst>
              </a:prstGeom>
              <a:solidFill>
                <a:srgbClr val="0055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" name="Google Shape;146;p19"/>
            <p:cNvGrpSpPr/>
            <p:nvPr/>
          </p:nvGrpSpPr>
          <p:grpSpPr>
            <a:xfrm>
              <a:off x="3267075" y="1714500"/>
              <a:ext cx="2600400" cy="2762400"/>
              <a:chOff x="0" y="0"/>
              <a:chExt cx="2600400" cy="2762400"/>
            </a:xfrm>
          </p:grpSpPr>
          <p:sp>
            <p:nvSpPr>
              <p:cNvPr id="147" name="Google Shape;147;p19"/>
              <p:cNvSpPr/>
              <p:nvPr/>
            </p:nvSpPr>
            <p:spPr>
              <a:xfrm>
                <a:off x="0" y="0"/>
                <a:ext cx="2600400" cy="2762400"/>
              </a:xfrm>
              <a:prstGeom prst="roundRect">
                <a:avLst>
                  <a:gd name="adj" fmla="val 5860"/>
                </a:avLst>
              </a:prstGeom>
              <a:solidFill>
                <a:srgbClr val="FFFFFF"/>
              </a:solidFill>
              <a:ln w="14300" cap="flat" cmpd="sng">
                <a:solidFill>
                  <a:srgbClr val="E5E7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19"/>
              <p:cNvSpPr/>
              <p:nvPr/>
            </p:nvSpPr>
            <p:spPr>
              <a:xfrm>
                <a:off x="190500" y="190500"/>
                <a:ext cx="476400" cy="476400"/>
              </a:xfrm>
              <a:prstGeom prst="ellipse">
                <a:avLst/>
              </a:prstGeom>
              <a:solidFill>
                <a:srgbClr val="FFF0EB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9"/>
              <p:cNvSpPr txBox="1"/>
              <p:nvPr/>
            </p:nvSpPr>
            <p:spPr>
              <a:xfrm>
                <a:off x="190500" y="809625"/>
                <a:ext cx="2219400" cy="176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1A1A1A"/>
                    </a:solidFill>
                    <a:latin typeface="Inter"/>
                    <a:ea typeface="Inter"/>
                    <a:cs typeface="Inter"/>
                    <a:sym typeface="Inter"/>
                  </a:rPr>
                  <a:t>Personal Finance</a:t>
                </a:r>
                <a:endParaRPr sz="18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750"/>
                  </a:spcBef>
                  <a:spcAft>
                    <a:spcPts val="0"/>
                  </a:spcAft>
                  <a:buNone/>
                </a:pPr>
                <a:r>
                  <a:rPr lang="en" sz="1300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Budgeting and responsible money management.</a:t>
                </a:r>
                <a:endParaRPr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151" name="Google Shape;151;p19"/>
              <p:cNvSpPr/>
              <p:nvPr/>
            </p:nvSpPr>
            <p:spPr>
              <a:xfrm>
                <a:off x="0" y="2705100"/>
                <a:ext cx="2600400" cy="57300"/>
              </a:xfrm>
              <a:prstGeom prst="roundRect">
                <a:avLst>
                  <a:gd name="adj" fmla="val 50000"/>
                </a:avLst>
              </a:prstGeom>
              <a:solidFill>
                <a:srgbClr val="FF44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" name="Google Shape;152;p19"/>
            <p:cNvGrpSpPr/>
            <p:nvPr/>
          </p:nvGrpSpPr>
          <p:grpSpPr>
            <a:xfrm>
              <a:off x="6153150" y="1714500"/>
              <a:ext cx="2600400" cy="2762400"/>
              <a:chOff x="0" y="0"/>
              <a:chExt cx="2600400" cy="2762400"/>
            </a:xfrm>
          </p:grpSpPr>
          <p:sp>
            <p:nvSpPr>
              <p:cNvPr id="153" name="Google Shape;153;p19"/>
              <p:cNvSpPr/>
              <p:nvPr/>
            </p:nvSpPr>
            <p:spPr>
              <a:xfrm>
                <a:off x="0" y="0"/>
                <a:ext cx="2600400" cy="2762400"/>
              </a:xfrm>
              <a:prstGeom prst="roundRect">
                <a:avLst>
                  <a:gd name="adj" fmla="val 5860"/>
                </a:avLst>
              </a:prstGeom>
              <a:solidFill>
                <a:srgbClr val="FFFFFF"/>
              </a:solidFill>
              <a:ln w="14300" cap="flat" cmpd="sng">
                <a:solidFill>
                  <a:srgbClr val="E5E7E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19"/>
              <p:cNvSpPr/>
              <p:nvPr/>
            </p:nvSpPr>
            <p:spPr>
              <a:xfrm>
                <a:off x="190500" y="190500"/>
                <a:ext cx="476400" cy="476400"/>
              </a:xfrm>
              <a:prstGeom prst="ellipse">
                <a:avLst/>
              </a:prstGeom>
              <a:solidFill>
                <a:srgbClr val="E6F6EE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9"/>
              <p:cNvSpPr txBox="1"/>
              <p:nvPr/>
            </p:nvSpPr>
            <p:spPr>
              <a:xfrm>
                <a:off x="190500" y="809625"/>
                <a:ext cx="2219400" cy="176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1A1A1A"/>
                    </a:solidFill>
                    <a:latin typeface="Inter"/>
                    <a:ea typeface="Inter"/>
                    <a:cs typeface="Inter"/>
                    <a:sym typeface="Inter"/>
                  </a:rPr>
                  <a:t>Business &amp; Production</a:t>
                </a:r>
                <a:endParaRPr sz="1800" b="1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750"/>
                  </a:spcBef>
                  <a:spcAft>
                    <a:spcPts val="0"/>
                  </a:spcAft>
                  <a:buNone/>
                </a:pPr>
                <a:r>
                  <a:rPr lang="en" sz="1300" b="0">
                    <a:solidFill>
                      <a:srgbClr val="4A4A4A"/>
                    </a:solidFill>
                    <a:latin typeface="Inter"/>
                    <a:ea typeface="Inter"/>
                    <a:cs typeface="Inter"/>
                    <a:sym typeface="Inter"/>
                  </a:rPr>
                  <a:t>Foundational concepts of goods, services, and productivity.</a:t>
                </a:r>
                <a:endParaRPr sz="13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157" name="Google Shape;157;p19"/>
              <p:cNvSpPr/>
              <p:nvPr/>
            </p:nvSpPr>
            <p:spPr>
              <a:xfrm>
                <a:off x="0" y="2705100"/>
                <a:ext cx="2600400" cy="57300"/>
              </a:xfrm>
              <a:prstGeom prst="roundRect">
                <a:avLst>
                  <a:gd name="adj" fmla="val 50000"/>
                </a:avLst>
              </a:prstGeom>
              <a:solidFill>
                <a:srgbClr val="00A85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8" name="Google Shape;158;p19"/>
          <p:cNvSpPr/>
          <p:nvPr/>
        </p:nvSpPr>
        <p:spPr>
          <a:xfrm>
            <a:off x="-220273" y="4262700"/>
            <a:ext cx="1085759" cy="1085759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" name="Graphic 1" descr="Piggy Bank with solid fill">
            <a:extLst>
              <a:ext uri="{FF2B5EF4-FFF2-40B4-BE49-F238E27FC236}">
                <a16:creationId xmlns:a16="http://schemas.microsoft.com/office/drawing/2014/main" id="{FABC87BB-EC8C-4DD0-2C8B-E78860BE7F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8114" y="1575707"/>
            <a:ext cx="647700" cy="647700"/>
          </a:xfrm>
          <a:prstGeom prst="rect">
            <a:avLst/>
          </a:prstGeom>
        </p:spPr>
      </p:pic>
      <p:pic>
        <p:nvPicPr>
          <p:cNvPr id="3" name="Graphic 2" descr="Shopping cart with solid fill">
            <a:extLst>
              <a:ext uri="{FF2B5EF4-FFF2-40B4-BE49-F238E27FC236}">
                <a16:creationId xmlns:a16="http://schemas.microsoft.com/office/drawing/2014/main" id="{7B68F684-3FF6-AEB8-A913-3B64DF4193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08271" y="1657349"/>
            <a:ext cx="560615" cy="560615"/>
          </a:xfrm>
          <a:prstGeom prst="rect">
            <a:avLst/>
          </a:prstGeom>
        </p:spPr>
      </p:pic>
      <p:pic>
        <p:nvPicPr>
          <p:cNvPr id="4" name="Graphic 3" descr="Questions with solid fill">
            <a:extLst>
              <a:ext uri="{FF2B5EF4-FFF2-40B4-BE49-F238E27FC236}">
                <a16:creationId xmlns:a16="http://schemas.microsoft.com/office/drawing/2014/main" id="{4FE912FA-8B97-CAD3-65A9-564A0E1D4A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828" y="1668235"/>
            <a:ext cx="549729" cy="5497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0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0"/>
          <p:cNvSpPr txBox="1"/>
          <p:nvPr/>
        </p:nvSpPr>
        <p:spPr>
          <a:xfrm>
            <a:off x="381000" y="381000"/>
            <a:ext cx="8645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Decision-Making</a:t>
            </a:r>
            <a:endParaRPr sz="2400" b="0">
              <a:solidFill>
                <a:srgbClr val="1A1A1A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en" sz="17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rPr>
              <a:t>Students use mathematical data to evaluate trade-offs and make informed choices.</a:t>
            </a:r>
            <a:endParaRPr sz="1700" b="0">
              <a:solidFill>
                <a:srgbClr val="4A4A4A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117775" y="1333500"/>
            <a:ext cx="50109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Decision-making lessons introduce the costs and benefits of different choices using graphic organizers and grids.</a:t>
            </a:r>
            <a:endParaRPr sz="1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6" name="Google Shape;166;p20"/>
          <p:cNvGrpSpPr/>
          <p:nvPr/>
        </p:nvGrpSpPr>
        <p:grpSpPr>
          <a:xfrm>
            <a:off x="381000" y="2000250"/>
            <a:ext cx="4572000" cy="1285950"/>
            <a:chOff x="0" y="0"/>
            <a:chExt cx="4572000" cy="1285950"/>
          </a:xfrm>
        </p:grpSpPr>
        <p:sp>
          <p:nvSpPr>
            <p:cNvPr id="167" name="Google Shape;167;p20"/>
            <p:cNvSpPr/>
            <p:nvPr/>
          </p:nvSpPr>
          <p:spPr>
            <a:xfrm>
              <a:off x="0" y="0"/>
              <a:ext cx="4572000" cy="1285800"/>
            </a:xfrm>
            <a:prstGeom prst="roundRect">
              <a:avLst>
                <a:gd name="adj" fmla="val 8888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0" y="1238250"/>
              <a:ext cx="4572000" cy="477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190500" y="190500"/>
              <a:ext cx="381000" cy="381000"/>
            </a:xfrm>
            <a:prstGeom prst="ellipse">
              <a:avLst/>
            </a:prstGeom>
            <a:solidFill>
              <a:srgbClr val="EBF3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0"/>
            <p:cNvSpPr txBox="1"/>
            <p:nvPr/>
          </p:nvSpPr>
          <p:spPr>
            <a:xfrm>
              <a:off x="714375" y="171450"/>
              <a:ext cx="36672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First Graders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55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Read </a:t>
              </a:r>
              <a:r>
                <a:rPr lang="en" sz="1550" b="0" i="1">
                  <a:solidFill>
                    <a:schemeClr val="dk1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Tia Isa Wants a Car</a:t>
              </a:r>
              <a:r>
                <a:rPr lang="en" sz="155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 and use pro/con organizers to evaluate alternatives.</a:t>
              </a:r>
              <a:endParaRPr sz="155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72" name="Google Shape;172;p20"/>
          <p:cNvGrpSpPr/>
          <p:nvPr/>
        </p:nvGrpSpPr>
        <p:grpSpPr>
          <a:xfrm>
            <a:off x="381000" y="3476625"/>
            <a:ext cx="4572000" cy="1285950"/>
            <a:chOff x="0" y="0"/>
            <a:chExt cx="4572000" cy="1285950"/>
          </a:xfrm>
        </p:grpSpPr>
        <p:sp>
          <p:nvSpPr>
            <p:cNvPr id="173" name="Google Shape;173;p20"/>
            <p:cNvSpPr/>
            <p:nvPr/>
          </p:nvSpPr>
          <p:spPr>
            <a:xfrm>
              <a:off x="0" y="0"/>
              <a:ext cx="4572000" cy="1285800"/>
            </a:xfrm>
            <a:prstGeom prst="roundRect">
              <a:avLst>
                <a:gd name="adj" fmla="val 8888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0"/>
            <p:cNvSpPr/>
            <p:nvPr/>
          </p:nvSpPr>
          <p:spPr>
            <a:xfrm>
              <a:off x="0" y="1238250"/>
              <a:ext cx="4572000" cy="47700"/>
            </a:xfrm>
            <a:prstGeom prst="roundRect">
              <a:avLst>
                <a:gd name="adj" fmla="val 50000"/>
              </a:avLst>
            </a:prstGeom>
            <a:solidFill>
              <a:srgbClr val="00A85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0"/>
            <p:cNvSpPr/>
            <p:nvPr/>
          </p:nvSpPr>
          <p:spPr>
            <a:xfrm>
              <a:off x="190500" y="190500"/>
              <a:ext cx="381000" cy="381000"/>
            </a:xfrm>
            <a:prstGeom prst="ellipse">
              <a:avLst/>
            </a:prstGeom>
            <a:solidFill>
              <a:srgbClr val="E6F6E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0"/>
            <p:cNvSpPr txBox="1"/>
            <p:nvPr/>
          </p:nvSpPr>
          <p:spPr>
            <a:xfrm>
              <a:off x="714375" y="171450"/>
              <a:ext cx="36672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Third Graders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55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Analyze elapsed time to identify opportunity costs and convert class schedules into pie charts.</a:t>
              </a:r>
              <a:endParaRPr sz="15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78" name="Google Shape;178;p20"/>
          <p:cNvGrpSpPr/>
          <p:nvPr/>
        </p:nvGrpSpPr>
        <p:grpSpPr>
          <a:xfrm>
            <a:off x="5334000" y="1333500"/>
            <a:ext cx="3429000" cy="3429150"/>
            <a:chOff x="0" y="0"/>
            <a:chExt cx="3429000" cy="3429150"/>
          </a:xfrm>
        </p:grpSpPr>
        <p:sp>
          <p:nvSpPr>
            <p:cNvPr id="179" name="Google Shape;179;p20"/>
            <p:cNvSpPr/>
            <p:nvPr/>
          </p:nvSpPr>
          <p:spPr>
            <a:xfrm>
              <a:off x="0" y="0"/>
              <a:ext cx="3429000" cy="34290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80" name="Google Shape;180;p20"/>
            <p:cNvPicPr preferRelativeResize="0"/>
            <p:nvPr/>
          </p:nvPicPr>
          <p:blipFill rotWithShape="1">
            <a:blip r:embed="rId4">
              <a:alphaModFix/>
            </a:blip>
            <a:srcRect t="836" b="826"/>
            <a:stretch/>
          </p:blipFill>
          <p:spPr>
            <a:xfrm>
              <a:off x="0" y="0"/>
              <a:ext cx="3429000" cy="3372000"/>
            </a:xfrm>
            <a:prstGeom prst="roundRect">
              <a:avLst>
                <a:gd name="adj" fmla="val 4519"/>
              </a:avLst>
            </a:prstGeom>
            <a:noFill/>
            <a:ln>
              <a:noFill/>
            </a:ln>
          </p:spPr>
        </p:pic>
        <p:sp>
          <p:nvSpPr>
            <p:cNvPr id="181" name="Google Shape;181;p20"/>
            <p:cNvSpPr/>
            <p:nvPr/>
          </p:nvSpPr>
          <p:spPr>
            <a:xfrm>
              <a:off x="0" y="3371850"/>
              <a:ext cx="3429000" cy="573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phic 1" descr="Pie chart with solid fill">
            <a:extLst>
              <a:ext uri="{FF2B5EF4-FFF2-40B4-BE49-F238E27FC236}">
                <a16:creationId xmlns:a16="http://schemas.microsoft.com/office/drawing/2014/main" id="{78849530-2976-74D1-A412-6B4B5DF9DE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728" y="3643993"/>
            <a:ext cx="462643" cy="473528"/>
          </a:xfrm>
          <a:prstGeom prst="rect">
            <a:avLst/>
          </a:prstGeom>
        </p:spPr>
      </p:pic>
      <p:pic>
        <p:nvPicPr>
          <p:cNvPr id="3" name="Graphic 2" descr="Books with solid fill">
            <a:extLst>
              <a:ext uri="{FF2B5EF4-FFF2-40B4-BE49-F238E27FC236}">
                <a16:creationId xmlns:a16="http://schemas.microsoft.com/office/drawing/2014/main" id="{F23DC657-DAB0-1A67-510C-ECA6612AB7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99" y="2098221"/>
            <a:ext cx="527958" cy="4735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21"/>
          <p:cNvGrpSpPr/>
          <p:nvPr/>
        </p:nvGrpSpPr>
        <p:grpSpPr>
          <a:xfrm>
            <a:off x="381000" y="381000"/>
            <a:ext cx="8382000" cy="857400"/>
            <a:chOff x="0" y="0"/>
            <a:chExt cx="8382000" cy="857400"/>
          </a:xfrm>
        </p:grpSpPr>
        <p:sp>
          <p:nvSpPr>
            <p:cNvPr id="188" name="Google Shape;188;p21"/>
            <p:cNvSpPr/>
            <p:nvPr/>
          </p:nvSpPr>
          <p:spPr>
            <a:xfrm>
              <a:off x="0" y="0"/>
              <a:ext cx="8382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1"/>
            <p:cNvSpPr txBox="1"/>
            <p:nvPr/>
          </p:nvSpPr>
          <p:spPr>
            <a:xfrm>
              <a:off x="0" y="0"/>
              <a:ext cx="8382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0">
                  <a:solidFill>
                    <a:srgbClr val="1A1A1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Personal Finance</a:t>
              </a:r>
              <a:endParaRPr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Practical budgeting exercises build essential money management skills.</a:t>
              </a:r>
              <a:endParaRPr sz="15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90" name="Google Shape;190;p21"/>
          <p:cNvGrpSpPr/>
          <p:nvPr/>
        </p:nvGrpSpPr>
        <p:grpSpPr>
          <a:xfrm>
            <a:off x="381000" y="1428750"/>
            <a:ext cx="4572000" cy="1524075"/>
            <a:chOff x="0" y="0"/>
            <a:chExt cx="4572000" cy="1524075"/>
          </a:xfrm>
        </p:grpSpPr>
        <p:sp>
          <p:nvSpPr>
            <p:cNvPr id="191" name="Google Shape;191;p21"/>
            <p:cNvSpPr/>
            <p:nvPr/>
          </p:nvSpPr>
          <p:spPr>
            <a:xfrm>
              <a:off x="0" y="0"/>
              <a:ext cx="4572000" cy="1524000"/>
            </a:xfrm>
            <a:prstGeom prst="roundRect">
              <a:avLst>
                <a:gd name="adj" fmla="val 7500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0" y="1476375"/>
              <a:ext cx="4572000" cy="47700"/>
            </a:xfrm>
            <a:prstGeom prst="roundRect">
              <a:avLst>
                <a:gd name="adj" fmla="val 50000"/>
              </a:avLst>
            </a:prstGeom>
            <a:solidFill>
              <a:srgbClr val="FF44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190500" y="190500"/>
              <a:ext cx="381000" cy="381000"/>
            </a:xfrm>
            <a:prstGeom prst="ellipse">
              <a:avLst/>
            </a:prstGeom>
            <a:solidFill>
              <a:srgbClr val="FFF0E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1"/>
            <p:cNvSpPr txBox="1"/>
            <p:nvPr/>
          </p:nvSpPr>
          <p:spPr>
            <a:xfrm>
              <a:off x="614775" y="171450"/>
              <a:ext cx="39081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Birthday Party Budget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45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First graders work collaboratively on a birthday party budget to plan a classroom event, tackling real-world spending decisions based on </a:t>
              </a:r>
              <a:r>
                <a:rPr lang="en" sz="145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predetermined</a:t>
              </a:r>
              <a:r>
                <a:rPr lang="en" sz="145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 criteria.</a:t>
              </a:r>
              <a:endParaRPr sz="145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96" name="Google Shape;196;p21"/>
          <p:cNvGrpSpPr/>
          <p:nvPr/>
        </p:nvGrpSpPr>
        <p:grpSpPr>
          <a:xfrm>
            <a:off x="381000" y="3143250"/>
            <a:ext cx="4572000" cy="1524075"/>
            <a:chOff x="0" y="0"/>
            <a:chExt cx="4572000" cy="1524075"/>
          </a:xfrm>
        </p:grpSpPr>
        <p:sp>
          <p:nvSpPr>
            <p:cNvPr id="197" name="Google Shape;197;p21"/>
            <p:cNvSpPr/>
            <p:nvPr/>
          </p:nvSpPr>
          <p:spPr>
            <a:xfrm>
              <a:off x="0" y="0"/>
              <a:ext cx="4572000" cy="1524000"/>
            </a:xfrm>
            <a:prstGeom prst="roundRect">
              <a:avLst>
                <a:gd name="adj" fmla="val 7500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0" y="1476375"/>
              <a:ext cx="4572000" cy="47700"/>
            </a:xfrm>
            <a:prstGeom prst="roundRect">
              <a:avLst>
                <a:gd name="adj" fmla="val 50000"/>
              </a:avLst>
            </a:prstGeom>
            <a:solidFill>
              <a:srgbClr val="00A85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190500" y="190500"/>
              <a:ext cx="381000" cy="381000"/>
            </a:xfrm>
            <a:prstGeom prst="ellipse">
              <a:avLst/>
            </a:prstGeom>
            <a:solidFill>
              <a:srgbClr val="E6F6E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1"/>
            <p:cNvSpPr txBox="1"/>
            <p:nvPr/>
          </p:nvSpPr>
          <p:spPr>
            <a:xfrm>
              <a:off x="714375" y="171450"/>
              <a:ext cx="36672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Learning about Income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Fifth graders will calculate budgets and apply their understanding of income and expenses</a:t>
              </a:r>
              <a:endParaRPr sz="175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02" name="Google Shape;202;p21"/>
          <p:cNvGrpSpPr/>
          <p:nvPr/>
        </p:nvGrpSpPr>
        <p:grpSpPr>
          <a:xfrm>
            <a:off x="5334000" y="1428750"/>
            <a:ext cx="3429000" cy="3238650"/>
            <a:chOff x="0" y="0"/>
            <a:chExt cx="3429000" cy="3238650"/>
          </a:xfrm>
        </p:grpSpPr>
        <p:sp>
          <p:nvSpPr>
            <p:cNvPr id="203" name="Google Shape;203;p21"/>
            <p:cNvSpPr/>
            <p:nvPr/>
          </p:nvSpPr>
          <p:spPr>
            <a:xfrm>
              <a:off x="0" y="0"/>
              <a:ext cx="3429000" cy="3238500"/>
            </a:xfrm>
            <a:prstGeom prst="roundRect">
              <a:avLst>
                <a:gd name="adj" fmla="val 4705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4" name="Google Shape;204;p21"/>
            <p:cNvPicPr preferRelativeResize="0"/>
            <p:nvPr/>
          </p:nvPicPr>
          <p:blipFill rotWithShape="1">
            <a:blip r:embed="rId4">
              <a:alphaModFix/>
            </a:blip>
            <a:srcRect t="15365" b="15359"/>
            <a:stretch/>
          </p:blipFill>
          <p:spPr>
            <a:xfrm>
              <a:off x="0" y="0"/>
              <a:ext cx="3429000" cy="3181200"/>
            </a:xfrm>
            <a:prstGeom prst="roundRect">
              <a:avLst>
                <a:gd name="adj" fmla="val 4790"/>
              </a:avLst>
            </a:prstGeom>
            <a:noFill/>
            <a:ln>
              <a:noFill/>
            </a:ln>
          </p:spPr>
        </p:pic>
        <p:sp>
          <p:nvSpPr>
            <p:cNvPr id="205" name="Google Shape;205;p21"/>
            <p:cNvSpPr/>
            <p:nvPr/>
          </p:nvSpPr>
          <p:spPr>
            <a:xfrm>
              <a:off x="0" y="3181350"/>
              <a:ext cx="3429000" cy="573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" name="Google Shape;206;p21"/>
          <p:cNvSpPr/>
          <p:nvPr/>
        </p:nvSpPr>
        <p:spPr>
          <a:xfrm>
            <a:off x="-272751" y="4015623"/>
            <a:ext cx="1585207" cy="1384342"/>
          </a:xfrm>
          <a:custGeom>
            <a:avLst/>
            <a:gdLst/>
            <a:ahLst/>
            <a:cxnLst/>
            <a:rect l="l" t="t" r="r" b="b"/>
            <a:pathLst>
              <a:path w="2171517" h="2171517" extrusionOk="0">
                <a:moveTo>
                  <a:pt x="0" y="0"/>
                </a:moveTo>
                <a:lnTo>
                  <a:pt x="2171517" y="0"/>
                </a:lnTo>
                <a:lnTo>
                  <a:pt x="2171517" y="2171517"/>
                </a:lnTo>
                <a:lnTo>
                  <a:pt x="0" y="2171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" name="Graphic 1" descr="Cake with solid fill">
            <a:extLst>
              <a:ext uri="{FF2B5EF4-FFF2-40B4-BE49-F238E27FC236}">
                <a16:creationId xmlns:a16="http://schemas.microsoft.com/office/drawing/2014/main" id="{A591065E-6CE6-AB3A-7878-C6452435B8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071" y="1521278"/>
            <a:ext cx="462643" cy="478971"/>
          </a:xfrm>
          <a:prstGeom prst="rect">
            <a:avLst/>
          </a:prstGeom>
        </p:spPr>
      </p:pic>
      <p:pic>
        <p:nvPicPr>
          <p:cNvPr id="3" name="Graphic 2" descr="Dollar with solid fill">
            <a:extLst>
              <a:ext uri="{FF2B5EF4-FFF2-40B4-BE49-F238E27FC236}">
                <a16:creationId xmlns:a16="http://schemas.microsoft.com/office/drawing/2014/main" id="{D6AE32FA-494F-827A-D31A-19CE77A745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6056" y="3328306"/>
            <a:ext cx="370115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2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22"/>
          <p:cNvGrpSpPr/>
          <p:nvPr/>
        </p:nvGrpSpPr>
        <p:grpSpPr>
          <a:xfrm>
            <a:off x="381000" y="381000"/>
            <a:ext cx="8382000" cy="857400"/>
            <a:chOff x="0" y="0"/>
            <a:chExt cx="8382000" cy="857400"/>
          </a:xfrm>
        </p:grpSpPr>
        <p:sp>
          <p:nvSpPr>
            <p:cNvPr id="213" name="Google Shape;213;p22"/>
            <p:cNvSpPr/>
            <p:nvPr/>
          </p:nvSpPr>
          <p:spPr>
            <a:xfrm>
              <a:off x="0" y="0"/>
              <a:ext cx="8382000" cy="857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2"/>
            <p:cNvSpPr txBox="1"/>
            <p:nvPr/>
          </p:nvSpPr>
          <p:spPr>
            <a:xfrm>
              <a:off x="0" y="0"/>
              <a:ext cx="8382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0">
                  <a:solidFill>
                    <a:srgbClr val="1A1A1A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Business &amp; Production</a:t>
              </a:r>
              <a:endParaRPr sz="2400" b="0">
                <a:solidFill>
                  <a:srgbClr val="1A1A1A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500" b="0">
                  <a:solidFill>
                    <a:srgbClr val="4A4A4A"/>
                  </a:solidFill>
                  <a:latin typeface="Inter"/>
                  <a:ea typeface="Inter"/>
                  <a:cs typeface="Inter"/>
                  <a:sym typeface="Inter"/>
                </a:rPr>
                <a:t>Hands-on activities introduce students to productivity and global trade concepts.</a:t>
              </a:r>
              <a:endParaRPr sz="1500" b="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15" name="Google Shape;215;p22"/>
          <p:cNvGrpSpPr/>
          <p:nvPr/>
        </p:nvGrpSpPr>
        <p:grpSpPr>
          <a:xfrm>
            <a:off x="381000" y="1428750"/>
            <a:ext cx="4572000" cy="1524075"/>
            <a:chOff x="0" y="0"/>
            <a:chExt cx="4572000" cy="1524075"/>
          </a:xfrm>
        </p:grpSpPr>
        <p:sp>
          <p:nvSpPr>
            <p:cNvPr id="216" name="Google Shape;216;p22"/>
            <p:cNvSpPr/>
            <p:nvPr/>
          </p:nvSpPr>
          <p:spPr>
            <a:xfrm>
              <a:off x="0" y="0"/>
              <a:ext cx="4572000" cy="1524000"/>
            </a:xfrm>
            <a:prstGeom prst="roundRect">
              <a:avLst>
                <a:gd name="adj" fmla="val 7500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2"/>
            <p:cNvSpPr/>
            <p:nvPr/>
          </p:nvSpPr>
          <p:spPr>
            <a:xfrm>
              <a:off x="0" y="1476375"/>
              <a:ext cx="4572000" cy="477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2"/>
            <p:cNvSpPr/>
            <p:nvPr/>
          </p:nvSpPr>
          <p:spPr>
            <a:xfrm>
              <a:off x="190500" y="190500"/>
              <a:ext cx="381000" cy="381000"/>
            </a:xfrm>
            <a:prstGeom prst="ellipse">
              <a:avLst/>
            </a:prstGeom>
            <a:solidFill>
              <a:srgbClr val="EBF3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2"/>
            <p:cNvSpPr txBox="1"/>
            <p:nvPr/>
          </p:nvSpPr>
          <p:spPr>
            <a:xfrm>
              <a:off x="714375" y="171450"/>
              <a:ext cx="36672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Core Economic Concepts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600" b="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Engages students with scarcity, incentives, and globalization, using interactive tools to show how supply, demand, and resources intertwine.</a:t>
              </a:r>
              <a:endParaRPr sz="1600" b="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21" name="Google Shape;221;p22"/>
          <p:cNvGrpSpPr/>
          <p:nvPr/>
        </p:nvGrpSpPr>
        <p:grpSpPr>
          <a:xfrm>
            <a:off x="381000" y="3143250"/>
            <a:ext cx="4572000" cy="1524075"/>
            <a:chOff x="0" y="0"/>
            <a:chExt cx="4572000" cy="1524075"/>
          </a:xfrm>
        </p:grpSpPr>
        <p:sp>
          <p:nvSpPr>
            <p:cNvPr id="222" name="Google Shape;222;p22"/>
            <p:cNvSpPr/>
            <p:nvPr/>
          </p:nvSpPr>
          <p:spPr>
            <a:xfrm>
              <a:off x="0" y="0"/>
              <a:ext cx="4572000" cy="1524000"/>
            </a:xfrm>
            <a:prstGeom prst="roundRect">
              <a:avLst>
                <a:gd name="adj" fmla="val 7500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0" y="1476375"/>
              <a:ext cx="4572000" cy="47700"/>
            </a:xfrm>
            <a:prstGeom prst="roundRect">
              <a:avLst>
                <a:gd name="adj" fmla="val 50000"/>
              </a:avLst>
            </a:prstGeom>
            <a:solidFill>
              <a:srgbClr val="FF44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90500" y="190500"/>
              <a:ext cx="381000" cy="381000"/>
            </a:xfrm>
            <a:prstGeom prst="ellipse">
              <a:avLst/>
            </a:prstGeom>
            <a:solidFill>
              <a:srgbClr val="FFF0EB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 txBox="1"/>
            <p:nvPr/>
          </p:nvSpPr>
          <p:spPr>
            <a:xfrm>
              <a:off x="571500" y="171450"/>
              <a:ext cx="4000500" cy="11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b="1" u="sng">
                  <a:solidFill>
                    <a:srgbClr val="1A1A1A"/>
                  </a:solidFill>
                  <a:latin typeface="Inter"/>
                  <a:ea typeface="Inter"/>
                  <a:cs typeface="Inter"/>
                  <a:sym typeface="Inter"/>
                </a:rPr>
                <a:t>Plotting Potential Production</a:t>
              </a:r>
              <a:endParaRPr sz="1400" b="1" u="sng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6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 </a:t>
              </a:r>
              <a:r>
                <a:rPr lang="en" sz="1700">
                  <a:solidFill>
                    <a:schemeClr val="dk1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Students play the role of workers in packet factories, create production data based on their experience, measure productivity and analyze production.</a:t>
              </a:r>
              <a:endParaRPr sz="1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0">
                <a:solidFill>
                  <a:srgbClr val="4A4A4A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227" name="Google Shape;227;p22"/>
          <p:cNvGrpSpPr/>
          <p:nvPr/>
        </p:nvGrpSpPr>
        <p:grpSpPr>
          <a:xfrm>
            <a:off x="5334000" y="1428750"/>
            <a:ext cx="3429000" cy="3238650"/>
            <a:chOff x="0" y="0"/>
            <a:chExt cx="3429000" cy="3238650"/>
          </a:xfrm>
        </p:grpSpPr>
        <p:sp>
          <p:nvSpPr>
            <p:cNvPr id="228" name="Google Shape;228;p22"/>
            <p:cNvSpPr/>
            <p:nvPr/>
          </p:nvSpPr>
          <p:spPr>
            <a:xfrm>
              <a:off x="0" y="0"/>
              <a:ext cx="3429000" cy="3238500"/>
            </a:xfrm>
            <a:prstGeom prst="roundRect">
              <a:avLst>
                <a:gd name="adj" fmla="val 4705"/>
              </a:avLst>
            </a:prstGeom>
            <a:solidFill>
              <a:srgbClr val="FFFFFF"/>
            </a:solidFill>
            <a:ln w="14300" cap="flat" cmpd="sng">
              <a:solidFill>
                <a:srgbClr val="E5E7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9" name="Google Shape;229;p22"/>
            <p:cNvPicPr preferRelativeResize="0"/>
            <p:nvPr/>
          </p:nvPicPr>
          <p:blipFill rotWithShape="1">
            <a:blip r:embed="rId4">
              <a:alphaModFix/>
            </a:blip>
            <a:srcRect t="3609" b="3609"/>
            <a:stretch/>
          </p:blipFill>
          <p:spPr>
            <a:xfrm>
              <a:off x="0" y="0"/>
              <a:ext cx="3429000" cy="3181200"/>
            </a:xfrm>
            <a:prstGeom prst="roundRect">
              <a:avLst>
                <a:gd name="adj" fmla="val 4790"/>
              </a:avLst>
            </a:prstGeom>
            <a:noFill/>
            <a:ln>
              <a:noFill/>
            </a:ln>
          </p:spPr>
        </p:pic>
        <p:sp>
          <p:nvSpPr>
            <p:cNvPr id="230" name="Google Shape;230;p22"/>
            <p:cNvSpPr/>
            <p:nvPr/>
          </p:nvSpPr>
          <p:spPr>
            <a:xfrm>
              <a:off x="0" y="3181350"/>
              <a:ext cx="3429000" cy="57300"/>
            </a:xfrm>
            <a:prstGeom prst="roundRect">
              <a:avLst>
                <a:gd name="adj" fmla="val 50000"/>
              </a:avLst>
            </a:prstGeom>
            <a:solidFill>
              <a:srgbClr val="0055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Graphic 1" descr="Bar chart with solid fill">
            <a:extLst>
              <a:ext uri="{FF2B5EF4-FFF2-40B4-BE49-F238E27FC236}">
                <a16:creationId xmlns:a16="http://schemas.microsoft.com/office/drawing/2014/main" id="{1EA0E442-5F98-D6C7-C67B-25EF26FF7A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514" y="1624693"/>
            <a:ext cx="457200" cy="468085"/>
          </a:xfrm>
          <a:prstGeom prst="rect">
            <a:avLst/>
          </a:prstGeom>
        </p:spPr>
      </p:pic>
      <p:pic>
        <p:nvPicPr>
          <p:cNvPr id="3" name="Graphic 2" descr="Daily calendar with solid fill">
            <a:extLst>
              <a:ext uri="{FF2B5EF4-FFF2-40B4-BE49-F238E27FC236}">
                <a16:creationId xmlns:a16="http://schemas.microsoft.com/office/drawing/2014/main" id="{7850DBAE-9DE2-C75F-95FB-FC49F74CBF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99" y="3279321"/>
            <a:ext cx="478972" cy="495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75455f-c69b-4ff8-acf7-75612f4dc189" xsi:nil="true"/>
    <lcf76f155ced4ddcb4097134ff3c332f xmlns="aa0c1190-56bd-4797-9cf7-4990489609e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FC4E6640BF8E4684BB0AD888238BAB" ma:contentTypeVersion="19" ma:contentTypeDescription="Create a new document." ma:contentTypeScope="" ma:versionID="20254f2f7cb79c46d5703cd45ea0de03">
  <xsd:schema xmlns:xsd="http://www.w3.org/2001/XMLSchema" xmlns:xs="http://www.w3.org/2001/XMLSchema" xmlns:p="http://schemas.microsoft.com/office/2006/metadata/properties" xmlns:ns2="aa0c1190-56bd-4797-9cf7-4990489609e0" xmlns:ns3="e475455f-c69b-4ff8-acf7-75612f4dc189" targetNamespace="http://schemas.microsoft.com/office/2006/metadata/properties" ma:root="true" ma:fieldsID="33e2acd7f5a83e202fbb847578cccddb" ns2:_="" ns3:_="">
    <xsd:import namespace="aa0c1190-56bd-4797-9cf7-4990489609e0"/>
    <xsd:import namespace="e475455f-c69b-4ff8-acf7-75612f4dc1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0c1190-56bd-4797-9cf7-4990489609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05ee66a-9dd0-4897-bf8b-a3237da4ae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5455f-c69b-4ff8-acf7-75612f4dc18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a5e9271-f96f-4ada-b0c2-5ccfd23e6c7e}" ma:internalName="TaxCatchAll" ma:showField="CatchAllData" ma:web="e475455f-c69b-4ff8-acf7-75612f4dc1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B12EF2-18AF-4467-AB21-52DFC5A7FD66}">
  <ds:schemaRefs>
    <ds:schemaRef ds:uri="http://schemas.microsoft.com/office/2006/metadata/properties"/>
    <ds:schemaRef ds:uri="http://schemas.microsoft.com/office/infopath/2007/PartnerControls"/>
    <ds:schemaRef ds:uri="e475455f-c69b-4ff8-acf7-75612f4dc189"/>
    <ds:schemaRef ds:uri="aa0c1190-56bd-4797-9cf7-4990489609e0"/>
  </ds:schemaRefs>
</ds:datastoreItem>
</file>

<file path=customXml/itemProps2.xml><?xml version="1.0" encoding="utf-8"?>
<ds:datastoreItem xmlns:ds="http://schemas.openxmlformats.org/officeDocument/2006/customXml" ds:itemID="{2C806666-C079-4FED-B714-E9C227697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0c1190-56bd-4797-9cf7-4990489609e0"/>
    <ds:schemaRef ds:uri="e475455f-c69b-4ff8-acf7-75612f4dc1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9E98BB-80B5-4182-8DCF-3BEB7CAC88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1702</Words>
  <Application>Microsoft Office PowerPoint</Application>
  <PresentationFormat>On-screen Show (16:9)</PresentationFormat>
  <Paragraphs>165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Inter ExtraBold</vt:lpstr>
      <vt:lpstr>Proxima Nova</vt:lpstr>
      <vt:lpstr>Inter SemiBold</vt:lpstr>
      <vt:lpstr>Inter</vt:lpstr>
      <vt:lpstr>Arial</vt:lpstr>
      <vt:lpstr>Inter Medium</vt:lpstr>
      <vt:lpstr>Inter Tight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James LeBlanc</cp:lastModifiedBy>
  <cp:revision>191</cp:revision>
  <dcterms:modified xsi:type="dcterms:W3CDTF">2026-07-14T14:38:15Z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0x0101006DFC4E6640BF8E4684BB0AD888238BAB</vt:lpwstr>
  </property>
  <property fmtid="{D5CDD505-2E9C-101B-9397-08002B2CF9AE}" pid="3" name="MediaServiceImageTags">
    <vt:lpwstr/>
  </property>
</Properties>
</file>