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ierLhTMOeFvZuTZIxqrgH4kItlY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D7C4"/>
    <a:srgbClr val="00AC9E"/>
    <a:srgbClr val="0190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87D7FC-75A7-74C2-03F8-4BDA50FE7F04}" v="98" dt="2026-07-15T14:38:49.870"/>
    <p1510:client id="{25C8CE1E-3A3E-89B3-1B03-0F40B6282DCD}" v="47" dt="2026-07-13T16:55:37.3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customschemas.google.com/relationships/presentationmetadata" Target="metadata"/><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f50ae2799a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This is compound interest. Time, not timing, creates wealth.</a:t>
            </a:r>
            <a:endParaRPr sz="1100" b="1">
              <a:latin typeface="Arial"/>
              <a:ea typeface="Arial"/>
              <a:cs typeface="Arial"/>
              <a:sym typeface="Arial"/>
            </a:endParaRPr>
          </a:p>
          <a:p>
            <a:pPr marL="0" lvl="0" indent="0" algn="l" rtl="0">
              <a:lnSpc>
                <a:spcPct val="115000"/>
              </a:lnSpc>
              <a:spcBef>
                <a:spcPts val="1200"/>
              </a:spcBef>
              <a:spcAft>
                <a:spcPts val="1200"/>
              </a:spcAft>
              <a:buNone/>
            </a:pPr>
            <a:r>
              <a:rPr lang="en-US" sz="1100" i="1">
                <a:latin typeface="Arial"/>
                <a:ea typeface="Arial"/>
                <a:cs typeface="Arial"/>
                <a:sym typeface="Arial"/>
              </a:rPr>
              <a:t>Time in the market beats timing the market.</a:t>
            </a:r>
            <a:endParaRPr/>
          </a:p>
        </p:txBody>
      </p:sp>
      <p:sp>
        <p:nvSpPr>
          <p:cNvPr id="162" name="Google Shape;162;g3f50ae2799a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f50ae2799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g3f50ae2799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f50ae2799a_0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g3f50ae2799a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f50ae2799a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sz="1100" i="1">
                <a:latin typeface="Arial"/>
                <a:ea typeface="Arial"/>
                <a:cs typeface="Arial"/>
                <a:sym typeface="Arial"/>
              </a:rPr>
              <a:t>Speaker note: TikTok reveal. ByteDance is a private company, so no. This is where "publicly traded" clicks. Frito-Lay leads back to PepsiCo again.</a:t>
            </a:r>
            <a:endParaRPr/>
          </a:p>
        </p:txBody>
      </p:sp>
      <p:sp>
        <p:nvSpPr>
          <p:cNvPr id="195" name="Google Shape;195;g3f50ae2799a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f50ae2799a_0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a:t>Speaker note: Let the discomfort sit for a moment. "How does it feel to bet it all on one?"</a:t>
            </a:r>
            <a:endParaRPr/>
          </a:p>
        </p:txBody>
      </p:sp>
      <p:sp>
        <p:nvSpPr>
          <p:cNvPr id="202" name="Google Shape;202;g3f50ae2799a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f50ae2799a_0_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a:t>Speaker note: Let the discomfort sit for a moment. "How does it feel to bet it all on one?"</a:t>
            </a:r>
            <a:endParaRPr/>
          </a:p>
        </p:txBody>
      </p:sp>
      <p:sp>
        <p:nvSpPr>
          <p:cNvPr id="209" name="Google Shape;209;g3f50ae2799a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f50ae2799a_0_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a:t>Speaker note: Let the discomfort sit for a moment. "How does it feel to bet it all on one?"</a:t>
            </a:r>
            <a:endParaRPr/>
          </a:p>
        </p:txBody>
      </p:sp>
      <p:sp>
        <p:nvSpPr>
          <p:cNvPr id="216" name="Google Shape;216;g3f50ae2799a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note: The moment they find their own companies inside the fund is the payoff. </a:t>
            </a:r>
            <a:endParaRPr/>
          </a:p>
        </p:txBody>
      </p:sp>
      <p:sp>
        <p:nvSpPr>
          <p:cNvPr id="223" name="Google Shape;22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f50ae2799a_0_1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sz="1100" i="1">
                <a:latin typeface="Arial"/>
                <a:ea typeface="Arial"/>
                <a:cs typeface="Arial"/>
                <a:sym typeface="Arial"/>
              </a:rPr>
              <a:t>Speaker note: Reveal each one. You can invest with $1. Long-term investing is ownership, not gambling. The best time to invest was yesterday, the next best time is today.</a:t>
            </a:r>
            <a:endParaRPr/>
          </a:p>
        </p:txBody>
      </p:sp>
      <p:sp>
        <p:nvSpPr>
          <p:cNvPr id="297" name="Google Shape;297;g3f50ae2799a_0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f50ae2799a_0_1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g3f50ae2799a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f50ae2799a_0_1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g3f50ae2799a_0_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f50ae2799a_0_1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a:t>Before this you can have a lesson where they do this criteria as an agent first. choose a student to be the buyer and they have to find a property based on the needs. </a:t>
            </a:r>
            <a:endParaRPr/>
          </a:p>
        </p:txBody>
      </p:sp>
      <p:sp>
        <p:nvSpPr>
          <p:cNvPr id="328" name="Google Shape;328;g3f50ae2799a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f50ae2799a_0_1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g3f50ae2799a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f50ae2799a_0_2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a:t>Before this you can have a lesson where they do this criteria as an agent first. choose a student to be the buyer and they have to find a property based on the needs. </a:t>
            </a:r>
            <a:endParaRPr/>
          </a:p>
        </p:txBody>
      </p:sp>
      <p:sp>
        <p:nvSpPr>
          <p:cNvPr id="348" name="Google Shape;348;g3f50ae2799a_0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f50ae2799a_0_2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g3f50ae2799a_0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sz="1100" i="1">
                <a:latin typeface="Arial"/>
                <a:ea typeface="Arial"/>
                <a:cs typeface="Arial"/>
                <a:sym typeface="Arial"/>
              </a:rPr>
              <a:t>Speaker note: Reveal each one. You can invest with $1. Long-term investing is ownership, not gambling. The best time to invest was yesterday, the next best time is today.</a:t>
            </a:r>
            <a:endParaRPr/>
          </a:p>
        </p:txBody>
      </p:sp>
      <p:sp>
        <p:nvSpPr>
          <p:cNvPr id="139" name="Google Shape;13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and Text">
  <p:cSld name="2_Title and Text">
    <p:spTree>
      <p:nvGrpSpPr>
        <p:cNvPr id="1" name="Shape 13"/>
        <p:cNvGrpSpPr/>
        <p:nvPr/>
      </p:nvGrpSpPr>
      <p:grpSpPr>
        <a:xfrm>
          <a:off x="0" y="0"/>
          <a:ext cx="0" cy="0"/>
          <a:chOff x="0" y="0"/>
          <a:chExt cx="0" cy="0"/>
        </a:xfrm>
      </p:grpSpPr>
      <p:sp>
        <p:nvSpPr>
          <p:cNvPr id="14" name="Google Shape;14;p39"/>
          <p:cNvSpPr txBox="1">
            <a:spLocks noGrp="1"/>
          </p:cNvSpPr>
          <p:nvPr>
            <p:ph type="title"/>
          </p:nvPr>
        </p:nvSpPr>
        <p:spPr>
          <a:xfrm>
            <a:off x="812800" y="5066783"/>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3400"/>
              <a:buFont typeface="Calibri"/>
              <a:buNone/>
              <a:defRPr sz="3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39"/>
          <p:cNvSpPr txBox="1">
            <a:spLocks noGrp="1"/>
          </p:cNvSpPr>
          <p:nvPr>
            <p:ph type="body" idx="1"/>
          </p:nvPr>
        </p:nvSpPr>
        <p:spPr>
          <a:xfrm>
            <a:off x="812800" y="4146550"/>
            <a:ext cx="10515600" cy="9144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5400"/>
              <a:buFont typeface="Arial"/>
              <a:buNone/>
              <a:defRPr sz="5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0"/>
        <p:cNvGrpSpPr/>
        <p:nvPr/>
      </p:nvGrpSpPr>
      <p:grpSpPr>
        <a:xfrm>
          <a:off x="0" y="0"/>
          <a:ext cx="0" cy="0"/>
          <a:chOff x="0" y="0"/>
          <a:chExt cx="0" cy="0"/>
        </a:xfrm>
      </p:grpSpPr>
      <p:sp>
        <p:nvSpPr>
          <p:cNvPr id="51" name="Google Shape;51;p48"/>
          <p:cNvSpPr txBox="1">
            <a:spLocks noGrp="1"/>
          </p:cNvSpPr>
          <p:nvPr>
            <p:ph type="ctrTitle"/>
          </p:nvPr>
        </p:nvSpPr>
        <p:spPr>
          <a:xfrm>
            <a:off x="699053" y="274224"/>
            <a:ext cx="9144000" cy="67993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48"/>
          <p:cNvSpPr txBox="1">
            <a:spLocks noGrp="1"/>
          </p:cNvSpPr>
          <p:nvPr>
            <p:ph type="subTitle" idx="1"/>
          </p:nvPr>
        </p:nvSpPr>
        <p:spPr>
          <a:xfrm>
            <a:off x="732183" y="861391"/>
            <a:ext cx="9144000" cy="61622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53" name="Google Shape;53;p48"/>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4" name="Google Shape;54;p48"/>
          <p:cNvSpPr txBox="1">
            <a:spLocks noGrp="1"/>
          </p:cNvSpPr>
          <p:nvPr>
            <p:ph type="body" idx="2"/>
          </p:nvPr>
        </p:nvSpPr>
        <p:spPr>
          <a:xfrm>
            <a:off x="699053" y="2290418"/>
            <a:ext cx="10830339" cy="3363636"/>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Courier New"/>
              <a:buChar char="o"/>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8"/>
          <p:cNvSpPr txBox="1">
            <a:spLocks noGrp="1"/>
          </p:cNvSpPr>
          <p:nvPr>
            <p:ph type="body" idx="3"/>
          </p:nvPr>
        </p:nvSpPr>
        <p:spPr>
          <a:xfrm>
            <a:off x="699053" y="1477618"/>
            <a:ext cx="10830339" cy="10350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Inter Light"/>
                <a:ea typeface="Inter Light"/>
                <a:cs typeface="Inter Light"/>
                <a:sym typeface="Inter Ligh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Inter Light"/>
                <a:ea typeface="Inter Light"/>
                <a:cs typeface="Inter Light"/>
                <a:sym typeface="Inter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6"/>
        <p:cNvGrpSpPr/>
        <p:nvPr/>
      </p:nvGrpSpPr>
      <p:grpSpPr>
        <a:xfrm>
          <a:off x="0" y="0"/>
          <a:ext cx="0" cy="0"/>
          <a:chOff x="0" y="0"/>
          <a:chExt cx="0" cy="0"/>
        </a:xfrm>
      </p:grpSpPr>
      <p:sp>
        <p:nvSpPr>
          <p:cNvPr id="57" name="Google Shape;57;p49"/>
          <p:cNvSpPr txBox="1">
            <a:spLocks noGrp="1"/>
          </p:cNvSpPr>
          <p:nvPr>
            <p:ph type="ctrTitle"/>
          </p:nvPr>
        </p:nvSpPr>
        <p:spPr>
          <a:xfrm>
            <a:off x="699053" y="274224"/>
            <a:ext cx="9144000" cy="67993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8" name="Google Shape;58;p49"/>
          <p:cNvSpPr txBox="1">
            <a:spLocks noGrp="1"/>
          </p:cNvSpPr>
          <p:nvPr>
            <p:ph type="subTitle" idx="1"/>
          </p:nvPr>
        </p:nvSpPr>
        <p:spPr>
          <a:xfrm>
            <a:off x="732183" y="861391"/>
            <a:ext cx="9144000" cy="61622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59" name="Google Shape;59;p49"/>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0" name="Google Shape;60;p49"/>
          <p:cNvSpPr txBox="1">
            <a:spLocks noGrp="1"/>
          </p:cNvSpPr>
          <p:nvPr>
            <p:ph type="body" idx="2"/>
          </p:nvPr>
        </p:nvSpPr>
        <p:spPr>
          <a:xfrm>
            <a:off x="699053" y="2290418"/>
            <a:ext cx="10830339" cy="3363636"/>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Courier New"/>
              <a:buChar char="o"/>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49"/>
          <p:cNvSpPr txBox="1">
            <a:spLocks noGrp="1"/>
          </p:cNvSpPr>
          <p:nvPr>
            <p:ph type="body" idx="3"/>
          </p:nvPr>
        </p:nvSpPr>
        <p:spPr>
          <a:xfrm>
            <a:off x="699053" y="1477618"/>
            <a:ext cx="10830339" cy="10350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Inter Light"/>
                <a:ea typeface="Inter Light"/>
                <a:cs typeface="Inter Light"/>
                <a:sym typeface="Inter Ligh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Inter Light"/>
                <a:ea typeface="Inter Light"/>
                <a:cs typeface="Inter Light"/>
                <a:sym typeface="Inter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62"/>
        <p:cNvGrpSpPr/>
        <p:nvPr/>
      </p:nvGrpSpPr>
      <p:grpSpPr>
        <a:xfrm>
          <a:off x="0" y="0"/>
          <a:ext cx="0" cy="0"/>
          <a:chOff x="0" y="0"/>
          <a:chExt cx="0" cy="0"/>
        </a:xfrm>
      </p:grpSpPr>
      <p:sp>
        <p:nvSpPr>
          <p:cNvPr id="63" name="Google Shape;63;p50"/>
          <p:cNvSpPr txBox="1">
            <a:spLocks noGrp="1"/>
          </p:cNvSpPr>
          <p:nvPr>
            <p:ph type="title"/>
          </p:nvPr>
        </p:nvSpPr>
        <p:spPr>
          <a:xfrm>
            <a:off x="689113" y="543339"/>
            <a:ext cx="10664687" cy="82724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5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5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50"/>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7"/>
        <p:cNvGrpSpPr/>
        <p:nvPr/>
      </p:nvGrpSpPr>
      <p:grpSpPr>
        <a:xfrm>
          <a:off x="0" y="0"/>
          <a:ext cx="0" cy="0"/>
          <a:chOff x="0" y="0"/>
          <a:chExt cx="0" cy="0"/>
        </a:xfrm>
      </p:grpSpPr>
      <p:sp>
        <p:nvSpPr>
          <p:cNvPr id="68" name="Google Shape;68;p5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5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0" name="Google Shape;70;p5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5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51"/>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Text">
  <p:cSld name="1_Title and Text">
    <p:spTree>
      <p:nvGrpSpPr>
        <p:cNvPr id="1" name="Shape 16"/>
        <p:cNvGrpSpPr/>
        <p:nvPr/>
      </p:nvGrpSpPr>
      <p:grpSpPr>
        <a:xfrm>
          <a:off x="0" y="0"/>
          <a:ext cx="0" cy="0"/>
          <a:chOff x="0" y="0"/>
          <a:chExt cx="0" cy="0"/>
        </a:xfrm>
      </p:grpSpPr>
      <p:sp>
        <p:nvSpPr>
          <p:cNvPr id="17" name="Google Shape;17;p40"/>
          <p:cNvSpPr txBox="1">
            <a:spLocks noGrp="1"/>
          </p:cNvSpPr>
          <p:nvPr>
            <p:ph type="sldNum" idx="12"/>
          </p:nvPr>
        </p:nvSpPr>
        <p:spPr>
          <a:xfrm>
            <a:off x="8604226" y="6374965"/>
            <a:ext cx="32633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rgbClr val="414A58"/>
                </a:solidFill>
                <a:latin typeface="Calibri"/>
                <a:ea typeface="Calibri"/>
                <a:cs typeface="Calibri"/>
                <a:sym typeface="Calibri"/>
              </a:defRPr>
            </a:lvl1pPr>
            <a:lvl2pPr marL="0" lvl="1" indent="0" algn="r">
              <a:spcBef>
                <a:spcPts val="0"/>
              </a:spcBef>
              <a:buNone/>
              <a:defRPr sz="1000" b="0" i="0" u="none" strike="noStrike" cap="none">
                <a:solidFill>
                  <a:srgbClr val="414A58"/>
                </a:solidFill>
                <a:latin typeface="Calibri"/>
                <a:ea typeface="Calibri"/>
                <a:cs typeface="Calibri"/>
                <a:sym typeface="Calibri"/>
              </a:defRPr>
            </a:lvl2pPr>
            <a:lvl3pPr marL="0" lvl="2" indent="0" algn="r">
              <a:spcBef>
                <a:spcPts val="0"/>
              </a:spcBef>
              <a:buNone/>
              <a:defRPr sz="1000" b="0" i="0" u="none" strike="noStrike" cap="none">
                <a:solidFill>
                  <a:srgbClr val="414A58"/>
                </a:solidFill>
                <a:latin typeface="Calibri"/>
                <a:ea typeface="Calibri"/>
                <a:cs typeface="Calibri"/>
                <a:sym typeface="Calibri"/>
              </a:defRPr>
            </a:lvl3pPr>
            <a:lvl4pPr marL="0" lvl="3" indent="0" algn="r">
              <a:spcBef>
                <a:spcPts val="0"/>
              </a:spcBef>
              <a:buNone/>
              <a:defRPr sz="1000" b="0" i="0" u="none" strike="noStrike" cap="none">
                <a:solidFill>
                  <a:srgbClr val="414A58"/>
                </a:solidFill>
                <a:latin typeface="Calibri"/>
                <a:ea typeface="Calibri"/>
                <a:cs typeface="Calibri"/>
                <a:sym typeface="Calibri"/>
              </a:defRPr>
            </a:lvl4pPr>
            <a:lvl5pPr marL="0" lvl="4" indent="0" algn="r">
              <a:spcBef>
                <a:spcPts val="0"/>
              </a:spcBef>
              <a:buNone/>
              <a:defRPr sz="1000" b="0" i="0" u="none" strike="noStrike" cap="none">
                <a:solidFill>
                  <a:srgbClr val="414A58"/>
                </a:solidFill>
                <a:latin typeface="Calibri"/>
                <a:ea typeface="Calibri"/>
                <a:cs typeface="Calibri"/>
                <a:sym typeface="Calibri"/>
              </a:defRPr>
            </a:lvl5pPr>
            <a:lvl6pPr marL="0" lvl="5" indent="0" algn="r">
              <a:spcBef>
                <a:spcPts val="0"/>
              </a:spcBef>
              <a:buNone/>
              <a:defRPr sz="1000" b="0" i="0" u="none" strike="noStrike" cap="none">
                <a:solidFill>
                  <a:srgbClr val="414A58"/>
                </a:solidFill>
                <a:latin typeface="Calibri"/>
                <a:ea typeface="Calibri"/>
                <a:cs typeface="Calibri"/>
                <a:sym typeface="Calibri"/>
              </a:defRPr>
            </a:lvl6pPr>
            <a:lvl7pPr marL="0" lvl="6" indent="0" algn="r">
              <a:spcBef>
                <a:spcPts val="0"/>
              </a:spcBef>
              <a:buNone/>
              <a:defRPr sz="1000" b="0" i="0" u="none" strike="noStrike" cap="none">
                <a:solidFill>
                  <a:srgbClr val="414A58"/>
                </a:solidFill>
                <a:latin typeface="Calibri"/>
                <a:ea typeface="Calibri"/>
                <a:cs typeface="Calibri"/>
                <a:sym typeface="Calibri"/>
              </a:defRPr>
            </a:lvl7pPr>
            <a:lvl8pPr marL="0" lvl="7" indent="0" algn="r">
              <a:spcBef>
                <a:spcPts val="0"/>
              </a:spcBef>
              <a:buNone/>
              <a:defRPr sz="1000" b="0" i="0" u="none" strike="noStrike" cap="none">
                <a:solidFill>
                  <a:srgbClr val="414A58"/>
                </a:solidFill>
                <a:latin typeface="Calibri"/>
                <a:ea typeface="Calibri"/>
                <a:cs typeface="Calibri"/>
                <a:sym typeface="Calibri"/>
              </a:defRPr>
            </a:lvl8pPr>
            <a:lvl9pPr marL="0" lvl="8" indent="0" algn="r">
              <a:spcBef>
                <a:spcPts val="0"/>
              </a:spcBef>
              <a:buNone/>
              <a:defRPr sz="1000" b="0" i="0" u="none" strike="noStrike" cap="none">
                <a:solidFill>
                  <a:srgbClr val="414A5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
        <p:cNvGrpSpPr/>
        <p:nvPr/>
      </p:nvGrpSpPr>
      <p:grpSpPr>
        <a:xfrm>
          <a:off x="0" y="0"/>
          <a:ext cx="0" cy="0"/>
          <a:chOff x="0" y="0"/>
          <a:chExt cx="0" cy="0"/>
        </a:xfrm>
      </p:grpSpPr>
      <p:sp>
        <p:nvSpPr>
          <p:cNvPr id="19" name="Google Shape;19;p41"/>
          <p:cNvSpPr txBox="1">
            <a:spLocks noGrp="1"/>
          </p:cNvSpPr>
          <p:nvPr>
            <p:ph type="title"/>
          </p:nvPr>
        </p:nvSpPr>
        <p:spPr>
          <a:xfrm>
            <a:off x="689113" y="543339"/>
            <a:ext cx="10664687" cy="82724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Google Shape;20;p4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41"/>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3"/>
        <p:cNvGrpSpPr/>
        <p:nvPr/>
      </p:nvGrpSpPr>
      <p:grpSpPr>
        <a:xfrm>
          <a:off x="0" y="0"/>
          <a:ext cx="0" cy="0"/>
          <a:chOff x="0" y="0"/>
          <a:chExt cx="0" cy="0"/>
        </a:xfrm>
      </p:grpSpPr>
      <p:sp>
        <p:nvSpPr>
          <p:cNvPr id="24" name="Google Shape;24;p42"/>
          <p:cNvSpPr txBox="1">
            <a:spLocks noGrp="1"/>
          </p:cNvSpPr>
          <p:nvPr>
            <p:ph type="title"/>
          </p:nvPr>
        </p:nvSpPr>
        <p:spPr>
          <a:xfrm>
            <a:off x="686076" y="529881"/>
            <a:ext cx="9213298" cy="84171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Google Shape;25;p42"/>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42"/>
          <p:cNvSpPr txBox="1">
            <a:spLocks noGrp="1"/>
          </p:cNvSpPr>
          <p:nvPr>
            <p:ph type="body" idx="1"/>
          </p:nvPr>
        </p:nvSpPr>
        <p:spPr>
          <a:xfrm>
            <a:off x="750888" y="1552713"/>
            <a:ext cx="10691812" cy="47528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4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7"/>
        <p:cNvGrpSpPr/>
        <p:nvPr/>
      </p:nvGrpSpPr>
      <p:grpSpPr>
        <a:xfrm>
          <a:off x="0" y="0"/>
          <a:ext cx="0" cy="0"/>
          <a:chOff x="0" y="0"/>
          <a:chExt cx="0" cy="0"/>
        </a:xfrm>
      </p:grpSpPr>
      <p:sp>
        <p:nvSpPr>
          <p:cNvPr id="28" name="Google Shape;28;p43"/>
          <p:cNvSpPr txBox="1">
            <a:spLocks noGrp="1"/>
          </p:cNvSpPr>
          <p:nvPr>
            <p:ph type="title"/>
          </p:nvPr>
        </p:nvSpPr>
        <p:spPr>
          <a:xfrm>
            <a:off x="686076" y="529881"/>
            <a:ext cx="9213298" cy="84171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43"/>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43"/>
          <p:cNvSpPr txBox="1">
            <a:spLocks noGrp="1"/>
          </p:cNvSpPr>
          <p:nvPr>
            <p:ph type="body" idx="1"/>
          </p:nvPr>
        </p:nvSpPr>
        <p:spPr>
          <a:xfrm>
            <a:off x="750888" y="1552713"/>
            <a:ext cx="10691812" cy="47528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4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1"/>
        <p:cNvGrpSpPr/>
        <p:nvPr/>
      </p:nvGrpSpPr>
      <p:grpSpPr>
        <a:xfrm>
          <a:off x="0" y="0"/>
          <a:ext cx="0" cy="0"/>
          <a:chOff x="0" y="0"/>
          <a:chExt cx="0" cy="0"/>
        </a:xfrm>
      </p:grpSpPr>
      <p:sp>
        <p:nvSpPr>
          <p:cNvPr id="32" name="Google Shape;32;p44"/>
          <p:cNvSpPr txBox="1">
            <a:spLocks noGrp="1"/>
          </p:cNvSpPr>
          <p:nvPr>
            <p:ph type="sldNum" idx="12"/>
          </p:nvPr>
        </p:nvSpPr>
        <p:spPr>
          <a:xfrm>
            <a:off x="8604226" y="6374965"/>
            <a:ext cx="32633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a:solidFill>
                  <a:srgbClr val="414A58"/>
                </a:solidFill>
                <a:latin typeface="Calibri"/>
                <a:ea typeface="Calibri"/>
                <a:cs typeface="Calibri"/>
                <a:sym typeface="Calibri"/>
              </a:defRPr>
            </a:lvl1pPr>
            <a:lvl2pPr marL="0" lvl="1" indent="0" algn="r">
              <a:spcBef>
                <a:spcPts val="0"/>
              </a:spcBef>
              <a:buNone/>
              <a:defRPr sz="1000" b="0" i="0">
                <a:solidFill>
                  <a:srgbClr val="414A58"/>
                </a:solidFill>
                <a:latin typeface="Calibri"/>
                <a:ea typeface="Calibri"/>
                <a:cs typeface="Calibri"/>
                <a:sym typeface="Calibri"/>
              </a:defRPr>
            </a:lvl2pPr>
            <a:lvl3pPr marL="0" lvl="2" indent="0" algn="r">
              <a:spcBef>
                <a:spcPts val="0"/>
              </a:spcBef>
              <a:buNone/>
              <a:defRPr sz="1000" b="0" i="0">
                <a:solidFill>
                  <a:srgbClr val="414A58"/>
                </a:solidFill>
                <a:latin typeface="Calibri"/>
                <a:ea typeface="Calibri"/>
                <a:cs typeface="Calibri"/>
                <a:sym typeface="Calibri"/>
              </a:defRPr>
            </a:lvl3pPr>
            <a:lvl4pPr marL="0" lvl="3" indent="0" algn="r">
              <a:spcBef>
                <a:spcPts val="0"/>
              </a:spcBef>
              <a:buNone/>
              <a:defRPr sz="1000" b="0" i="0">
                <a:solidFill>
                  <a:srgbClr val="414A58"/>
                </a:solidFill>
                <a:latin typeface="Calibri"/>
                <a:ea typeface="Calibri"/>
                <a:cs typeface="Calibri"/>
                <a:sym typeface="Calibri"/>
              </a:defRPr>
            </a:lvl4pPr>
            <a:lvl5pPr marL="0" lvl="4" indent="0" algn="r">
              <a:spcBef>
                <a:spcPts val="0"/>
              </a:spcBef>
              <a:buNone/>
              <a:defRPr sz="1000" b="0" i="0">
                <a:solidFill>
                  <a:srgbClr val="414A58"/>
                </a:solidFill>
                <a:latin typeface="Calibri"/>
                <a:ea typeface="Calibri"/>
                <a:cs typeface="Calibri"/>
                <a:sym typeface="Calibri"/>
              </a:defRPr>
            </a:lvl5pPr>
            <a:lvl6pPr marL="0" lvl="5" indent="0" algn="r">
              <a:spcBef>
                <a:spcPts val="0"/>
              </a:spcBef>
              <a:buNone/>
              <a:defRPr sz="1000" b="0" i="0">
                <a:solidFill>
                  <a:srgbClr val="414A58"/>
                </a:solidFill>
                <a:latin typeface="Calibri"/>
                <a:ea typeface="Calibri"/>
                <a:cs typeface="Calibri"/>
                <a:sym typeface="Calibri"/>
              </a:defRPr>
            </a:lvl6pPr>
            <a:lvl7pPr marL="0" lvl="6" indent="0" algn="r">
              <a:spcBef>
                <a:spcPts val="0"/>
              </a:spcBef>
              <a:buNone/>
              <a:defRPr sz="1000" b="0" i="0">
                <a:solidFill>
                  <a:srgbClr val="414A58"/>
                </a:solidFill>
                <a:latin typeface="Calibri"/>
                <a:ea typeface="Calibri"/>
                <a:cs typeface="Calibri"/>
                <a:sym typeface="Calibri"/>
              </a:defRPr>
            </a:lvl7pPr>
            <a:lvl8pPr marL="0" lvl="7" indent="0" algn="r">
              <a:spcBef>
                <a:spcPts val="0"/>
              </a:spcBef>
              <a:buNone/>
              <a:defRPr sz="1000" b="0" i="0">
                <a:solidFill>
                  <a:srgbClr val="414A58"/>
                </a:solidFill>
                <a:latin typeface="Calibri"/>
                <a:ea typeface="Calibri"/>
                <a:cs typeface="Calibri"/>
                <a:sym typeface="Calibri"/>
              </a:defRPr>
            </a:lvl8pPr>
            <a:lvl9pPr marL="0" lvl="8" indent="0" algn="r">
              <a:spcBef>
                <a:spcPts val="0"/>
              </a:spcBef>
              <a:buNone/>
              <a:defRPr sz="1000" b="0" i="0">
                <a:solidFill>
                  <a:srgbClr val="414A5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3"/>
        <p:cNvGrpSpPr/>
        <p:nvPr/>
      </p:nvGrpSpPr>
      <p:grpSpPr>
        <a:xfrm>
          <a:off x="0" y="0"/>
          <a:ext cx="0" cy="0"/>
          <a:chOff x="0" y="0"/>
          <a:chExt cx="0" cy="0"/>
        </a:xfrm>
      </p:grpSpPr>
      <p:sp>
        <p:nvSpPr>
          <p:cNvPr id="34" name="Google Shape;34;p45"/>
          <p:cNvSpPr txBox="1">
            <a:spLocks noGrp="1"/>
          </p:cNvSpPr>
          <p:nvPr>
            <p:ph type="title"/>
          </p:nvPr>
        </p:nvSpPr>
        <p:spPr>
          <a:xfrm>
            <a:off x="689113" y="470452"/>
            <a:ext cx="10664687" cy="90013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45"/>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 name="Google Shape;36;p45"/>
          <p:cNvSpPr txBox="1">
            <a:spLocks noGrp="1"/>
          </p:cNvSpPr>
          <p:nvPr>
            <p:ph type="body" idx="1"/>
          </p:nvPr>
        </p:nvSpPr>
        <p:spPr>
          <a:xfrm>
            <a:off x="699053" y="2290418"/>
            <a:ext cx="10830339" cy="3363636"/>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Courier New"/>
              <a:buChar char="o"/>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5"/>
          <p:cNvSpPr txBox="1">
            <a:spLocks noGrp="1"/>
          </p:cNvSpPr>
          <p:nvPr>
            <p:ph type="body" idx="2"/>
          </p:nvPr>
        </p:nvSpPr>
        <p:spPr>
          <a:xfrm>
            <a:off x="699053" y="1477618"/>
            <a:ext cx="10830339" cy="10350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Inter Light"/>
                <a:ea typeface="Inter Light"/>
                <a:cs typeface="Inter Light"/>
                <a:sym typeface="Inter Ligh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Inter Light"/>
                <a:ea typeface="Inter Light"/>
                <a:cs typeface="Inter Light"/>
                <a:sym typeface="Inter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8"/>
        <p:cNvGrpSpPr/>
        <p:nvPr/>
      </p:nvGrpSpPr>
      <p:grpSpPr>
        <a:xfrm>
          <a:off x="0" y="0"/>
          <a:ext cx="0" cy="0"/>
          <a:chOff x="0" y="0"/>
          <a:chExt cx="0" cy="0"/>
        </a:xfrm>
      </p:grpSpPr>
      <p:sp>
        <p:nvSpPr>
          <p:cNvPr id="39" name="Google Shape;39;p46"/>
          <p:cNvSpPr txBox="1">
            <a:spLocks noGrp="1"/>
          </p:cNvSpPr>
          <p:nvPr>
            <p:ph type="title"/>
          </p:nvPr>
        </p:nvSpPr>
        <p:spPr>
          <a:xfrm>
            <a:off x="689113" y="470452"/>
            <a:ext cx="10664687" cy="90013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46"/>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46"/>
          <p:cNvSpPr txBox="1">
            <a:spLocks noGrp="1"/>
          </p:cNvSpPr>
          <p:nvPr>
            <p:ph type="body" idx="1"/>
          </p:nvPr>
        </p:nvSpPr>
        <p:spPr>
          <a:xfrm>
            <a:off x="699053" y="2290418"/>
            <a:ext cx="10830339" cy="3363636"/>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Courier New"/>
              <a:buChar char="o"/>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6"/>
          <p:cNvSpPr txBox="1">
            <a:spLocks noGrp="1"/>
          </p:cNvSpPr>
          <p:nvPr>
            <p:ph type="body" idx="2"/>
          </p:nvPr>
        </p:nvSpPr>
        <p:spPr>
          <a:xfrm>
            <a:off x="699053" y="1477618"/>
            <a:ext cx="10830339" cy="10350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Inter Light"/>
                <a:ea typeface="Inter Light"/>
                <a:cs typeface="Inter Light"/>
                <a:sym typeface="Inter Ligh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Inter Light"/>
                <a:ea typeface="Inter Light"/>
                <a:cs typeface="Inter Light"/>
                <a:sym typeface="Inter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Light"/>
                <a:ea typeface="Inter Light"/>
                <a:cs typeface="Inter Light"/>
                <a:sym typeface="Inter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47"/>
          <p:cNvSpPr txBox="1">
            <a:spLocks noGrp="1"/>
          </p:cNvSpPr>
          <p:nvPr>
            <p:ph type="title"/>
          </p:nvPr>
        </p:nvSpPr>
        <p:spPr>
          <a:xfrm>
            <a:off x="713894" y="510897"/>
            <a:ext cx="10515600" cy="98659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47"/>
          <p:cNvSpPr txBox="1">
            <a:spLocks noGrp="1"/>
          </p:cNvSpPr>
          <p:nvPr>
            <p:ph type="body" idx="1"/>
          </p:nvPr>
        </p:nvSpPr>
        <p:spPr>
          <a:xfrm>
            <a:off x="839788" y="1681163"/>
            <a:ext cx="5157787" cy="823912"/>
          </a:xfrm>
          <a:prstGeom prst="rect">
            <a:avLst/>
          </a:prstGeom>
          <a:solidFill>
            <a:schemeClr val="accent6"/>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6" name="Google Shape;46;p47"/>
          <p:cNvSpPr txBox="1">
            <a:spLocks noGrp="1"/>
          </p:cNvSpPr>
          <p:nvPr>
            <p:ph type="body" idx="2"/>
          </p:nvPr>
        </p:nvSpPr>
        <p:spPr>
          <a:xfrm>
            <a:off x="839788" y="2505075"/>
            <a:ext cx="5157787" cy="3684588"/>
          </a:xfrm>
          <a:prstGeom prst="rect">
            <a:avLst/>
          </a:prstGeom>
          <a:solidFill>
            <a:schemeClr val="lt1">
              <a:alpha val="20000"/>
            </a:schemeClr>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47"/>
          <p:cNvSpPr txBox="1">
            <a:spLocks noGrp="1"/>
          </p:cNvSpPr>
          <p:nvPr>
            <p:ph type="body" idx="3"/>
          </p:nvPr>
        </p:nvSpPr>
        <p:spPr>
          <a:xfrm>
            <a:off x="6172200" y="1681163"/>
            <a:ext cx="5183188" cy="823912"/>
          </a:xfrm>
          <a:prstGeom prst="rect">
            <a:avLst/>
          </a:prstGeom>
          <a:solidFill>
            <a:schemeClr val="accent6"/>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8" name="Google Shape;48;p47"/>
          <p:cNvSpPr txBox="1">
            <a:spLocks noGrp="1"/>
          </p:cNvSpPr>
          <p:nvPr>
            <p:ph type="body" idx="4"/>
          </p:nvPr>
        </p:nvSpPr>
        <p:spPr>
          <a:xfrm>
            <a:off x="6172200" y="2505075"/>
            <a:ext cx="5183188" cy="3684588"/>
          </a:xfrm>
          <a:prstGeom prst="rect">
            <a:avLst/>
          </a:prstGeom>
          <a:solidFill>
            <a:schemeClr val="lt1">
              <a:alpha val="20000"/>
            </a:schemeClr>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7"/>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p:nvPr/>
        </p:nvSpPr>
        <p:spPr>
          <a:xfrm rot="10800000" flipH="1">
            <a:off x="790414" y="1291710"/>
            <a:ext cx="10611172" cy="45719"/>
          </a:xfrm>
          <a:prstGeom prst="rect">
            <a:avLst/>
          </a:prstGeom>
          <a:solidFill>
            <a:srgbClr val="A7CE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38"/>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rgbClr val="414A58"/>
                </a:solidFill>
                <a:latin typeface="Calibri"/>
                <a:ea typeface="Calibri"/>
                <a:cs typeface="Calibri"/>
                <a:sym typeface="Calibri"/>
              </a:defRPr>
            </a:lvl1pPr>
            <a:lvl2pPr marL="0" marR="0" lvl="1" indent="0" algn="r" rtl="0">
              <a:spcBef>
                <a:spcPts val="0"/>
              </a:spcBef>
              <a:buNone/>
              <a:defRPr sz="1000" b="0" i="0" u="none" strike="noStrike" cap="none">
                <a:solidFill>
                  <a:srgbClr val="414A58"/>
                </a:solidFill>
                <a:latin typeface="Calibri"/>
                <a:ea typeface="Calibri"/>
                <a:cs typeface="Calibri"/>
                <a:sym typeface="Calibri"/>
              </a:defRPr>
            </a:lvl2pPr>
            <a:lvl3pPr marL="0" marR="0" lvl="2" indent="0" algn="r" rtl="0">
              <a:spcBef>
                <a:spcPts val="0"/>
              </a:spcBef>
              <a:buNone/>
              <a:defRPr sz="1000" b="0" i="0" u="none" strike="noStrike" cap="none">
                <a:solidFill>
                  <a:srgbClr val="414A58"/>
                </a:solidFill>
                <a:latin typeface="Calibri"/>
                <a:ea typeface="Calibri"/>
                <a:cs typeface="Calibri"/>
                <a:sym typeface="Calibri"/>
              </a:defRPr>
            </a:lvl3pPr>
            <a:lvl4pPr marL="0" marR="0" lvl="3" indent="0" algn="r" rtl="0">
              <a:spcBef>
                <a:spcPts val="0"/>
              </a:spcBef>
              <a:buNone/>
              <a:defRPr sz="1000" b="0" i="0" u="none" strike="noStrike" cap="none">
                <a:solidFill>
                  <a:srgbClr val="414A58"/>
                </a:solidFill>
                <a:latin typeface="Calibri"/>
                <a:ea typeface="Calibri"/>
                <a:cs typeface="Calibri"/>
                <a:sym typeface="Calibri"/>
              </a:defRPr>
            </a:lvl4pPr>
            <a:lvl5pPr marL="0" marR="0" lvl="4" indent="0" algn="r" rtl="0">
              <a:spcBef>
                <a:spcPts val="0"/>
              </a:spcBef>
              <a:buNone/>
              <a:defRPr sz="1000" b="0" i="0" u="none" strike="noStrike" cap="none">
                <a:solidFill>
                  <a:srgbClr val="414A58"/>
                </a:solidFill>
                <a:latin typeface="Calibri"/>
                <a:ea typeface="Calibri"/>
                <a:cs typeface="Calibri"/>
                <a:sym typeface="Calibri"/>
              </a:defRPr>
            </a:lvl5pPr>
            <a:lvl6pPr marL="0" marR="0" lvl="5" indent="0" algn="r" rtl="0">
              <a:spcBef>
                <a:spcPts val="0"/>
              </a:spcBef>
              <a:buNone/>
              <a:defRPr sz="1000" b="0" i="0" u="none" strike="noStrike" cap="none">
                <a:solidFill>
                  <a:srgbClr val="414A58"/>
                </a:solidFill>
                <a:latin typeface="Calibri"/>
                <a:ea typeface="Calibri"/>
                <a:cs typeface="Calibri"/>
                <a:sym typeface="Calibri"/>
              </a:defRPr>
            </a:lvl6pPr>
            <a:lvl7pPr marL="0" marR="0" lvl="6" indent="0" algn="r" rtl="0">
              <a:spcBef>
                <a:spcPts val="0"/>
              </a:spcBef>
              <a:buNone/>
              <a:defRPr sz="1000" b="0" i="0" u="none" strike="noStrike" cap="none">
                <a:solidFill>
                  <a:srgbClr val="414A58"/>
                </a:solidFill>
                <a:latin typeface="Calibri"/>
                <a:ea typeface="Calibri"/>
                <a:cs typeface="Calibri"/>
                <a:sym typeface="Calibri"/>
              </a:defRPr>
            </a:lvl7pPr>
            <a:lvl8pPr marL="0" marR="0" lvl="7" indent="0" algn="r" rtl="0">
              <a:spcBef>
                <a:spcPts val="0"/>
              </a:spcBef>
              <a:buNone/>
              <a:defRPr sz="1000" b="0" i="0" u="none" strike="noStrike" cap="none">
                <a:solidFill>
                  <a:srgbClr val="414A58"/>
                </a:solidFill>
                <a:latin typeface="Calibri"/>
                <a:ea typeface="Calibri"/>
                <a:cs typeface="Calibri"/>
                <a:sym typeface="Calibri"/>
              </a:defRPr>
            </a:lvl8pPr>
            <a:lvl9pPr marL="0" marR="0" lvl="8" indent="0" algn="r" rtl="0">
              <a:spcBef>
                <a:spcPts val="0"/>
              </a:spcBef>
              <a:buNone/>
              <a:defRPr sz="1000" b="0" i="0" u="none" strike="noStrike" cap="none">
                <a:solidFill>
                  <a:srgbClr val="414A5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2" name="Google Shape;12;p38"/>
          <p:cNvPicPr preferRelativeResize="0"/>
          <p:nvPr/>
        </p:nvPicPr>
        <p:blipFill rotWithShape="1">
          <a:blip r:embed="rId15">
            <a:alphaModFix/>
          </a:blip>
          <a:srcRect/>
          <a:stretch/>
        </p:blipFill>
        <p:spPr>
          <a:xfrm>
            <a:off x="9909313" y="324519"/>
            <a:ext cx="1452594" cy="74142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niche.com/places-to-live/search/best-places-to-live/"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mailto:dianaisern@gmail.co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www.linkedin.com/in/dianaisern" TargetMode="External"/><Relationship Id="rId7"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dianafinancialeducation.com/book" TargetMode="External"/><Relationship Id="rId4" Type="http://schemas.openxmlformats.org/officeDocument/2006/relationships/hyperlink" Target="mailto:Dianaisern@gmail.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 descr="Future artificial intelligence robot and cyborg. (Provided by Getty Images)"/>
          <p:cNvPicPr preferRelativeResize="0"/>
          <p:nvPr/>
        </p:nvPicPr>
        <p:blipFill rotWithShape="1">
          <a:blip r:embed="rId3">
            <a:alphaModFix/>
          </a:blip>
          <a:srcRect l="29558" r="29558"/>
          <a:stretch/>
        </p:blipFill>
        <p:spPr>
          <a:xfrm>
            <a:off x="6896602" y="0"/>
            <a:ext cx="5387044" cy="6897076"/>
          </a:xfrm>
          <a:prstGeom prst="rect">
            <a:avLst/>
          </a:prstGeom>
          <a:noFill/>
          <a:ln>
            <a:noFill/>
          </a:ln>
        </p:spPr>
      </p:pic>
      <p:pic>
        <p:nvPicPr>
          <p:cNvPr id="78" name="Google Shape;78;p1"/>
          <p:cNvPicPr preferRelativeResize="0"/>
          <p:nvPr/>
        </p:nvPicPr>
        <p:blipFill rotWithShape="1">
          <a:blip r:embed="rId4">
            <a:alphaModFix/>
          </a:blip>
          <a:srcRect l="29" r="29"/>
          <a:stretch/>
        </p:blipFill>
        <p:spPr>
          <a:xfrm>
            <a:off x="1096595" y="3256"/>
            <a:ext cx="8317756" cy="6896083"/>
          </a:xfrm>
          <a:prstGeom prst="rect">
            <a:avLst/>
          </a:prstGeom>
          <a:noFill/>
          <a:ln>
            <a:noFill/>
          </a:ln>
        </p:spPr>
      </p:pic>
      <p:sp>
        <p:nvSpPr>
          <p:cNvPr id="79" name="Google Shape;79;p1"/>
          <p:cNvSpPr txBox="1">
            <a:spLocks noGrp="1"/>
          </p:cNvSpPr>
          <p:nvPr>
            <p:ph type="body" idx="1"/>
          </p:nvPr>
        </p:nvSpPr>
        <p:spPr>
          <a:xfrm>
            <a:off x="709991" y="801255"/>
            <a:ext cx="5877193" cy="374177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14A58"/>
              </a:buClr>
              <a:buSzPts val="4800"/>
              <a:buFont typeface="Calibri"/>
              <a:buNone/>
            </a:pPr>
            <a:r>
              <a:rPr lang="en-US" sz="4800" b="1">
                <a:solidFill>
                  <a:srgbClr val="414A58"/>
                </a:solidFill>
              </a:rPr>
              <a:t>2026 Summer Institute:</a:t>
            </a:r>
            <a:endParaRPr sz="4800">
              <a:solidFill>
                <a:srgbClr val="000000"/>
              </a:solidFill>
            </a:endParaRPr>
          </a:p>
          <a:p>
            <a:pPr marL="0" lvl="0" indent="0" algn="l" rtl="0">
              <a:lnSpc>
                <a:spcPct val="90000"/>
              </a:lnSpc>
              <a:spcBef>
                <a:spcPts val="1000"/>
              </a:spcBef>
              <a:spcAft>
                <a:spcPts val="0"/>
              </a:spcAft>
              <a:buClr>
                <a:srgbClr val="414A58"/>
              </a:buClr>
              <a:buSzPts val="4800"/>
              <a:buFont typeface="Calibri"/>
              <a:buNone/>
            </a:pPr>
            <a:r>
              <a:rPr lang="en-US" sz="4800">
                <a:solidFill>
                  <a:srgbClr val="414A58"/>
                </a:solidFill>
              </a:rPr>
              <a:t>Invest Now, Thank Yourself Later</a:t>
            </a:r>
            <a:endParaRPr sz="4800">
              <a:solidFill>
                <a:srgbClr val="414A58"/>
              </a:solidFill>
            </a:endParaRPr>
          </a:p>
          <a:p>
            <a:pPr marL="0" lvl="0" indent="0" algn="l" rtl="0">
              <a:lnSpc>
                <a:spcPct val="90000"/>
              </a:lnSpc>
              <a:spcBef>
                <a:spcPts val="1000"/>
              </a:spcBef>
              <a:spcAft>
                <a:spcPts val="0"/>
              </a:spcAft>
              <a:buClr>
                <a:schemeClr val="dk1"/>
              </a:buClr>
              <a:buSzPts val="4800"/>
              <a:buFont typeface="Calibri"/>
              <a:buNone/>
            </a:pPr>
            <a:endParaRPr sz="4800">
              <a:solidFill>
                <a:srgbClr val="414A58"/>
              </a:solidFill>
              <a:highlight>
                <a:srgbClr val="FFFF00"/>
              </a:highlight>
            </a:endParaRPr>
          </a:p>
        </p:txBody>
      </p:sp>
      <p:pic>
        <p:nvPicPr>
          <p:cNvPr id="80" name="Google Shape;80;p1"/>
          <p:cNvPicPr preferRelativeResize="0"/>
          <p:nvPr/>
        </p:nvPicPr>
        <p:blipFill rotWithShape="1">
          <a:blip r:embed="rId5">
            <a:alphaModFix/>
          </a:blip>
          <a:srcRect/>
          <a:stretch/>
        </p:blipFill>
        <p:spPr>
          <a:xfrm>
            <a:off x="708075" y="4860038"/>
            <a:ext cx="2597021" cy="132556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4" name="Google Shape;164;g3f50ae2799a_0_9"/>
          <p:cNvSpPr/>
          <p:nvPr/>
        </p:nvSpPr>
        <p:spPr>
          <a:xfrm>
            <a:off x="0" y="0"/>
            <a:ext cx="12192000" cy="6858000"/>
          </a:xfrm>
          <a:prstGeom prst="rect">
            <a:avLst/>
          </a:prstGeom>
          <a:solidFill>
            <a:schemeClr val="l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g3f50ae2799a_0_9"/>
          <p:cNvSpPr txBox="1"/>
          <p:nvPr/>
        </p:nvSpPr>
        <p:spPr>
          <a:xfrm>
            <a:off x="319675" y="1239325"/>
            <a:ext cx="9327900" cy="1323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a:solidFill>
                  <a:schemeClr val="dk1"/>
                </a:solidFill>
                <a:latin typeface="Calibri"/>
                <a:ea typeface="Calibri"/>
                <a:cs typeface="Calibri"/>
                <a:sym typeface="Calibri"/>
              </a:rPr>
              <a:t>A penny eventually grows to more than $5.3 million! Thanks to how compound interest works.</a:t>
            </a:r>
            <a:endParaRPr sz="4000" b="1">
              <a:solidFill>
                <a:schemeClr val="dk1"/>
              </a:solidFill>
              <a:latin typeface="Calibri"/>
              <a:ea typeface="Calibri"/>
              <a:cs typeface="Calibri"/>
              <a:sym typeface="Calibri"/>
            </a:endParaRPr>
          </a:p>
        </p:txBody>
      </p:sp>
      <p:sp>
        <p:nvSpPr>
          <p:cNvPr id="166" name="Google Shape;166;g3f50ae2799a_0_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10</a:t>
            </a:fld>
            <a:endParaRPr sz="1200">
              <a:solidFill>
                <a:srgbClr val="888888"/>
              </a:solidFill>
              <a:latin typeface="Calibri"/>
              <a:ea typeface="Calibri"/>
              <a:cs typeface="Calibri"/>
              <a:sym typeface="Calibri"/>
            </a:endParaRPr>
          </a:p>
        </p:txBody>
      </p:sp>
      <p:pic>
        <p:nvPicPr>
          <p:cNvPr id="167" name="Google Shape;167;g3f50ae2799a_0_9"/>
          <p:cNvPicPr preferRelativeResize="0"/>
          <p:nvPr/>
        </p:nvPicPr>
        <p:blipFill rotWithShape="1">
          <a:blip r:embed="rId3">
            <a:alphaModFix/>
          </a:blip>
          <a:srcRect t="28785"/>
          <a:stretch/>
        </p:blipFill>
        <p:spPr>
          <a:xfrm>
            <a:off x="-121550" y="2735150"/>
            <a:ext cx="12313549" cy="4122850"/>
          </a:xfrm>
          <a:prstGeom prst="rect">
            <a:avLst/>
          </a:prstGeom>
          <a:solidFill>
            <a:schemeClr val="lt1"/>
          </a:solidFill>
          <a:ln w="9525" cap="flat" cmpd="sng">
            <a:solidFill>
              <a:schemeClr val="dk1"/>
            </a:solidFill>
            <a:prstDash val="solid"/>
            <a:miter lim="8000"/>
            <a:headEnd type="none" w="sm" len="sm"/>
            <a:tailEnd type="none" w="sm" len="sm"/>
          </a:ln>
        </p:spPr>
      </p:pic>
      <p:sp>
        <p:nvSpPr>
          <p:cNvPr id="168" name="Google Shape;168;g3f50ae2799a_0_9"/>
          <p:cNvSpPr/>
          <p:nvPr/>
        </p:nvSpPr>
        <p:spPr>
          <a:xfrm rot="5233220" flipH="1">
            <a:off x="8488244" y="1310029"/>
            <a:ext cx="2987916" cy="2987916"/>
          </a:xfrm>
          <a:prstGeom prst="arc">
            <a:avLst>
              <a:gd name="adj1" fmla="val 14441841"/>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f50ae2799a_0_21"/>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174" name="Google Shape;174;g3f50ae2799a_0_21"/>
          <p:cNvSpPr txBox="1"/>
          <p:nvPr/>
        </p:nvSpPr>
        <p:spPr>
          <a:xfrm>
            <a:off x="800300" y="1426075"/>
            <a:ext cx="10424700" cy="39714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2600"/>
              <a:buFont typeface="Arial"/>
              <a:buNone/>
            </a:pPr>
            <a:r>
              <a:rPr lang="en-US" sz="2500" b="1">
                <a:solidFill>
                  <a:schemeClr val="accent2"/>
                </a:solidFill>
                <a:latin typeface="Calibri"/>
                <a:ea typeface="Calibri"/>
                <a:cs typeface="Calibri"/>
                <a:sym typeface="Calibri"/>
              </a:rPr>
              <a:t>My Life = A Portfolio</a:t>
            </a:r>
            <a:endParaRPr sz="2500" b="1">
              <a:solidFill>
                <a:schemeClr val="accent2"/>
              </a:solidFill>
              <a:latin typeface="Calibri"/>
              <a:ea typeface="Calibri"/>
              <a:cs typeface="Calibri"/>
              <a:sym typeface="Calibri"/>
            </a:endParaRPr>
          </a:p>
          <a:p>
            <a:pPr marL="0" marR="0" lvl="0" indent="0" algn="l" rtl="0">
              <a:lnSpc>
                <a:spcPct val="115000"/>
              </a:lnSpc>
              <a:spcBef>
                <a:spcPts val="1000"/>
              </a:spcBef>
              <a:spcAft>
                <a:spcPts val="0"/>
              </a:spcAft>
              <a:buClr>
                <a:schemeClr val="dk1"/>
              </a:buClr>
              <a:buSzPts val="2600"/>
              <a:buFont typeface="Arial"/>
              <a:buNone/>
            </a:pPr>
            <a:r>
              <a:rPr lang="en-US" sz="2500" b="1">
                <a:solidFill>
                  <a:schemeClr val="dk1"/>
                </a:solidFill>
                <a:latin typeface="Calibri"/>
                <a:ea typeface="Calibri"/>
                <a:cs typeface="Calibri"/>
                <a:sym typeface="Calibri"/>
              </a:rPr>
              <a:t>Purpose</a:t>
            </a:r>
            <a:r>
              <a:rPr lang="en-US" sz="2500">
                <a:solidFill>
                  <a:schemeClr val="dk1"/>
                </a:solidFill>
                <a:latin typeface="Calibri"/>
                <a:ea typeface="Calibri"/>
                <a:cs typeface="Calibri"/>
                <a:sym typeface="Calibri"/>
              </a:rPr>
              <a:t>: Students discover they already have relationships with publicly traded companies. Investing starts with what they know.</a:t>
            </a:r>
            <a:endParaRPr sz="2500">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chemeClr val="dk1"/>
              </a:buClr>
              <a:buSzPts val="2600"/>
              <a:buFont typeface="Arial"/>
              <a:buNone/>
            </a:pPr>
            <a:r>
              <a:rPr lang="en-US" sz="2500" b="1">
                <a:solidFill>
                  <a:schemeClr val="dk1"/>
                </a:solidFill>
                <a:latin typeface="Calibri"/>
                <a:ea typeface="Calibri"/>
                <a:cs typeface="Calibri"/>
                <a:sym typeface="Calibri"/>
              </a:rPr>
              <a:t>Fill in one for each category, then find the company that owns it:</a:t>
            </a:r>
            <a:endParaRPr sz="2500" b="1">
              <a:solidFill>
                <a:schemeClr val="dk1"/>
              </a:solidFill>
              <a:latin typeface="Calibri"/>
              <a:ea typeface="Calibri"/>
              <a:cs typeface="Calibri"/>
            </a:endParaRPr>
          </a:p>
          <a:p>
            <a:pPr marL="457200" marR="0" lvl="0" indent="-387350" algn="l" rtl="0">
              <a:lnSpc>
                <a:spcPct val="115000"/>
              </a:lnSpc>
              <a:spcBef>
                <a:spcPts val="1000"/>
              </a:spcBef>
              <a:spcAft>
                <a:spcPts val="0"/>
              </a:spcAft>
              <a:buClr>
                <a:schemeClr val="dk1"/>
              </a:buClr>
              <a:buSzPts val="2500"/>
              <a:buFont typeface="Calibri"/>
              <a:buAutoNum type="arabicPeriod"/>
            </a:pPr>
            <a:r>
              <a:rPr lang="en-US" sz="2500">
                <a:solidFill>
                  <a:schemeClr val="dk1"/>
                </a:solidFill>
                <a:latin typeface="Calibri"/>
                <a:ea typeface="Calibri"/>
                <a:cs typeface="Calibri"/>
                <a:sym typeface="Calibri"/>
              </a:rPr>
              <a:t>Morning: Sneakers I wear → ______Company: ______</a:t>
            </a:r>
            <a:endParaRPr sz="2500">
              <a:solidFill>
                <a:schemeClr val="dk1"/>
              </a:solidFill>
              <a:latin typeface="Calibri"/>
              <a:ea typeface="Calibri"/>
              <a:cs typeface="Calibri"/>
              <a:sym typeface="Calibri"/>
            </a:endParaRPr>
          </a:p>
          <a:p>
            <a:pPr marL="457200" marR="0" lvl="0" indent="-387350" algn="l" rtl="0">
              <a:lnSpc>
                <a:spcPct val="115000"/>
              </a:lnSpc>
              <a:spcBef>
                <a:spcPts val="0"/>
              </a:spcBef>
              <a:spcAft>
                <a:spcPts val="0"/>
              </a:spcAft>
              <a:buClr>
                <a:schemeClr val="dk1"/>
              </a:buClr>
              <a:buSzPts val="2500"/>
              <a:buFont typeface="Calibri"/>
              <a:buAutoNum type="arabicPeriod"/>
            </a:pPr>
            <a:r>
              <a:rPr lang="en-US" sz="2500">
                <a:solidFill>
                  <a:schemeClr val="dk1"/>
                </a:solidFill>
                <a:latin typeface="Calibri"/>
                <a:ea typeface="Calibri"/>
                <a:cs typeface="Calibri"/>
                <a:sym typeface="Calibri"/>
              </a:rPr>
              <a:t>School Day: App I use most → ______Company: ______</a:t>
            </a:r>
            <a:endParaRPr sz="2500">
              <a:solidFill>
                <a:schemeClr val="dk1"/>
              </a:solidFill>
              <a:latin typeface="Calibri"/>
              <a:ea typeface="Calibri"/>
              <a:cs typeface="Calibri"/>
              <a:sym typeface="Calibri"/>
            </a:endParaRPr>
          </a:p>
          <a:p>
            <a:pPr marL="457200" marR="0" lvl="0" indent="-387350" algn="l" rtl="0">
              <a:lnSpc>
                <a:spcPct val="115000"/>
              </a:lnSpc>
              <a:spcBef>
                <a:spcPts val="0"/>
              </a:spcBef>
              <a:spcAft>
                <a:spcPts val="0"/>
              </a:spcAft>
              <a:buClr>
                <a:schemeClr val="dk1"/>
              </a:buClr>
              <a:buSzPts val="2500"/>
              <a:buFont typeface="Calibri"/>
              <a:buAutoNum type="arabicPeriod"/>
            </a:pPr>
            <a:r>
              <a:rPr lang="en-US" sz="2500">
                <a:solidFill>
                  <a:schemeClr val="dk1"/>
                </a:solidFill>
                <a:latin typeface="Calibri"/>
                <a:ea typeface="Calibri"/>
                <a:cs typeface="Calibri"/>
                <a:sym typeface="Calibri"/>
              </a:rPr>
              <a:t>Entertainment: Streaming service or game ______ → Company: ______</a:t>
            </a:r>
            <a:endParaRPr sz="2500">
              <a:solidFill>
                <a:schemeClr val="dk1"/>
              </a:solidFill>
              <a:latin typeface="Calibri"/>
              <a:ea typeface="Calibri"/>
              <a:cs typeface="Calibri"/>
              <a:sym typeface="Calibri"/>
            </a:endParaRPr>
          </a:p>
          <a:p>
            <a:pPr marL="457200" marR="0" lvl="0" indent="-387350" algn="l" rtl="0">
              <a:lnSpc>
                <a:spcPct val="115000"/>
              </a:lnSpc>
              <a:spcBef>
                <a:spcPts val="0"/>
              </a:spcBef>
              <a:spcAft>
                <a:spcPts val="0"/>
              </a:spcAft>
              <a:buClr>
                <a:schemeClr val="dk1"/>
              </a:buClr>
              <a:buSzPts val="2500"/>
              <a:buFont typeface="Calibri"/>
              <a:buAutoNum type="arabicPeriod"/>
            </a:pPr>
            <a:r>
              <a:rPr lang="en-US" sz="2500">
                <a:solidFill>
                  <a:schemeClr val="dk1"/>
                </a:solidFill>
                <a:latin typeface="Calibri"/>
                <a:ea typeface="Calibri"/>
                <a:cs typeface="Calibri"/>
                <a:sym typeface="Calibri"/>
              </a:rPr>
              <a:t>Weekend: Store or restaurant I go to ______ → Company: ______</a:t>
            </a:r>
            <a:endParaRPr sz="2500">
              <a:solidFill>
                <a:schemeClr val="dk1"/>
              </a:solidFill>
              <a:latin typeface="Calibri"/>
              <a:ea typeface="Calibri"/>
              <a:cs typeface="Calibri"/>
              <a:sym typeface="Calibri"/>
            </a:endParaRPr>
          </a:p>
        </p:txBody>
      </p:sp>
      <p:sp>
        <p:nvSpPr>
          <p:cNvPr id="175" name="Google Shape;175;g3f50ae2799a_0_21"/>
          <p:cNvSpPr txBox="1"/>
          <p:nvPr/>
        </p:nvSpPr>
        <p:spPr>
          <a:xfrm>
            <a:off x="801075" y="5591900"/>
            <a:ext cx="11378700" cy="11469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None/>
            </a:pPr>
            <a:r>
              <a:rPr lang="en-US" sz="2500" b="1">
                <a:solidFill>
                  <a:schemeClr val="dk1"/>
                </a:solidFill>
                <a:latin typeface="Calibri"/>
                <a:ea typeface="Calibri"/>
                <a:cs typeface="Calibri"/>
                <a:sym typeface="Calibri"/>
              </a:rPr>
              <a:t>How to look it up: </a:t>
            </a:r>
            <a:endParaRPr sz="2500" b="1">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None/>
            </a:pPr>
            <a:r>
              <a:rPr lang="en-US" sz="2500">
                <a:solidFill>
                  <a:schemeClr val="dk1"/>
                </a:solidFill>
                <a:latin typeface="Calibri"/>
                <a:ea typeface="Calibri"/>
                <a:cs typeface="Calibri"/>
                <a:sym typeface="Calibri"/>
              </a:rPr>
              <a:t>Google "who owns [brand]," then confirm on finance.yahoo.com to find the ticker.</a:t>
            </a:r>
            <a:endParaRPr sz="2500">
              <a:solidFill>
                <a:schemeClr val="dk1"/>
              </a:solidFill>
              <a:latin typeface="Calibri"/>
              <a:ea typeface="Calibri"/>
              <a:cs typeface="Calibri"/>
              <a:sym typeface="Calibri"/>
            </a:endParaRPr>
          </a:p>
          <a:p>
            <a:pPr marL="228600" marR="0" lvl="0" indent="-158750" algn="l" rtl="0">
              <a:lnSpc>
                <a:spcPct val="115000"/>
              </a:lnSpc>
              <a:spcBef>
                <a:spcPts val="1000"/>
              </a:spcBef>
              <a:spcAft>
                <a:spcPts val="0"/>
              </a:spcAft>
              <a:buClr>
                <a:schemeClr val="dk1"/>
              </a:buClr>
              <a:buSzPts val="1100"/>
              <a:buFont typeface="Arial"/>
              <a:buNone/>
            </a:pPr>
            <a:endParaRPr sz="2500">
              <a:solidFill>
                <a:srgbClr val="1155CC"/>
              </a:solidFill>
              <a:latin typeface="Calibri"/>
              <a:ea typeface="Calibri"/>
              <a:cs typeface="Calibri"/>
              <a:sym typeface="Calibri"/>
            </a:endParaRPr>
          </a:p>
        </p:txBody>
      </p:sp>
      <p:sp>
        <p:nvSpPr>
          <p:cNvPr id="176" name="Google Shape;176;g3f50ae2799a_0_21"/>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1: Stock Market Scavenger Hunt</a:t>
            </a:r>
            <a:endParaRPr sz="3800" b="1">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3f50ae2799a_0_33"/>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182" name="Google Shape;182;g3f50ae2799a_0_33"/>
          <p:cNvSpPr txBox="1"/>
          <p:nvPr/>
        </p:nvSpPr>
        <p:spPr>
          <a:xfrm>
            <a:off x="800300" y="1592700"/>
            <a:ext cx="10424700" cy="38049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2600"/>
              <a:buFont typeface="Arial"/>
              <a:buNone/>
            </a:pPr>
            <a:r>
              <a:rPr lang="en-US" sz="2500" b="1">
                <a:solidFill>
                  <a:schemeClr val="accent2"/>
                </a:solidFill>
                <a:latin typeface="Calibri"/>
                <a:ea typeface="Calibri"/>
                <a:cs typeface="Calibri"/>
                <a:sym typeface="Calibri"/>
              </a:rPr>
              <a:t>Wait... Brand or Company?</a:t>
            </a:r>
            <a:endParaRPr sz="2500" b="1">
              <a:solidFill>
                <a:schemeClr val="accent2"/>
              </a:solidFill>
              <a:latin typeface="Calibri"/>
              <a:ea typeface="Calibri"/>
              <a:cs typeface="Calibri"/>
              <a:sym typeface="Calibri"/>
            </a:endParaRPr>
          </a:p>
          <a:p>
            <a:pPr marL="0" marR="0" lvl="0" indent="0" algn="l" rtl="0">
              <a:lnSpc>
                <a:spcPct val="115000"/>
              </a:lnSpc>
              <a:spcBef>
                <a:spcPts val="1000"/>
              </a:spcBef>
              <a:spcAft>
                <a:spcPts val="0"/>
              </a:spcAft>
              <a:buNone/>
            </a:pPr>
            <a:r>
              <a:rPr lang="en-US" sz="2500">
                <a:solidFill>
                  <a:schemeClr val="dk1"/>
                </a:solidFill>
                <a:latin typeface="Calibri"/>
                <a:ea typeface="Calibri"/>
                <a:cs typeface="Calibri"/>
                <a:sym typeface="Calibri"/>
              </a:rPr>
              <a:t>You wrote Gatorade. You found PepsiCo.</a:t>
            </a:r>
            <a:endParaRPr sz="2500">
              <a:solidFill>
                <a:schemeClr val="dk1"/>
              </a:solidFill>
              <a:latin typeface="Calibri"/>
              <a:ea typeface="Calibri"/>
              <a:cs typeface="Calibri"/>
              <a:sym typeface="Calibri"/>
            </a:endParaRPr>
          </a:p>
          <a:p>
            <a:pPr marL="457200" marR="0" lvl="0" indent="-387350" algn="l" rtl="0">
              <a:lnSpc>
                <a:spcPct val="115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 brand is what we buy. A company is what we can own.</a:t>
            </a:r>
            <a:endParaRPr sz="2500">
              <a:solidFill>
                <a:schemeClr val="dk1"/>
              </a:solidFill>
              <a:latin typeface="Calibri"/>
              <a:ea typeface="Calibri"/>
              <a:cs typeface="Calibri"/>
              <a:sym typeface="Calibri"/>
            </a:endParaRPr>
          </a:p>
          <a:p>
            <a:pPr marL="457200" marR="0" lvl="0" indent="-387350" algn="l" rtl="0">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Investors learn to see who actually owns what.</a:t>
            </a:r>
            <a:endParaRPr sz="2500">
              <a:solidFill>
                <a:schemeClr val="dk1"/>
              </a:solidFill>
              <a:latin typeface="Calibri"/>
              <a:ea typeface="Calibri"/>
              <a:cs typeface="Calibri"/>
              <a:sym typeface="Calibri"/>
            </a:endParaRPr>
          </a:p>
          <a:p>
            <a:pPr marL="457200" marR="0" lvl="0" indent="-387350" algn="l" rtl="0">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One company often holds many brands you already love.</a:t>
            </a:r>
            <a:endParaRPr sz="2500">
              <a:solidFill>
                <a:schemeClr val="dk1"/>
              </a:solidFill>
              <a:latin typeface="Calibri"/>
              <a:ea typeface="Calibri"/>
              <a:cs typeface="Calibri"/>
              <a:sym typeface="Calibri"/>
            </a:endParaRPr>
          </a:p>
        </p:txBody>
      </p:sp>
      <p:sp>
        <p:nvSpPr>
          <p:cNvPr id="183" name="Google Shape;183;g3f50ae2799a_0_33"/>
          <p:cNvSpPr txBox="1"/>
          <p:nvPr/>
        </p:nvSpPr>
        <p:spPr>
          <a:xfrm>
            <a:off x="779304" y="4491900"/>
            <a:ext cx="11407728" cy="2275928"/>
          </a:xfrm>
          <a:prstGeom prst="rect">
            <a:avLst/>
          </a:prstGeom>
          <a:noFill/>
          <a:ln>
            <a:noFill/>
          </a:ln>
        </p:spPr>
        <p:txBody>
          <a:bodyPr spcFirstLastPara="1" wrap="square" lIns="91425" tIns="45700" rIns="91425" bIns="45700" anchor="t" anchorCtr="0">
            <a:noAutofit/>
          </a:bodyPr>
          <a:lstStyle/>
          <a:p>
            <a:r>
              <a:rPr lang="en-US" sz="2500" b="1">
                <a:solidFill>
                  <a:schemeClr val="accent2"/>
                </a:solidFill>
                <a:latin typeface="Calibri"/>
                <a:ea typeface="Calibri"/>
                <a:cs typeface="Calibri"/>
              </a:rPr>
              <a:t>Wise words…Follow the ownership!</a:t>
            </a:r>
          </a:p>
          <a:p>
            <a:pPr>
              <a:lnSpc>
                <a:spcPct val="114999"/>
              </a:lnSpc>
              <a:spcBef>
                <a:spcPts val="1000"/>
              </a:spcBef>
            </a:pPr>
            <a:r>
              <a:rPr lang="en-US" sz="2500">
                <a:solidFill>
                  <a:schemeClr val="dk1"/>
                </a:solidFill>
                <a:latin typeface="Calibri"/>
                <a:ea typeface="Calibri"/>
                <a:cs typeface="Calibri"/>
              </a:rPr>
              <a:t>Quick! Find out and drop it in the chat:</a:t>
            </a:r>
            <a:endParaRPr lang="en-US">
              <a:solidFill>
                <a:schemeClr val="dk1"/>
              </a:solidFill>
            </a:endParaRPr>
          </a:p>
          <a:p>
            <a:pPr marL="457200" indent="-387350">
              <a:lnSpc>
                <a:spcPct val="114999"/>
              </a:lnSpc>
              <a:spcBef>
                <a:spcPts val="1000"/>
              </a:spcBef>
              <a:buFont typeface="Calibri,Sans-Serif"/>
              <a:buChar char="●"/>
            </a:pPr>
            <a:r>
              <a:rPr lang="en-US" sz="2500">
                <a:solidFill>
                  <a:schemeClr val="dk1"/>
                </a:solidFill>
                <a:latin typeface="Calibri"/>
                <a:ea typeface="Calibri"/>
                <a:cs typeface="Calibri"/>
              </a:rPr>
              <a:t>Can you buy stock in TikTok?</a:t>
            </a:r>
          </a:p>
          <a:p>
            <a:pPr marL="457200" indent="-387350">
              <a:lnSpc>
                <a:spcPct val="114999"/>
              </a:lnSpc>
              <a:buFont typeface="Calibri,Sans-Serif"/>
              <a:buChar char="●"/>
            </a:pPr>
            <a:r>
              <a:rPr lang="en-US" sz="2500">
                <a:solidFill>
                  <a:schemeClr val="dk1"/>
                </a:solidFill>
                <a:latin typeface="Calibri"/>
                <a:ea typeface="Calibri"/>
                <a:cs typeface="Calibri"/>
              </a:rPr>
              <a:t>Can you buy stock in the company that makes your favorite chips?</a:t>
            </a:r>
            <a:endParaRPr lang="en-US"/>
          </a:p>
          <a:p>
            <a:pPr marL="228600" indent="-158750">
              <a:lnSpc>
                <a:spcPct val="115000"/>
              </a:lnSpc>
              <a:spcBef>
                <a:spcPts val="1000"/>
              </a:spcBef>
              <a:buClr>
                <a:schemeClr val="dk1"/>
              </a:buClr>
              <a:buSzPts val="1100"/>
            </a:pPr>
            <a:endParaRPr lang="en-US" sz="2500">
              <a:solidFill>
                <a:srgbClr val="1155CC"/>
              </a:solidFill>
              <a:latin typeface="Calibri"/>
              <a:ea typeface="Calibri"/>
              <a:cs typeface="Calibri"/>
            </a:endParaRPr>
          </a:p>
        </p:txBody>
      </p:sp>
      <p:sp>
        <p:nvSpPr>
          <p:cNvPr id="184" name="Google Shape;184;g3f50ae2799a_0_33"/>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Stock Market Scavenger Hunt</a:t>
            </a:r>
            <a:endParaRPr sz="38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3f50ae2799a_0_60"/>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198" name="Google Shape;198;g3f50ae2799a_0_60"/>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Stock Market Scavenger Hunt</a:t>
            </a:r>
            <a:endParaRPr sz="3800" b="1">
              <a:solidFill>
                <a:schemeClr val="dk1"/>
              </a:solidFill>
              <a:latin typeface="Calibri"/>
              <a:ea typeface="Calibri"/>
              <a:cs typeface="Calibri"/>
              <a:sym typeface="Calibri"/>
            </a:endParaRPr>
          </a:p>
        </p:txBody>
      </p:sp>
      <p:pic>
        <p:nvPicPr>
          <p:cNvPr id="199" name="Google Shape;199;g3f50ae2799a_0_60"/>
          <p:cNvPicPr preferRelativeResize="0"/>
          <p:nvPr/>
        </p:nvPicPr>
        <p:blipFill>
          <a:blip r:embed="rId3">
            <a:alphaModFix/>
          </a:blip>
          <a:stretch>
            <a:fillRect/>
          </a:stretch>
        </p:blipFill>
        <p:spPr>
          <a:xfrm>
            <a:off x="713750" y="1452525"/>
            <a:ext cx="9400177" cy="5287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f50ae2799a_0_50"/>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205" name="Google Shape;205;g3f50ae2799a_0_50"/>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Stock Market Scavenger Hunt</a:t>
            </a:r>
            <a:endParaRPr sz="3800" b="1">
              <a:solidFill>
                <a:schemeClr val="dk1"/>
              </a:solidFill>
              <a:latin typeface="Calibri"/>
              <a:ea typeface="Calibri"/>
              <a:cs typeface="Calibri"/>
              <a:sym typeface="Calibri"/>
            </a:endParaRPr>
          </a:p>
        </p:txBody>
      </p:sp>
      <p:sp>
        <p:nvSpPr>
          <p:cNvPr id="206" name="Google Shape;206;g3f50ae2799a_0_50"/>
          <p:cNvSpPr txBox="1"/>
          <p:nvPr/>
        </p:nvSpPr>
        <p:spPr>
          <a:xfrm>
            <a:off x="800300" y="1592700"/>
            <a:ext cx="10424700" cy="38049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2600"/>
              <a:buFont typeface="Arial"/>
              <a:buNone/>
            </a:pPr>
            <a:r>
              <a:rPr lang="en-US" sz="2500" b="1">
                <a:solidFill>
                  <a:schemeClr val="accent2"/>
                </a:solidFill>
                <a:latin typeface="Calibri"/>
                <a:ea typeface="Calibri"/>
                <a:cs typeface="Calibri"/>
                <a:sym typeface="Calibri"/>
              </a:rPr>
              <a:t>Build Your First Mini-Portfolio</a:t>
            </a:r>
            <a:endParaRPr sz="2500" b="1">
              <a:solidFill>
                <a:schemeClr val="accent2"/>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sz="2300" b="1">
                <a:solidFill>
                  <a:schemeClr val="dk1"/>
                </a:solidFill>
              </a:rPr>
              <a:t>Look at your scavenger hunt list.</a:t>
            </a:r>
            <a:endParaRPr sz="2300"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2300">
                <a:solidFill>
                  <a:schemeClr val="dk1"/>
                </a:solidFill>
              </a:rPr>
              <a:t>You have $500 and you can pick only ONE company.</a:t>
            </a:r>
            <a:endParaRPr sz="2300">
              <a:solidFill>
                <a:schemeClr val="dk1"/>
              </a:solidFill>
            </a:endParaRPr>
          </a:p>
          <a:p>
            <a:pPr marL="457200" lvl="0" indent="-374650" algn="l" rtl="0">
              <a:lnSpc>
                <a:spcPct val="115000"/>
              </a:lnSpc>
              <a:spcBef>
                <a:spcPts val="1200"/>
              </a:spcBef>
              <a:spcAft>
                <a:spcPts val="0"/>
              </a:spcAft>
              <a:buClr>
                <a:schemeClr val="dk1"/>
              </a:buClr>
              <a:buSzPts val="2300"/>
              <a:buChar char="●"/>
            </a:pPr>
            <a:r>
              <a:rPr lang="en-US" sz="2300">
                <a:solidFill>
                  <a:schemeClr val="dk1"/>
                </a:solidFill>
              </a:rPr>
              <a:t>Which one do you choose?</a:t>
            </a:r>
            <a:endParaRPr sz="2300">
              <a:solidFill>
                <a:schemeClr val="dk1"/>
              </a:solidFill>
            </a:endParaRPr>
          </a:p>
          <a:p>
            <a:pPr marL="457200" lvl="0" indent="-374650" algn="l" rtl="0">
              <a:lnSpc>
                <a:spcPct val="115000"/>
              </a:lnSpc>
              <a:spcBef>
                <a:spcPts val="0"/>
              </a:spcBef>
              <a:spcAft>
                <a:spcPts val="0"/>
              </a:spcAft>
              <a:buClr>
                <a:schemeClr val="dk1"/>
              </a:buClr>
              <a:buSzPts val="2300"/>
              <a:buChar char="●"/>
            </a:pPr>
            <a:r>
              <a:rPr lang="en-US" sz="2300">
                <a:solidFill>
                  <a:schemeClr val="dk1"/>
                </a:solidFill>
              </a:rPr>
              <a:t>Why that one?</a:t>
            </a:r>
            <a:endParaRPr sz="23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2300" b="1">
                <a:solidFill>
                  <a:schemeClr val="dk1"/>
                </a:solidFill>
              </a:rPr>
              <a:t>Drop your pick in the chat.</a:t>
            </a:r>
            <a:endParaRPr sz="2300" b="1">
              <a:solidFill>
                <a:schemeClr val="dk1"/>
              </a:solidFill>
            </a:endParaRPr>
          </a:p>
          <a:p>
            <a:pPr marL="0" marR="0" lvl="0" indent="0" algn="l" rtl="0">
              <a:lnSpc>
                <a:spcPct val="115000"/>
              </a:lnSpc>
              <a:spcBef>
                <a:spcPts val="12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a:p>
            <a:pPr marL="0" marR="0" lvl="0" indent="0" algn="l" rtl="0">
              <a:lnSpc>
                <a:spcPct val="115000"/>
              </a:lnSpc>
              <a:spcBef>
                <a:spcPts val="10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3f50ae2799a_0_82"/>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212" name="Google Shape;212;g3f50ae2799a_0_82"/>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Stock Market Scavenger Hunt</a:t>
            </a:r>
            <a:endParaRPr sz="3800" b="1">
              <a:solidFill>
                <a:schemeClr val="dk1"/>
              </a:solidFill>
              <a:latin typeface="Calibri"/>
              <a:ea typeface="Calibri"/>
              <a:cs typeface="Calibri"/>
              <a:sym typeface="Calibri"/>
            </a:endParaRPr>
          </a:p>
        </p:txBody>
      </p:sp>
      <p:sp>
        <p:nvSpPr>
          <p:cNvPr id="213" name="Google Shape;213;g3f50ae2799a_0_82"/>
          <p:cNvSpPr txBox="1"/>
          <p:nvPr/>
        </p:nvSpPr>
        <p:spPr>
          <a:xfrm>
            <a:off x="800300" y="1592700"/>
            <a:ext cx="10424700" cy="38049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2600"/>
              <a:buFont typeface="Arial"/>
              <a:buNone/>
            </a:pPr>
            <a:r>
              <a:rPr lang="en-US" sz="2500" b="1">
                <a:solidFill>
                  <a:schemeClr val="accent2"/>
                </a:solidFill>
                <a:latin typeface="Calibri"/>
                <a:ea typeface="Calibri"/>
                <a:cs typeface="Calibri"/>
                <a:sym typeface="Calibri"/>
              </a:rPr>
              <a:t>What If You Didn't Have to Choose?</a:t>
            </a:r>
            <a:endParaRPr sz="2500" b="1">
              <a:solidFill>
                <a:schemeClr val="accent2"/>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sz="2400" b="1">
                <a:solidFill>
                  <a:schemeClr val="dk1"/>
                </a:solidFill>
              </a:rPr>
              <a:t>Picking one winner is hard. Even the pros get it wrong!</a:t>
            </a:r>
            <a:endParaRPr sz="2400" b="1">
              <a:solidFill>
                <a:schemeClr val="dk1"/>
              </a:solidFill>
            </a:endParaRPr>
          </a:p>
          <a:p>
            <a:pPr marL="457200" lvl="0" indent="-381000" algn="l" rtl="0">
              <a:lnSpc>
                <a:spcPct val="115000"/>
              </a:lnSpc>
              <a:spcBef>
                <a:spcPts val="1200"/>
              </a:spcBef>
              <a:spcAft>
                <a:spcPts val="0"/>
              </a:spcAft>
              <a:buClr>
                <a:schemeClr val="dk1"/>
              </a:buClr>
              <a:buSzPts val="2400"/>
              <a:buChar char="●"/>
            </a:pPr>
            <a:r>
              <a:rPr lang="en-US" sz="2400">
                <a:solidFill>
                  <a:schemeClr val="dk1"/>
                </a:solidFill>
              </a:rPr>
              <a:t>A </a:t>
            </a:r>
            <a:r>
              <a:rPr lang="en-US" sz="2400" b="1">
                <a:solidFill>
                  <a:schemeClr val="dk1"/>
                </a:solidFill>
              </a:rPr>
              <a:t>fund</a:t>
            </a:r>
            <a:r>
              <a:rPr lang="en-US" sz="2400">
                <a:solidFill>
                  <a:schemeClr val="dk1"/>
                </a:solidFill>
              </a:rPr>
              <a:t> pools many companies into one purchase.</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An </a:t>
            </a:r>
            <a:r>
              <a:rPr lang="en-US" sz="2400" b="1">
                <a:solidFill>
                  <a:schemeClr val="dk1"/>
                </a:solidFill>
              </a:rPr>
              <a:t>index fund</a:t>
            </a:r>
            <a:r>
              <a:rPr lang="en-US" sz="2400">
                <a:solidFill>
                  <a:schemeClr val="dk1"/>
                </a:solidFill>
              </a:rPr>
              <a:t> or </a:t>
            </a:r>
            <a:r>
              <a:rPr lang="en-US" sz="2400" b="1">
                <a:solidFill>
                  <a:schemeClr val="dk1"/>
                </a:solidFill>
              </a:rPr>
              <a:t>ETF</a:t>
            </a:r>
            <a:r>
              <a:rPr lang="en-US" sz="2400">
                <a:solidFill>
                  <a:schemeClr val="dk1"/>
                </a:solidFill>
              </a:rPr>
              <a:t> can hold all 500 companies in the S&amp;P 500.</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Your $500 buys a small piece of every single one.</a:t>
            </a:r>
            <a:endParaRPr sz="24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2400" b="1">
                <a:solidFill>
                  <a:schemeClr val="dk1"/>
                </a:solidFill>
              </a:rPr>
              <a:t>Don't put all your pasture-raised eggs in one basket.</a:t>
            </a:r>
            <a:endParaRPr sz="2400" b="1">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2300" b="1">
              <a:solidFill>
                <a:schemeClr val="dk1"/>
              </a:solidFill>
            </a:endParaRPr>
          </a:p>
          <a:p>
            <a:pPr marL="0" marR="0" lvl="0" indent="0" algn="l" rtl="0">
              <a:lnSpc>
                <a:spcPct val="115000"/>
              </a:lnSpc>
              <a:spcBef>
                <a:spcPts val="12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a:p>
            <a:pPr marL="0" marR="0" lvl="0" indent="0" algn="l" rtl="0">
              <a:lnSpc>
                <a:spcPct val="115000"/>
              </a:lnSpc>
              <a:spcBef>
                <a:spcPts val="10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3f50ae2799a_0_92"/>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219" name="Google Shape;219;g3f50ae2799a_0_92"/>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Stock Market Scavenger Hunt</a:t>
            </a:r>
            <a:endParaRPr sz="3800" b="1">
              <a:solidFill>
                <a:schemeClr val="dk1"/>
              </a:solidFill>
              <a:latin typeface="Calibri"/>
              <a:ea typeface="Calibri"/>
              <a:cs typeface="Calibri"/>
              <a:sym typeface="Calibri"/>
            </a:endParaRPr>
          </a:p>
        </p:txBody>
      </p:sp>
      <p:pic>
        <p:nvPicPr>
          <p:cNvPr id="220" name="Google Shape;220;g3f50ae2799a_0_92"/>
          <p:cNvPicPr preferRelativeResize="0"/>
          <p:nvPr/>
        </p:nvPicPr>
        <p:blipFill>
          <a:blip r:embed="rId3">
            <a:alphaModFix/>
          </a:blip>
          <a:stretch>
            <a:fillRect/>
          </a:stretch>
        </p:blipFill>
        <p:spPr>
          <a:xfrm>
            <a:off x="281300" y="1496575"/>
            <a:ext cx="11586323" cy="4958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4"/>
        <p:cNvGrpSpPr/>
        <p:nvPr/>
      </p:nvGrpSpPr>
      <p:grpSpPr>
        <a:xfrm>
          <a:off x="0" y="0"/>
          <a:ext cx="0" cy="0"/>
          <a:chOff x="0" y="0"/>
          <a:chExt cx="0" cy="0"/>
        </a:xfrm>
      </p:grpSpPr>
      <p:sp>
        <p:nvSpPr>
          <p:cNvPr id="225" name="Google Shape;225;p32"/>
          <p:cNvSpPr/>
          <p:nvPr/>
        </p:nvSpPr>
        <p:spPr>
          <a:xfrm>
            <a:off x="0" y="0"/>
            <a:ext cx="12192000" cy="6858000"/>
          </a:xfrm>
          <a:prstGeom prst="rect">
            <a:avLst/>
          </a:prstGeom>
          <a:solidFill>
            <a:schemeClr val="l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p32"/>
          <p:cNvSpPr/>
          <p:nvPr/>
        </p:nvSpPr>
        <p:spPr>
          <a:xfrm rot="3967198" flipH="1">
            <a:off x="8631348" y="490493"/>
            <a:ext cx="2987899" cy="2987899"/>
          </a:xfrm>
          <a:prstGeom prst="arc">
            <a:avLst>
              <a:gd name="adj1" fmla="val 14441841"/>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27" name="Google Shape;227;p32"/>
          <p:cNvSpPr txBox="1"/>
          <p:nvPr/>
        </p:nvSpPr>
        <p:spPr>
          <a:xfrm>
            <a:off x="518367" y="141961"/>
            <a:ext cx="11574040" cy="97016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4400"/>
              <a:buFont typeface="Calibri"/>
              <a:buNone/>
            </a:pPr>
            <a:r>
              <a:rPr lang="en-US" sz="4400" b="1">
                <a:solidFill>
                  <a:schemeClr val="dk1"/>
                </a:solidFill>
                <a:latin typeface="Calibri"/>
                <a:ea typeface="Calibri"/>
                <a:cs typeface="Calibri"/>
                <a:sym typeface="Calibri"/>
              </a:rPr>
              <a:t>Activity 2: Research a Fund</a:t>
            </a:r>
            <a:endParaRPr/>
          </a:p>
        </p:txBody>
      </p:sp>
      <p:sp>
        <p:nvSpPr>
          <p:cNvPr id="228" name="Google Shape;228;p32"/>
          <p:cNvSpPr/>
          <p:nvPr/>
        </p:nvSpPr>
        <p:spPr>
          <a:xfrm flipH="1">
            <a:off x="0" y="5486400"/>
            <a:ext cx="2672863" cy="13716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17</a:t>
            </a:fld>
            <a:endParaRPr sz="1200">
              <a:solidFill>
                <a:srgbClr val="888888"/>
              </a:solidFill>
              <a:latin typeface="Calibri"/>
              <a:ea typeface="Calibri"/>
              <a:cs typeface="Calibri"/>
              <a:sym typeface="Calibri"/>
            </a:endParaRPr>
          </a:p>
        </p:txBody>
      </p:sp>
      <p:pic>
        <p:nvPicPr>
          <p:cNvPr id="230" name="Google Shape;230;p32"/>
          <p:cNvPicPr preferRelativeResize="0"/>
          <p:nvPr/>
        </p:nvPicPr>
        <p:blipFill rotWithShape="1">
          <a:blip r:embed="rId3">
            <a:alphaModFix/>
          </a:blip>
          <a:srcRect t="27273" r="277" b="-2211"/>
          <a:stretch/>
        </p:blipFill>
        <p:spPr>
          <a:xfrm>
            <a:off x="288553" y="1279048"/>
            <a:ext cx="5905724" cy="242687"/>
          </a:xfrm>
          <a:prstGeom prst="rect">
            <a:avLst/>
          </a:prstGeom>
          <a:noFill/>
          <a:ln>
            <a:noFill/>
          </a:ln>
        </p:spPr>
      </p:pic>
      <p:pic>
        <p:nvPicPr>
          <p:cNvPr id="231" name="Google Shape;231;p32" descr="A screenshot of a computer&#10;&#10;AI-generated content may be incorrect."/>
          <p:cNvPicPr preferRelativeResize="0"/>
          <p:nvPr/>
        </p:nvPicPr>
        <p:blipFill rotWithShape="1">
          <a:blip r:embed="rId4">
            <a:alphaModFix/>
          </a:blip>
          <a:srcRect/>
          <a:stretch/>
        </p:blipFill>
        <p:spPr>
          <a:xfrm>
            <a:off x="5594714" y="2428630"/>
            <a:ext cx="6170492" cy="3749432"/>
          </a:xfrm>
          <a:prstGeom prst="rect">
            <a:avLst/>
          </a:prstGeom>
          <a:noFill/>
          <a:ln>
            <a:noFill/>
          </a:ln>
        </p:spPr>
      </p:pic>
      <p:sp>
        <p:nvSpPr>
          <p:cNvPr id="232" name="Google Shape;232;p32"/>
          <p:cNvSpPr txBox="1"/>
          <p:nvPr/>
        </p:nvSpPr>
        <p:spPr>
          <a:xfrm>
            <a:off x="519084" y="1600931"/>
            <a:ext cx="5074030" cy="511822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b="1">
                <a:solidFill>
                  <a:schemeClr val="dk1"/>
                </a:solidFill>
                <a:latin typeface="Calibri"/>
                <a:ea typeface="Calibri"/>
                <a:cs typeface="Calibri"/>
                <a:sym typeface="Calibri"/>
              </a:rPr>
              <a:t>Open finance.yahoo.com and search one ETF: VOO, SPY, or QQQ</a:t>
            </a:r>
            <a:endParaRPr sz="2400" b="1">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endParaRPr sz="2400" b="1">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r>
              <a:rPr lang="en-US" sz="2200">
                <a:latin typeface="Calibri"/>
                <a:ea typeface="Calibri"/>
                <a:cs typeface="Calibri"/>
                <a:sym typeface="Calibri"/>
              </a:rPr>
              <a:t>Find:</a:t>
            </a:r>
            <a:endParaRPr sz="2200">
              <a:latin typeface="Calibri"/>
              <a:ea typeface="Calibri"/>
              <a:cs typeface="Calibri"/>
              <a:sym typeface="Calibri"/>
            </a:endParaRPr>
          </a:p>
          <a:p>
            <a:pPr marL="457200" lvl="0" indent="-298450" algn="l" rtl="0">
              <a:lnSpc>
                <a:spcPct val="115000"/>
              </a:lnSpc>
              <a:spcBef>
                <a:spcPts val="1200"/>
              </a:spcBef>
              <a:spcAft>
                <a:spcPts val="0"/>
              </a:spcAft>
              <a:buClr>
                <a:schemeClr val="dk1"/>
              </a:buClr>
              <a:buSzPts val="1100"/>
              <a:buChar char="●"/>
            </a:pPr>
            <a:r>
              <a:rPr lang="en-US" sz="2200">
                <a:latin typeface="Calibri"/>
                <a:ea typeface="Calibri"/>
                <a:cs typeface="Calibri"/>
                <a:sym typeface="Calibri"/>
              </a:rPr>
              <a:t>What are the fund's top 10 holdings?</a:t>
            </a:r>
            <a:endParaRPr sz="2200">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Char char="●"/>
            </a:pPr>
            <a:r>
              <a:rPr lang="en-US" sz="2200">
                <a:latin typeface="Calibri"/>
                <a:ea typeface="Calibri"/>
                <a:cs typeface="Calibri"/>
                <a:sym typeface="Calibri"/>
              </a:rPr>
              <a:t>How many of YOUR scavenger hunt companies are inside it?</a:t>
            </a:r>
            <a:endParaRPr sz="2200">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Char char="●"/>
            </a:pPr>
            <a:r>
              <a:rPr lang="en-US" sz="2200">
                <a:latin typeface="Calibri"/>
                <a:ea typeface="Calibri"/>
                <a:cs typeface="Calibri"/>
                <a:sym typeface="Calibri"/>
              </a:rPr>
              <a:t>What is its performance over 1 year? 5 years? 10 years?</a:t>
            </a:r>
            <a:endParaRPr sz="22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37" name="Google Shape;237;p12"/>
          <p:cNvSpPr/>
          <p:nvPr/>
        </p:nvSpPr>
        <p:spPr>
          <a:xfrm>
            <a:off x="-1"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12"/>
          <p:cNvSpPr/>
          <p:nvPr/>
        </p:nvSpPr>
        <p:spPr>
          <a:xfrm flipH="1">
            <a:off x="5125019" y="0"/>
            <a:ext cx="7066978" cy="6858000"/>
          </a:xfrm>
          <a:prstGeom prst="rect">
            <a:avLst/>
          </a:prstGeom>
          <a:gradFill>
            <a:gsLst>
              <a:gs pos="0">
                <a:srgbClr val="FFFFFF">
                  <a:alpha val="0"/>
                </a:srgbClr>
              </a:gs>
              <a:gs pos="19000">
                <a:srgbClr val="FFFFFF">
                  <a:alpha val="38039"/>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9" name="Google Shape;239;p12"/>
          <p:cNvSpPr txBox="1"/>
          <p:nvPr/>
        </p:nvSpPr>
        <p:spPr>
          <a:xfrm>
            <a:off x="476969" y="323375"/>
            <a:ext cx="9616200" cy="17910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4200"/>
              <a:buFont typeface="Calibri"/>
              <a:buNone/>
            </a:pPr>
            <a:r>
              <a:rPr lang="en-US" sz="4200">
                <a:solidFill>
                  <a:schemeClr val="dk1"/>
                </a:solidFill>
                <a:latin typeface="Calibri"/>
                <a:ea typeface="Calibri"/>
                <a:cs typeface="Calibri"/>
                <a:sym typeface="Calibri"/>
              </a:rPr>
              <a:t>Adapting Ideas for Your Students</a:t>
            </a:r>
            <a:endParaRPr sz="42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p:txBody>
      </p:sp>
      <p:sp>
        <p:nvSpPr>
          <p:cNvPr id="240" name="Google Shape;24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18</a:t>
            </a:fld>
            <a:endParaRPr sz="1200">
              <a:solidFill>
                <a:srgbClr val="888888"/>
              </a:solidFill>
              <a:latin typeface="Calibri"/>
              <a:ea typeface="Calibri"/>
              <a:cs typeface="Calibri"/>
              <a:sym typeface="Calibri"/>
            </a:endParaRPr>
          </a:p>
        </p:txBody>
      </p:sp>
      <p:pic>
        <p:nvPicPr>
          <p:cNvPr id="241" name="Google Shape;241;p12" descr="A logo with green and grey swirls&#10;&#10;AI-generated content may be incorrect."/>
          <p:cNvPicPr preferRelativeResize="0"/>
          <p:nvPr/>
        </p:nvPicPr>
        <p:blipFill rotWithShape="1">
          <a:blip r:embed="rId3">
            <a:alphaModFix/>
          </a:blip>
          <a:srcRect/>
          <a:stretch/>
        </p:blipFill>
        <p:spPr>
          <a:xfrm>
            <a:off x="10086537" y="327114"/>
            <a:ext cx="1620098" cy="827332"/>
          </a:xfrm>
          <a:prstGeom prst="rect">
            <a:avLst/>
          </a:prstGeom>
          <a:noFill/>
          <a:ln>
            <a:noFill/>
          </a:ln>
        </p:spPr>
      </p:pic>
      <p:pic>
        <p:nvPicPr>
          <p:cNvPr id="242" name="Google Shape;242;p12"/>
          <p:cNvPicPr preferRelativeResize="0"/>
          <p:nvPr/>
        </p:nvPicPr>
        <p:blipFill rotWithShape="1">
          <a:blip r:embed="rId4">
            <a:alphaModFix/>
          </a:blip>
          <a:srcRect/>
          <a:stretch/>
        </p:blipFill>
        <p:spPr>
          <a:xfrm>
            <a:off x="476963" y="1391121"/>
            <a:ext cx="3690326" cy="323850"/>
          </a:xfrm>
          <a:prstGeom prst="rect">
            <a:avLst/>
          </a:prstGeom>
          <a:noFill/>
          <a:ln>
            <a:noFill/>
          </a:ln>
        </p:spPr>
      </p:pic>
      <p:sp>
        <p:nvSpPr>
          <p:cNvPr id="243" name="Google Shape;243;p12"/>
          <p:cNvSpPr txBox="1"/>
          <p:nvPr/>
        </p:nvSpPr>
        <p:spPr>
          <a:xfrm>
            <a:off x="426168" y="1714975"/>
            <a:ext cx="11797817" cy="4823643"/>
          </a:xfrm>
          <a:prstGeom prst="rect">
            <a:avLst/>
          </a:prstGeom>
          <a:noFill/>
          <a:ln>
            <a:noFill/>
          </a:ln>
        </p:spPr>
        <p:txBody>
          <a:bodyPr spcFirstLastPara="1" wrap="square" lIns="91425" tIns="45700" rIns="91425" bIns="45700" anchor="t" anchorCtr="0">
            <a:noAutofit/>
          </a:bodyPr>
          <a:lstStyle/>
          <a:p>
            <a:pPr>
              <a:buClr>
                <a:schemeClr val="dk1"/>
              </a:buClr>
              <a:buSzPts val="1100"/>
            </a:pPr>
            <a:r>
              <a:rPr lang="en-US" sz="2400" b="1">
                <a:solidFill>
                  <a:schemeClr val="dk1"/>
                </a:solidFill>
              </a:rPr>
              <a:t>Grades 6 to 8</a:t>
            </a:r>
            <a:r>
              <a:rPr lang="en-US" sz="2400">
                <a:solidFill>
                  <a:schemeClr val="dk1"/>
                </a:solidFill>
              </a:rPr>
              <a:t>: Use the "Backpack Portfolio" variation: students analyze 3 items they're carrying right now.</a:t>
            </a:r>
            <a:endParaRPr lang="en-US" sz="2400" dirty="0">
              <a:solidFill>
                <a:schemeClr val="dk1"/>
              </a:solidFill>
            </a:endParaRPr>
          </a:p>
          <a:p>
            <a:pPr>
              <a:spcBef>
                <a:spcPts val="1000"/>
              </a:spcBef>
              <a:buClr>
                <a:schemeClr val="dk1"/>
              </a:buClr>
              <a:buSzPts val="1100"/>
            </a:pPr>
            <a:r>
              <a:rPr lang="en-US" sz="2400" b="1" dirty="0">
                <a:solidFill>
                  <a:schemeClr val="dk1"/>
                </a:solidFill>
              </a:rPr>
              <a:t>Grades 9 to 12</a:t>
            </a:r>
            <a:r>
              <a:rPr lang="en-US" sz="2400" dirty="0">
                <a:solidFill>
                  <a:schemeClr val="dk1"/>
                </a:solidFill>
              </a:rPr>
              <a:t>: ETF Research. Students choose one fund on Yahoo Finance, find the top 10 holdings, and performance over 1, 5, and 10 </a:t>
            </a:r>
            <a:r>
              <a:rPr lang="en-US" sz="2400">
                <a:solidFill>
                  <a:schemeClr val="dk1"/>
                </a:solidFill>
              </a:rPr>
              <a:t>yrs.</a:t>
            </a:r>
            <a:endParaRPr sz="2400">
              <a:solidFill>
                <a:schemeClr val="dk1"/>
              </a:solidFill>
            </a:endParaRPr>
          </a:p>
          <a:p>
            <a:pPr marL="0" lvl="0" indent="0" algn="l" rtl="0">
              <a:lnSpc>
                <a:spcPct val="100000"/>
              </a:lnSpc>
              <a:spcBef>
                <a:spcPts val="1000"/>
              </a:spcBef>
              <a:spcAft>
                <a:spcPts val="0"/>
              </a:spcAft>
              <a:buClr>
                <a:schemeClr val="dk1"/>
              </a:buClr>
              <a:buSzPts val="1100"/>
              <a:buFont typeface="Arial"/>
              <a:buNone/>
            </a:pPr>
            <a:r>
              <a:rPr lang="en-US" sz="2400" b="1">
                <a:solidFill>
                  <a:schemeClr val="dk1"/>
                </a:solidFill>
              </a:rPr>
              <a:t>ELL students</a:t>
            </a:r>
            <a:r>
              <a:rPr lang="en-US" sz="2400">
                <a:solidFill>
                  <a:schemeClr val="dk1"/>
                </a:solidFill>
              </a:rPr>
              <a:t>: Brand logos are a universal language. Lead with images, build vocabulary from there.</a:t>
            </a:r>
            <a:endParaRPr lang="en-US" sz="2400" dirty="0">
              <a:solidFill>
                <a:schemeClr val="dk1"/>
              </a:solidFill>
            </a:endParaRPr>
          </a:p>
          <a:p>
            <a:pPr>
              <a:spcBef>
                <a:spcPts val="1000"/>
              </a:spcBef>
            </a:pPr>
            <a:r>
              <a:rPr lang="en-US" sz="2400" b="1">
                <a:solidFill>
                  <a:schemeClr val="dk1"/>
                </a:solidFill>
              </a:rPr>
              <a:t>Advanced students</a:t>
            </a:r>
            <a:r>
              <a:rPr lang="en-US" sz="2400">
                <a:solidFill>
                  <a:schemeClr val="dk1"/>
                </a:solidFill>
              </a:rPr>
              <a:t>: Company Deep Dive. Students research one company they already support: CEO, performance history, financial health, recent news, competitors, and growth potential. Then they defend a buy, hold, or pass recommendation.</a:t>
            </a:r>
          </a:p>
          <a:p>
            <a:pPr marL="0" lvl="0" indent="0" algn="l" rtl="0">
              <a:lnSpc>
                <a:spcPct val="100000"/>
              </a:lnSpc>
              <a:spcBef>
                <a:spcPts val="1000"/>
              </a:spcBef>
              <a:spcAft>
                <a:spcPts val="1000"/>
              </a:spcAft>
              <a:buClr>
                <a:schemeClr val="dk1"/>
              </a:buClr>
              <a:buSzPts val="1100"/>
              <a:buFont typeface="Arial"/>
              <a:buNone/>
            </a:pPr>
            <a:r>
              <a:rPr lang="en-US" sz="2400" b="1">
                <a:solidFill>
                  <a:schemeClr val="dk1"/>
                </a:solidFill>
              </a:rPr>
              <a:t>No devices?</a:t>
            </a:r>
            <a:r>
              <a:rPr lang="en-US" sz="2400">
                <a:solidFill>
                  <a:schemeClr val="dk1"/>
                </a:solidFill>
              </a:rPr>
              <a:t> Print a brand-to-company matching set and run it as a card sort.</a:t>
            </a:r>
            <a:endParaRPr sz="24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7"/>
        <p:cNvGrpSpPr/>
        <p:nvPr/>
      </p:nvGrpSpPr>
      <p:grpSpPr>
        <a:xfrm>
          <a:off x="0" y="0"/>
          <a:ext cx="0" cy="0"/>
          <a:chOff x="0" y="0"/>
          <a:chExt cx="0" cy="0"/>
        </a:xfrm>
      </p:grpSpPr>
      <p:sp>
        <p:nvSpPr>
          <p:cNvPr id="248" name="Google Shape;248;p13"/>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9" name="Google Shape;249;p13"/>
          <p:cNvSpPr/>
          <p:nvPr/>
        </p:nvSpPr>
        <p:spPr>
          <a:xfrm flipH="1">
            <a:off x="5125019" y="0"/>
            <a:ext cx="7066978" cy="6858000"/>
          </a:xfrm>
          <a:prstGeom prst="rect">
            <a:avLst/>
          </a:prstGeom>
          <a:gradFill>
            <a:gsLst>
              <a:gs pos="0">
                <a:srgbClr val="FFFFFF">
                  <a:alpha val="0"/>
                </a:srgbClr>
              </a:gs>
              <a:gs pos="19000">
                <a:srgbClr val="FFFFFF">
                  <a:alpha val="38039"/>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13"/>
          <p:cNvSpPr txBox="1"/>
          <p:nvPr/>
        </p:nvSpPr>
        <p:spPr>
          <a:xfrm>
            <a:off x="1032425" y="327125"/>
            <a:ext cx="11158800" cy="2115600"/>
          </a:xfrm>
          <a:prstGeom prst="rect">
            <a:avLst/>
          </a:prstGeom>
          <a:noFill/>
          <a:ln>
            <a:noFill/>
          </a:ln>
        </p:spPr>
        <p:txBody>
          <a:bodyPr spcFirstLastPara="1" wrap="square" lIns="91425" tIns="45700" rIns="91425" bIns="45700" anchor="b" anchorCtr="0">
            <a:normAutofit lnSpcReduction="10000"/>
          </a:bodyPr>
          <a:lstStyle/>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5200"/>
              <a:buFont typeface="Calibri"/>
              <a:buNone/>
            </a:pPr>
            <a:r>
              <a:rPr lang="en-US" sz="5200">
                <a:solidFill>
                  <a:schemeClr val="dk1"/>
                </a:solidFill>
                <a:latin typeface="Calibri"/>
                <a:ea typeface="Calibri"/>
                <a:cs typeface="Calibri"/>
                <a:sym typeface="Calibri"/>
              </a:rPr>
              <a:t>Breakout &amp; Shareout</a:t>
            </a:r>
            <a:endParaRPr sz="44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p:txBody>
      </p:sp>
      <p:sp>
        <p:nvSpPr>
          <p:cNvPr id="251" name="Google Shape;25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19</a:t>
            </a:fld>
            <a:endParaRPr sz="1200">
              <a:solidFill>
                <a:srgbClr val="888888"/>
              </a:solidFill>
              <a:latin typeface="Calibri"/>
              <a:ea typeface="Calibri"/>
              <a:cs typeface="Calibri"/>
              <a:sym typeface="Calibri"/>
            </a:endParaRPr>
          </a:p>
        </p:txBody>
      </p:sp>
      <p:pic>
        <p:nvPicPr>
          <p:cNvPr id="252" name="Google Shape;252;p13" descr="A logo with green and grey swirls&#10;&#10;AI-generated content may be incorrect."/>
          <p:cNvPicPr preferRelativeResize="0"/>
          <p:nvPr/>
        </p:nvPicPr>
        <p:blipFill rotWithShape="1">
          <a:blip r:embed="rId3">
            <a:alphaModFix/>
          </a:blip>
          <a:srcRect/>
          <a:stretch/>
        </p:blipFill>
        <p:spPr>
          <a:xfrm>
            <a:off x="10086537" y="327114"/>
            <a:ext cx="1620098" cy="827332"/>
          </a:xfrm>
          <a:prstGeom prst="rect">
            <a:avLst/>
          </a:prstGeom>
          <a:noFill/>
          <a:ln>
            <a:noFill/>
          </a:ln>
        </p:spPr>
      </p:pic>
      <p:pic>
        <p:nvPicPr>
          <p:cNvPr id="253" name="Google Shape;253;p13"/>
          <p:cNvPicPr preferRelativeResize="0"/>
          <p:nvPr/>
        </p:nvPicPr>
        <p:blipFill rotWithShape="1">
          <a:blip r:embed="rId4">
            <a:alphaModFix/>
          </a:blip>
          <a:srcRect/>
          <a:stretch/>
        </p:blipFill>
        <p:spPr>
          <a:xfrm>
            <a:off x="810260" y="1747240"/>
            <a:ext cx="6447145" cy="323850"/>
          </a:xfrm>
          <a:prstGeom prst="rect">
            <a:avLst/>
          </a:prstGeom>
          <a:noFill/>
          <a:ln>
            <a:noFill/>
          </a:ln>
        </p:spPr>
      </p:pic>
      <p:sp>
        <p:nvSpPr>
          <p:cNvPr id="254" name="Google Shape;254;p13"/>
          <p:cNvSpPr txBox="1"/>
          <p:nvPr/>
        </p:nvSpPr>
        <p:spPr>
          <a:xfrm>
            <a:off x="1032417" y="2300025"/>
            <a:ext cx="10675500" cy="2988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0"/>
              </a:spcAft>
              <a:buClr>
                <a:schemeClr val="dk1"/>
              </a:buClr>
              <a:buSzPts val="1100"/>
              <a:buFont typeface="Arial"/>
              <a:buNone/>
            </a:pPr>
            <a:r>
              <a:rPr lang="en-US" sz="2700" b="1">
                <a:solidFill>
                  <a:schemeClr val="dk1"/>
                </a:solidFill>
              </a:rPr>
              <a:t>Make It Yours</a:t>
            </a:r>
            <a:endParaRPr sz="2700"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2500" b="1">
                <a:solidFill>
                  <a:schemeClr val="dk1"/>
                </a:solidFill>
              </a:rPr>
              <a:t>Task</a:t>
            </a:r>
            <a:r>
              <a:rPr lang="en-US" sz="2500">
                <a:solidFill>
                  <a:schemeClr val="dk1"/>
                </a:solidFill>
              </a:rPr>
              <a:t>: Adapt one investing activity for YOUR students.</a:t>
            </a:r>
            <a:endParaRPr sz="2500">
              <a:solidFill>
                <a:schemeClr val="dk1"/>
              </a:solidFill>
            </a:endParaRPr>
          </a:p>
          <a:p>
            <a:pPr marL="457200" lvl="0" indent="-387350" algn="l" rtl="0">
              <a:lnSpc>
                <a:spcPct val="115000"/>
              </a:lnSpc>
              <a:spcBef>
                <a:spcPts val="1200"/>
              </a:spcBef>
              <a:spcAft>
                <a:spcPts val="0"/>
              </a:spcAft>
              <a:buClr>
                <a:schemeClr val="dk1"/>
              </a:buClr>
              <a:buSzPts val="2500"/>
              <a:buChar char="●"/>
            </a:pPr>
            <a:r>
              <a:rPr lang="en-US" sz="2500">
                <a:solidFill>
                  <a:schemeClr val="dk1"/>
                </a:solidFill>
              </a:rPr>
              <a:t>Choose one: Myth Busters, Scavenger Hunt, Mini-Portfolio, or ETF Research</a:t>
            </a:r>
            <a:endParaRPr sz="2500">
              <a:solidFill>
                <a:schemeClr val="dk1"/>
              </a:solidFill>
            </a:endParaRPr>
          </a:p>
          <a:p>
            <a:pPr marL="457200" lvl="0" indent="-387350" algn="l" rtl="0">
              <a:lnSpc>
                <a:spcPct val="115000"/>
              </a:lnSpc>
              <a:spcBef>
                <a:spcPts val="0"/>
              </a:spcBef>
              <a:spcAft>
                <a:spcPts val="0"/>
              </a:spcAft>
              <a:buClr>
                <a:schemeClr val="dk1"/>
              </a:buClr>
              <a:buSzPts val="2500"/>
              <a:buChar char="●"/>
            </a:pPr>
            <a:r>
              <a:rPr lang="en-US" sz="2500">
                <a:solidFill>
                  <a:schemeClr val="dk1"/>
                </a:solidFill>
              </a:rPr>
              <a:t>Name your grade level and one modification you'd make</a:t>
            </a:r>
            <a:endParaRPr sz="2500">
              <a:solidFill>
                <a:schemeClr val="dk1"/>
              </a:solidFill>
            </a:endParaRPr>
          </a:p>
          <a:p>
            <a:pPr marL="457200" lvl="0" indent="-387350" algn="l" rtl="0">
              <a:lnSpc>
                <a:spcPct val="115000"/>
              </a:lnSpc>
              <a:spcBef>
                <a:spcPts val="0"/>
              </a:spcBef>
              <a:spcAft>
                <a:spcPts val="0"/>
              </a:spcAft>
              <a:buClr>
                <a:schemeClr val="dk1"/>
              </a:buClr>
              <a:buSzPts val="2500"/>
              <a:buChar char="●"/>
            </a:pPr>
            <a:r>
              <a:rPr lang="en-US" sz="2500">
                <a:solidFill>
                  <a:schemeClr val="dk1"/>
                </a:solidFill>
              </a:rPr>
              <a:t>Identify one barrier you anticipate (reading level, devices, prior knowledge) and how you'd address it</a:t>
            </a:r>
            <a:endParaRPr sz="250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US" sz="2500" b="1">
                <a:solidFill>
                  <a:schemeClr val="dk1"/>
                </a:solidFill>
              </a:rPr>
              <a:t>Discuss</a:t>
            </a:r>
            <a:r>
              <a:rPr lang="en-US" sz="2500">
                <a:solidFill>
                  <a:schemeClr val="dk1"/>
                </a:solidFill>
              </a:rPr>
              <a:t>: Where does this fit in your existing scope and sequence?</a:t>
            </a:r>
            <a:endParaRPr sz="50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2"/>
          <p:cNvSpPr txBox="1"/>
          <p:nvPr/>
        </p:nvSpPr>
        <p:spPr>
          <a:xfrm>
            <a:off x="706223" y="469339"/>
            <a:ext cx="10582841" cy="122135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14A58"/>
              </a:buClr>
              <a:buSzPts val="4400"/>
              <a:buFont typeface="Calibri"/>
              <a:buNone/>
            </a:pPr>
            <a:r>
              <a:rPr lang="en-US" sz="4400" b="0" i="0" u="none" strike="noStrike" cap="none">
                <a:solidFill>
                  <a:srgbClr val="414A58"/>
                </a:solidFill>
                <a:latin typeface="Calibri"/>
                <a:ea typeface="Calibri"/>
                <a:cs typeface="Calibri"/>
                <a:sym typeface="Calibri"/>
              </a:rPr>
              <a:t>Certificate Requirements</a:t>
            </a:r>
            <a:endParaRPr/>
          </a:p>
        </p:txBody>
      </p:sp>
      <p:sp>
        <p:nvSpPr>
          <p:cNvPr id="86" name="Google Shape;86;p2"/>
          <p:cNvSpPr txBox="1"/>
          <p:nvPr/>
        </p:nvSpPr>
        <p:spPr>
          <a:xfrm>
            <a:off x="770959" y="1825625"/>
            <a:ext cx="10517192"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600"/>
              <a:buFont typeface="Arial"/>
              <a:buNone/>
            </a:pPr>
            <a:r>
              <a:rPr lang="en-US" sz="2600" b="0" i="0" u="none" strike="noStrike" cap="none">
                <a:solidFill>
                  <a:schemeClr val="dk1"/>
                </a:solidFill>
                <a:latin typeface="Calibri"/>
                <a:ea typeface="Calibri"/>
                <a:cs typeface="Calibri"/>
                <a:sym typeface="Calibri"/>
              </a:rPr>
              <a:t>To earn professional development hours for webinars, you must:</a:t>
            </a:r>
            <a:endParaRPr/>
          </a:p>
          <a:p>
            <a:pPr marL="0" marR="0" lvl="0" indent="0" algn="l" rtl="0">
              <a:lnSpc>
                <a:spcPct val="90000"/>
              </a:lnSpc>
              <a:spcBef>
                <a:spcPts val="10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a:p>
            <a:pPr marL="457200" marR="0" lvl="0" indent="-4572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Calibri"/>
                <a:ea typeface="Calibri"/>
                <a:cs typeface="Calibri"/>
                <a:sym typeface="Calibri"/>
              </a:rPr>
              <a:t>Watch a minimum of 75% for all sessions </a:t>
            </a:r>
            <a:endParaRPr/>
          </a:p>
          <a:p>
            <a:pPr marL="457200" marR="0" lvl="0" indent="-4572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Calibri"/>
                <a:ea typeface="Calibri"/>
                <a:cs typeface="Calibri"/>
                <a:sym typeface="Calibri"/>
              </a:rPr>
              <a:t>You will automatically receive a professional development certificate via e-mail within 24 to 48 hours.</a:t>
            </a: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p:txBody>
      </p:sp>
      <p:sp>
        <p:nvSpPr>
          <p:cNvPr id="87" name="Google Shape;87;p2"/>
          <p:cNvSpPr txBox="1">
            <a:spLocks noGrp="1"/>
          </p:cNvSpPr>
          <p:nvPr>
            <p:ph type="sldNum" idx="12"/>
          </p:nvPr>
        </p:nvSpPr>
        <p:spPr>
          <a:xfrm>
            <a:off x="8604226" y="6374965"/>
            <a:ext cx="326334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3"/>
          <p:cNvSpPr txBox="1">
            <a:spLocks noGrp="1"/>
          </p:cNvSpPr>
          <p:nvPr>
            <p:ph type="body" idx="1"/>
          </p:nvPr>
        </p:nvSpPr>
        <p:spPr>
          <a:xfrm>
            <a:off x="812800" y="358015"/>
            <a:ext cx="10515600" cy="914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5400"/>
              <a:buFont typeface="Calibri"/>
              <a:buNone/>
            </a:pPr>
            <a:r>
              <a:rPr lang="en-US"/>
              <a:t>Student examples</a:t>
            </a:r>
            <a:endParaRPr/>
          </a:p>
        </p:txBody>
      </p:sp>
      <p:pic>
        <p:nvPicPr>
          <p:cNvPr id="260" name="Google Shape;260;p33" descr="A collage of a person using a computer&#10;&#10;AI-generated content may be incorrect."/>
          <p:cNvPicPr preferRelativeResize="0"/>
          <p:nvPr/>
        </p:nvPicPr>
        <p:blipFill rotWithShape="1">
          <a:blip r:embed="rId3">
            <a:alphaModFix/>
          </a:blip>
          <a:srcRect/>
          <a:stretch/>
        </p:blipFill>
        <p:spPr>
          <a:xfrm>
            <a:off x="-4762" y="-2117"/>
            <a:ext cx="12201526" cy="6862233"/>
          </a:xfrm>
          <a:prstGeom prst="rect">
            <a:avLst/>
          </a:prstGeom>
          <a:noFill/>
          <a:ln>
            <a:noFill/>
          </a:ln>
        </p:spPr>
      </p:pic>
      <p:sp>
        <p:nvSpPr>
          <p:cNvPr id="261" name="Google Shape;261;p33"/>
          <p:cNvSpPr txBox="1"/>
          <p:nvPr/>
        </p:nvSpPr>
        <p:spPr>
          <a:xfrm>
            <a:off x="691350" y="4447525"/>
            <a:ext cx="2262900" cy="1538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90000"/>
              </a:lnSpc>
              <a:spcBef>
                <a:spcPts val="600"/>
              </a:spcBef>
              <a:spcAft>
                <a:spcPts val="0"/>
              </a:spcAft>
              <a:buClr>
                <a:schemeClr val="dk1"/>
              </a:buClr>
              <a:buSzPts val="4400"/>
              <a:buFont typeface="Calibri"/>
              <a:buNone/>
            </a:pPr>
            <a:r>
              <a:rPr lang="en-US" sz="3200" b="1">
                <a:solidFill>
                  <a:schemeClr val="dk1"/>
                </a:solidFill>
                <a:latin typeface="Calibri"/>
                <a:ea typeface="Calibri"/>
                <a:cs typeface="Calibri"/>
                <a:sym typeface="Calibri"/>
              </a:rPr>
              <a:t>Related Daily Routine</a:t>
            </a:r>
            <a:endParaRPr sz="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p10"/>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67" name="Google Shape;267;p10"/>
          <p:cNvGrpSpPr/>
          <p:nvPr/>
        </p:nvGrpSpPr>
        <p:grpSpPr>
          <a:xfrm>
            <a:off x="329184" y="1"/>
            <a:ext cx="2446384" cy="5777808"/>
            <a:chOff x="329184" y="1"/>
            <a:chExt cx="524256" cy="5777808"/>
          </a:xfrm>
        </p:grpSpPr>
        <p:cxnSp>
          <p:nvCxnSpPr>
            <p:cNvPr id="268" name="Google Shape;268;p10"/>
            <p:cNvCxnSpPr/>
            <p:nvPr/>
          </p:nvCxnSpPr>
          <p:spPr>
            <a:xfrm rot="10800000">
              <a:off x="329184" y="5777809"/>
              <a:ext cx="521208" cy="0"/>
            </a:xfrm>
            <a:prstGeom prst="straightConnector1">
              <a:avLst/>
            </a:prstGeom>
            <a:noFill/>
            <a:ln w="152400" cap="flat" cmpd="sng">
              <a:solidFill>
                <a:schemeClr val="accent4"/>
              </a:solidFill>
              <a:prstDash val="solid"/>
              <a:miter lim="8000"/>
              <a:headEnd type="none" w="sm" len="sm"/>
              <a:tailEnd type="none" w="sm" len="sm"/>
            </a:ln>
          </p:spPr>
        </p:cxnSp>
        <p:sp>
          <p:nvSpPr>
            <p:cNvPr id="269" name="Google Shape;269;p10"/>
            <p:cNvSpPr/>
            <p:nvPr/>
          </p:nvSpPr>
          <p:spPr>
            <a:xfrm>
              <a:off x="329184" y="1"/>
              <a:ext cx="524256" cy="553211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70" name="Google Shape;270;p10"/>
          <p:cNvSpPr/>
          <p:nvPr/>
        </p:nvSpPr>
        <p:spPr>
          <a:xfrm>
            <a:off x="688623" y="679731"/>
            <a:ext cx="7682293" cy="5662878"/>
          </a:xfrm>
          <a:prstGeom prst="rect">
            <a:avLst/>
          </a:prstGeom>
          <a:solidFill>
            <a:schemeClr val="lt1"/>
          </a:solidFill>
          <a:ln>
            <a:noFill/>
          </a:ln>
          <a:effectLst>
            <a:outerShdw blurRad="139700" dist="127000" dir="5400000" algn="t"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1" name="Google Shape;271;p10" descr="A yellow note with writing on it&#10;&#10;AI-generated content may be incorrect."/>
          <p:cNvPicPr preferRelativeResize="0"/>
          <p:nvPr/>
        </p:nvPicPr>
        <p:blipFill rotWithShape="1">
          <a:blip r:embed="rId3">
            <a:alphaModFix/>
          </a:blip>
          <a:srcRect t="6724" r="-3" b="3906"/>
          <a:stretch/>
        </p:blipFill>
        <p:spPr>
          <a:xfrm rot="-5400000">
            <a:off x="164135" y="1804462"/>
            <a:ext cx="5047735" cy="3383280"/>
          </a:xfrm>
          <a:prstGeom prst="rect">
            <a:avLst/>
          </a:prstGeom>
          <a:noFill/>
          <a:ln>
            <a:noFill/>
          </a:ln>
        </p:spPr>
      </p:pic>
      <p:pic>
        <p:nvPicPr>
          <p:cNvPr id="272" name="Google Shape;272;p10" descr="A yellow note with black writing on it&#10;&#10;AI-generated content may be incorrect."/>
          <p:cNvPicPr preferRelativeResize="0"/>
          <p:nvPr/>
        </p:nvPicPr>
        <p:blipFill rotWithShape="1">
          <a:blip r:embed="rId4">
            <a:alphaModFix/>
          </a:blip>
          <a:srcRect l="6092" r="4538" b="-3"/>
          <a:stretch/>
        </p:blipFill>
        <p:spPr>
          <a:xfrm>
            <a:off x="4683639" y="972235"/>
            <a:ext cx="3383280" cy="5047735"/>
          </a:xfrm>
          <a:prstGeom prst="rect">
            <a:avLst/>
          </a:prstGeom>
          <a:noFill/>
          <a:ln>
            <a:noFill/>
          </a:ln>
        </p:spPr>
      </p:pic>
      <p:sp>
        <p:nvSpPr>
          <p:cNvPr id="273" name="Google Shape;273;p10"/>
          <p:cNvSpPr/>
          <p:nvPr/>
        </p:nvSpPr>
        <p:spPr>
          <a:xfrm>
            <a:off x="8372021" y="2398"/>
            <a:ext cx="3545428" cy="6096624"/>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2700"/>
              <a:buFont typeface="Calibri"/>
              <a:buNone/>
            </a:pPr>
            <a:r>
              <a:rPr lang="en-US" sz="2700" b="1" i="0">
                <a:solidFill>
                  <a:schemeClr val="dk1"/>
                </a:solidFill>
                <a:latin typeface="Calibri"/>
                <a:ea typeface="Calibri"/>
                <a:cs typeface="Calibri"/>
                <a:sym typeface="Calibri"/>
              </a:rPr>
              <a:t>Questions you could use:</a:t>
            </a:r>
            <a:endParaRPr sz="2700" b="0" i="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Calibri"/>
              <a:buNone/>
            </a:pPr>
            <a:endParaRPr sz="2400" b="1" i="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Calibri"/>
              <a:buNone/>
            </a:pPr>
            <a:r>
              <a:rPr lang="en-US" sz="2400" b="0" i="0">
                <a:solidFill>
                  <a:schemeClr val="dk1"/>
                </a:solidFill>
                <a:latin typeface="Calibri"/>
                <a:ea typeface="Calibri"/>
                <a:cs typeface="Calibri"/>
                <a:sym typeface="Calibri"/>
              </a:rPr>
              <a:t>"What is happening?"</a:t>
            </a:r>
            <a:br>
              <a:rPr lang="en-US" sz="2400" b="0" i="0">
                <a:solidFill>
                  <a:schemeClr val="dk1"/>
                </a:solidFill>
                <a:latin typeface="Calibri"/>
                <a:ea typeface="Calibri"/>
                <a:cs typeface="Calibri"/>
                <a:sym typeface="Calibri"/>
              </a:rPr>
            </a:br>
            <a:br>
              <a:rPr lang="en-US" sz="2400" b="0" i="0">
                <a:solidFill>
                  <a:schemeClr val="dk1"/>
                </a:solidFill>
                <a:latin typeface="Calibri"/>
                <a:ea typeface="Calibri"/>
                <a:cs typeface="Calibri"/>
                <a:sym typeface="Calibri"/>
              </a:rPr>
            </a:br>
            <a:r>
              <a:rPr lang="en-US" sz="2400" b="0" i="0">
                <a:solidFill>
                  <a:schemeClr val="dk1"/>
                </a:solidFill>
                <a:latin typeface="Calibri"/>
                <a:ea typeface="Calibri"/>
                <a:cs typeface="Calibri"/>
                <a:sym typeface="Calibri"/>
              </a:rPr>
              <a:t>"What's the main financial concept at play here?"</a:t>
            </a:r>
            <a:br>
              <a:rPr lang="en-US" sz="2400" b="0" i="0">
                <a:solidFill>
                  <a:schemeClr val="dk1"/>
                </a:solidFill>
                <a:latin typeface="Calibri"/>
                <a:ea typeface="Calibri"/>
                <a:cs typeface="Calibri"/>
                <a:sym typeface="Calibri"/>
              </a:rPr>
            </a:br>
            <a:endParaRPr sz="2400" b="0" i="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Calibri"/>
              <a:buNone/>
            </a:pPr>
            <a:r>
              <a:rPr lang="en-US" sz="2400" b="0" i="0">
                <a:solidFill>
                  <a:schemeClr val="dk1"/>
                </a:solidFill>
                <a:latin typeface="Calibri"/>
                <a:ea typeface="Calibri"/>
                <a:cs typeface="Calibri"/>
                <a:sym typeface="Calibri"/>
              </a:rPr>
              <a:t>"Who benefits from this? Who might be harmed?"</a:t>
            </a:r>
            <a:br>
              <a:rPr lang="en-US" sz="2400" b="0" i="0">
                <a:solidFill>
                  <a:schemeClr val="dk1"/>
                </a:solidFill>
                <a:latin typeface="Calibri"/>
                <a:ea typeface="Calibri"/>
                <a:cs typeface="Calibri"/>
                <a:sym typeface="Calibri"/>
              </a:rPr>
            </a:br>
            <a:endParaRPr sz="2400" b="0" i="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Calibri"/>
              <a:buNone/>
            </a:pPr>
            <a:r>
              <a:rPr lang="en-US" sz="2400" b="0" i="0">
                <a:solidFill>
                  <a:schemeClr val="dk1"/>
                </a:solidFill>
                <a:latin typeface="Calibri"/>
                <a:ea typeface="Calibri"/>
                <a:cs typeface="Calibri"/>
                <a:sym typeface="Calibri"/>
              </a:rPr>
              <a:t>"How does this connect to our unit on ______?"</a:t>
            </a:r>
            <a:endParaRPr/>
          </a:p>
          <a:p>
            <a:pPr marL="0" marR="0" lvl="0" indent="0" algn="l" rtl="0">
              <a:lnSpc>
                <a:spcPct val="90000"/>
              </a:lnSpc>
              <a:spcBef>
                <a:spcPts val="0"/>
              </a:spcBef>
              <a:spcAft>
                <a:spcPts val="0"/>
              </a:spcAft>
              <a:buClr>
                <a:schemeClr val="dk1"/>
              </a:buClr>
              <a:buSzPts val="2400"/>
              <a:buFont typeface="Calibri"/>
              <a:buNone/>
            </a:pPr>
            <a:br>
              <a:rPr lang="en-US" sz="2400" b="0" i="0">
                <a:solidFill>
                  <a:schemeClr val="dk1"/>
                </a:solidFill>
                <a:latin typeface="Calibri"/>
                <a:ea typeface="Calibri"/>
                <a:cs typeface="Calibri"/>
                <a:sym typeface="Calibri"/>
              </a:rPr>
            </a:br>
            <a:r>
              <a:rPr lang="en-US" sz="2400" b="0" i="0">
                <a:solidFill>
                  <a:schemeClr val="dk1"/>
                </a:solidFill>
                <a:latin typeface="Calibri"/>
                <a:ea typeface="Calibri"/>
                <a:cs typeface="Calibri"/>
                <a:sym typeface="Calibri"/>
              </a:rPr>
              <a:t>"How does this impact us and our community?"</a:t>
            </a:r>
            <a:endParaRPr/>
          </a:p>
        </p:txBody>
      </p:sp>
      <p:sp>
        <p:nvSpPr>
          <p:cNvPr id="274" name="Google Shape;274;p10"/>
          <p:cNvSpPr/>
          <p:nvPr/>
        </p:nvSpPr>
        <p:spPr>
          <a:xfrm>
            <a:off x="2042583" y="1571625"/>
            <a:ext cx="613834" cy="317500"/>
          </a:xfrm>
          <a:prstGeom prst="rect">
            <a:avLst/>
          </a:prstGeom>
          <a:solidFill>
            <a:srgbClr val="E7D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1"/>
          <p:cNvSpPr txBox="1">
            <a:spLocks noGrp="1"/>
          </p:cNvSpPr>
          <p:nvPr>
            <p:ph type="body" idx="1"/>
          </p:nvPr>
        </p:nvSpPr>
        <p:spPr>
          <a:xfrm>
            <a:off x="812800" y="358015"/>
            <a:ext cx="10515600" cy="914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5400"/>
              <a:buFont typeface="Calibri"/>
              <a:buNone/>
            </a:pPr>
            <a:r>
              <a:rPr lang="en-US"/>
              <a:t>Student examples</a:t>
            </a:r>
            <a:endParaRPr/>
          </a:p>
        </p:txBody>
      </p:sp>
      <p:pic>
        <p:nvPicPr>
          <p:cNvPr id="280" name="Google Shape;280;p11" descr="A yellow note with writing on it&#10;&#10;AI-generated content may be incorrect."/>
          <p:cNvPicPr preferRelativeResize="0"/>
          <p:nvPr/>
        </p:nvPicPr>
        <p:blipFill rotWithShape="1">
          <a:blip r:embed="rId3">
            <a:alphaModFix/>
          </a:blip>
          <a:srcRect l="4225" r="207" b="211"/>
          <a:stretch/>
        </p:blipFill>
        <p:spPr>
          <a:xfrm>
            <a:off x="7735383" y="1542184"/>
            <a:ext cx="3590682" cy="5001459"/>
          </a:xfrm>
          <a:prstGeom prst="rect">
            <a:avLst/>
          </a:prstGeom>
          <a:noFill/>
          <a:ln>
            <a:noFill/>
          </a:ln>
        </p:spPr>
      </p:pic>
      <p:pic>
        <p:nvPicPr>
          <p:cNvPr id="281" name="Google Shape;281;p11" descr="A yellow note with writing on it&#10;&#10;AI-generated content may be incorrect."/>
          <p:cNvPicPr preferRelativeResize="0"/>
          <p:nvPr/>
        </p:nvPicPr>
        <p:blipFill rotWithShape="1">
          <a:blip r:embed="rId4">
            <a:alphaModFix/>
          </a:blip>
          <a:srcRect t="-45" r="4971" b="1313"/>
          <a:stretch/>
        </p:blipFill>
        <p:spPr>
          <a:xfrm>
            <a:off x="4138839" y="1543278"/>
            <a:ext cx="3448058" cy="4980037"/>
          </a:xfrm>
          <a:prstGeom prst="rect">
            <a:avLst/>
          </a:prstGeom>
          <a:noFill/>
          <a:ln>
            <a:noFill/>
          </a:ln>
        </p:spPr>
      </p:pic>
      <p:pic>
        <p:nvPicPr>
          <p:cNvPr id="282" name="Google Shape;282;p11" descr="A yellow note with black writing on it&#10;&#10;AI-generated content may be incorrect."/>
          <p:cNvPicPr preferRelativeResize="0"/>
          <p:nvPr/>
        </p:nvPicPr>
        <p:blipFill rotWithShape="1">
          <a:blip r:embed="rId5">
            <a:alphaModFix/>
          </a:blip>
          <a:srcRect l="5362" t="-42" r="7507" b="3978"/>
          <a:stretch/>
        </p:blipFill>
        <p:spPr>
          <a:xfrm>
            <a:off x="487887" y="1543277"/>
            <a:ext cx="3432692" cy="4979714"/>
          </a:xfrm>
          <a:prstGeom prst="rect">
            <a:avLst/>
          </a:prstGeom>
          <a:noFill/>
          <a:ln>
            <a:noFill/>
          </a:ln>
        </p:spPr>
      </p:pic>
      <p:sp>
        <p:nvSpPr>
          <p:cNvPr id="283" name="Google Shape;283;p11"/>
          <p:cNvSpPr/>
          <p:nvPr/>
        </p:nvSpPr>
        <p:spPr>
          <a:xfrm>
            <a:off x="5397500" y="2206625"/>
            <a:ext cx="730250" cy="254000"/>
          </a:xfrm>
          <a:prstGeom prst="rect">
            <a:avLst/>
          </a:prstGeom>
          <a:solidFill>
            <a:srgbClr val="E9CF0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4" name="Google Shape;284;p11"/>
          <p:cNvSpPr/>
          <p:nvPr/>
        </p:nvSpPr>
        <p:spPr>
          <a:xfrm>
            <a:off x="8276166" y="2217208"/>
            <a:ext cx="508000" cy="137584"/>
          </a:xfrm>
          <a:prstGeom prst="rect">
            <a:avLst/>
          </a:prstGeom>
          <a:solidFill>
            <a:srgbClr val="E9CF0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8"/>
        <p:cNvGrpSpPr/>
        <p:nvPr/>
      </p:nvGrpSpPr>
      <p:grpSpPr>
        <a:xfrm>
          <a:off x="0" y="0"/>
          <a:ext cx="0" cy="0"/>
          <a:chOff x="0" y="0"/>
          <a:chExt cx="0" cy="0"/>
        </a:xfrm>
      </p:grpSpPr>
      <p:sp>
        <p:nvSpPr>
          <p:cNvPr id="289" name="Google Shape;289;p15"/>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 name="Google Shape;290;p15"/>
          <p:cNvSpPr/>
          <p:nvPr/>
        </p:nvSpPr>
        <p:spPr>
          <a:xfrm>
            <a:off x="0" y="0"/>
            <a:ext cx="2356200" cy="6858000"/>
          </a:xfrm>
          <a:prstGeom prst="rect">
            <a:avLst/>
          </a:prstGeom>
          <a:solidFill>
            <a:srgbClr val="ECF4E1"/>
          </a:solidFill>
          <a:ln w="12700" cap="flat" cmpd="sng">
            <a:solidFill>
              <a:srgbClr val="E5F2E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1" name="Google Shape;291;p15" descr="Real estate agent by house for sale (Provided by Getty Images)"/>
          <p:cNvPicPr preferRelativeResize="0"/>
          <p:nvPr/>
        </p:nvPicPr>
        <p:blipFill>
          <a:blip r:embed="rId3">
            <a:alphaModFix/>
          </a:blip>
          <a:stretch>
            <a:fillRect/>
          </a:stretch>
        </p:blipFill>
        <p:spPr>
          <a:xfrm>
            <a:off x="2356075" y="-52900"/>
            <a:ext cx="9835924" cy="6858000"/>
          </a:xfrm>
          <a:prstGeom prst="rect">
            <a:avLst/>
          </a:prstGeom>
          <a:noFill/>
          <a:ln>
            <a:noFill/>
          </a:ln>
        </p:spPr>
      </p:pic>
      <p:sp>
        <p:nvSpPr>
          <p:cNvPr id="292" name="Google Shape;292;p15"/>
          <p:cNvSpPr>
            <a:spLocks noGrp="1"/>
          </p:cNvSpPr>
          <p:nvPr>
            <p:ph type="title"/>
          </p:nvPr>
        </p:nvSpPr>
        <p:spPr>
          <a:xfrm>
            <a:off x="640080" y="2074363"/>
            <a:ext cx="2752354" cy="2709275"/>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600"/>
              <a:buFont typeface="Calibri"/>
              <a:buNone/>
            </a:pPr>
            <a:r>
              <a:rPr lang="en-US" sz="2600">
                <a:solidFill>
                  <a:srgbClr val="FFFFFF"/>
                </a:solidFill>
              </a:rPr>
              <a:t>PART 2</a:t>
            </a:r>
            <a:endParaRPr/>
          </a:p>
          <a:p>
            <a:pPr marL="0" lvl="0" indent="0" algn="ctr" rtl="0">
              <a:lnSpc>
                <a:spcPct val="90000"/>
              </a:lnSpc>
              <a:spcBef>
                <a:spcPts val="0"/>
              </a:spcBef>
              <a:spcAft>
                <a:spcPts val="0"/>
              </a:spcAft>
              <a:buClr>
                <a:srgbClr val="FFFFFF"/>
              </a:buClr>
              <a:buSzPts val="2600"/>
              <a:buFont typeface="Calibri"/>
              <a:buNone/>
            </a:pPr>
            <a:r>
              <a:rPr lang="en-US" sz="2600">
                <a:solidFill>
                  <a:srgbClr val="FFFFFF"/>
                </a:solidFill>
              </a:rPr>
              <a:t>Lesson: Keeping It Real. Estate.</a:t>
            </a:r>
            <a:endParaRPr/>
          </a:p>
        </p:txBody>
      </p:sp>
      <p:sp>
        <p:nvSpPr>
          <p:cNvPr id="293" name="Google Shape;293;p15"/>
          <p:cNvSpPr txBox="1">
            <a:spLocks noGrp="1"/>
          </p:cNvSpPr>
          <p:nvPr>
            <p:ph type="sldNum" idx="12"/>
          </p:nvPr>
        </p:nvSpPr>
        <p:spPr>
          <a:xfrm>
            <a:off x="11310257" y="6356350"/>
            <a:ext cx="560009"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98989"/>
                </a:solidFill>
                <a:latin typeface="Calibri"/>
                <a:ea typeface="Calibri"/>
                <a:cs typeface="Calibri"/>
                <a:sym typeface="Calibri"/>
              </a:rPr>
              <a:t>23</a:t>
            </a:fld>
            <a:endParaRPr sz="1200">
              <a:solidFill>
                <a:srgbClr val="898989"/>
              </a:solidFill>
              <a:latin typeface="Calibri"/>
              <a:ea typeface="Calibri"/>
              <a:cs typeface="Calibri"/>
              <a:sym typeface="Calibri"/>
            </a:endParaRPr>
          </a:p>
        </p:txBody>
      </p:sp>
      <p:pic>
        <p:nvPicPr>
          <p:cNvPr id="294" name="Google Shape;294;p15" descr="A logo with green and grey swirls&#10;&#10;AI-generated content may be incorrect."/>
          <p:cNvPicPr preferRelativeResize="0"/>
          <p:nvPr/>
        </p:nvPicPr>
        <p:blipFill rotWithShape="1">
          <a:blip r:embed="rId4">
            <a:alphaModFix/>
          </a:blip>
          <a:srcRect/>
          <a:stretch/>
        </p:blipFill>
        <p:spPr>
          <a:xfrm>
            <a:off x="189491" y="330371"/>
            <a:ext cx="1644522" cy="83872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8"/>
        <p:cNvGrpSpPr/>
        <p:nvPr/>
      </p:nvGrpSpPr>
      <p:grpSpPr>
        <a:xfrm>
          <a:off x="0" y="0"/>
          <a:ext cx="0" cy="0"/>
          <a:chOff x="0" y="0"/>
          <a:chExt cx="0" cy="0"/>
        </a:xfrm>
      </p:grpSpPr>
      <p:sp>
        <p:nvSpPr>
          <p:cNvPr id="299" name="Google Shape;299;g3f50ae2799a_0_130"/>
          <p:cNvSpPr/>
          <p:nvPr/>
        </p:nvSpPr>
        <p:spPr>
          <a:xfrm>
            <a:off x="0" y="-136525"/>
            <a:ext cx="12192000" cy="6858000"/>
          </a:xfrm>
          <a:prstGeom prst="rect">
            <a:avLst/>
          </a:prstGeom>
          <a:solidFill>
            <a:schemeClr val="l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0" name="Google Shape;300;g3f50ae2799a_0_130"/>
          <p:cNvSpPr/>
          <p:nvPr/>
        </p:nvSpPr>
        <p:spPr>
          <a:xfrm rot="3967157" flipH="1">
            <a:off x="8631346" y="490521"/>
            <a:ext cx="2987893" cy="2987893"/>
          </a:xfrm>
          <a:prstGeom prst="arc">
            <a:avLst>
              <a:gd name="adj1" fmla="val 14441841"/>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01" name="Google Shape;301;g3f50ae2799a_0_130"/>
          <p:cNvSpPr txBox="1"/>
          <p:nvPr/>
        </p:nvSpPr>
        <p:spPr>
          <a:xfrm>
            <a:off x="4703675" y="842849"/>
            <a:ext cx="7369200" cy="884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b="0" i="0" u="none" strike="noStrike" cap="none">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4400"/>
              <a:buFont typeface="Calibri"/>
              <a:buNone/>
            </a:pPr>
            <a:r>
              <a:rPr lang="en-US" sz="4400" b="1">
                <a:solidFill>
                  <a:schemeClr val="dk1"/>
                </a:solidFill>
                <a:latin typeface="Calibri"/>
                <a:ea typeface="Calibri"/>
                <a:cs typeface="Calibri"/>
                <a:sym typeface="Calibri"/>
              </a:rPr>
              <a:t>Entry Task: Real Estate Math Lightning Round DEMO</a:t>
            </a:r>
            <a:endParaRPr sz="4400" b="1">
              <a:solidFill>
                <a:schemeClr val="dk1"/>
              </a:solidFill>
              <a:latin typeface="Calibri"/>
              <a:ea typeface="Calibri"/>
              <a:cs typeface="Calibri"/>
              <a:sym typeface="Calibri"/>
            </a:endParaRPr>
          </a:p>
        </p:txBody>
      </p:sp>
      <p:sp>
        <p:nvSpPr>
          <p:cNvPr id="302" name="Google Shape;302;g3f50ae2799a_0_130"/>
          <p:cNvSpPr/>
          <p:nvPr/>
        </p:nvSpPr>
        <p:spPr>
          <a:xfrm flipH="1">
            <a:off x="0" y="5486400"/>
            <a:ext cx="2672863" cy="13716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3" name="Google Shape;303;g3f50ae2799a_0_1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24</a:t>
            </a:fld>
            <a:endParaRPr sz="1200">
              <a:solidFill>
                <a:srgbClr val="888888"/>
              </a:solidFill>
              <a:latin typeface="Calibri"/>
              <a:ea typeface="Calibri"/>
              <a:cs typeface="Calibri"/>
              <a:sym typeface="Calibri"/>
            </a:endParaRPr>
          </a:p>
        </p:txBody>
      </p:sp>
      <p:sp>
        <p:nvSpPr>
          <p:cNvPr id="304" name="Google Shape;304;g3f50ae2799a_0_130"/>
          <p:cNvSpPr txBox="1"/>
          <p:nvPr/>
        </p:nvSpPr>
        <p:spPr>
          <a:xfrm>
            <a:off x="4703675" y="2814675"/>
            <a:ext cx="7369200" cy="36018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Speedy wins!</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sz="2000">
              <a:solidFill>
                <a:schemeClr val="dk1"/>
              </a:solidFill>
              <a:latin typeface="Calibri"/>
              <a:ea typeface="Calibri"/>
              <a:cs typeface="Calibri"/>
              <a:sym typeface="Calibri"/>
            </a:endParaRPr>
          </a:p>
          <a:p>
            <a:pPr marL="914400" lvl="1" indent="-374650" algn="l" rtl="0">
              <a:spcBef>
                <a:spcPts val="0"/>
              </a:spcBef>
              <a:spcAft>
                <a:spcPts val="0"/>
              </a:spcAft>
              <a:buClr>
                <a:schemeClr val="accent4"/>
              </a:buClr>
              <a:buSzPts val="2300"/>
              <a:buFont typeface="Noto Sans Symbols"/>
              <a:buChar char="○"/>
            </a:pPr>
            <a:r>
              <a:rPr lang="en-US" sz="2300">
                <a:solidFill>
                  <a:schemeClr val="dk1"/>
                </a:solidFill>
                <a:latin typeface="Calibri"/>
                <a:ea typeface="Calibri"/>
                <a:cs typeface="Calibri"/>
                <a:sym typeface="Calibri"/>
              </a:rPr>
              <a:t>A home costs $400,000. What's a 10 percent down payment? What's 20 percent?</a:t>
            </a:r>
            <a:endParaRPr sz="2300">
              <a:solidFill>
                <a:schemeClr val="dk1"/>
              </a:solidFill>
              <a:latin typeface="Calibri"/>
              <a:ea typeface="Calibri"/>
              <a:cs typeface="Calibri"/>
              <a:sym typeface="Calibri"/>
            </a:endParaRPr>
          </a:p>
          <a:p>
            <a:pPr marL="914400" lvl="0" indent="0" algn="l" rtl="0">
              <a:spcBef>
                <a:spcPts val="0"/>
              </a:spcBef>
              <a:spcAft>
                <a:spcPts val="0"/>
              </a:spcAft>
              <a:buNone/>
            </a:pPr>
            <a:endParaRPr sz="2300">
              <a:solidFill>
                <a:schemeClr val="dk1"/>
              </a:solidFill>
              <a:latin typeface="Calibri"/>
              <a:ea typeface="Calibri"/>
              <a:cs typeface="Calibri"/>
              <a:sym typeface="Calibri"/>
            </a:endParaRPr>
          </a:p>
          <a:p>
            <a:pPr marL="914400" lvl="1" indent="-374650" algn="l" rtl="0">
              <a:spcBef>
                <a:spcPts val="0"/>
              </a:spcBef>
              <a:spcAft>
                <a:spcPts val="0"/>
              </a:spcAft>
              <a:buClr>
                <a:schemeClr val="accent4"/>
              </a:buClr>
              <a:buSzPts val="2300"/>
              <a:buFont typeface="Noto Sans Symbols"/>
              <a:buChar char="○"/>
            </a:pPr>
            <a:r>
              <a:rPr lang="en-US" sz="2300">
                <a:solidFill>
                  <a:schemeClr val="dk1"/>
                </a:solidFill>
                <a:latin typeface="Calibri"/>
                <a:ea typeface="Calibri"/>
                <a:cs typeface="Calibri"/>
                <a:sym typeface="Calibri"/>
              </a:rPr>
              <a:t>Property taxes are 1.2 percent of the home price. How much is that on a $350,000 home?</a:t>
            </a:r>
            <a:endParaRPr sz="2300">
              <a:solidFill>
                <a:schemeClr val="dk1"/>
              </a:solidFill>
              <a:latin typeface="Calibri"/>
              <a:ea typeface="Calibri"/>
              <a:cs typeface="Calibri"/>
              <a:sym typeface="Calibri"/>
            </a:endParaRPr>
          </a:p>
          <a:p>
            <a:pPr marL="914400" lvl="0" indent="0" algn="l" rtl="0">
              <a:spcBef>
                <a:spcPts val="0"/>
              </a:spcBef>
              <a:spcAft>
                <a:spcPts val="0"/>
              </a:spcAft>
              <a:buNone/>
            </a:pPr>
            <a:endParaRPr sz="2300">
              <a:solidFill>
                <a:schemeClr val="dk1"/>
              </a:solidFill>
              <a:latin typeface="Calibri"/>
              <a:ea typeface="Calibri"/>
              <a:cs typeface="Calibri"/>
              <a:sym typeface="Calibri"/>
            </a:endParaRPr>
          </a:p>
          <a:p>
            <a:pPr marL="914400" lvl="1" indent="-374650" algn="l" rtl="0">
              <a:spcBef>
                <a:spcPts val="0"/>
              </a:spcBef>
              <a:spcAft>
                <a:spcPts val="0"/>
              </a:spcAft>
              <a:buClr>
                <a:schemeClr val="accent4"/>
              </a:buClr>
              <a:buSzPts val="2300"/>
              <a:buFont typeface="Noto Sans Symbols"/>
              <a:buChar char="○"/>
            </a:pPr>
            <a:r>
              <a:rPr lang="en-US" sz="2300">
                <a:solidFill>
                  <a:schemeClr val="dk1"/>
                </a:solidFill>
                <a:latin typeface="Calibri"/>
                <a:ea typeface="Calibri"/>
                <a:cs typeface="Calibri"/>
                <a:sym typeface="Calibri"/>
              </a:rPr>
              <a:t>If rent increases 3 percent each year, what happens to $2,000 rent next year?</a:t>
            </a:r>
            <a:endParaRPr sz="2300">
              <a:solidFill>
                <a:schemeClr val="dk1"/>
              </a:solidFill>
              <a:latin typeface="Calibri"/>
              <a:ea typeface="Calibri"/>
              <a:cs typeface="Calibri"/>
              <a:sym typeface="Calibri"/>
            </a:endParaRPr>
          </a:p>
        </p:txBody>
      </p:sp>
      <p:pic>
        <p:nvPicPr>
          <p:cNvPr id="305" name="Google Shape;305;g3f50ae2799a_0_130"/>
          <p:cNvPicPr preferRelativeResize="0"/>
          <p:nvPr/>
        </p:nvPicPr>
        <p:blipFill rotWithShape="1">
          <a:blip r:embed="rId3">
            <a:alphaModFix/>
          </a:blip>
          <a:srcRect t="27271" r="279" b="-2211"/>
          <a:stretch/>
        </p:blipFill>
        <p:spPr>
          <a:xfrm>
            <a:off x="4525957" y="2394162"/>
            <a:ext cx="4233558" cy="242687"/>
          </a:xfrm>
          <a:prstGeom prst="rect">
            <a:avLst/>
          </a:prstGeom>
          <a:noFill/>
          <a:ln>
            <a:noFill/>
          </a:ln>
        </p:spPr>
      </p:pic>
      <p:pic>
        <p:nvPicPr>
          <p:cNvPr id="306" name="Google Shape;306;g3f50ae2799a_0_130" descr="Real estate agent talked about the terms of the home purchase agreement and asked the customer to sign the documents to make the contract legally, Home sales and home insurance concept. (Provided by Getty Images)"/>
          <p:cNvPicPr preferRelativeResize="0"/>
          <p:nvPr/>
        </p:nvPicPr>
        <p:blipFill rotWithShape="1">
          <a:blip r:embed="rId4">
            <a:alphaModFix/>
          </a:blip>
          <a:srcRect l="15735" r="15735"/>
          <a:stretch/>
        </p:blipFill>
        <p:spPr>
          <a:xfrm rot="-420000">
            <a:off x="-390530" y="689537"/>
            <a:ext cx="4657807" cy="4529922"/>
          </a:xfrm>
          <a:prstGeom prst="rect">
            <a:avLst/>
          </a:prstGeom>
          <a:noFill/>
          <a:ln w="9525" cap="flat" cmpd="sng">
            <a:solidFill>
              <a:schemeClr val="dk1"/>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sp>
        <p:nvSpPr>
          <p:cNvPr id="311" name="Google Shape;311;g3f50ae2799a_0_141"/>
          <p:cNvSpPr/>
          <p:nvPr/>
        </p:nvSpPr>
        <p:spPr>
          <a:xfrm>
            <a:off x="0" y="0"/>
            <a:ext cx="12192000" cy="6858000"/>
          </a:xfrm>
          <a:prstGeom prst="rect">
            <a:avLst/>
          </a:prstGeom>
          <a:solidFill>
            <a:schemeClr val="l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2" name="Google Shape;312;g3f50ae2799a_0_141"/>
          <p:cNvSpPr/>
          <p:nvPr/>
        </p:nvSpPr>
        <p:spPr>
          <a:xfrm rot="3967157" flipH="1">
            <a:off x="8631346" y="490521"/>
            <a:ext cx="2987893" cy="2987893"/>
          </a:xfrm>
          <a:prstGeom prst="arc">
            <a:avLst>
              <a:gd name="adj1" fmla="val 14441841"/>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13" name="Google Shape;313;g3f50ae2799a_0_141"/>
          <p:cNvSpPr txBox="1"/>
          <p:nvPr/>
        </p:nvSpPr>
        <p:spPr>
          <a:xfrm>
            <a:off x="699152" y="766375"/>
            <a:ext cx="11448900" cy="811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a:solidFill>
                  <a:schemeClr val="dk1"/>
                </a:solidFill>
                <a:latin typeface="Calibri"/>
                <a:ea typeface="Calibri"/>
                <a:cs typeface="Calibri"/>
                <a:sym typeface="Calibri"/>
              </a:rPr>
              <a:t>Hook: Would You Rather?</a:t>
            </a:r>
            <a:endParaRPr sz="4000" b="1">
              <a:solidFill>
                <a:schemeClr val="dk1"/>
              </a:solidFill>
              <a:latin typeface="Calibri"/>
              <a:ea typeface="Calibri"/>
              <a:cs typeface="Calibri"/>
              <a:sym typeface="Calibri"/>
            </a:endParaRPr>
          </a:p>
        </p:txBody>
      </p:sp>
      <p:sp>
        <p:nvSpPr>
          <p:cNvPr id="314" name="Google Shape;314;g3f50ae2799a_0_141"/>
          <p:cNvSpPr/>
          <p:nvPr/>
        </p:nvSpPr>
        <p:spPr>
          <a:xfrm flipH="1">
            <a:off x="0" y="5486400"/>
            <a:ext cx="2672863" cy="13716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g3f50ae2799a_0_14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25</a:t>
            </a:fld>
            <a:endParaRPr sz="1200">
              <a:solidFill>
                <a:srgbClr val="888888"/>
              </a:solidFill>
              <a:latin typeface="Calibri"/>
              <a:ea typeface="Calibri"/>
              <a:cs typeface="Calibri"/>
              <a:sym typeface="Calibri"/>
            </a:endParaRPr>
          </a:p>
        </p:txBody>
      </p:sp>
      <p:sp>
        <p:nvSpPr>
          <p:cNvPr id="316" name="Google Shape;316;g3f50ae2799a_0_141"/>
          <p:cNvSpPr txBox="1"/>
          <p:nvPr/>
        </p:nvSpPr>
        <p:spPr>
          <a:xfrm>
            <a:off x="699150" y="2070075"/>
            <a:ext cx="9026100" cy="2601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800">
                <a:solidFill>
                  <a:schemeClr val="dk1"/>
                </a:solidFill>
                <a:latin typeface="Calibri"/>
                <a:ea typeface="Calibri"/>
                <a:cs typeface="Calibri"/>
                <a:sym typeface="Calibri"/>
              </a:rPr>
              <a:t>Have your landlord be your history teacher, or your gym teacher? </a:t>
            </a:r>
            <a:endParaRPr sz="3800">
              <a:solidFill>
                <a:schemeClr val="dk1"/>
              </a:solidFill>
              <a:latin typeface="Calibri"/>
              <a:ea typeface="Calibri"/>
              <a:cs typeface="Calibri"/>
              <a:sym typeface="Calibri"/>
            </a:endParaRPr>
          </a:p>
          <a:p>
            <a:pPr marL="0" marR="0" lvl="0" indent="0" algn="l" rtl="0">
              <a:spcBef>
                <a:spcPts val="0"/>
              </a:spcBef>
              <a:spcAft>
                <a:spcPts val="0"/>
              </a:spcAft>
              <a:buNone/>
            </a:pPr>
            <a:endParaRPr sz="3800">
              <a:solidFill>
                <a:schemeClr val="dk1"/>
              </a:solidFill>
              <a:latin typeface="Calibri"/>
              <a:ea typeface="Calibri"/>
              <a:cs typeface="Calibri"/>
              <a:sym typeface="Calibri"/>
            </a:endParaRPr>
          </a:p>
          <a:p>
            <a:pPr marL="0" marR="0" lvl="0" indent="0" algn="l" rtl="0">
              <a:spcBef>
                <a:spcPts val="0"/>
              </a:spcBef>
              <a:spcAft>
                <a:spcPts val="0"/>
              </a:spcAft>
              <a:buNone/>
            </a:pPr>
            <a:r>
              <a:rPr lang="en-US" sz="3800">
                <a:solidFill>
                  <a:schemeClr val="dk1"/>
                </a:solidFill>
                <a:latin typeface="Calibri"/>
                <a:ea typeface="Calibri"/>
                <a:cs typeface="Calibri"/>
                <a:sym typeface="Calibri"/>
              </a:rPr>
              <a:t>Why???</a:t>
            </a:r>
            <a:endParaRPr sz="3800">
              <a:solidFill>
                <a:schemeClr val="dk1"/>
              </a:solidFill>
              <a:latin typeface="Calibri"/>
              <a:ea typeface="Calibri"/>
              <a:cs typeface="Calibri"/>
              <a:sym typeface="Calibri"/>
            </a:endParaRPr>
          </a:p>
          <a:p>
            <a:pPr marL="457200" marR="0" lvl="0" indent="-387350" algn="l" rtl="0">
              <a:spcBef>
                <a:spcPts val="0"/>
              </a:spcBef>
              <a:spcAft>
                <a:spcPts val="0"/>
              </a:spcAft>
              <a:buClr>
                <a:schemeClr val="dk1"/>
              </a:buClr>
              <a:buSzPts val="1100"/>
              <a:buFont typeface="Noto Sans Symbols"/>
              <a:buNone/>
            </a:pPr>
            <a:endParaRPr sz="1100">
              <a:solidFill>
                <a:schemeClr val="dk1"/>
              </a:solidFill>
              <a:latin typeface="Calibri"/>
              <a:ea typeface="Calibri"/>
              <a:cs typeface="Calibri"/>
              <a:sym typeface="Calibri"/>
            </a:endParaRPr>
          </a:p>
        </p:txBody>
      </p:sp>
      <p:pic>
        <p:nvPicPr>
          <p:cNvPr id="317" name="Google Shape;317;g3f50ae2799a_0_141"/>
          <p:cNvPicPr preferRelativeResize="0"/>
          <p:nvPr/>
        </p:nvPicPr>
        <p:blipFill rotWithShape="1">
          <a:blip r:embed="rId3">
            <a:alphaModFix/>
          </a:blip>
          <a:srcRect t="27271" r="279" b="-2211"/>
          <a:stretch/>
        </p:blipFill>
        <p:spPr>
          <a:xfrm>
            <a:off x="699148" y="1577587"/>
            <a:ext cx="4469671" cy="24268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3f50ae2799a_0_151"/>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323" name="Google Shape;323;g3f50ae2799a_0_151"/>
          <p:cNvSpPr txBox="1"/>
          <p:nvPr/>
        </p:nvSpPr>
        <p:spPr>
          <a:xfrm>
            <a:off x="800300" y="1426075"/>
            <a:ext cx="10424700" cy="39714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2600"/>
              <a:buFont typeface="Arial"/>
              <a:buNone/>
            </a:pPr>
            <a:r>
              <a:rPr lang="en-US" sz="2300" b="1">
                <a:solidFill>
                  <a:schemeClr val="accent2"/>
                </a:solidFill>
              </a:rPr>
              <a:t>Start with your zip code.</a:t>
            </a:r>
            <a:endParaRPr sz="2300" b="1">
              <a:solidFill>
                <a:schemeClr val="accent2"/>
              </a:solidFill>
            </a:endParaRPr>
          </a:p>
          <a:p>
            <a:pPr marL="0" marR="0" lvl="0" indent="0" algn="l" rtl="0">
              <a:lnSpc>
                <a:spcPct val="115000"/>
              </a:lnSpc>
              <a:spcBef>
                <a:spcPts val="1000"/>
              </a:spcBef>
              <a:spcAft>
                <a:spcPts val="0"/>
              </a:spcAft>
              <a:buNone/>
            </a:pPr>
            <a:r>
              <a:rPr lang="en-US" sz="2300">
                <a:solidFill>
                  <a:schemeClr val="dk1"/>
                </a:solidFill>
              </a:rPr>
              <a:t>Go to</a:t>
            </a:r>
            <a:r>
              <a:rPr lang="en-US" sz="2300">
                <a:solidFill>
                  <a:schemeClr val="dk1"/>
                </a:solidFill>
                <a:uFill>
                  <a:noFill/>
                </a:uFill>
                <a:hlinkClick r:id="rId3">
                  <a:extLst>
                    <a:ext uri="{A12FA001-AC4F-418D-AE19-62706E023703}">
                      <ahyp:hlinkClr xmlns:ahyp="http://schemas.microsoft.com/office/drawing/2018/hyperlinkcolor" val="tx"/>
                    </a:ext>
                  </a:extLst>
                </a:hlinkClick>
              </a:rPr>
              <a:t> </a:t>
            </a:r>
            <a:r>
              <a:rPr lang="en-US" sz="2300" u="sng">
                <a:solidFill>
                  <a:schemeClr val="hlink"/>
                </a:solidFill>
                <a:hlinkClick r:id="rId3"/>
              </a:rPr>
              <a:t>niche.com</a:t>
            </a:r>
            <a:r>
              <a:rPr lang="en-US" sz="2300">
                <a:solidFill>
                  <a:schemeClr val="dk1"/>
                </a:solidFill>
              </a:rPr>
              <a:t>. What is the average price of a house in your zip code? </a:t>
            </a:r>
            <a:endParaRPr sz="2300">
              <a:solidFill>
                <a:schemeClr val="dk1"/>
              </a:solidFill>
            </a:endParaRPr>
          </a:p>
        </p:txBody>
      </p:sp>
      <p:sp>
        <p:nvSpPr>
          <p:cNvPr id="324" name="Google Shape;324;g3f50ae2799a_0_151"/>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Home Search Challenge</a:t>
            </a:r>
            <a:endParaRPr sz="3800" b="1">
              <a:solidFill>
                <a:schemeClr val="dk1"/>
              </a:solidFill>
              <a:latin typeface="Calibri"/>
              <a:ea typeface="Calibri"/>
              <a:cs typeface="Calibri"/>
              <a:sym typeface="Calibri"/>
            </a:endParaRPr>
          </a:p>
        </p:txBody>
      </p:sp>
      <p:pic>
        <p:nvPicPr>
          <p:cNvPr id="325" name="Google Shape;325;g3f50ae2799a_0_151"/>
          <p:cNvPicPr preferRelativeResize="0"/>
          <p:nvPr/>
        </p:nvPicPr>
        <p:blipFill rotWithShape="1">
          <a:blip r:embed="rId4">
            <a:alphaModFix/>
          </a:blip>
          <a:srcRect b="36689"/>
          <a:stretch/>
        </p:blipFill>
        <p:spPr>
          <a:xfrm>
            <a:off x="2901325" y="2737850"/>
            <a:ext cx="6222650" cy="363711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3f50ae2799a_0_175"/>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331" name="Google Shape;331;g3f50ae2799a_0_175"/>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Activity: Home Search Challenge</a:t>
            </a:r>
            <a:endParaRPr sz="3800" b="1">
              <a:solidFill>
                <a:schemeClr val="dk1"/>
              </a:solidFill>
              <a:latin typeface="Calibri"/>
              <a:ea typeface="Calibri"/>
              <a:cs typeface="Calibri"/>
              <a:sym typeface="Calibri"/>
            </a:endParaRPr>
          </a:p>
        </p:txBody>
      </p:sp>
      <p:sp>
        <p:nvSpPr>
          <p:cNvPr id="332" name="Google Shape;332;g3f50ae2799a_0_175"/>
          <p:cNvSpPr txBox="1"/>
          <p:nvPr/>
        </p:nvSpPr>
        <p:spPr>
          <a:xfrm>
            <a:off x="800300" y="1592700"/>
            <a:ext cx="10424700" cy="555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2600"/>
              <a:buFont typeface="Arial"/>
              <a:buNone/>
            </a:pPr>
            <a:r>
              <a:rPr lang="en-US" sz="2500" b="1">
                <a:solidFill>
                  <a:schemeClr val="accent2"/>
                </a:solidFill>
                <a:latin typeface="Calibri"/>
                <a:ea typeface="Calibri"/>
                <a:cs typeface="Calibri"/>
                <a:sym typeface="Calibri"/>
              </a:rPr>
              <a:t>You are the home buyer!</a:t>
            </a:r>
            <a:endParaRPr sz="2500" b="1">
              <a:solidFill>
                <a:schemeClr val="accent2"/>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sz="2200" b="1">
                <a:solidFill>
                  <a:schemeClr val="dk1"/>
                </a:solidFill>
              </a:rPr>
              <a:t>Purpose</a:t>
            </a:r>
            <a:r>
              <a:rPr lang="en-US" sz="2200">
                <a:solidFill>
                  <a:schemeClr val="dk1"/>
                </a:solidFill>
              </a:rPr>
              <a:t>: Students discover how cost of living, geography, and local economies shape housing, while defining what a home means to them.</a:t>
            </a:r>
            <a:endParaRPr sz="22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2200" b="1">
                <a:solidFill>
                  <a:schemeClr val="dk1"/>
                </a:solidFill>
              </a:rPr>
              <a:t>Task</a:t>
            </a:r>
            <a:r>
              <a:rPr lang="en-US" sz="2200">
                <a:solidFill>
                  <a:schemeClr val="dk1"/>
                </a:solidFill>
              </a:rPr>
              <a:t>: </a:t>
            </a:r>
            <a:endParaRPr sz="2200">
              <a:solidFill>
                <a:schemeClr val="dk1"/>
              </a:solidFill>
            </a:endParaRPr>
          </a:p>
          <a:p>
            <a:pPr marL="457200" lvl="0" indent="-368300" algn="l" rtl="0">
              <a:lnSpc>
                <a:spcPct val="115000"/>
              </a:lnSpc>
              <a:spcBef>
                <a:spcPts val="1200"/>
              </a:spcBef>
              <a:spcAft>
                <a:spcPts val="0"/>
              </a:spcAft>
              <a:buClr>
                <a:schemeClr val="dk1"/>
              </a:buClr>
              <a:buSzPts val="2200"/>
              <a:buChar char="●"/>
            </a:pPr>
            <a:r>
              <a:rPr lang="en-US" sz="2200">
                <a:solidFill>
                  <a:schemeClr val="dk1"/>
                </a:solidFill>
              </a:rPr>
              <a:t>In group A, B or C, you will find a home anywhere in the US on Zillow or Redfin that fits your needs and values. </a:t>
            </a:r>
            <a:endParaRPr sz="2200">
              <a:solidFill>
                <a:schemeClr val="dk1"/>
              </a:solidFill>
            </a:endParaRPr>
          </a:p>
          <a:p>
            <a:pPr marL="457200" lvl="0" indent="-368300" algn="l" rtl="0">
              <a:lnSpc>
                <a:spcPct val="115000"/>
              </a:lnSpc>
              <a:spcBef>
                <a:spcPts val="0"/>
              </a:spcBef>
              <a:spcAft>
                <a:spcPts val="0"/>
              </a:spcAft>
              <a:buClr>
                <a:schemeClr val="dk1"/>
              </a:buClr>
              <a:buSzPts val="2200"/>
              <a:buChar char="●"/>
            </a:pPr>
            <a:r>
              <a:rPr lang="en-US" sz="2200">
                <a:solidFill>
                  <a:schemeClr val="dk1"/>
                </a:solidFill>
              </a:rPr>
              <a:t>Agree on ONE property</a:t>
            </a:r>
            <a:endParaRPr sz="2200">
              <a:solidFill>
                <a:schemeClr val="dk1"/>
              </a:solidFill>
            </a:endParaRPr>
          </a:p>
          <a:p>
            <a:pPr marL="457200" lvl="0" indent="-368300" algn="l" rtl="0">
              <a:lnSpc>
                <a:spcPct val="115000"/>
              </a:lnSpc>
              <a:spcBef>
                <a:spcPts val="0"/>
              </a:spcBef>
              <a:spcAft>
                <a:spcPts val="0"/>
              </a:spcAft>
              <a:buClr>
                <a:schemeClr val="dk1"/>
              </a:buClr>
              <a:buSzPts val="2200"/>
              <a:buChar char="●"/>
            </a:pPr>
            <a:r>
              <a:rPr lang="en-US" sz="2200">
                <a:solidFill>
                  <a:schemeClr val="dk1"/>
                </a:solidFill>
              </a:rPr>
              <a:t>Note the size, location, walkability, and community features your budget buys.</a:t>
            </a:r>
            <a:endParaRPr sz="22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2200">
              <a:solidFill>
                <a:schemeClr val="dk1"/>
              </a:solidFill>
            </a:endParaRPr>
          </a:p>
          <a:p>
            <a:pPr marL="0" marR="0" lvl="0" indent="0" algn="l" rtl="0">
              <a:lnSpc>
                <a:spcPct val="115000"/>
              </a:lnSpc>
              <a:spcBef>
                <a:spcPts val="12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endParaRPr sz="2300" b="1">
              <a:solidFill>
                <a:schemeClr val="dk1"/>
              </a:solidFill>
            </a:endParaRPr>
          </a:p>
          <a:p>
            <a:pPr marL="0" marR="0" lvl="0" indent="0" algn="l" rtl="0">
              <a:lnSpc>
                <a:spcPct val="115000"/>
              </a:lnSpc>
              <a:spcBef>
                <a:spcPts val="12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a:p>
            <a:pPr marL="0" marR="0" lvl="0" indent="0" algn="l" rtl="0">
              <a:lnSpc>
                <a:spcPct val="115000"/>
              </a:lnSpc>
              <a:spcBef>
                <a:spcPts val="10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6"/>
        <p:cNvGrpSpPr/>
        <p:nvPr/>
      </p:nvGrpSpPr>
      <p:grpSpPr>
        <a:xfrm>
          <a:off x="0" y="0"/>
          <a:ext cx="0" cy="0"/>
          <a:chOff x="0" y="0"/>
          <a:chExt cx="0" cy="0"/>
        </a:xfrm>
      </p:grpSpPr>
      <p:sp>
        <p:nvSpPr>
          <p:cNvPr id="337" name="Google Shape;337;g3f50ae2799a_0_183"/>
          <p:cNvSpPr/>
          <p:nvPr/>
        </p:nvSpPr>
        <p:spPr>
          <a:xfrm>
            <a:off x="0" y="0"/>
            <a:ext cx="12189000" cy="6356400"/>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endParaRPr sz="2500" b="1">
              <a:solidFill>
                <a:schemeClr val="dk1"/>
              </a:solidFill>
            </a:endParaRPr>
          </a:p>
        </p:txBody>
      </p:sp>
      <p:sp>
        <p:nvSpPr>
          <p:cNvPr id="338" name="Google Shape;338;g3f50ae2799a_0_183"/>
          <p:cNvSpPr/>
          <p:nvPr/>
        </p:nvSpPr>
        <p:spPr>
          <a:xfrm flipH="1">
            <a:off x="5124897" y="0"/>
            <a:ext cx="7067100" cy="6858000"/>
          </a:xfrm>
          <a:prstGeom prst="rect">
            <a:avLst/>
          </a:prstGeom>
          <a:gradFill>
            <a:gsLst>
              <a:gs pos="0">
                <a:srgbClr val="FFFFFF">
                  <a:alpha val="0"/>
                </a:srgbClr>
              </a:gs>
              <a:gs pos="19000">
                <a:srgbClr val="FFFFFF">
                  <a:alpha val="38039"/>
                </a:srgbClr>
              </a:gs>
              <a:gs pos="35000">
                <a:srgbClr val="FFFFFF">
                  <a:alpha val="76862"/>
                </a:srgbClr>
              </a:gs>
              <a:gs pos="48000">
                <a:schemeClr val="lt1"/>
              </a:gs>
              <a:gs pos="100000">
                <a:schemeClr val="lt1"/>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g3f50ae2799a_0_183"/>
          <p:cNvSpPr txBox="1"/>
          <p:nvPr/>
        </p:nvSpPr>
        <p:spPr>
          <a:xfrm>
            <a:off x="1032425" y="-268025"/>
            <a:ext cx="11158800" cy="2015400"/>
          </a:xfrm>
          <a:prstGeom prst="rect">
            <a:avLst/>
          </a:prstGeom>
          <a:noFill/>
          <a:ln>
            <a:noFill/>
          </a:ln>
        </p:spPr>
        <p:txBody>
          <a:bodyPr spcFirstLastPara="1" wrap="square" lIns="91425" tIns="45700" rIns="91425" bIns="45700" anchor="b" anchorCtr="0">
            <a:normAutofit lnSpcReduction="20000"/>
          </a:bodyPr>
          <a:lstStyle/>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5200"/>
              <a:buFont typeface="Calibri"/>
              <a:buNone/>
            </a:pPr>
            <a:r>
              <a:rPr lang="en-US" sz="5200">
                <a:solidFill>
                  <a:schemeClr val="dk1"/>
                </a:solidFill>
                <a:latin typeface="Calibri"/>
                <a:ea typeface="Calibri"/>
                <a:cs typeface="Calibri"/>
                <a:sym typeface="Calibri"/>
              </a:rPr>
              <a:t>Breakout &amp; Shareout</a:t>
            </a:r>
            <a:endParaRPr sz="44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p:txBody>
      </p:sp>
      <p:sp>
        <p:nvSpPr>
          <p:cNvPr id="340" name="Google Shape;340;g3f50ae2799a_0_18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28</a:t>
            </a:fld>
            <a:endParaRPr sz="1200">
              <a:solidFill>
                <a:srgbClr val="888888"/>
              </a:solidFill>
              <a:latin typeface="Calibri"/>
              <a:ea typeface="Calibri"/>
              <a:cs typeface="Calibri"/>
              <a:sym typeface="Calibri"/>
            </a:endParaRPr>
          </a:p>
        </p:txBody>
      </p:sp>
      <p:pic>
        <p:nvPicPr>
          <p:cNvPr id="341" name="Google Shape;341;g3f50ae2799a_0_183" descr="A logo with green and grey swirls&#10;&#10;AI-generated content may be incorrect."/>
          <p:cNvPicPr preferRelativeResize="0"/>
          <p:nvPr/>
        </p:nvPicPr>
        <p:blipFill rotWithShape="1">
          <a:blip r:embed="rId3">
            <a:alphaModFix/>
          </a:blip>
          <a:srcRect/>
          <a:stretch/>
        </p:blipFill>
        <p:spPr>
          <a:xfrm>
            <a:off x="10086537" y="327114"/>
            <a:ext cx="1620098" cy="827331"/>
          </a:xfrm>
          <a:prstGeom prst="rect">
            <a:avLst/>
          </a:prstGeom>
          <a:noFill/>
          <a:ln>
            <a:noFill/>
          </a:ln>
        </p:spPr>
      </p:pic>
      <p:pic>
        <p:nvPicPr>
          <p:cNvPr id="342" name="Google Shape;342;g3f50ae2799a_0_183"/>
          <p:cNvPicPr preferRelativeResize="0"/>
          <p:nvPr/>
        </p:nvPicPr>
        <p:blipFill rotWithShape="1">
          <a:blip r:embed="rId4">
            <a:alphaModFix/>
          </a:blip>
          <a:srcRect/>
          <a:stretch/>
        </p:blipFill>
        <p:spPr>
          <a:xfrm>
            <a:off x="810260" y="1154440"/>
            <a:ext cx="6447145" cy="323850"/>
          </a:xfrm>
          <a:prstGeom prst="rect">
            <a:avLst/>
          </a:prstGeom>
          <a:noFill/>
          <a:ln>
            <a:noFill/>
          </a:ln>
        </p:spPr>
      </p:pic>
      <p:sp>
        <p:nvSpPr>
          <p:cNvPr id="343" name="Google Shape;343;g3f50ae2799a_0_183"/>
          <p:cNvSpPr txBox="1"/>
          <p:nvPr/>
        </p:nvSpPr>
        <p:spPr>
          <a:xfrm>
            <a:off x="1032425" y="1742850"/>
            <a:ext cx="10675500" cy="129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400"/>
              </a:spcAft>
              <a:buClr>
                <a:schemeClr val="dk1"/>
              </a:buClr>
              <a:buSzPts val="1100"/>
              <a:buFont typeface="Arial"/>
              <a:buNone/>
            </a:pPr>
            <a:r>
              <a:rPr lang="en-US" sz="2700" b="1">
                <a:solidFill>
                  <a:schemeClr val="accent2"/>
                </a:solidFill>
              </a:rPr>
              <a:t>Roommates are fun!</a:t>
            </a:r>
            <a:endParaRPr sz="2500" b="1">
              <a:solidFill>
                <a:schemeClr val="dk1"/>
              </a:solidFill>
            </a:endParaRPr>
          </a:p>
        </p:txBody>
      </p:sp>
      <p:pic>
        <p:nvPicPr>
          <p:cNvPr id="344" name="Google Shape;344;g3f50ae2799a_0_183"/>
          <p:cNvPicPr preferRelativeResize="0"/>
          <p:nvPr/>
        </p:nvPicPr>
        <p:blipFill rotWithShape="1">
          <a:blip r:embed="rId5">
            <a:alphaModFix/>
          </a:blip>
          <a:srcRect t="36713"/>
          <a:stretch/>
        </p:blipFill>
        <p:spPr>
          <a:xfrm>
            <a:off x="790775" y="2610783"/>
            <a:ext cx="11158799" cy="2627142"/>
          </a:xfrm>
          <a:prstGeom prst="rect">
            <a:avLst/>
          </a:prstGeom>
          <a:noFill/>
          <a:ln>
            <a:noFill/>
          </a:ln>
        </p:spPr>
      </p:pic>
      <p:sp>
        <p:nvSpPr>
          <p:cNvPr id="345" name="Google Shape;345;g3f50ae2799a_0_183"/>
          <p:cNvSpPr txBox="1"/>
          <p:nvPr/>
        </p:nvSpPr>
        <p:spPr>
          <a:xfrm>
            <a:off x="1032425" y="5591900"/>
            <a:ext cx="10453200" cy="638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400"/>
              </a:spcAft>
              <a:buClr>
                <a:schemeClr val="dk1"/>
              </a:buClr>
              <a:buSzPts val="1100"/>
              <a:buFont typeface="Arial"/>
              <a:buNone/>
            </a:pPr>
            <a:r>
              <a:rPr lang="en-US" sz="2300" b="1">
                <a:solidFill>
                  <a:schemeClr val="dk1"/>
                </a:solidFill>
              </a:rPr>
              <a:t>Prep a 60-second pitch. Share your home choice and why!</a:t>
            </a:r>
            <a:endParaRPr sz="2700" b="1">
              <a:solidFill>
                <a:schemeClr val="accen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3f50ae2799a_0_204"/>
          <p:cNvSpPr txBox="1">
            <a:spLocks noGrp="1"/>
          </p:cNvSpPr>
          <p:nvPr>
            <p:ph type="sldNum" idx="12"/>
          </p:nvPr>
        </p:nvSpPr>
        <p:spPr>
          <a:xfrm>
            <a:off x="8604226" y="6374965"/>
            <a:ext cx="326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351" name="Google Shape;351;g3f50ae2799a_0_204"/>
          <p:cNvSpPr txBox="1"/>
          <p:nvPr/>
        </p:nvSpPr>
        <p:spPr>
          <a:xfrm>
            <a:off x="713751" y="141961"/>
            <a:ext cx="11378700" cy="97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a:solidFill>
                <a:schemeClr val="dk1"/>
              </a:solidFill>
              <a:latin typeface="Calibri"/>
              <a:ea typeface="Calibri"/>
              <a:cs typeface="Calibri"/>
              <a:sym typeface="Calibri"/>
            </a:endParaRPr>
          </a:p>
          <a:p>
            <a:pPr marL="0" lvl="0" indent="0" algn="l" rtl="0">
              <a:lnSpc>
                <a:spcPct val="90000"/>
              </a:lnSpc>
              <a:spcBef>
                <a:spcPts val="600"/>
              </a:spcBef>
              <a:spcAft>
                <a:spcPts val="0"/>
              </a:spcAft>
              <a:buClr>
                <a:schemeClr val="dk1"/>
              </a:buClr>
              <a:buSzPts val="4400"/>
              <a:buFont typeface="Calibri"/>
              <a:buNone/>
            </a:pPr>
            <a:r>
              <a:rPr lang="en-US" sz="3800" b="1">
                <a:solidFill>
                  <a:schemeClr val="dk1"/>
                </a:solidFill>
                <a:latin typeface="Calibri"/>
                <a:ea typeface="Calibri"/>
                <a:cs typeface="Calibri"/>
                <a:sym typeface="Calibri"/>
              </a:rPr>
              <a:t>Extension: Home Search Challenge </a:t>
            </a:r>
            <a:endParaRPr sz="3800" b="1">
              <a:solidFill>
                <a:schemeClr val="dk1"/>
              </a:solidFill>
              <a:latin typeface="Calibri"/>
              <a:ea typeface="Calibri"/>
              <a:cs typeface="Calibri"/>
              <a:sym typeface="Calibri"/>
            </a:endParaRPr>
          </a:p>
        </p:txBody>
      </p:sp>
      <p:sp>
        <p:nvSpPr>
          <p:cNvPr id="352" name="Google Shape;352;g3f50ae2799a_0_204"/>
          <p:cNvSpPr txBox="1"/>
          <p:nvPr/>
        </p:nvSpPr>
        <p:spPr>
          <a:xfrm>
            <a:off x="800300" y="1592700"/>
            <a:ext cx="10424700" cy="555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2600"/>
              <a:buFont typeface="Arial"/>
              <a:buNone/>
            </a:pPr>
            <a:r>
              <a:rPr lang="en-US" sz="2500" b="1">
                <a:solidFill>
                  <a:schemeClr val="accent2"/>
                </a:solidFill>
                <a:latin typeface="Calibri"/>
                <a:ea typeface="Calibri"/>
                <a:cs typeface="Calibri"/>
                <a:sym typeface="Calibri"/>
              </a:rPr>
              <a:t>You are the real estate agent!</a:t>
            </a:r>
            <a:endParaRPr sz="2500" b="1">
              <a:solidFill>
                <a:schemeClr val="accent2"/>
              </a:solidFill>
              <a:latin typeface="Calibri"/>
              <a:ea typeface="Calibri"/>
              <a:cs typeface="Calibri"/>
              <a:sym typeface="Calibri"/>
            </a:endParaRPr>
          </a:p>
          <a:p>
            <a:pPr marL="0" lvl="0" indent="0" algn="l" rtl="0">
              <a:lnSpc>
                <a:spcPct val="115000"/>
              </a:lnSpc>
              <a:spcBef>
                <a:spcPts val="1200"/>
              </a:spcBef>
              <a:spcAft>
                <a:spcPts val="0"/>
              </a:spcAft>
              <a:buNone/>
            </a:pPr>
            <a:r>
              <a:rPr lang="en-US" sz="2300" b="1">
                <a:solidFill>
                  <a:schemeClr val="dk1"/>
                </a:solidFill>
              </a:rPr>
              <a:t>Purpose</a:t>
            </a:r>
            <a:r>
              <a:rPr lang="en-US" sz="2300">
                <a:solidFill>
                  <a:schemeClr val="dk1"/>
                </a:solidFill>
              </a:rPr>
              <a:t>: Students practice research, persuasion, and client-centered thinking. </a:t>
            </a:r>
            <a:endParaRPr sz="2300">
              <a:solidFill>
                <a:schemeClr val="dk1"/>
              </a:solidFill>
            </a:endParaRPr>
          </a:p>
          <a:p>
            <a:pPr marL="457200" lvl="0" indent="-374650" algn="l" rtl="0">
              <a:lnSpc>
                <a:spcPct val="115000"/>
              </a:lnSpc>
              <a:spcBef>
                <a:spcPts val="1200"/>
              </a:spcBef>
              <a:spcAft>
                <a:spcPts val="0"/>
              </a:spcAft>
              <a:buClr>
                <a:schemeClr val="dk1"/>
              </a:buClr>
              <a:buSzPts val="2300"/>
              <a:buAutoNum type="arabicPeriod"/>
            </a:pPr>
            <a:r>
              <a:rPr lang="en-US" sz="2300" b="1">
                <a:solidFill>
                  <a:schemeClr val="dk1"/>
                </a:solidFill>
              </a:rPr>
              <a:t>Choose the Buyer.</a:t>
            </a:r>
            <a:r>
              <a:rPr lang="en-US" sz="2300">
                <a:solidFill>
                  <a:schemeClr val="dk1"/>
                </a:solidFill>
              </a:rPr>
              <a:t> One student is the Buyer and shares a quick profile: budget, location, must‑haves, dealbreakers.</a:t>
            </a:r>
            <a:endParaRPr sz="2300">
              <a:solidFill>
                <a:schemeClr val="dk1"/>
              </a:solidFill>
            </a:endParaRPr>
          </a:p>
          <a:p>
            <a:pPr marL="457200" lvl="0" indent="-374650" algn="l" rtl="0">
              <a:lnSpc>
                <a:spcPct val="115000"/>
              </a:lnSpc>
              <a:spcBef>
                <a:spcPts val="0"/>
              </a:spcBef>
              <a:spcAft>
                <a:spcPts val="0"/>
              </a:spcAft>
              <a:buClr>
                <a:schemeClr val="dk1"/>
              </a:buClr>
              <a:buSzPts val="2300"/>
              <a:buAutoNum type="arabicPeriod"/>
            </a:pPr>
            <a:r>
              <a:rPr lang="en-US" sz="2300" b="1">
                <a:solidFill>
                  <a:schemeClr val="dk1"/>
                </a:solidFill>
              </a:rPr>
              <a:t>Agents Search. </a:t>
            </a:r>
            <a:r>
              <a:rPr lang="en-US" sz="2300">
                <a:solidFill>
                  <a:schemeClr val="dk1"/>
                </a:solidFill>
              </a:rPr>
              <a:t>Everyone else searches Zillow/Redfin for the best match. </a:t>
            </a:r>
            <a:endParaRPr sz="2300">
              <a:solidFill>
                <a:schemeClr val="dk1"/>
              </a:solidFill>
            </a:endParaRPr>
          </a:p>
          <a:p>
            <a:pPr marL="457200" lvl="0" indent="-374650" algn="l" rtl="0">
              <a:lnSpc>
                <a:spcPct val="115000"/>
              </a:lnSpc>
              <a:spcBef>
                <a:spcPts val="0"/>
              </a:spcBef>
              <a:spcAft>
                <a:spcPts val="0"/>
              </a:spcAft>
              <a:buClr>
                <a:schemeClr val="dk1"/>
              </a:buClr>
              <a:buSzPts val="2300"/>
              <a:buAutoNum type="arabicPeriod"/>
            </a:pPr>
            <a:r>
              <a:rPr lang="en-US" sz="2300" b="1">
                <a:solidFill>
                  <a:schemeClr val="dk1"/>
                </a:solidFill>
              </a:rPr>
              <a:t>Agents pitch.</a:t>
            </a:r>
            <a:r>
              <a:rPr lang="en-US" sz="2300">
                <a:solidFill>
                  <a:schemeClr val="dk1"/>
                </a:solidFill>
              </a:rPr>
              <a:t> Agent gets 60 seconds to present their listing, or give block of time and buyer moves around the whole time.</a:t>
            </a:r>
            <a:endParaRPr sz="2300">
              <a:solidFill>
                <a:schemeClr val="dk1"/>
              </a:solidFill>
            </a:endParaRPr>
          </a:p>
          <a:p>
            <a:pPr marL="457200" lvl="0" indent="-374650" algn="l" rtl="0">
              <a:lnSpc>
                <a:spcPct val="115000"/>
              </a:lnSpc>
              <a:spcBef>
                <a:spcPts val="0"/>
              </a:spcBef>
              <a:spcAft>
                <a:spcPts val="0"/>
              </a:spcAft>
              <a:buClr>
                <a:schemeClr val="dk1"/>
              </a:buClr>
              <a:buSzPts val="2300"/>
              <a:buAutoNum type="arabicPeriod"/>
            </a:pPr>
            <a:r>
              <a:rPr lang="en-US" sz="2300" b="1">
                <a:solidFill>
                  <a:schemeClr val="dk1"/>
                </a:solidFill>
              </a:rPr>
              <a:t>The Buyer chooses.</a:t>
            </a:r>
            <a:r>
              <a:rPr lang="en-US" sz="2300">
                <a:solidFill>
                  <a:schemeClr val="dk1"/>
                </a:solidFill>
              </a:rPr>
              <a:t> They announce their pick and explain the deciding factor. Which agent listened best?</a:t>
            </a:r>
            <a:endParaRPr sz="2300">
              <a:solidFill>
                <a:schemeClr val="dk1"/>
              </a:solidFill>
            </a:endParaRPr>
          </a:p>
          <a:p>
            <a:pPr marL="0" lvl="0" indent="0" algn="l" rtl="0">
              <a:lnSpc>
                <a:spcPct val="115000"/>
              </a:lnSpc>
              <a:spcBef>
                <a:spcPts val="1200"/>
              </a:spcBef>
              <a:spcAft>
                <a:spcPts val="0"/>
              </a:spcAft>
              <a:buNone/>
            </a:pPr>
            <a:r>
              <a:rPr lang="en-US" sz="2300" b="1">
                <a:solidFill>
                  <a:schemeClr val="dk1"/>
                </a:solidFill>
              </a:rPr>
              <a:t>Extra Fun</a:t>
            </a:r>
            <a:r>
              <a:rPr lang="en-US" sz="2300">
                <a:solidFill>
                  <a:schemeClr val="dk1"/>
                </a:solidFill>
              </a:rPr>
              <a:t>: Rotate a new buyer each round. Add a commission twist where the winning agent earns points toward a class incentive..</a:t>
            </a:r>
            <a:endParaRPr sz="23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2200">
              <a:solidFill>
                <a:schemeClr val="dk1"/>
              </a:solidFill>
            </a:endParaRPr>
          </a:p>
          <a:p>
            <a:pPr marL="0" marR="0" lvl="0" indent="0" algn="l" rtl="0">
              <a:lnSpc>
                <a:spcPct val="115000"/>
              </a:lnSpc>
              <a:spcBef>
                <a:spcPts val="12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endParaRPr sz="2300" b="1">
              <a:solidFill>
                <a:schemeClr val="dk1"/>
              </a:solidFill>
            </a:endParaRPr>
          </a:p>
          <a:p>
            <a:pPr marL="0" marR="0" lvl="0" indent="0" algn="l" rtl="0">
              <a:lnSpc>
                <a:spcPct val="115000"/>
              </a:lnSpc>
              <a:spcBef>
                <a:spcPts val="12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a:p>
            <a:pPr marL="0" marR="0" lvl="0" indent="0" algn="l" rtl="0">
              <a:lnSpc>
                <a:spcPct val="115000"/>
              </a:lnSpc>
              <a:spcBef>
                <a:spcPts val="1000"/>
              </a:spcBef>
              <a:spcAft>
                <a:spcPts val="0"/>
              </a:spcAft>
              <a:buClr>
                <a:schemeClr val="dk1"/>
              </a:buClr>
              <a:buSzPts val="2600"/>
              <a:buFont typeface="Arial"/>
              <a:buNone/>
            </a:pPr>
            <a:endParaRPr sz="2500" b="1">
              <a:solidFill>
                <a:schemeClr val="accent2"/>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3"/>
          <p:cNvSpPr/>
          <p:nvPr/>
        </p:nvSpPr>
        <p:spPr>
          <a:xfrm rot="3967198" flipH="1">
            <a:off x="8631348" y="490493"/>
            <a:ext cx="2987899" cy="2987899"/>
          </a:xfrm>
          <a:prstGeom prst="arc">
            <a:avLst>
              <a:gd name="adj1" fmla="val 14441841"/>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4" name="Google Shape;94;p3"/>
          <p:cNvSpPr txBox="1"/>
          <p:nvPr/>
        </p:nvSpPr>
        <p:spPr>
          <a:xfrm>
            <a:off x="4732424" y="655339"/>
            <a:ext cx="5976607"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Presenter</a:t>
            </a:r>
            <a:endParaRPr/>
          </a:p>
        </p:txBody>
      </p:sp>
      <p:sp>
        <p:nvSpPr>
          <p:cNvPr id="95" name="Google Shape;95;p3"/>
          <p:cNvSpPr/>
          <p:nvPr/>
        </p:nvSpPr>
        <p:spPr>
          <a:xfrm flipH="1">
            <a:off x="0" y="5486400"/>
            <a:ext cx="2672863" cy="13716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6" name="Google Shape;96;p3" descr="A person standing in a room&#10;&#10;AI-generated content may be incorrect."/>
          <p:cNvPicPr preferRelativeResize="0"/>
          <p:nvPr/>
        </p:nvPicPr>
        <p:blipFill rotWithShape="1">
          <a:blip r:embed="rId3">
            <a:alphaModFix/>
          </a:blip>
          <a:srcRect t="154" r="25309" b="-309"/>
          <a:stretch/>
        </p:blipFill>
        <p:spPr>
          <a:xfrm>
            <a:off x="478490" y="1069319"/>
            <a:ext cx="4064227" cy="3650846"/>
          </a:xfrm>
          <a:custGeom>
            <a:avLst/>
            <a:gdLst/>
            <a:ahLst/>
            <a:cxnLst/>
            <a:rect l="l" t="t" r="r" b="b"/>
            <a:pathLst>
              <a:path w="4777381" h="5643794" extrusionOk="0">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ln>
            <a:noFill/>
          </a:ln>
        </p:spPr>
      </p:pic>
      <p:sp>
        <p:nvSpPr>
          <p:cNvPr id="97" name="Google Shape;97;p3"/>
          <p:cNvSpPr txBox="1"/>
          <p:nvPr/>
        </p:nvSpPr>
        <p:spPr>
          <a:xfrm>
            <a:off x="4732425" y="1793950"/>
            <a:ext cx="5659800" cy="3222900"/>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chemeClr val="dk1"/>
              </a:buClr>
              <a:buSzPts val="1900"/>
              <a:buFont typeface="Arial"/>
              <a:buNone/>
            </a:pPr>
            <a:r>
              <a:rPr lang="en-US" sz="1900" b="1" i="0" u="none" strike="noStrike" cap="none">
                <a:solidFill>
                  <a:schemeClr val="dk1"/>
                </a:solidFill>
                <a:latin typeface="Calibri"/>
                <a:ea typeface="Calibri"/>
                <a:cs typeface="Calibri"/>
                <a:sym typeface="Calibri"/>
              </a:rPr>
              <a:t>¡Hola! </a:t>
            </a:r>
            <a:r>
              <a:rPr lang="en-US" sz="1900" b="0" i="0" u="none" strike="noStrike" cap="none">
                <a:solidFill>
                  <a:schemeClr val="dk1"/>
                </a:solidFill>
                <a:latin typeface="Calibri"/>
                <a:ea typeface="Calibri"/>
                <a:cs typeface="Calibri"/>
                <a:sym typeface="Calibri"/>
              </a:rPr>
              <a:t>I'm Diana Isern:</a:t>
            </a:r>
            <a:endParaRPr sz="1900" b="0" i="0" u="none" strike="noStrike" cap="none">
              <a:solidFill>
                <a:schemeClr val="dk1"/>
              </a:solidFill>
              <a:latin typeface="Calibri"/>
              <a:ea typeface="Calibri"/>
              <a:cs typeface="Calibri"/>
              <a:sym typeface="Calibri"/>
            </a:endParaRPr>
          </a:p>
          <a:p>
            <a:pPr marL="457200" marR="0" lvl="1" indent="-228600" algn="l" rtl="0">
              <a:lnSpc>
                <a:spcPct val="90000"/>
              </a:lnSpc>
              <a:spcBef>
                <a:spcPts val="1000"/>
              </a:spcBef>
              <a:spcAft>
                <a:spcPts val="0"/>
              </a:spcAft>
              <a:buClr>
                <a:schemeClr val="dk1"/>
              </a:buClr>
              <a:buSzPts val="1900"/>
              <a:buFont typeface="Arial"/>
              <a:buChar char="•"/>
            </a:pPr>
            <a:r>
              <a:rPr lang="en-US" sz="1900" b="0" i="0" u="none" strike="noStrike" cap="none">
                <a:solidFill>
                  <a:schemeClr val="dk1"/>
                </a:solidFill>
                <a:latin typeface="Calibri"/>
                <a:ea typeface="Calibri"/>
                <a:cs typeface="Calibri"/>
                <a:sym typeface="Calibri"/>
              </a:rPr>
              <a:t>Assistant Principal – 20 years in NYC Public Schools</a:t>
            </a:r>
            <a:endParaRPr sz="1900" b="0" i="0" u="none" strike="noStrike" cap="none">
              <a:solidFill>
                <a:schemeClr val="dk1"/>
              </a:solidFill>
              <a:latin typeface="Calibri"/>
              <a:ea typeface="Calibri"/>
              <a:cs typeface="Calibri"/>
              <a:sym typeface="Calibri"/>
            </a:endParaRPr>
          </a:p>
          <a:p>
            <a:pPr marL="457200" marR="0" lvl="1" indent="-228600" algn="l" rtl="0">
              <a:lnSpc>
                <a:spcPct val="90000"/>
              </a:lnSpc>
              <a:spcBef>
                <a:spcPts val="1000"/>
              </a:spcBef>
              <a:spcAft>
                <a:spcPts val="0"/>
              </a:spcAft>
              <a:buClr>
                <a:schemeClr val="dk1"/>
              </a:buClr>
              <a:buSzPts val="1900"/>
              <a:buFont typeface="Arial"/>
              <a:buChar char="•"/>
            </a:pPr>
            <a:r>
              <a:rPr lang="en-US" sz="1900" b="0" i="0" u="none" strike="noStrike" cap="none">
                <a:solidFill>
                  <a:schemeClr val="dk1"/>
                </a:solidFill>
                <a:latin typeface="Calibri"/>
                <a:ea typeface="Calibri"/>
                <a:cs typeface="Calibri"/>
                <a:sym typeface="Calibri"/>
              </a:rPr>
              <a:t>Financial Educator &amp; Advocate</a:t>
            </a:r>
            <a:endParaRPr sz="1900" b="0" i="0" u="none" strike="noStrike" cap="none">
              <a:solidFill>
                <a:schemeClr val="dk1"/>
              </a:solidFill>
              <a:latin typeface="Calibri"/>
              <a:ea typeface="Calibri"/>
              <a:cs typeface="Calibri"/>
              <a:sym typeface="Calibri"/>
            </a:endParaRPr>
          </a:p>
          <a:p>
            <a:pPr marL="457200" marR="0" lvl="1" indent="-228600" algn="l" rtl="0">
              <a:lnSpc>
                <a:spcPct val="90000"/>
              </a:lnSpc>
              <a:spcBef>
                <a:spcPts val="1000"/>
              </a:spcBef>
              <a:spcAft>
                <a:spcPts val="0"/>
              </a:spcAft>
              <a:buClr>
                <a:schemeClr val="dk1"/>
              </a:buClr>
              <a:buSzPts val="1900"/>
              <a:buFont typeface="Arial"/>
              <a:buChar char="•"/>
            </a:pPr>
            <a:r>
              <a:rPr lang="en-US" sz="1900" b="0" i="0" u="none" strike="noStrike" cap="none">
                <a:solidFill>
                  <a:schemeClr val="dk1"/>
                </a:solidFill>
                <a:latin typeface="Calibri"/>
                <a:ea typeface="Calibri"/>
                <a:cs typeface="Calibri"/>
                <a:sym typeface="Calibri"/>
              </a:rPr>
              <a:t>Advisor, Invest in Girls (A Program of CEE)</a:t>
            </a:r>
            <a:endParaRPr sz="1900" b="0" i="0" u="none" strike="noStrike" cap="none">
              <a:solidFill>
                <a:schemeClr val="dk1"/>
              </a:solidFill>
              <a:latin typeface="Calibri"/>
              <a:ea typeface="Calibri"/>
              <a:cs typeface="Calibri"/>
              <a:sym typeface="Calibri"/>
            </a:endParaRPr>
          </a:p>
          <a:p>
            <a:pPr marL="457200" marR="0" lvl="1" indent="-228600" algn="l" rtl="0">
              <a:lnSpc>
                <a:spcPct val="90000"/>
              </a:lnSpc>
              <a:spcBef>
                <a:spcPts val="1000"/>
              </a:spcBef>
              <a:spcAft>
                <a:spcPts val="0"/>
              </a:spcAft>
              <a:buClr>
                <a:schemeClr val="dk1"/>
              </a:buClr>
              <a:buSzPts val="1900"/>
              <a:buFont typeface="Arial"/>
              <a:buChar char="•"/>
            </a:pPr>
            <a:r>
              <a:rPr lang="en-US" sz="1900" b="0" i="0" u="none" strike="noStrike" cap="none">
                <a:solidFill>
                  <a:schemeClr val="dk1"/>
                </a:solidFill>
                <a:latin typeface="Calibri"/>
                <a:ea typeface="Calibri"/>
                <a:cs typeface="Calibri"/>
                <a:sym typeface="Calibri"/>
              </a:rPr>
              <a:t>Curriculum Designer</a:t>
            </a:r>
            <a:endParaRPr sz="1900" b="0" i="0" u="none" strike="noStrike" cap="none">
              <a:solidFill>
                <a:schemeClr val="dk1"/>
              </a:solidFill>
              <a:latin typeface="Calibri"/>
              <a:ea typeface="Calibri"/>
              <a:cs typeface="Calibri"/>
              <a:sym typeface="Calibri"/>
            </a:endParaRPr>
          </a:p>
          <a:p>
            <a:pPr marL="457200" marR="0" lvl="1" indent="-228600" algn="l" rtl="0">
              <a:lnSpc>
                <a:spcPct val="90000"/>
              </a:lnSpc>
              <a:spcBef>
                <a:spcPts val="1000"/>
              </a:spcBef>
              <a:spcAft>
                <a:spcPts val="0"/>
              </a:spcAft>
              <a:buClr>
                <a:schemeClr val="dk1"/>
              </a:buClr>
              <a:buSzPts val="1900"/>
              <a:buFont typeface="Arial"/>
              <a:buChar char="•"/>
            </a:pPr>
            <a:r>
              <a:rPr lang="en-US" sz="1900" b="0" i="0" u="none" strike="noStrike" cap="none">
                <a:solidFill>
                  <a:schemeClr val="dk1"/>
                </a:solidFill>
                <a:latin typeface="Calibri"/>
                <a:ea typeface="Calibri"/>
                <a:cs typeface="Calibri"/>
                <a:sym typeface="Calibri"/>
              </a:rPr>
              <a:t>AFC® Accredited Financial Counselor</a:t>
            </a:r>
            <a:endParaRPr sz="1900" b="0" i="0" u="none" strike="noStrike" cap="none">
              <a:solidFill>
                <a:schemeClr val="dk1"/>
              </a:solidFill>
              <a:latin typeface="Calibri"/>
              <a:ea typeface="Calibri"/>
              <a:cs typeface="Calibri"/>
              <a:sym typeface="Calibri"/>
            </a:endParaRPr>
          </a:p>
          <a:p>
            <a:pPr marL="457200" marR="0" lvl="1" indent="-228600" algn="l" rtl="0">
              <a:lnSpc>
                <a:spcPct val="90000"/>
              </a:lnSpc>
              <a:spcBef>
                <a:spcPts val="1000"/>
              </a:spcBef>
              <a:spcAft>
                <a:spcPts val="0"/>
              </a:spcAft>
              <a:buClr>
                <a:schemeClr val="dk1"/>
              </a:buClr>
              <a:buSzPts val="1900"/>
              <a:buFont typeface="Arial"/>
              <a:buChar char="•"/>
            </a:pPr>
            <a:r>
              <a:rPr lang="en-US" sz="1900" b="0" i="0" u="none" strike="noStrike" cap="none">
                <a:solidFill>
                  <a:schemeClr val="dk1"/>
                </a:solidFill>
                <a:latin typeface="Calibri"/>
                <a:ea typeface="Calibri"/>
                <a:cs typeface="Calibri"/>
                <a:sym typeface="Calibri"/>
              </a:rPr>
              <a:t>Soon-to-be author August </a:t>
            </a:r>
            <a:r>
              <a:rPr lang="en-US" sz="1900">
                <a:solidFill>
                  <a:schemeClr val="dk1"/>
                </a:solidFill>
                <a:latin typeface="Calibri"/>
                <a:ea typeface="Calibri"/>
                <a:cs typeface="Calibri"/>
                <a:sym typeface="Calibri"/>
              </a:rPr>
              <a:t>25, 20</a:t>
            </a:r>
            <a:r>
              <a:rPr lang="en-US" sz="1900" b="0" i="0" u="none" strike="noStrike" cap="none">
                <a:solidFill>
                  <a:schemeClr val="dk1"/>
                </a:solidFill>
                <a:latin typeface="Calibri"/>
                <a:ea typeface="Calibri"/>
                <a:cs typeface="Calibri"/>
                <a:sym typeface="Calibri"/>
              </a:rPr>
              <a:t>26! </a:t>
            </a:r>
            <a:endParaRPr sz="1900" b="0" i="1" u="none" strike="noStrike" cap="none">
              <a:solidFill>
                <a:schemeClr val="dk1"/>
              </a:solidFill>
              <a:latin typeface="Calibri"/>
              <a:ea typeface="Calibri"/>
              <a:cs typeface="Calibri"/>
              <a:sym typeface="Calibri"/>
            </a:endParaRPr>
          </a:p>
          <a:p>
            <a:pPr marL="971550" marR="0" lvl="2" indent="-228600" algn="l" rtl="0">
              <a:lnSpc>
                <a:spcPct val="90000"/>
              </a:lnSpc>
              <a:spcBef>
                <a:spcPts val="1000"/>
              </a:spcBef>
              <a:spcAft>
                <a:spcPts val="0"/>
              </a:spcAft>
              <a:buClr>
                <a:schemeClr val="dk1"/>
              </a:buClr>
              <a:buSzPts val="1900"/>
              <a:buFont typeface="Arial"/>
              <a:buChar char="•"/>
            </a:pPr>
            <a:r>
              <a:rPr lang="en-US" sz="1900" b="0" i="1" u="none" strike="noStrike" cap="none">
                <a:solidFill>
                  <a:schemeClr val="dk1"/>
                </a:solidFill>
                <a:latin typeface="Calibri"/>
                <a:ea typeface="Calibri"/>
                <a:cs typeface="Calibri"/>
                <a:sym typeface="Calibri"/>
              </a:rPr>
              <a:t>Money Talks: An Educator's Guide to  Financial Empowerment </a:t>
            </a:r>
            <a:r>
              <a:rPr lang="en-US" sz="1900" b="0" u="none" strike="noStrike" cap="none">
                <a:solidFill>
                  <a:schemeClr val="dk1"/>
                </a:solidFill>
                <a:latin typeface="Calibri"/>
                <a:ea typeface="Calibri"/>
                <a:cs typeface="Calibri"/>
                <a:sym typeface="Calibri"/>
              </a:rPr>
              <a:t>(Beacon Press)</a:t>
            </a:r>
            <a:endParaRPr sz="1900" b="0" u="none" strike="noStrike" cap="none">
              <a:solidFill>
                <a:schemeClr val="dk1"/>
              </a:solidFill>
              <a:latin typeface="Calibri"/>
              <a:ea typeface="Calibri"/>
              <a:cs typeface="Calibri"/>
              <a:sym typeface="Calibri"/>
            </a:endParaRPr>
          </a:p>
        </p:txBody>
      </p:sp>
      <p:sp>
        <p:nvSpPr>
          <p:cNvPr id="98" name="Google Shape;98;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a:t>
            </a:fld>
            <a:endParaRPr sz="1200">
              <a:solidFill>
                <a:srgbClr val="888888"/>
              </a:solidFill>
              <a:latin typeface="Calibri"/>
              <a:ea typeface="Calibri"/>
              <a:cs typeface="Calibri"/>
              <a:sym typeface="Calibri"/>
            </a:endParaRPr>
          </a:p>
        </p:txBody>
      </p:sp>
      <p:sp>
        <p:nvSpPr>
          <p:cNvPr id="99" name="Google Shape;99;p3"/>
          <p:cNvSpPr txBox="1"/>
          <p:nvPr/>
        </p:nvSpPr>
        <p:spPr>
          <a:xfrm>
            <a:off x="1600528" y="6025173"/>
            <a:ext cx="10364400" cy="735000"/>
          </a:xfrm>
          <a:prstGeom prst="rect">
            <a:avLst/>
          </a:prstGeom>
          <a:noFill/>
          <a:ln>
            <a:noFill/>
          </a:ln>
        </p:spPr>
        <p:txBody>
          <a:bodyPr spcFirstLastPara="1" wrap="square" lIns="91425" tIns="45700" rIns="91425" bIns="45700" anchor="t" anchorCtr="0">
            <a:spAutoFit/>
          </a:bodyPr>
          <a:lstStyle/>
          <a:p>
            <a:pPr marL="0" marR="0" lvl="0" indent="0" algn="ctr" rtl="0">
              <a:lnSpc>
                <a:spcPct val="108750"/>
              </a:lnSpc>
              <a:spcBef>
                <a:spcPts val="0"/>
              </a:spcBef>
              <a:spcAft>
                <a:spcPts val="0"/>
              </a:spcAft>
              <a:buNone/>
            </a:pPr>
            <a:r>
              <a:rPr lang="en-US" sz="2000" b="0" i="0" u="none" strike="noStrike" cap="none">
                <a:solidFill>
                  <a:schemeClr val="dk1"/>
                </a:solidFill>
                <a:latin typeface="Calibri"/>
                <a:ea typeface="Calibri"/>
                <a:cs typeface="Calibri"/>
                <a:sym typeface="Calibri"/>
              </a:rPr>
              <a:t>LinkedIn:</a:t>
            </a:r>
            <a:r>
              <a:rPr lang="en-US" sz="2000" b="1" i="0" u="none" strike="noStrike" cap="none">
                <a:solidFill>
                  <a:srgbClr val="3E916E"/>
                </a:solidFill>
                <a:latin typeface="Calibri"/>
                <a:ea typeface="Calibri"/>
                <a:cs typeface="Calibri"/>
                <a:sym typeface="Calibri"/>
              </a:rPr>
              <a:t> linkedin.com/in/dianaisern ​ </a:t>
            </a:r>
            <a:r>
              <a:rPr lang="en-US" sz="2000" b="0" i="0" u="none" strike="noStrike" cap="none">
                <a:solidFill>
                  <a:schemeClr val="dk1"/>
                </a:solidFill>
                <a:latin typeface="Calibri"/>
                <a:ea typeface="Calibri"/>
                <a:cs typeface="Calibri"/>
                <a:sym typeface="Calibri"/>
              </a:rPr>
              <a:t>Emai</a:t>
            </a:r>
            <a:r>
              <a:rPr lang="en-US" sz="2000">
                <a:solidFill>
                  <a:schemeClr val="dk1"/>
                </a:solidFill>
                <a:latin typeface="Calibri"/>
                <a:ea typeface="Calibri"/>
                <a:cs typeface="Calibri"/>
                <a:sym typeface="Calibri"/>
              </a:rPr>
              <a:t>l: </a:t>
            </a:r>
            <a:r>
              <a:rPr lang="en-US" sz="2000" b="1">
                <a:solidFill>
                  <a:srgbClr val="3E916E"/>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dianaisern@gmail.com</a:t>
            </a:r>
            <a:r>
              <a:rPr lang="en-US" sz="2000" b="1">
                <a:solidFill>
                  <a:srgbClr val="3E916E"/>
                </a:solidFill>
                <a:latin typeface="Calibri"/>
                <a:ea typeface="Calibri"/>
                <a:cs typeface="Calibri"/>
                <a:sym typeface="Calibri"/>
              </a:rPr>
              <a:t> </a:t>
            </a:r>
            <a:endParaRPr sz="1800" b="1" i="0" strike="noStrike" cap="none">
              <a:solidFill>
                <a:srgbClr val="3E916E"/>
              </a:solidFill>
              <a:latin typeface="Calibri"/>
              <a:ea typeface="Calibri"/>
              <a:cs typeface="Calibri"/>
              <a:sym typeface="Calibri"/>
            </a:endParaRPr>
          </a:p>
          <a:p>
            <a:pPr marL="0" marR="0" lvl="0" indent="0" algn="ctr" rtl="0">
              <a:lnSpc>
                <a:spcPct val="108750"/>
              </a:lnSpc>
              <a:spcBef>
                <a:spcPts val="0"/>
              </a:spcBef>
              <a:spcAft>
                <a:spcPts val="0"/>
              </a:spcAft>
              <a:buNone/>
            </a:pPr>
            <a:r>
              <a:rPr lang="en-US" sz="2000" b="0" i="0" u="none" strike="noStrike" cap="none">
                <a:solidFill>
                  <a:schemeClr val="dk1"/>
                </a:solidFill>
                <a:latin typeface="Calibri"/>
                <a:ea typeface="Calibri"/>
                <a:cs typeface="Calibri"/>
                <a:sym typeface="Calibri"/>
              </a:rPr>
              <a:t>Website: </a:t>
            </a:r>
            <a:r>
              <a:rPr lang="en-US" sz="2000" b="1" i="0" u="none" strike="noStrike" cap="none">
                <a:solidFill>
                  <a:srgbClr val="3E916E"/>
                </a:solidFill>
                <a:latin typeface="Calibri"/>
                <a:ea typeface="Calibri"/>
                <a:cs typeface="Calibri"/>
                <a:sym typeface="Calibri"/>
              </a:rPr>
              <a:t>dianafinancialeducation.com</a:t>
            </a:r>
            <a:endParaRPr sz="1800" b="0" i="0" u="none" strike="noStrike" cap="none">
              <a:solidFill>
                <a:srgbClr val="3E916E"/>
              </a:solidFill>
              <a:latin typeface="Calibri"/>
              <a:ea typeface="Calibri"/>
              <a:cs typeface="Calibri"/>
              <a:sym typeface="Calibri"/>
            </a:endParaRPr>
          </a:p>
        </p:txBody>
      </p:sp>
      <p:pic>
        <p:nvPicPr>
          <p:cNvPr id="100" name="Google Shape;100;p3"/>
          <p:cNvPicPr preferRelativeResize="0"/>
          <p:nvPr/>
        </p:nvPicPr>
        <p:blipFill rotWithShape="1">
          <a:blip r:embed="rId5">
            <a:alphaModFix/>
          </a:blip>
          <a:srcRect r="71223" b="8975"/>
          <a:stretch/>
        </p:blipFill>
        <p:spPr>
          <a:xfrm>
            <a:off x="9869300" y="2866325"/>
            <a:ext cx="2095625" cy="3029926"/>
          </a:xfrm>
          <a:prstGeom prst="rect">
            <a:avLst/>
          </a:prstGeom>
          <a:solidFill>
            <a:schemeClr val="lt1"/>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6"/>
        <p:cNvGrpSpPr/>
        <p:nvPr/>
      </p:nvGrpSpPr>
      <p:grpSpPr>
        <a:xfrm>
          <a:off x="0" y="0"/>
          <a:ext cx="0" cy="0"/>
          <a:chOff x="0" y="0"/>
          <a:chExt cx="0" cy="0"/>
        </a:xfrm>
      </p:grpSpPr>
      <p:sp>
        <p:nvSpPr>
          <p:cNvPr id="357" name="Google Shape;357;g3f50ae2799a_0_212"/>
          <p:cNvSpPr/>
          <p:nvPr/>
        </p:nvSpPr>
        <p:spPr>
          <a:xfrm>
            <a:off x="-1"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g3f50ae2799a_0_212"/>
          <p:cNvSpPr/>
          <p:nvPr/>
        </p:nvSpPr>
        <p:spPr>
          <a:xfrm flipH="1">
            <a:off x="5124897" y="0"/>
            <a:ext cx="7067100" cy="6858000"/>
          </a:xfrm>
          <a:prstGeom prst="rect">
            <a:avLst/>
          </a:prstGeom>
          <a:gradFill>
            <a:gsLst>
              <a:gs pos="0">
                <a:srgbClr val="FFFFFF">
                  <a:alpha val="0"/>
                </a:srgbClr>
              </a:gs>
              <a:gs pos="19000">
                <a:srgbClr val="FFFFFF">
                  <a:alpha val="38039"/>
                </a:srgbClr>
              </a:gs>
              <a:gs pos="35000">
                <a:srgbClr val="FFFFFF">
                  <a:alpha val="76862"/>
                </a:srgbClr>
              </a:gs>
              <a:gs pos="48000">
                <a:schemeClr val="lt1"/>
              </a:gs>
              <a:gs pos="100000">
                <a:schemeClr val="lt1"/>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9" name="Google Shape;359;g3f50ae2799a_0_212"/>
          <p:cNvSpPr txBox="1"/>
          <p:nvPr/>
        </p:nvSpPr>
        <p:spPr>
          <a:xfrm>
            <a:off x="476969" y="323375"/>
            <a:ext cx="9616200" cy="17910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4200"/>
              <a:buFont typeface="Calibri"/>
              <a:buNone/>
            </a:pPr>
            <a:r>
              <a:rPr lang="en-US" sz="4200">
                <a:solidFill>
                  <a:schemeClr val="dk1"/>
                </a:solidFill>
                <a:latin typeface="Calibri"/>
                <a:ea typeface="Calibri"/>
                <a:cs typeface="Calibri"/>
                <a:sym typeface="Calibri"/>
              </a:rPr>
              <a:t>Adapting Ideas for Your Students</a:t>
            </a:r>
            <a:endParaRPr sz="42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5200"/>
              <a:buFont typeface="Calibri"/>
              <a:buNone/>
            </a:pPr>
            <a:endParaRPr sz="5200">
              <a:solidFill>
                <a:schemeClr val="dk1"/>
              </a:solidFill>
              <a:latin typeface="Calibri"/>
              <a:ea typeface="Calibri"/>
              <a:cs typeface="Calibri"/>
              <a:sym typeface="Calibri"/>
            </a:endParaRPr>
          </a:p>
        </p:txBody>
      </p:sp>
      <p:sp>
        <p:nvSpPr>
          <p:cNvPr id="360" name="Google Shape;360;g3f50ae2799a_0_2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30</a:t>
            </a:fld>
            <a:endParaRPr sz="1200">
              <a:solidFill>
                <a:srgbClr val="888888"/>
              </a:solidFill>
              <a:latin typeface="Calibri"/>
              <a:ea typeface="Calibri"/>
              <a:cs typeface="Calibri"/>
              <a:sym typeface="Calibri"/>
            </a:endParaRPr>
          </a:p>
        </p:txBody>
      </p:sp>
      <p:pic>
        <p:nvPicPr>
          <p:cNvPr id="361" name="Google Shape;361;g3f50ae2799a_0_212" descr="A logo with green and grey swirls&#10;&#10;AI-generated content may be incorrect."/>
          <p:cNvPicPr preferRelativeResize="0"/>
          <p:nvPr/>
        </p:nvPicPr>
        <p:blipFill rotWithShape="1">
          <a:blip r:embed="rId3">
            <a:alphaModFix/>
          </a:blip>
          <a:srcRect/>
          <a:stretch/>
        </p:blipFill>
        <p:spPr>
          <a:xfrm>
            <a:off x="10086537" y="327114"/>
            <a:ext cx="1620098" cy="827331"/>
          </a:xfrm>
          <a:prstGeom prst="rect">
            <a:avLst/>
          </a:prstGeom>
          <a:noFill/>
          <a:ln>
            <a:noFill/>
          </a:ln>
        </p:spPr>
      </p:pic>
      <p:pic>
        <p:nvPicPr>
          <p:cNvPr id="362" name="Google Shape;362;g3f50ae2799a_0_212"/>
          <p:cNvPicPr preferRelativeResize="0"/>
          <p:nvPr/>
        </p:nvPicPr>
        <p:blipFill rotWithShape="1">
          <a:blip r:embed="rId4">
            <a:alphaModFix/>
          </a:blip>
          <a:srcRect/>
          <a:stretch/>
        </p:blipFill>
        <p:spPr>
          <a:xfrm>
            <a:off x="476963" y="1391121"/>
            <a:ext cx="3690326" cy="323850"/>
          </a:xfrm>
          <a:prstGeom prst="rect">
            <a:avLst/>
          </a:prstGeom>
          <a:noFill/>
          <a:ln>
            <a:noFill/>
          </a:ln>
        </p:spPr>
      </p:pic>
      <p:sp>
        <p:nvSpPr>
          <p:cNvPr id="363" name="Google Shape;363;g3f50ae2799a_0_212"/>
          <p:cNvSpPr txBox="1"/>
          <p:nvPr/>
        </p:nvSpPr>
        <p:spPr>
          <a:xfrm>
            <a:off x="476969" y="1714975"/>
            <a:ext cx="11834100" cy="483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800" b="1">
                <a:solidFill>
                  <a:schemeClr val="dk1"/>
                </a:solidFill>
              </a:rPr>
              <a:t>Grades 6 to 8</a:t>
            </a:r>
            <a:r>
              <a:rPr lang="en-US" sz="2800">
                <a:solidFill>
                  <a:schemeClr val="dk1"/>
                </a:solidFill>
              </a:rPr>
              <a:t>: Neighborhood Snapshot. Students look up one familiar address on Zillow and reflect on changes they've observed over time. </a:t>
            </a:r>
            <a:endParaRPr sz="2800">
              <a:solidFill>
                <a:schemeClr val="dk1"/>
              </a:solidFill>
            </a:endParaRPr>
          </a:p>
          <a:p>
            <a:pPr marL="0" lvl="0" indent="0" algn="l" rtl="0">
              <a:lnSpc>
                <a:spcPct val="100000"/>
              </a:lnSpc>
              <a:spcBef>
                <a:spcPts val="1000"/>
              </a:spcBef>
              <a:spcAft>
                <a:spcPts val="0"/>
              </a:spcAft>
              <a:buClr>
                <a:schemeClr val="dk1"/>
              </a:buClr>
              <a:buSzPts val="1100"/>
              <a:buFont typeface="Arial"/>
              <a:buNone/>
            </a:pPr>
            <a:r>
              <a:rPr lang="en-US" sz="2800" b="1">
                <a:solidFill>
                  <a:schemeClr val="dk1"/>
                </a:solidFill>
              </a:rPr>
              <a:t>Grades 9 to 12</a:t>
            </a:r>
            <a:r>
              <a:rPr lang="en-US" sz="2800">
                <a:solidFill>
                  <a:schemeClr val="dk1"/>
                </a:solidFill>
              </a:rPr>
              <a:t>: Rent vs. Buy Analysis. Students compare the monthly cost of renting vs. owning the same property and debate which fits their goals.</a:t>
            </a:r>
            <a:endParaRPr sz="2800">
              <a:solidFill>
                <a:schemeClr val="dk1"/>
              </a:solidFill>
            </a:endParaRPr>
          </a:p>
          <a:p>
            <a:pPr marL="0" lvl="0" indent="0" algn="l" rtl="0">
              <a:lnSpc>
                <a:spcPct val="100000"/>
              </a:lnSpc>
              <a:spcBef>
                <a:spcPts val="1000"/>
              </a:spcBef>
              <a:spcAft>
                <a:spcPts val="0"/>
              </a:spcAft>
              <a:buClr>
                <a:schemeClr val="dk1"/>
              </a:buClr>
              <a:buSzPts val="1100"/>
              <a:buFont typeface="Arial"/>
              <a:buNone/>
            </a:pPr>
            <a:r>
              <a:rPr lang="en-US" sz="2800" b="1">
                <a:solidFill>
                  <a:schemeClr val="dk1"/>
                </a:solidFill>
              </a:rPr>
              <a:t>Advanced students:</a:t>
            </a:r>
            <a:r>
              <a:rPr lang="en-US" sz="2800">
                <a:solidFill>
                  <a:schemeClr val="dk1"/>
                </a:solidFill>
              </a:rPr>
              <a:t> First-Time Homebuyer Simulation. Add down payment, closing costs, taxes, insurance, and monthly payments using the mortgage calculator on calculator.net.</a:t>
            </a:r>
            <a:endParaRPr sz="2500">
              <a:solidFill>
                <a:schemeClr val="dk1"/>
              </a:solidFill>
            </a:endParaRPr>
          </a:p>
          <a:p>
            <a:pPr marL="0" lvl="0" indent="0" algn="l" rtl="0">
              <a:lnSpc>
                <a:spcPct val="100000"/>
              </a:lnSpc>
              <a:spcBef>
                <a:spcPts val="1000"/>
              </a:spcBef>
              <a:spcAft>
                <a:spcPts val="0"/>
              </a:spcAft>
              <a:buClr>
                <a:schemeClr val="dk1"/>
              </a:buClr>
              <a:buSzPts val="1100"/>
              <a:buFont typeface="Arial"/>
              <a:buNone/>
            </a:pPr>
            <a:r>
              <a:rPr lang="en-US" sz="2800" b="1">
                <a:solidFill>
                  <a:schemeClr val="dk1"/>
                </a:solidFill>
              </a:rPr>
              <a:t>Sensitive contexts: </a:t>
            </a:r>
            <a:r>
              <a:rPr lang="en-US" sz="2800">
                <a:solidFill>
                  <a:schemeClr val="dk1"/>
                </a:solidFill>
              </a:rPr>
              <a:t>Offer fictional buyer personas so no student has to draw on personal housing circumstances.</a:t>
            </a:r>
            <a:endParaRPr sz="2800" b="1">
              <a:solidFill>
                <a:schemeClr val="dk1"/>
              </a:solidFill>
            </a:endParaRPr>
          </a:p>
          <a:p>
            <a:pPr marL="0" lvl="0" indent="0" algn="l" rtl="0">
              <a:lnSpc>
                <a:spcPct val="100000"/>
              </a:lnSpc>
              <a:spcBef>
                <a:spcPts val="1000"/>
              </a:spcBef>
              <a:spcAft>
                <a:spcPts val="1000"/>
              </a:spcAft>
              <a:buClr>
                <a:schemeClr val="dk1"/>
              </a:buClr>
              <a:buSzPts val="1100"/>
              <a:buFont typeface="Arial"/>
              <a:buNone/>
            </a:pPr>
            <a:endParaRPr sz="3000" b="1">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7"/>
        <p:cNvGrpSpPr/>
        <p:nvPr/>
      </p:nvGrpSpPr>
      <p:grpSpPr>
        <a:xfrm>
          <a:off x="0" y="0"/>
          <a:ext cx="0" cy="0"/>
          <a:chOff x="0" y="0"/>
          <a:chExt cx="0" cy="0"/>
        </a:xfrm>
      </p:grpSpPr>
      <p:sp>
        <p:nvSpPr>
          <p:cNvPr id="368" name="Google Shape;368;p36"/>
          <p:cNvSpPr/>
          <p:nvPr/>
        </p:nvSpPr>
        <p:spPr>
          <a:xfrm>
            <a:off x="3048"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36"/>
          <p:cNvSpPr/>
          <p:nvPr/>
        </p:nvSpPr>
        <p:spPr>
          <a:xfrm>
            <a:off x="1" y="0"/>
            <a:ext cx="4167271" cy="6858000"/>
          </a:xfrm>
          <a:custGeom>
            <a:avLst/>
            <a:gdLst/>
            <a:ahLst/>
            <a:cxnLst/>
            <a:rect l="l" t="t" r="r" b="b"/>
            <a:pathLst>
              <a:path w="4167271" h="6858000" extrusionOk="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0" name="Google Shape;370;p36"/>
          <p:cNvSpPr txBox="1"/>
          <p:nvPr/>
        </p:nvSpPr>
        <p:spPr>
          <a:xfrm>
            <a:off x="686834" y="1153572"/>
            <a:ext cx="3200400" cy="44611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a:solidFill>
                <a:srgbClr val="FFFFFF"/>
              </a:solidFill>
              <a:latin typeface="Calibri"/>
              <a:ea typeface="Calibri"/>
              <a:cs typeface="Calibri"/>
              <a:sym typeface="Calibri"/>
            </a:endParaRPr>
          </a:p>
          <a:p>
            <a:pPr marL="0" marR="0" lvl="0" indent="0" algn="l" rtl="0">
              <a:lnSpc>
                <a:spcPct val="90000"/>
              </a:lnSpc>
              <a:spcBef>
                <a:spcPts val="600"/>
              </a:spcBef>
              <a:spcAft>
                <a:spcPts val="0"/>
              </a:spcAft>
              <a:buClr>
                <a:srgbClr val="FFFFFF"/>
              </a:buClr>
              <a:buSzPts val="4400"/>
              <a:buFont typeface="Calibri"/>
              <a:buNone/>
            </a:pPr>
            <a:r>
              <a:rPr lang="en-US" sz="4400">
                <a:solidFill>
                  <a:srgbClr val="FFFFFF"/>
                </a:solidFill>
                <a:latin typeface="Calibri"/>
                <a:ea typeface="Calibri"/>
                <a:cs typeface="Calibri"/>
                <a:sym typeface="Calibri"/>
              </a:rPr>
              <a:t>Closing</a:t>
            </a:r>
            <a:endParaRPr/>
          </a:p>
          <a:p>
            <a:pPr marL="0" marR="0" lvl="0" indent="0" algn="l" rtl="0">
              <a:lnSpc>
                <a:spcPct val="90000"/>
              </a:lnSpc>
              <a:spcBef>
                <a:spcPts val="600"/>
              </a:spcBef>
              <a:spcAft>
                <a:spcPts val="0"/>
              </a:spcAft>
              <a:buClr>
                <a:srgbClr val="FFFFFF"/>
              </a:buClr>
              <a:buSzPts val="4400"/>
              <a:buFont typeface="Calibri"/>
              <a:buNone/>
            </a:pPr>
            <a:r>
              <a:rPr lang="en-US" sz="4400">
                <a:solidFill>
                  <a:srgbClr val="FFFFFF"/>
                </a:solidFill>
                <a:latin typeface="Calibri"/>
                <a:ea typeface="Calibri"/>
                <a:cs typeface="Calibri"/>
                <a:sym typeface="Calibri"/>
              </a:rPr>
              <a:t>Connection</a:t>
            </a:r>
            <a:endParaRPr sz="4400">
              <a:solidFill>
                <a:srgbClr val="FFFFFF"/>
              </a:solidFill>
              <a:latin typeface="Calibri"/>
              <a:ea typeface="Calibri"/>
              <a:cs typeface="Calibri"/>
              <a:sym typeface="Calibri"/>
            </a:endParaRPr>
          </a:p>
        </p:txBody>
      </p:sp>
      <p:sp>
        <p:nvSpPr>
          <p:cNvPr id="371" name="Google Shape;371;p36"/>
          <p:cNvSpPr/>
          <p:nvPr/>
        </p:nvSpPr>
        <p:spPr>
          <a:xfrm rot="10800000" flipH="1">
            <a:off x="7550402" y="2455479"/>
            <a:ext cx="4083433" cy="4083433"/>
          </a:xfrm>
          <a:prstGeom prst="arc">
            <a:avLst>
              <a:gd name="adj1" fmla="val 16200000"/>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72" name="Google Shape;372;p36"/>
          <p:cNvSpPr txBox="1"/>
          <p:nvPr/>
        </p:nvSpPr>
        <p:spPr>
          <a:xfrm>
            <a:off x="4447308" y="1226343"/>
            <a:ext cx="6895908" cy="502470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Arial"/>
              <a:buNone/>
            </a:pPr>
            <a:r>
              <a:rPr lang="en-US" sz="4000" b="1">
                <a:solidFill>
                  <a:schemeClr val="dk1"/>
                </a:solidFill>
                <a:latin typeface="Calibri"/>
                <a:ea typeface="Calibri"/>
                <a:cs typeface="Calibri"/>
                <a:sym typeface="Calibri"/>
              </a:rPr>
              <a:t>What’s one thing you’ll try with students this year?</a:t>
            </a:r>
            <a:endParaRPr sz="2800">
              <a:solidFill>
                <a:schemeClr val="dk1"/>
              </a:solidFill>
              <a:latin typeface="Calibri"/>
              <a:ea typeface="Calibri"/>
              <a:cs typeface="Calibri"/>
              <a:sym typeface="Calibri"/>
            </a:endParaRPr>
          </a:p>
          <a:p>
            <a:pPr marL="514350" marR="0" lvl="0" indent="-50800" algn="l"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a:p>
            <a:pPr marL="514350" marR="0" lvl="0" indent="-50800" algn="l"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
        <p:nvSpPr>
          <p:cNvPr id="373" name="Google Shape;373;p36"/>
          <p:cNvSpPr txBox="1">
            <a:spLocks noGrp="1"/>
          </p:cNvSpPr>
          <p:nvPr>
            <p:ph type="sldNum" idx="12"/>
          </p:nvPr>
        </p:nvSpPr>
        <p:spPr>
          <a:xfrm>
            <a:off x="9541564" y="6356350"/>
            <a:ext cx="1812235"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31</a:t>
            </a:fld>
            <a:endParaRPr sz="1200">
              <a:solidFill>
                <a:srgbClr val="888888"/>
              </a:solidFill>
              <a:latin typeface="Calibri"/>
              <a:ea typeface="Calibri"/>
              <a:cs typeface="Calibri"/>
              <a:sym typeface="Calibri"/>
            </a:endParaRPr>
          </a:p>
        </p:txBody>
      </p:sp>
      <p:pic>
        <p:nvPicPr>
          <p:cNvPr id="374" name="Google Shape;374;p36" descr="A logo with green and grey swirls&#10;&#10;AI-generated content may be incorrect."/>
          <p:cNvPicPr preferRelativeResize="0"/>
          <p:nvPr/>
        </p:nvPicPr>
        <p:blipFill rotWithShape="1">
          <a:blip r:embed="rId3">
            <a:alphaModFix/>
          </a:blip>
          <a:srcRect/>
          <a:stretch/>
        </p:blipFill>
        <p:spPr>
          <a:xfrm>
            <a:off x="10086537" y="327114"/>
            <a:ext cx="1620098" cy="82733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8"/>
        <p:cNvGrpSpPr/>
        <p:nvPr/>
      </p:nvGrpSpPr>
      <p:grpSpPr>
        <a:xfrm>
          <a:off x="0" y="0"/>
          <a:ext cx="0" cy="0"/>
          <a:chOff x="0" y="0"/>
          <a:chExt cx="0" cy="0"/>
        </a:xfrm>
      </p:grpSpPr>
      <p:sp>
        <p:nvSpPr>
          <p:cNvPr id="379" name="Google Shape;379;p37"/>
          <p:cNvSpPr/>
          <p:nvPr/>
        </p:nvSpPr>
        <p:spPr>
          <a:xfrm>
            <a:off x="-116114" y="0"/>
            <a:ext cx="12191999" cy="752502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0" name="Google Shape;380;p37"/>
          <p:cNvSpPr txBox="1"/>
          <p:nvPr/>
        </p:nvSpPr>
        <p:spPr>
          <a:xfrm>
            <a:off x="589560" y="856180"/>
            <a:ext cx="4560584" cy="112806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Calibri"/>
              <a:buNone/>
            </a:pPr>
            <a:r>
              <a:rPr lang="en-US" sz="4000" b="1">
                <a:solidFill>
                  <a:schemeClr val="dk1"/>
                </a:solidFill>
                <a:latin typeface="Calibri"/>
                <a:ea typeface="Calibri"/>
                <a:cs typeface="Calibri"/>
                <a:sym typeface="Calibri"/>
              </a:rPr>
              <a:t>Thank you!</a:t>
            </a:r>
            <a:endParaRPr sz="4400">
              <a:solidFill>
                <a:schemeClr val="dk1"/>
              </a:solidFill>
              <a:latin typeface="Calibri"/>
              <a:ea typeface="Calibri"/>
              <a:cs typeface="Calibri"/>
              <a:sym typeface="Calibri"/>
            </a:endParaRPr>
          </a:p>
        </p:txBody>
      </p:sp>
      <p:grpSp>
        <p:nvGrpSpPr>
          <p:cNvPr id="381" name="Google Shape;381;p37"/>
          <p:cNvGrpSpPr/>
          <p:nvPr/>
        </p:nvGrpSpPr>
        <p:grpSpPr>
          <a:xfrm>
            <a:off x="0" y="1083484"/>
            <a:ext cx="355196" cy="673460"/>
            <a:chOff x="0" y="823811"/>
            <a:chExt cx="355196" cy="673460"/>
          </a:xfrm>
        </p:grpSpPr>
        <p:sp>
          <p:nvSpPr>
            <p:cNvPr id="382" name="Google Shape;382;p37"/>
            <p:cNvSpPr/>
            <p:nvPr/>
          </p:nvSpPr>
          <p:spPr>
            <a:xfrm>
              <a:off x="0" y="823811"/>
              <a:ext cx="87363" cy="673460"/>
            </a:xfrm>
            <a:prstGeom prst="rect">
              <a:avLst/>
            </a:prstGeom>
            <a:solidFill>
              <a:srgbClr val="00AC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3" name="Google Shape;383;p37"/>
            <p:cNvSpPr/>
            <p:nvPr/>
          </p:nvSpPr>
          <p:spPr>
            <a:xfrm>
              <a:off x="159341" y="823811"/>
              <a:ext cx="195855" cy="673460"/>
            </a:xfrm>
            <a:prstGeom prst="rect">
              <a:avLst/>
            </a:prstGeom>
            <a:solidFill>
              <a:srgbClr val="00AC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84" name="Google Shape;384;p37"/>
          <p:cNvSpPr/>
          <p:nvPr/>
        </p:nvSpPr>
        <p:spPr>
          <a:xfrm flipH="1">
            <a:off x="665085" y="2090569"/>
            <a:ext cx="4297680" cy="27432"/>
          </a:xfrm>
          <a:prstGeom prst="rect">
            <a:avLst/>
          </a:prstGeom>
          <a:solidFill>
            <a:srgbClr val="00AC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5" name="Google Shape;385;p37"/>
          <p:cNvSpPr txBox="1"/>
          <p:nvPr/>
        </p:nvSpPr>
        <p:spPr>
          <a:xfrm>
            <a:off x="590719" y="2330505"/>
            <a:ext cx="4559425" cy="3122335"/>
          </a:xfrm>
          <a:prstGeom prst="rect">
            <a:avLst/>
          </a:prstGeom>
          <a:noFill/>
          <a:ln>
            <a:noFill/>
          </a:ln>
        </p:spPr>
        <p:txBody>
          <a:bodyPr spcFirstLastPara="1" wrap="square" lIns="91425" tIns="45700" rIns="91425" bIns="45700" anchor="ctr" anchorCtr="0">
            <a:normAutofit/>
          </a:bodyPr>
          <a:lstStyle/>
          <a:p>
            <a:pPr marL="0" marR="0" lvl="0" indent="0" algn="l" rtl="0">
              <a:lnSpc>
                <a:spcPct val="150000"/>
              </a:lnSpc>
              <a:spcBef>
                <a:spcPts val="0"/>
              </a:spcBef>
              <a:spcAft>
                <a:spcPts val="0"/>
              </a:spcAft>
              <a:buClr>
                <a:schemeClr val="dk1"/>
              </a:buClr>
              <a:buSzPts val="1900"/>
              <a:buFont typeface="Arial"/>
              <a:buChar char="•"/>
            </a:pPr>
            <a:r>
              <a:rPr lang="en-US" sz="1900" b="1">
                <a:solidFill>
                  <a:schemeClr val="dk1"/>
                </a:solidFill>
                <a:latin typeface="Calibri"/>
                <a:ea typeface="Calibri"/>
                <a:cs typeface="Calibri"/>
                <a:sym typeface="Calibri"/>
              </a:rPr>
              <a:t>LinkedIn me! </a:t>
            </a:r>
            <a:r>
              <a:rPr lang="en-US" sz="1900" b="1" u="sng" dirty="0">
                <a:solidFill>
                  <a:srgbClr val="00AC9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linkedin.com/in/dianaisern</a:t>
            </a:r>
            <a:r>
              <a:rPr lang="en-US" sz="1900" b="1" dirty="0">
                <a:solidFill>
                  <a:schemeClr val="accent2"/>
                </a:solidFill>
                <a:latin typeface="Calibri"/>
                <a:ea typeface="Calibri"/>
                <a:cs typeface="Calibri"/>
                <a:sym typeface="Calibri"/>
              </a:rPr>
              <a:t> </a:t>
            </a:r>
            <a:endParaRPr lang="en-US" sz="1900">
              <a:solidFill>
                <a:schemeClr val="accent2"/>
              </a:solidFill>
              <a:latin typeface="Calibri"/>
              <a:ea typeface="Calibri"/>
              <a:cs typeface="Calibri"/>
            </a:endParaRPr>
          </a:p>
          <a:p>
            <a:pPr>
              <a:lnSpc>
                <a:spcPct val="150000"/>
              </a:lnSpc>
              <a:spcBef>
                <a:spcPts val="1000"/>
              </a:spcBef>
              <a:buClr>
                <a:schemeClr val="dk1"/>
              </a:buClr>
              <a:buSzPts val="1900"/>
              <a:buFont typeface="Arial"/>
              <a:buChar char="•"/>
            </a:pPr>
            <a:r>
              <a:rPr lang="en-US" sz="1900" b="1">
                <a:solidFill>
                  <a:schemeClr val="dk1"/>
                </a:solidFill>
                <a:latin typeface="Calibri"/>
                <a:ea typeface="Calibri"/>
                <a:cs typeface="Calibri"/>
                <a:sym typeface="Calibri"/>
              </a:rPr>
              <a:t>Email me! </a:t>
            </a:r>
            <a:r>
              <a:rPr lang="en-US" sz="1900" b="1" u="sng" dirty="0">
                <a:solidFill>
                  <a:srgbClr val="00AC9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Dianaisern@gmail.com</a:t>
            </a:r>
            <a:endParaRPr sz="1900" b="1" u="sng">
              <a:solidFill>
                <a:srgbClr val="00AC9E"/>
              </a:solidFill>
              <a:latin typeface="Calibri"/>
              <a:ea typeface="Calibri"/>
              <a:cs typeface="Calibri"/>
              <a:sym typeface="Calibri"/>
              <a:hlinkClick r:id="rId4">
                <a:extLst>
                  <a:ext uri="{A12FA001-AC4F-418D-AE19-62706E023703}">
                    <ahyp:hlinkClr xmlns:ahyp="http://schemas.microsoft.com/office/drawing/2018/hyperlinkcolor" val="tx"/>
                  </a:ext>
                </a:extLst>
              </a:hlinkClick>
            </a:endParaRPr>
          </a:p>
          <a:p>
            <a:pPr marL="0" marR="0" lvl="0" indent="0" algn="l" rtl="0">
              <a:lnSpc>
                <a:spcPct val="150000"/>
              </a:lnSpc>
              <a:spcBef>
                <a:spcPts val="1000"/>
              </a:spcBef>
              <a:spcAft>
                <a:spcPts val="0"/>
              </a:spcAft>
              <a:buClr>
                <a:schemeClr val="dk1"/>
              </a:buClr>
              <a:buSzPts val="1900"/>
              <a:buFont typeface="Arial"/>
              <a:buChar char="•"/>
            </a:pPr>
            <a:r>
              <a:rPr lang="en-US" sz="1900" b="1">
                <a:solidFill>
                  <a:schemeClr val="dk1"/>
                </a:solidFill>
                <a:latin typeface="Calibri"/>
                <a:ea typeface="Calibri"/>
                <a:cs typeface="Calibri"/>
                <a:sym typeface="Calibri"/>
              </a:rPr>
              <a:t>IG me! </a:t>
            </a:r>
            <a:r>
              <a:rPr lang="en-US" sz="1900" b="1">
                <a:solidFill>
                  <a:srgbClr val="00AC9E"/>
                </a:solidFill>
                <a:latin typeface="Calibri"/>
                <a:ea typeface="Calibri"/>
                <a:cs typeface="Calibri"/>
                <a:sym typeface="Calibri"/>
              </a:rPr>
              <a:t>@Dianadinero_edu</a:t>
            </a:r>
            <a:r>
              <a:rPr lang="en-US" sz="1900" b="1" dirty="0">
                <a:solidFill>
                  <a:srgbClr val="00AC9E"/>
                </a:solidFill>
                <a:latin typeface="Calibri"/>
                <a:ea typeface="Calibri"/>
                <a:cs typeface="Calibri"/>
                <a:sym typeface="Calibri"/>
              </a:rPr>
              <a:t> </a:t>
            </a:r>
            <a:endParaRPr sz="1900" b="1">
              <a:solidFill>
                <a:srgbClr val="00AC9E"/>
              </a:solidFill>
              <a:latin typeface="Calibri"/>
              <a:ea typeface="Calibri"/>
              <a:cs typeface="Calibri"/>
            </a:endParaRPr>
          </a:p>
          <a:p>
            <a:pPr marL="0" marR="0" lvl="0" indent="0" algn="l" rtl="0">
              <a:lnSpc>
                <a:spcPct val="150000"/>
              </a:lnSpc>
              <a:spcBef>
                <a:spcPts val="1000"/>
              </a:spcBef>
              <a:spcAft>
                <a:spcPts val="0"/>
              </a:spcAft>
              <a:buClr>
                <a:schemeClr val="dk1"/>
              </a:buClr>
              <a:buSzPts val="1900"/>
              <a:buFont typeface="Arial"/>
              <a:buChar char="•"/>
            </a:pPr>
            <a:r>
              <a:rPr lang="en-US" sz="1900" b="1">
                <a:solidFill>
                  <a:schemeClr val="dk1"/>
                </a:solidFill>
                <a:latin typeface="Calibri"/>
                <a:ea typeface="Calibri"/>
                <a:cs typeface="Calibri"/>
                <a:sym typeface="Calibri"/>
              </a:rPr>
              <a:t>Web: </a:t>
            </a:r>
            <a:r>
              <a:rPr lang="en-US" sz="1900" b="1" dirty="0">
                <a:solidFill>
                  <a:srgbClr val="00AC9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dianafinancialeducation.com/book</a:t>
            </a:r>
            <a:endParaRPr lang="en-US" sz="1900" b="1">
              <a:solidFill>
                <a:srgbClr val="00AC9E"/>
              </a:solidFill>
              <a:latin typeface="Calibri"/>
              <a:ea typeface="Calibri"/>
              <a:cs typeface="Calibri"/>
              <a:hlinkClick r:id="rId5">
                <a:extLst>
                  <a:ext uri="{A12FA001-AC4F-418D-AE19-62706E023703}">
                    <ahyp:hlinkClr xmlns:ahyp="http://schemas.microsoft.com/office/drawing/2018/hyperlinkcolor" val="tx"/>
                  </a:ext>
                </a:extLst>
              </a:hlinkClick>
            </a:endParaRPr>
          </a:p>
          <a:p>
            <a:pPr marL="0" marR="0" lvl="0" indent="120650" algn="l" rtl="0">
              <a:lnSpc>
                <a:spcPct val="90000"/>
              </a:lnSpc>
              <a:spcBef>
                <a:spcPts val="1000"/>
              </a:spcBef>
              <a:spcAft>
                <a:spcPts val="0"/>
              </a:spcAft>
              <a:buClr>
                <a:schemeClr val="dk1"/>
              </a:buClr>
              <a:buSzPts val="1900"/>
              <a:buFont typeface="Arial"/>
              <a:buNone/>
            </a:pPr>
            <a:endParaRPr sz="1900">
              <a:solidFill>
                <a:schemeClr val="dk1"/>
              </a:solidFill>
              <a:latin typeface="Calibri"/>
              <a:ea typeface="Calibri"/>
              <a:cs typeface="Calibri"/>
              <a:sym typeface="Calibri"/>
            </a:endParaRPr>
          </a:p>
        </p:txBody>
      </p:sp>
      <p:sp>
        <p:nvSpPr>
          <p:cNvPr id="386" name="Google Shape;386;p37"/>
          <p:cNvSpPr/>
          <p:nvPr/>
        </p:nvSpPr>
        <p:spPr>
          <a:xfrm flipH="1">
            <a:off x="10697670" y="0"/>
            <a:ext cx="1494330" cy="7532914"/>
          </a:xfrm>
          <a:prstGeom prst="rect">
            <a:avLst/>
          </a:prstGeom>
          <a:solidFill>
            <a:srgbClr val="00AC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9" name="Google Shape;389;p37"/>
          <p:cNvSpPr txBox="1">
            <a:spLocks noGrp="1"/>
          </p:cNvSpPr>
          <p:nvPr>
            <p:ph type="sldNum" idx="12"/>
          </p:nvPr>
        </p:nvSpPr>
        <p:spPr>
          <a:xfrm>
            <a:off x="9385070" y="6492240"/>
            <a:ext cx="1055716"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32</a:t>
            </a:fld>
            <a:endParaRPr sz="1200">
              <a:solidFill>
                <a:srgbClr val="888888"/>
              </a:solidFill>
              <a:latin typeface="Calibri"/>
              <a:ea typeface="Calibri"/>
              <a:cs typeface="Calibri"/>
              <a:sym typeface="Calibri"/>
            </a:endParaRPr>
          </a:p>
        </p:txBody>
      </p:sp>
      <p:sp>
        <p:nvSpPr>
          <p:cNvPr id="390" name="Google Shape;390;p37"/>
          <p:cNvSpPr txBox="1"/>
          <p:nvPr/>
        </p:nvSpPr>
        <p:spPr>
          <a:xfrm>
            <a:off x="664308" y="5099538"/>
            <a:ext cx="6096000"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700" b="1">
                <a:solidFill>
                  <a:schemeClr val="dk1"/>
                </a:solidFill>
                <a:latin typeface="Calibri"/>
                <a:ea typeface="Calibri"/>
                <a:cs typeface="Calibri"/>
                <a:sym typeface="Calibri"/>
              </a:rPr>
              <a:t>Let's connect!</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894A0E8B-7A92-C3E5-9D98-E0256C1C731B}"/>
              </a:ext>
            </a:extLst>
          </p:cNvPr>
          <p:cNvPicPr>
            <a:picLocks noChangeAspect="1"/>
          </p:cNvPicPr>
          <p:nvPr/>
        </p:nvPicPr>
        <p:blipFill>
          <a:blip r:embed="rId6"/>
          <a:stretch>
            <a:fillRect/>
          </a:stretch>
        </p:blipFill>
        <p:spPr>
          <a:xfrm>
            <a:off x="5428342" y="1146628"/>
            <a:ext cx="6386284" cy="4564744"/>
          </a:xfrm>
          <a:prstGeom prst="rect">
            <a:avLst/>
          </a:prstGeom>
          <a:effectLst>
            <a:outerShdw blurRad="50800" dist="38100" dir="2700000">
              <a:srgbClr val="000000">
                <a:alpha val="40000"/>
              </a:srgbClr>
            </a:outerShdw>
          </a:effectLst>
        </p:spPr>
      </p:pic>
      <p:pic>
        <p:nvPicPr>
          <p:cNvPr id="3" name="Picture 2">
            <a:extLst>
              <a:ext uri="{FF2B5EF4-FFF2-40B4-BE49-F238E27FC236}">
                <a16:creationId xmlns:a16="http://schemas.microsoft.com/office/drawing/2014/main" id="{6583825F-9009-8872-98A4-5A24EC1ADEF2}"/>
              </a:ext>
            </a:extLst>
          </p:cNvPr>
          <p:cNvPicPr>
            <a:picLocks noChangeAspect="1"/>
          </p:cNvPicPr>
          <p:nvPr/>
        </p:nvPicPr>
        <p:blipFill>
          <a:blip r:embed="rId7"/>
          <a:stretch>
            <a:fillRect/>
          </a:stretch>
        </p:blipFill>
        <p:spPr>
          <a:xfrm>
            <a:off x="8738053" y="1304244"/>
            <a:ext cx="1450522" cy="4409169"/>
          </a:xfrm>
          <a:prstGeom prst="rect">
            <a:avLst/>
          </a:prstGeom>
        </p:spPr>
      </p:pic>
      <p:sp>
        <p:nvSpPr>
          <p:cNvPr id="5" name="Rectangle 4">
            <a:extLst>
              <a:ext uri="{FF2B5EF4-FFF2-40B4-BE49-F238E27FC236}">
                <a16:creationId xmlns:a16="http://schemas.microsoft.com/office/drawing/2014/main" id="{562B4BAA-207E-C81A-8D5C-D6B4AFDA942F}"/>
              </a:ext>
            </a:extLst>
          </p:cNvPr>
          <p:cNvSpPr/>
          <p:nvPr/>
        </p:nvSpPr>
        <p:spPr>
          <a:xfrm>
            <a:off x="8616344" y="1249437"/>
            <a:ext cx="3113012" cy="4351263"/>
          </a:xfrm>
          <a:prstGeom prst="rect">
            <a:avLst/>
          </a:prstGeom>
          <a:solidFill>
            <a:srgbClr val="ECD7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BCD1EFE-F590-156D-D6BF-663C9305AB5A}"/>
              </a:ext>
            </a:extLst>
          </p:cNvPr>
          <p:cNvPicPr>
            <a:picLocks noChangeAspect="1"/>
          </p:cNvPicPr>
          <p:nvPr/>
        </p:nvPicPr>
        <p:blipFill>
          <a:blip r:embed="rId8"/>
          <a:stretch>
            <a:fillRect/>
          </a:stretch>
        </p:blipFill>
        <p:spPr>
          <a:xfrm>
            <a:off x="10320338" y="1268185"/>
            <a:ext cx="1421040" cy="43216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4"/>
          <p:cNvSpPr txBox="1"/>
          <p:nvPr/>
        </p:nvSpPr>
        <p:spPr>
          <a:xfrm>
            <a:off x="706223" y="469339"/>
            <a:ext cx="10582841" cy="122135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14A58"/>
              </a:buClr>
              <a:buSzPts val="4400"/>
              <a:buFont typeface="Calibri"/>
              <a:buNone/>
            </a:pPr>
            <a:r>
              <a:rPr lang="en-US" sz="4400" b="0" i="0" u="none" strike="noStrike" cap="none">
                <a:solidFill>
                  <a:srgbClr val="414A58"/>
                </a:solidFill>
                <a:latin typeface="Calibri"/>
                <a:ea typeface="Calibri"/>
                <a:cs typeface="Calibri"/>
                <a:sym typeface="Calibri"/>
              </a:rPr>
              <a:t>Objectives</a:t>
            </a:r>
            <a:endParaRPr/>
          </a:p>
        </p:txBody>
      </p:sp>
      <p:sp>
        <p:nvSpPr>
          <p:cNvPr id="106" name="Google Shape;106;p4"/>
          <p:cNvSpPr txBox="1"/>
          <p:nvPr/>
        </p:nvSpPr>
        <p:spPr>
          <a:xfrm>
            <a:off x="770959" y="1825625"/>
            <a:ext cx="10517192"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200"/>
              <a:buFont typeface="Arial"/>
              <a:buNone/>
            </a:pPr>
            <a:r>
              <a:rPr lang="en-US" sz="3200" b="1" i="0" u="none" strike="noStrike" cap="none">
                <a:solidFill>
                  <a:schemeClr val="dk1"/>
                </a:solidFill>
                <a:latin typeface="Calibri"/>
                <a:ea typeface="Calibri"/>
                <a:cs typeface="Calibri"/>
                <a:sym typeface="Calibri"/>
              </a:rPr>
              <a:t>You will be able to:</a:t>
            </a:r>
            <a:endParaRPr sz="3200" b="1"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050"/>
              <a:buFont typeface="Arial"/>
              <a:buNone/>
            </a:pPr>
            <a:endParaRPr sz="1050" b="1"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3200"/>
              <a:buChar char="•"/>
            </a:pPr>
            <a:r>
              <a:rPr lang="en-US" sz="3200">
                <a:solidFill>
                  <a:schemeClr val="dk1"/>
                </a:solidFill>
                <a:latin typeface="Calibri"/>
                <a:ea typeface="Calibri"/>
                <a:cs typeface="Calibri"/>
                <a:sym typeface="Calibri"/>
              </a:rPr>
              <a:t>Implement student-centered </a:t>
            </a:r>
            <a:r>
              <a:rPr lang="en-US" sz="3200" b="1">
                <a:solidFill>
                  <a:schemeClr val="dk1"/>
                </a:solidFill>
                <a:latin typeface="Calibri"/>
                <a:ea typeface="Calibri"/>
                <a:cs typeface="Calibri"/>
                <a:sym typeface="Calibri"/>
              </a:rPr>
              <a:t>investment activities </a:t>
            </a:r>
            <a:r>
              <a:rPr lang="en-US" sz="3200">
                <a:solidFill>
                  <a:schemeClr val="dk1"/>
                </a:solidFill>
                <a:latin typeface="Calibri"/>
                <a:ea typeface="Calibri"/>
                <a:cs typeface="Calibri"/>
                <a:sym typeface="Calibri"/>
              </a:rPr>
              <a:t>aligned to national personal finance standards.</a:t>
            </a:r>
            <a:endParaRPr sz="32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3200"/>
              <a:buChar char="•"/>
            </a:pPr>
            <a:r>
              <a:rPr lang="en-US" sz="3200">
                <a:solidFill>
                  <a:schemeClr val="dk1"/>
                </a:solidFill>
                <a:latin typeface="Calibri"/>
                <a:ea typeface="Calibri"/>
                <a:cs typeface="Calibri"/>
                <a:sym typeface="Calibri"/>
              </a:rPr>
              <a:t>Facilitate </a:t>
            </a:r>
            <a:r>
              <a:rPr lang="en-US" sz="3200" b="1">
                <a:solidFill>
                  <a:schemeClr val="dk1"/>
                </a:solidFill>
                <a:latin typeface="Calibri"/>
                <a:ea typeface="Calibri"/>
                <a:cs typeface="Calibri"/>
                <a:sym typeface="Calibri"/>
              </a:rPr>
              <a:t>discussions </a:t>
            </a:r>
            <a:r>
              <a:rPr lang="en-US" sz="3200">
                <a:solidFill>
                  <a:schemeClr val="dk1"/>
                </a:solidFill>
                <a:latin typeface="Calibri"/>
                <a:ea typeface="Calibri"/>
                <a:cs typeface="Calibri"/>
                <a:sym typeface="Calibri"/>
              </a:rPr>
              <a:t>that connect students’ cultural and community contexts to wealth-building concepts.</a:t>
            </a:r>
            <a:endParaRPr sz="32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3200"/>
              <a:buChar char="•"/>
            </a:pPr>
            <a:r>
              <a:rPr lang="en-US" sz="3200">
                <a:solidFill>
                  <a:schemeClr val="dk1"/>
                </a:solidFill>
                <a:latin typeface="Calibri"/>
                <a:ea typeface="Calibri"/>
                <a:cs typeface="Calibri"/>
                <a:sym typeface="Calibri"/>
              </a:rPr>
              <a:t>Adapt</a:t>
            </a:r>
            <a:r>
              <a:rPr lang="en-US" sz="3200" b="1">
                <a:solidFill>
                  <a:schemeClr val="dk1"/>
                </a:solidFill>
                <a:latin typeface="Calibri"/>
                <a:ea typeface="Calibri"/>
                <a:cs typeface="Calibri"/>
                <a:sym typeface="Calibri"/>
              </a:rPr>
              <a:t> lesson materials </a:t>
            </a:r>
            <a:r>
              <a:rPr lang="en-US" sz="3200">
                <a:solidFill>
                  <a:schemeClr val="dk1"/>
                </a:solidFill>
                <a:latin typeface="Calibri"/>
                <a:ea typeface="Calibri"/>
                <a:cs typeface="Calibri"/>
                <a:sym typeface="Calibri"/>
              </a:rPr>
              <a:t>for grades 6–12 across varying levels of financial literacy prior knowledge.</a:t>
            </a:r>
            <a:endParaRPr sz="3200">
              <a:solidFill>
                <a:schemeClr val="dk1"/>
              </a:solidFill>
              <a:latin typeface="Calibri"/>
              <a:ea typeface="Calibri"/>
              <a:cs typeface="Calibri"/>
              <a:sym typeface="Calibri"/>
            </a:endParaRPr>
          </a:p>
        </p:txBody>
      </p:sp>
      <p:sp>
        <p:nvSpPr>
          <p:cNvPr id="107" name="Google Shape;107;p4"/>
          <p:cNvSpPr txBox="1">
            <a:spLocks noGrp="1"/>
          </p:cNvSpPr>
          <p:nvPr>
            <p:ph type="sldNum" idx="12"/>
          </p:nvPr>
        </p:nvSpPr>
        <p:spPr>
          <a:xfrm>
            <a:off x="8604226" y="6374965"/>
            <a:ext cx="326334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5"/>
          <p:cNvSpPr txBox="1"/>
          <p:nvPr/>
        </p:nvSpPr>
        <p:spPr>
          <a:xfrm>
            <a:off x="689113" y="543339"/>
            <a:ext cx="10664687" cy="82724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Session Agenda</a:t>
            </a:r>
            <a:endParaRPr/>
          </a:p>
        </p:txBody>
      </p:sp>
      <p:sp>
        <p:nvSpPr>
          <p:cNvPr id="113" name="Google Shape;113;p5"/>
          <p:cNvSpPr txBox="1"/>
          <p:nvPr/>
        </p:nvSpPr>
        <p:spPr>
          <a:xfrm>
            <a:off x="4512108" y="1718303"/>
            <a:ext cx="7243044" cy="3911308"/>
          </a:xfrm>
          <a:prstGeom prst="rect">
            <a:avLst/>
          </a:prstGeom>
          <a:noFill/>
          <a:ln>
            <a:noFill/>
          </a:ln>
        </p:spPr>
        <p:txBody>
          <a:bodyPr spcFirstLastPara="1" wrap="square" lIns="91425" tIns="45700" rIns="91425" bIns="45700" anchor="t" anchorCtr="0">
            <a:normAutofit/>
          </a:bodyPr>
          <a:lstStyle/>
          <a:p>
            <a:pPr marL="0" marR="0" lvl="0" indent="0" algn="l" rtl="0">
              <a:lnSpc>
                <a:spcPct val="150000"/>
              </a:lnSpc>
              <a:spcBef>
                <a:spcPts val="0"/>
              </a:spcBef>
              <a:spcAft>
                <a:spcPts val="0"/>
              </a:spcAft>
              <a:buClr>
                <a:schemeClr val="dk1"/>
              </a:buClr>
              <a:buSzPts val="2800"/>
              <a:buFont typeface="Arial"/>
              <a:buNone/>
            </a:pPr>
            <a:r>
              <a:rPr lang="en-US" sz="2800" b="1" i="0" u="none" strike="noStrike" cap="none">
                <a:solidFill>
                  <a:schemeClr val="dk1"/>
                </a:solidFill>
                <a:latin typeface="Calibri"/>
                <a:ea typeface="Calibri"/>
                <a:cs typeface="Calibri"/>
                <a:sym typeface="Calibri"/>
              </a:rPr>
              <a:t>Introduction: Yay, you're here! </a:t>
            </a:r>
            <a:endParaRPr sz="2800" b="0" i="0" u="none" strike="noStrike" cap="none">
              <a:solidFill>
                <a:schemeClr val="dk1"/>
              </a:solidFill>
              <a:latin typeface="Calibri"/>
              <a:ea typeface="Calibri"/>
              <a:cs typeface="Calibri"/>
              <a:sym typeface="Calibri"/>
            </a:endParaRPr>
          </a:p>
          <a:p>
            <a:pPr marL="228600" marR="0" lvl="0" indent="-228600" algn="l" rtl="0">
              <a:lnSpc>
                <a:spcPct val="150000"/>
              </a:lnSpc>
              <a:spcBef>
                <a:spcPts val="10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Opening: </a:t>
            </a:r>
            <a:r>
              <a:rPr lang="en-US" sz="2400" b="0" i="0" u="none" strike="noStrike" cap="none">
                <a:solidFill>
                  <a:schemeClr val="dk1"/>
                </a:solidFill>
                <a:latin typeface="Calibri"/>
                <a:ea typeface="Calibri"/>
                <a:cs typeface="Calibri"/>
                <a:sym typeface="Calibri"/>
              </a:rPr>
              <a:t>Community Connection</a:t>
            </a:r>
            <a:endParaRPr sz="2400" b="0" i="0" u="none" strike="noStrike" cap="none">
              <a:solidFill>
                <a:schemeClr val="dk1"/>
              </a:solidFill>
              <a:latin typeface="Calibri"/>
              <a:ea typeface="Calibri"/>
              <a:cs typeface="Calibri"/>
              <a:sym typeface="Calibri"/>
            </a:endParaRPr>
          </a:p>
          <a:p>
            <a:pPr marL="228600" marR="0" lvl="0" indent="-228600" algn="l" rtl="0">
              <a:lnSpc>
                <a:spcPct val="150000"/>
              </a:lnSpc>
              <a:spcBef>
                <a:spcPts val="10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Part 1</a:t>
            </a:r>
            <a:r>
              <a:rPr lang="en-US" sz="2400" b="1">
                <a:solidFill>
                  <a:schemeClr val="dk1"/>
                </a:solidFill>
                <a:latin typeface="Calibri"/>
                <a:ea typeface="Calibri"/>
                <a:cs typeface="Calibri"/>
                <a:sym typeface="Calibri"/>
              </a:rPr>
              <a:t>-</a:t>
            </a:r>
            <a:r>
              <a:rPr lang="en-US" sz="2400" b="1" i="0" u="none" strike="noStrike" cap="none">
                <a:solidFill>
                  <a:schemeClr val="dk1"/>
                </a:solidFill>
                <a:latin typeface="Calibri"/>
                <a:ea typeface="Calibri"/>
                <a:cs typeface="Calibri"/>
                <a:sym typeface="Calibri"/>
              </a:rPr>
              <a:t> </a:t>
            </a:r>
            <a:r>
              <a:rPr lang="en-US" sz="2400">
                <a:solidFill>
                  <a:schemeClr val="dk1"/>
                </a:solidFill>
                <a:latin typeface="Calibri"/>
                <a:ea typeface="Calibri"/>
                <a:cs typeface="Calibri"/>
                <a:sym typeface="Calibri"/>
              </a:rPr>
              <a:t>Lesson: Accessing the Stock Market</a:t>
            </a:r>
            <a:endParaRPr/>
          </a:p>
          <a:p>
            <a:pPr marL="228600" marR="0" lvl="0" indent="-228600" algn="l" rtl="0">
              <a:lnSpc>
                <a:spcPct val="150000"/>
              </a:lnSpc>
              <a:spcBef>
                <a:spcPts val="10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Part 2</a:t>
            </a:r>
            <a:r>
              <a:rPr lang="en-US" sz="2400" b="1">
                <a:solidFill>
                  <a:schemeClr val="dk1"/>
                </a:solidFill>
                <a:latin typeface="Calibri"/>
                <a:ea typeface="Calibri"/>
                <a:cs typeface="Calibri"/>
                <a:sym typeface="Calibri"/>
              </a:rPr>
              <a:t> - </a:t>
            </a:r>
            <a:r>
              <a:rPr lang="en-US" sz="2400">
                <a:solidFill>
                  <a:schemeClr val="dk1"/>
                </a:solidFill>
                <a:latin typeface="Calibri"/>
                <a:ea typeface="Calibri"/>
                <a:cs typeface="Calibri"/>
                <a:sym typeface="Calibri"/>
              </a:rPr>
              <a:t>Lesson:  Real Estate</a:t>
            </a:r>
            <a:endParaRPr sz="2400" b="0" i="0" u="none" strike="noStrike" cap="none">
              <a:solidFill>
                <a:schemeClr val="dk1"/>
              </a:solidFill>
              <a:latin typeface="Calibri"/>
              <a:ea typeface="Calibri"/>
              <a:cs typeface="Calibri"/>
              <a:sym typeface="Calibri"/>
            </a:endParaRPr>
          </a:p>
          <a:p>
            <a:pPr marL="228600" marR="0" lvl="0" indent="-228600" algn="l" rtl="0">
              <a:lnSpc>
                <a:spcPct val="150000"/>
              </a:lnSpc>
              <a:spcBef>
                <a:spcPts val="10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Part 3: </a:t>
            </a:r>
            <a:r>
              <a:rPr lang="en-US" sz="2400">
                <a:solidFill>
                  <a:schemeClr val="dk1"/>
                </a:solidFill>
                <a:latin typeface="Calibri"/>
                <a:ea typeface="Calibri"/>
                <a:cs typeface="Calibri"/>
                <a:sym typeface="Calibri"/>
              </a:rPr>
              <a:t>Closing &amp; Resources</a:t>
            </a:r>
            <a:endParaRPr/>
          </a:p>
        </p:txBody>
      </p:sp>
      <p:sp>
        <p:nvSpPr>
          <p:cNvPr id="114" name="Google Shape;114;p5"/>
          <p:cNvSpPr txBox="1">
            <a:spLocks noGrp="1"/>
          </p:cNvSpPr>
          <p:nvPr>
            <p:ph type="sldNum" idx="12"/>
          </p:nvPr>
        </p:nvSpPr>
        <p:spPr>
          <a:xfrm>
            <a:off x="8610599" y="6356350"/>
            <a:ext cx="3389243"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5</a:t>
            </a:fld>
            <a:endParaRPr/>
          </a:p>
        </p:txBody>
      </p:sp>
      <p:pic>
        <p:nvPicPr>
          <p:cNvPr id="115" name="Google Shape;115;p5"/>
          <p:cNvPicPr preferRelativeResize="0"/>
          <p:nvPr/>
        </p:nvPicPr>
        <p:blipFill rotWithShape="1">
          <a:blip r:embed="rId3">
            <a:alphaModFix/>
          </a:blip>
          <a:srcRect/>
          <a:stretch/>
        </p:blipFill>
        <p:spPr>
          <a:xfrm>
            <a:off x="1275291" y="1989666"/>
            <a:ext cx="2571750" cy="3175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
        <p:cNvGrpSpPr/>
        <p:nvPr/>
      </p:nvGrpSpPr>
      <p:grpSpPr>
        <a:xfrm>
          <a:off x="0" y="0"/>
          <a:ext cx="0" cy="0"/>
          <a:chOff x="0" y="0"/>
          <a:chExt cx="0" cy="0"/>
        </a:xfrm>
      </p:grpSpPr>
      <p:sp>
        <p:nvSpPr>
          <p:cNvPr id="120" name="Google Shape;120;p6"/>
          <p:cNvSpPr/>
          <p:nvPr/>
        </p:nvSpPr>
        <p:spPr>
          <a:xfrm>
            <a:off x="3048"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1" name="Google Shape;121;p6"/>
          <p:cNvSpPr/>
          <p:nvPr/>
        </p:nvSpPr>
        <p:spPr>
          <a:xfrm>
            <a:off x="1" y="0"/>
            <a:ext cx="4167271" cy="6858000"/>
          </a:xfrm>
          <a:custGeom>
            <a:avLst/>
            <a:gdLst/>
            <a:ahLst/>
            <a:cxnLst/>
            <a:rect l="l" t="t" r="r" b="b"/>
            <a:pathLst>
              <a:path w="4167271" h="6858000" extrusionOk="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2" name="Google Shape;122;p6"/>
          <p:cNvSpPr txBox="1"/>
          <p:nvPr/>
        </p:nvSpPr>
        <p:spPr>
          <a:xfrm>
            <a:off x="686834" y="1153572"/>
            <a:ext cx="3200400" cy="44611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b="0" i="0" u="none" strike="noStrike" cap="none">
              <a:solidFill>
                <a:srgbClr val="FFFFFF"/>
              </a:solidFill>
              <a:latin typeface="Calibri"/>
              <a:ea typeface="Calibri"/>
              <a:cs typeface="Calibri"/>
              <a:sym typeface="Calibri"/>
            </a:endParaRPr>
          </a:p>
          <a:p>
            <a:pPr marL="0" marR="0" lvl="0" indent="0" algn="l" rtl="0">
              <a:lnSpc>
                <a:spcPct val="90000"/>
              </a:lnSpc>
              <a:spcBef>
                <a:spcPts val="60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Opening Connection</a:t>
            </a:r>
            <a:endParaRPr/>
          </a:p>
        </p:txBody>
      </p:sp>
      <p:sp>
        <p:nvSpPr>
          <p:cNvPr id="123" name="Google Shape;123;p6"/>
          <p:cNvSpPr/>
          <p:nvPr/>
        </p:nvSpPr>
        <p:spPr>
          <a:xfrm rot="10800000" flipH="1">
            <a:off x="7550402" y="2455479"/>
            <a:ext cx="4083433" cy="4083433"/>
          </a:xfrm>
          <a:prstGeom prst="arc">
            <a:avLst>
              <a:gd name="adj1" fmla="val 16200000"/>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4" name="Google Shape;124;p6"/>
          <p:cNvSpPr txBox="1"/>
          <p:nvPr/>
        </p:nvSpPr>
        <p:spPr>
          <a:xfrm>
            <a:off x="4447308" y="2235085"/>
            <a:ext cx="6895908" cy="4059503"/>
          </a:xfrm>
          <a:prstGeom prst="rect">
            <a:avLst/>
          </a:prstGeom>
          <a:noFill/>
          <a:ln>
            <a:noFill/>
          </a:ln>
        </p:spPr>
        <p:txBody>
          <a:bodyPr spcFirstLastPara="1" wrap="square" lIns="91425" tIns="45700" rIns="91425" bIns="45700" anchor="ctr" anchorCtr="0">
            <a:normAutofit/>
          </a:bodyPr>
          <a:lstStyle/>
          <a:p>
            <a:r>
              <a:rPr lang="en-US" sz="4000" dirty="0">
                <a:solidFill>
                  <a:schemeClr val="dk1"/>
                </a:solidFill>
                <a:ea typeface="Calibri"/>
                <a:sym typeface="Calibri"/>
              </a:rPr>
              <a:t>Did you grow up talking about investing at home? </a:t>
            </a:r>
            <a:endParaRPr lang="en-US">
              <a:solidFill>
                <a:schemeClr val="dk1"/>
              </a:solidFill>
              <a:ea typeface="Calibri"/>
              <a:sym typeface="Calibri"/>
            </a:endParaRPr>
          </a:p>
          <a:p>
            <a:endParaRPr lang="en-US" sz="4000" dirty="0">
              <a:solidFill>
                <a:schemeClr val="dk1"/>
              </a:solidFill>
              <a:ea typeface="Calibri"/>
            </a:endParaRPr>
          </a:p>
          <a:p>
            <a:r>
              <a:rPr lang="en-US" sz="4000">
                <a:solidFill>
                  <a:schemeClr val="dk1"/>
                </a:solidFill>
                <a:ea typeface="Calibri"/>
                <a:sym typeface="Calibri"/>
              </a:rPr>
              <a:t>Drop a </a:t>
            </a:r>
            <a:r>
              <a:rPr lang="en-US" sz="4000" dirty="0">
                <a:solidFill>
                  <a:schemeClr val="dk1"/>
                </a:solidFill>
                <a:ea typeface="Calibri"/>
                <a:sym typeface="Calibri"/>
              </a:rPr>
              <a:t>YES or NO in the chat, plus one word for how investing </a:t>
            </a:r>
            <a:r>
              <a:rPr lang="en-US" sz="4000">
                <a:solidFill>
                  <a:schemeClr val="dk1"/>
                </a:solidFill>
                <a:ea typeface="Calibri"/>
                <a:sym typeface="Calibri"/>
              </a:rPr>
              <a:t>makes you feel.</a:t>
            </a:r>
            <a:endParaRPr lang="en-US">
              <a:solidFill>
                <a:schemeClr val="dk1"/>
              </a:solidFill>
            </a:endParaRPr>
          </a:p>
          <a:p>
            <a:pPr marL="0" marR="0" lvl="0" indent="0" algn="l">
              <a:lnSpc>
                <a:spcPct val="90000"/>
              </a:lnSpc>
              <a:spcBef>
                <a:spcPts val="0"/>
              </a:spcBef>
              <a:spcAft>
                <a:spcPts val="0"/>
              </a:spcAft>
              <a:buSzPts val="4000"/>
              <a:buFont typeface="Arial"/>
              <a:buNone/>
            </a:pPr>
            <a:endParaRPr lang="en-US" sz="4000" b="0" i="0" u="none" strike="noStrike" cap="none" dirty="0">
              <a:solidFill>
                <a:schemeClr val="dk1"/>
              </a:solidFill>
              <a:latin typeface="Calibri"/>
              <a:ea typeface="Calibri"/>
              <a:cs typeface="Calibri"/>
            </a:endParaRPr>
          </a:p>
          <a:p>
            <a:pPr marL="51435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51435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125" name="Google Shape;125;p6"/>
          <p:cNvSpPr txBox="1">
            <a:spLocks noGrp="1"/>
          </p:cNvSpPr>
          <p:nvPr>
            <p:ph type="sldNum" idx="12"/>
          </p:nvPr>
        </p:nvSpPr>
        <p:spPr>
          <a:xfrm>
            <a:off x="9541564" y="6356350"/>
            <a:ext cx="1812235"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6</a:t>
            </a:fld>
            <a:endParaRPr sz="1200">
              <a:solidFill>
                <a:srgbClr val="888888"/>
              </a:solidFill>
              <a:latin typeface="Calibri"/>
              <a:ea typeface="Calibri"/>
              <a:cs typeface="Calibri"/>
              <a:sym typeface="Calibri"/>
            </a:endParaRPr>
          </a:p>
        </p:txBody>
      </p:sp>
      <p:pic>
        <p:nvPicPr>
          <p:cNvPr id="126" name="Google Shape;126;p6" descr="A logo with green and grey swirls&#10;&#10;AI-generated content may be incorrect."/>
          <p:cNvPicPr preferRelativeResize="0"/>
          <p:nvPr/>
        </p:nvPicPr>
        <p:blipFill rotWithShape="1">
          <a:blip r:embed="rId3">
            <a:alphaModFix/>
          </a:blip>
          <a:srcRect/>
          <a:stretch/>
        </p:blipFill>
        <p:spPr>
          <a:xfrm>
            <a:off x="10086537" y="327114"/>
            <a:ext cx="1620098" cy="82733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
        <p:cNvGrpSpPr/>
        <p:nvPr/>
      </p:nvGrpSpPr>
      <p:grpSpPr>
        <a:xfrm>
          <a:off x="0" y="0"/>
          <a:ext cx="0" cy="0"/>
          <a:chOff x="0" y="0"/>
          <a:chExt cx="0" cy="0"/>
        </a:xfrm>
      </p:grpSpPr>
      <p:sp>
        <p:nvSpPr>
          <p:cNvPr id="131" name="Google Shape;131;p7"/>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2" name="Google Shape;132;p7"/>
          <p:cNvSpPr/>
          <p:nvPr/>
        </p:nvSpPr>
        <p:spPr>
          <a:xfrm>
            <a:off x="0" y="0"/>
            <a:ext cx="2013557" cy="6858000"/>
          </a:xfrm>
          <a:prstGeom prst="rect">
            <a:avLst/>
          </a:prstGeom>
          <a:solidFill>
            <a:srgbClr val="ECF4E1"/>
          </a:solidFill>
          <a:ln w="12700" cap="flat" cmpd="sng">
            <a:solidFill>
              <a:srgbClr val="E5F2E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3" name="Google Shape;133;p7"/>
          <p:cNvSpPr txBox="1">
            <a:spLocks noGrp="1"/>
          </p:cNvSpPr>
          <p:nvPr>
            <p:ph type="sldNum" idx="12"/>
          </p:nvPr>
        </p:nvSpPr>
        <p:spPr>
          <a:xfrm>
            <a:off x="11310257" y="6356350"/>
            <a:ext cx="560009"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98989"/>
                </a:solidFill>
                <a:latin typeface="Calibri"/>
                <a:ea typeface="Calibri"/>
                <a:cs typeface="Calibri"/>
                <a:sym typeface="Calibri"/>
              </a:rPr>
              <a:t>7</a:t>
            </a:fld>
            <a:endParaRPr sz="1200">
              <a:solidFill>
                <a:srgbClr val="898989"/>
              </a:solidFill>
              <a:latin typeface="Calibri"/>
              <a:ea typeface="Calibri"/>
              <a:cs typeface="Calibri"/>
              <a:sym typeface="Calibri"/>
            </a:endParaRPr>
          </a:p>
        </p:txBody>
      </p:sp>
      <p:pic>
        <p:nvPicPr>
          <p:cNvPr id="134" name="Google Shape;134;p7" descr="A logo with green and grey swirls&#10;&#10;AI-generated content may be incorrect."/>
          <p:cNvPicPr preferRelativeResize="0"/>
          <p:nvPr/>
        </p:nvPicPr>
        <p:blipFill rotWithShape="1">
          <a:blip r:embed="rId3">
            <a:alphaModFix/>
          </a:blip>
          <a:srcRect/>
          <a:stretch/>
        </p:blipFill>
        <p:spPr>
          <a:xfrm>
            <a:off x="189491" y="330371"/>
            <a:ext cx="1644522" cy="838729"/>
          </a:xfrm>
          <a:prstGeom prst="rect">
            <a:avLst/>
          </a:prstGeom>
          <a:noFill/>
          <a:ln>
            <a:noFill/>
          </a:ln>
        </p:spPr>
      </p:pic>
      <p:pic>
        <p:nvPicPr>
          <p:cNvPr id="135" name="Google Shape;135;p7" descr="Man viewing his investments while sitting by the pool (Provided by Getty Images)"/>
          <p:cNvPicPr preferRelativeResize="0"/>
          <p:nvPr/>
        </p:nvPicPr>
        <p:blipFill rotWithShape="1">
          <a:blip r:embed="rId4">
            <a:alphaModFix/>
          </a:blip>
          <a:srcRect t="110" b="100"/>
          <a:stretch/>
        </p:blipFill>
        <p:spPr>
          <a:xfrm>
            <a:off x="2018220" y="-1302"/>
            <a:ext cx="10314327" cy="6859927"/>
          </a:xfrm>
          <a:prstGeom prst="rect">
            <a:avLst/>
          </a:prstGeom>
          <a:noFill/>
          <a:ln>
            <a:noFill/>
          </a:ln>
        </p:spPr>
      </p:pic>
      <p:sp>
        <p:nvSpPr>
          <p:cNvPr id="136" name="Google Shape;136;p7"/>
          <p:cNvSpPr>
            <a:spLocks noGrp="1"/>
          </p:cNvSpPr>
          <p:nvPr>
            <p:ph type="title"/>
          </p:nvPr>
        </p:nvSpPr>
        <p:spPr>
          <a:xfrm>
            <a:off x="640080" y="2074363"/>
            <a:ext cx="2752354" cy="2709275"/>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600"/>
              <a:buFont typeface="Calibri"/>
              <a:buNone/>
            </a:pPr>
            <a:r>
              <a:rPr lang="en-US" sz="2600">
                <a:solidFill>
                  <a:srgbClr val="FFFFFF"/>
                </a:solidFill>
              </a:rPr>
              <a:t>PART 1</a:t>
            </a:r>
            <a:endParaRPr sz="2600">
              <a:solidFill>
                <a:srgbClr val="FFFFFF"/>
              </a:solidFill>
            </a:endParaRPr>
          </a:p>
          <a:p>
            <a:pPr marL="0" lvl="0" indent="0" algn="ctr" rtl="0">
              <a:lnSpc>
                <a:spcPct val="90000"/>
              </a:lnSpc>
              <a:spcBef>
                <a:spcPts val="0"/>
              </a:spcBef>
              <a:spcAft>
                <a:spcPts val="0"/>
              </a:spcAft>
              <a:buClr>
                <a:srgbClr val="FFFFFF"/>
              </a:buClr>
              <a:buSzPts val="2600"/>
              <a:buFont typeface="Calibri"/>
              <a:buNone/>
            </a:pPr>
            <a:r>
              <a:rPr lang="en-US" sz="2600">
                <a:solidFill>
                  <a:srgbClr val="FFFFFF"/>
                </a:solidFill>
              </a:rPr>
              <a:t>Lesson: Accessing the Stock Market</a:t>
            </a:r>
            <a:endParaRPr sz="26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8"/>
          <p:cNvSpPr/>
          <p:nvPr/>
        </p:nvSpPr>
        <p:spPr>
          <a:xfrm>
            <a:off x="0" y="-136525"/>
            <a:ext cx="12192000" cy="6858000"/>
          </a:xfrm>
          <a:prstGeom prst="rect">
            <a:avLst/>
          </a:prstGeom>
          <a:solidFill>
            <a:schemeClr val="l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2" name="Google Shape;142;p8"/>
          <p:cNvSpPr/>
          <p:nvPr/>
        </p:nvSpPr>
        <p:spPr>
          <a:xfrm rot="3967198" flipH="1">
            <a:off x="8631348" y="490493"/>
            <a:ext cx="2987899" cy="2987899"/>
          </a:xfrm>
          <a:prstGeom prst="arc">
            <a:avLst>
              <a:gd name="adj1" fmla="val 14441841"/>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3" name="Google Shape;143;p8"/>
          <p:cNvSpPr txBox="1"/>
          <p:nvPr/>
        </p:nvSpPr>
        <p:spPr>
          <a:xfrm>
            <a:off x="4703675" y="629845"/>
            <a:ext cx="7369200" cy="109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100"/>
              <a:buFont typeface="Calibri"/>
              <a:buNone/>
            </a:pPr>
            <a:endParaRPr sz="4100" b="0" i="0" u="none" strike="noStrike" cap="none">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4400"/>
              <a:buFont typeface="Calibri"/>
              <a:buNone/>
            </a:pPr>
            <a:r>
              <a:rPr lang="en-US" sz="4400" b="1">
                <a:solidFill>
                  <a:schemeClr val="dk1"/>
                </a:solidFill>
                <a:latin typeface="Calibri"/>
                <a:ea typeface="Calibri"/>
                <a:cs typeface="Calibri"/>
                <a:sym typeface="Calibri"/>
              </a:rPr>
              <a:t>Entry Task: Investing Myth Busters DEMO</a:t>
            </a:r>
            <a:endParaRPr sz="4400" b="1">
              <a:solidFill>
                <a:schemeClr val="dk1"/>
              </a:solidFill>
              <a:latin typeface="Calibri"/>
              <a:ea typeface="Calibri"/>
              <a:cs typeface="Calibri"/>
              <a:sym typeface="Calibri"/>
            </a:endParaRPr>
          </a:p>
        </p:txBody>
      </p:sp>
      <p:sp>
        <p:nvSpPr>
          <p:cNvPr id="144" name="Google Shape;144;p8"/>
          <p:cNvSpPr/>
          <p:nvPr/>
        </p:nvSpPr>
        <p:spPr>
          <a:xfrm flipH="1">
            <a:off x="0" y="5486400"/>
            <a:ext cx="2672863" cy="13716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5" name="Google Shape;14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8</a:t>
            </a:fld>
            <a:endParaRPr sz="1200">
              <a:solidFill>
                <a:srgbClr val="888888"/>
              </a:solidFill>
              <a:latin typeface="Calibri"/>
              <a:ea typeface="Calibri"/>
              <a:cs typeface="Calibri"/>
              <a:sym typeface="Calibri"/>
            </a:endParaRPr>
          </a:p>
        </p:txBody>
      </p:sp>
      <p:sp>
        <p:nvSpPr>
          <p:cNvPr id="146" name="Google Shape;146;p8"/>
          <p:cNvSpPr txBox="1"/>
          <p:nvPr/>
        </p:nvSpPr>
        <p:spPr>
          <a:xfrm>
            <a:off x="4703675" y="2511525"/>
            <a:ext cx="7369200" cy="409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True or false? Drop your answers in the chat:</a:t>
            </a:r>
            <a:endParaRPr sz="20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accent4"/>
              </a:buClr>
              <a:buSzPts val="2000"/>
              <a:buFont typeface="Noto Sans Symbols"/>
              <a:buChar char="Ø"/>
            </a:pPr>
            <a:r>
              <a:rPr lang="en-US" sz="2000" b="1">
                <a:solidFill>
                  <a:schemeClr val="dk1"/>
                </a:solidFill>
                <a:latin typeface="Calibri"/>
                <a:ea typeface="Calibri"/>
                <a:cs typeface="Calibri"/>
                <a:sym typeface="Calibri"/>
              </a:rPr>
              <a:t>You need a lot of money to start investing </a:t>
            </a:r>
            <a:endParaRPr sz="2000" b="1">
              <a:solidFill>
                <a:schemeClr val="dk1"/>
              </a:solidFill>
              <a:latin typeface="Calibri"/>
              <a:ea typeface="Calibri"/>
              <a:cs typeface="Calibri"/>
              <a:sym typeface="Calibri"/>
            </a:endParaRPr>
          </a:p>
          <a:p>
            <a:pPr marL="914400" lvl="1" indent="-355600" algn="l" rtl="0">
              <a:spcBef>
                <a:spcPts val="0"/>
              </a:spcBef>
              <a:spcAft>
                <a:spcPts val="0"/>
              </a:spcAft>
              <a:buClr>
                <a:schemeClr val="accent4"/>
              </a:buClr>
              <a:buSzPts val="2000"/>
              <a:buFont typeface="Noto Sans Symbols"/>
              <a:buChar char="○"/>
            </a:pPr>
            <a:r>
              <a:rPr lang="en-US" sz="2000" b="1">
                <a:solidFill>
                  <a:srgbClr val="1C8F53"/>
                </a:solidFill>
                <a:latin typeface="Calibri"/>
                <a:ea typeface="Calibri"/>
                <a:cs typeface="Calibri"/>
                <a:sym typeface="Calibri"/>
              </a:rPr>
              <a:t>Reality: You can start with $1–$50. Time in the market matters more than income level.</a:t>
            </a:r>
            <a:endParaRPr sz="2000" b="1">
              <a:solidFill>
                <a:srgbClr val="1C8F53"/>
              </a:solidFill>
              <a:latin typeface="Calibri"/>
              <a:ea typeface="Calibri"/>
              <a:cs typeface="Calibri"/>
              <a:sym typeface="Calibri"/>
            </a:endParaRPr>
          </a:p>
          <a:p>
            <a:pPr marL="914400" lvl="0" indent="0" algn="l" rtl="0">
              <a:spcBef>
                <a:spcPts val="0"/>
              </a:spcBef>
              <a:spcAft>
                <a:spcPts val="0"/>
              </a:spcAft>
              <a:buNone/>
            </a:pPr>
            <a:endParaRPr sz="2000" b="1">
              <a:solidFill>
                <a:srgbClr val="1C8F53"/>
              </a:solidFill>
              <a:latin typeface="Calibri"/>
              <a:ea typeface="Calibri"/>
              <a:cs typeface="Calibri"/>
              <a:sym typeface="Calibri"/>
            </a:endParaRPr>
          </a:p>
          <a:p>
            <a:pPr marL="457200" lvl="0" indent="-355600" algn="l" rtl="0">
              <a:spcBef>
                <a:spcPts val="0"/>
              </a:spcBef>
              <a:spcAft>
                <a:spcPts val="0"/>
              </a:spcAft>
              <a:buClr>
                <a:schemeClr val="accent4"/>
              </a:buClr>
              <a:buSzPts val="2000"/>
              <a:buFont typeface="Noto Sans Symbols"/>
              <a:buChar char="Ø"/>
            </a:pPr>
            <a:r>
              <a:rPr lang="en-US" sz="2000" b="1">
                <a:solidFill>
                  <a:schemeClr val="dk1"/>
                </a:solidFill>
                <a:latin typeface="Calibri"/>
                <a:ea typeface="Calibri"/>
                <a:cs typeface="Calibri"/>
                <a:sym typeface="Calibri"/>
              </a:rPr>
              <a:t>Investing is only for people who “know what they’re doing” </a:t>
            </a:r>
            <a:endParaRPr sz="2000" b="1">
              <a:solidFill>
                <a:schemeClr val="dk1"/>
              </a:solidFill>
              <a:latin typeface="Calibri"/>
              <a:ea typeface="Calibri"/>
              <a:cs typeface="Calibri"/>
              <a:sym typeface="Calibri"/>
            </a:endParaRPr>
          </a:p>
          <a:p>
            <a:pPr marL="914400" lvl="1" indent="-355600" algn="l" rtl="0">
              <a:spcBef>
                <a:spcPts val="0"/>
              </a:spcBef>
              <a:spcAft>
                <a:spcPts val="0"/>
              </a:spcAft>
              <a:buClr>
                <a:schemeClr val="accent4"/>
              </a:buClr>
              <a:buSzPts val="2000"/>
              <a:buFont typeface="Noto Sans Symbols"/>
              <a:buChar char="○"/>
            </a:pPr>
            <a:r>
              <a:rPr lang="en-US" sz="2000" b="1">
                <a:solidFill>
                  <a:schemeClr val="accent4"/>
                </a:solidFill>
                <a:latin typeface="Calibri"/>
                <a:ea typeface="Calibri"/>
                <a:cs typeface="Calibri"/>
                <a:sym typeface="Calibri"/>
              </a:rPr>
              <a:t>Reality: Every investor started not knowing. The learning happens while you invest.</a:t>
            </a:r>
            <a:endParaRPr sz="20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accent4"/>
              </a:buClr>
              <a:buSzPts val="2000"/>
              <a:buFont typeface="Noto Sans Symbols"/>
              <a:buChar char="Ø"/>
            </a:pPr>
            <a:r>
              <a:rPr lang="en-US" sz="2000" b="1">
                <a:solidFill>
                  <a:schemeClr val="dk1"/>
                </a:solidFill>
                <a:latin typeface="Calibri"/>
                <a:ea typeface="Calibri"/>
                <a:cs typeface="Calibri"/>
                <a:sym typeface="Calibri"/>
              </a:rPr>
              <a:t>The stock market is basically gambling </a:t>
            </a:r>
            <a:endParaRPr sz="2000" b="1">
              <a:solidFill>
                <a:schemeClr val="dk1"/>
              </a:solidFill>
              <a:latin typeface="Calibri"/>
              <a:ea typeface="Calibri"/>
              <a:cs typeface="Calibri"/>
              <a:sym typeface="Calibri"/>
            </a:endParaRPr>
          </a:p>
          <a:p>
            <a:pPr marL="914400" lvl="1" indent="-355600" algn="l" rtl="0">
              <a:spcBef>
                <a:spcPts val="0"/>
              </a:spcBef>
              <a:spcAft>
                <a:spcPts val="0"/>
              </a:spcAft>
              <a:buClr>
                <a:schemeClr val="accent4"/>
              </a:buClr>
              <a:buSzPts val="2000"/>
              <a:buFont typeface="Noto Sans Symbols"/>
              <a:buChar char="○"/>
            </a:pPr>
            <a:r>
              <a:rPr lang="en-US" sz="2000" b="1">
                <a:solidFill>
                  <a:schemeClr val="accent4"/>
                </a:solidFill>
                <a:latin typeface="Calibri"/>
                <a:ea typeface="Calibri"/>
                <a:cs typeface="Calibri"/>
                <a:sym typeface="Calibri"/>
              </a:rPr>
              <a:t>Reality: Gambling is chance. Investing is ownership, time, and strategy.</a:t>
            </a:r>
            <a:endParaRPr sz="2000" b="1">
              <a:solidFill>
                <a:schemeClr val="accent4"/>
              </a:solidFill>
              <a:latin typeface="Calibri"/>
              <a:ea typeface="Calibri"/>
              <a:cs typeface="Calibri"/>
              <a:sym typeface="Calibri"/>
            </a:endParaRPr>
          </a:p>
        </p:txBody>
      </p:sp>
      <p:pic>
        <p:nvPicPr>
          <p:cNvPr id="147" name="Google Shape;147;p8"/>
          <p:cNvPicPr preferRelativeResize="0"/>
          <p:nvPr/>
        </p:nvPicPr>
        <p:blipFill rotWithShape="1">
          <a:blip r:embed="rId3">
            <a:alphaModFix/>
          </a:blip>
          <a:srcRect t="27273" r="277" b="-2211"/>
          <a:stretch/>
        </p:blipFill>
        <p:spPr>
          <a:xfrm>
            <a:off x="4525957" y="2144212"/>
            <a:ext cx="4233558" cy="242687"/>
          </a:xfrm>
          <a:prstGeom prst="rect">
            <a:avLst/>
          </a:prstGeom>
          <a:noFill/>
          <a:ln>
            <a:noFill/>
          </a:ln>
        </p:spPr>
      </p:pic>
      <p:pic>
        <p:nvPicPr>
          <p:cNvPr id="148" name="Google Shape;148;p8" descr="Tiny people invest money in idea. Business team discuss startup project. Concept of launch product or service (Provided by Getty Images)"/>
          <p:cNvPicPr preferRelativeResize="0"/>
          <p:nvPr/>
        </p:nvPicPr>
        <p:blipFill rotWithShape="1">
          <a:blip r:embed="rId4">
            <a:alphaModFix/>
          </a:blip>
          <a:srcRect l="14981" r="14981"/>
          <a:stretch/>
        </p:blipFill>
        <p:spPr>
          <a:xfrm rot="-420000">
            <a:off x="-390530" y="689537"/>
            <a:ext cx="4657807" cy="4529922"/>
          </a:xfrm>
          <a:prstGeom prst="rect">
            <a:avLst/>
          </a:prstGeom>
          <a:noFill/>
          <a:ln w="9525" cap="flat" cmpd="sng">
            <a:solidFill>
              <a:schemeClr val="dk1"/>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
        <p:cNvGrpSpPr/>
        <p:nvPr/>
      </p:nvGrpSpPr>
      <p:grpSpPr>
        <a:xfrm>
          <a:off x="0" y="0"/>
          <a:ext cx="0" cy="0"/>
          <a:chOff x="0" y="0"/>
          <a:chExt cx="0" cy="0"/>
        </a:xfrm>
      </p:grpSpPr>
      <p:sp>
        <p:nvSpPr>
          <p:cNvPr id="153" name="Google Shape;153;p9"/>
          <p:cNvSpPr/>
          <p:nvPr/>
        </p:nvSpPr>
        <p:spPr>
          <a:xfrm>
            <a:off x="0" y="0"/>
            <a:ext cx="12192000" cy="6858000"/>
          </a:xfrm>
          <a:prstGeom prst="rect">
            <a:avLst/>
          </a:prstGeom>
          <a:solidFill>
            <a:schemeClr val="l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 name="Google Shape;154;p9"/>
          <p:cNvSpPr/>
          <p:nvPr/>
        </p:nvSpPr>
        <p:spPr>
          <a:xfrm rot="3967198" flipH="1">
            <a:off x="8631348" y="490493"/>
            <a:ext cx="2987899" cy="2987899"/>
          </a:xfrm>
          <a:prstGeom prst="arc">
            <a:avLst>
              <a:gd name="adj1" fmla="val 14441841"/>
              <a:gd name="adj2" fmla="val 0"/>
            </a:avLst>
          </a:prstGeom>
          <a:noFill/>
          <a:ln w="127000" cap="rnd" cmpd="sng">
            <a:solidFill>
              <a:schemeClr val="accent4"/>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55" name="Google Shape;155;p9"/>
          <p:cNvSpPr txBox="1"/>
          <p:nvPr/>
        </p:nvSpPr>
        <p:spPr>
          <a:xfrm>
            <a:off x="699152" y="766375"/>
            <a:ext cx="11448900" cy="811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a:solidFill>
                  <a:schemeClr val="dk1"/>
                </a:solidFill>
                <a:latin typeface="Calibri"/>
                <a:ea typeface="Calibri"/>
                <a:cs typeface="Calibri"/>
                <a:sym typeface="Calibri"/>
              </a:rPr>
              <a:t>Hook: Would You Rather?</a:t>
            </a:r>
            <a:endParaRPr sz="4000" b="1">
              <a:solidFill>
                <a:schemeClr val="dk1"/>
              </a:solidFill>
              <a:latin typeface="Calibri"/>
              <a:ea typeface="Calibri"/>
              <a:cs typeface="Calibri"/>
              <a:sym typeface="Calibri"/>
            </a:endParaRPr>
          </a:p>
        </p:txBody>
      </p:sp>
      <p:sp>
        <p:nvSpPr>
          <p:cNvPr id="156" name="Google Shape;156;p9"/>
          <p:cNvSpPr/>
          <p:nvPr/>
        </p:nvSpPr>
        <p:spPr>
          <a:xfrm flipH="1">
            <a:off x="0" y="5486400"/>
            <a:ext cx="2672863" cy="13716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 name="Google Shape;15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9</a:t>
            </a:fld>
            <a:endParaRPr sz="1200">
              <a:solidFill>
                <a:srgbClr val="888888"/>
              </a:solidFill>
              <a:latin typeface="Calibri"/>
              <a:ea typeface="Calibri"/>
              <a:cs typeface="Calibri"/>
              <a:sym typeface="Calibri"/>
            </a:endParaRPr>
          </a:p>
        </p:txBody>
      </p:sp>
      <p:sp>
        <p:nvSpPr>
          <p:cNvPr id="158" name="Google Shape;158;p9"/>
          <p:cNvSpPr txBox="1"/>
          <p:nvPr/>
        </p:nvSpPr>
        <p:spPr>
          <a:xfrm>
            <a:off x="699150" y="2070075"/>
            <a:ext cx="11227500" cy="318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800">
                <a:solidFill>
                  <a:schemeClr val="dk1"/>
                </a:solidFill>
                <a:latin typeface="Calibri"/>
                <a:ea typeface="Calibri"/>
                <a:cs typeface="Calibri"/>
                <a:sym typeface="Calibri"/>
              </a:rPr>
              <a:t>Take $1 million today</a:t>
            </a:r>
            <a:endParaRPr sz="3800">
              <a:solidFill>
                <a:schemeClr val="dk1"/>
              </a:solidFill>
              <a:latin typeface="Calibri"/>
              <a:ea typeface="Calibri"/>
              <a:cs typeface="Calibri"/>
              <a:sym typeface="Calibri"/>
            </a:endParaRPr>
          </a:p>
          <a:p>
            <a:pPr marL="0" marR="0" lvl="0" indent="0" algn="l" rtl="0">
              <a:spcBef>
                <a:spcPts val="0"/>
              </a:spcBef>
              <a:spcAft>
                <a:spcPts val="0"/>
              </a:spcAft>
              <a:buNone/>
            </a:pPr>
            <a:r>
              <a:rPr lang="en-US" sz="3800">
                <a:solidFill>
                  <a:schemeClr val="dk1"/>
                </a:solidFill>
                <a:latin typeface="Calibri"/>
                <a:ea typeface="Calibri"/>
                <a:cs typeface="Calibri"/>
                <a:sym typeface="Calibri"/>
              </a:rPr>
              <a:t>or</a:t>
            </a:r>
            <a:endParaRPr sz="3800">
              <a:solidFill>
                <a:schemeClr val="dk1"/>
              </a:solidFill>
              <a:latin typeface="Calibri"/>
              <a:ea typeface="Calibri"/>
              <a:cs typeface="Calibri"/>
              <a:sym typeface="Calibri"/>
            </a:endParaRPr>
          </a:p>
          <a:p>
            <a:pPr marL="0" marR="0" lvl="0" indent="0" algn="l" rtl="0">
              <a:spcBef>
                <a:spcPts val="0"/>
              </a:spcBef>
              <a:spcAft>
                <a:spcPts val="0"/>
              </a:spcAft>
              <a:buNone/>
            </a:pPr>
            <a:r>
              <a:rPr lang="en-US" sz="3800">
                <a:solidFill>
                  <a:schemeClr val="dk1"/>
                </a:solidFill>
                <a:latin typeface="Calibri"/>
                <a:ea typeface="Calibri"/>
                <a:cs typeface="Calibri"/>
                <a:sym typeface="Calibri"/>
              </a:rPr>
              <a:t>Take a penny that doubles every day for 30 days?</a:t>
            </a:r>
            <a:endParaRPr sz="3800">
              <a:solidFill>
                <a:schemeClr val="dk1"/>
              </a:solidFill>
              <a:latin typeface="Calibri"/>
              <a:ea typeface="Calibri"/>
              <a:cs typeface="Calibri"/>
              <a:sym typeface="Calibri"/>
            </a:endParaRPr>
          </a:p>
          <a:p>
            <a:pPr marL="0" marR="0" lvl="0" indent="0" algn="l" rtl="0">
              <a:spcBef>
                <a:spcPts val="0"/>
              </a:spcBef>
              <a:spcAft>
                <a:spcPts val="0"/>
              </a:spcAft>
              <a:buNone/>
            </a:pPr>
            <a:endParaRPr sz="3800">
              <a:solidFill>
                <a:schemeClr val="dk1"/>
              </a:solidFill>
              <a:latin typeface="Calibri"/>
              <a:ea typeface="Calibri"/>
              <a:cs typeface="Calibri"/>
              <a:sym typeface="Calibri"/>
            </a:endParaRPr>
          </a:p>
          <a:p>
            <a:pPr marL="0" marR="0" lvl="0" indent="0" algn="l" rtl="0">
              <a:spcBef>
                <a:spcPts val="0"/>
              </a:spcBef>
              <a:spcAft>
                <a:spcPts val="0"/>
              </a:spcAft>
              <a:buNone/>
            </a:pPr>
            <a:r>
              <a:rPr lang="en-US" sz="3800">
                <a:solidFill>
                  <a:schemeClr val="dk1"/>
                </a:solidFill>
                <a:latin typeface="Calibri"/>
                <a:ea typeface="Calibri"/>
                <a:cs typeface="Calibri"/>
                <a:sym typeface="Calibri"/>
              </a:rPr>
              <a:t>Vote in the chat: MILLION or PENNY</a:t>
            </a:r>
            <a:endParaRPr sz="3800">
              <a:solidFill>
                <a:schemeClr val="dk1"/>
              </a:solidFill>
              <a:latin typeface="Calibri"/>
              <a:ea typeface="Calibri"/>
              <a:cs typeface="Calibri"/>
              <a:sym typeface="Calibri"/>
            </a:endParaRPr>
          </a:p>
          <a:p>
            <a:pPr marL="457200" marR="0" lvl="0" indent="-387350" algn="l" rtl="0">
              <a:spcBef>
                <a:spcPts val="0"/>
              </a:spcBef>
              <a:spcAft>
                <a:spcPts val="0"/>
              </a:spcAft>
              <a:buClr>
                <a:schemeClr val="dk1"/>
              </a:buClr>
              <a:buSzPts val="1100"/>
              <a:buFont typeface="Noto Sans Symbols"/>
              <a:buNone/>
            </a:pPr>
            <a:endParaRPr sz="1100">
              <a:solidFill>
                <a:schemeClr val="dk1"/>
              </a:solidFill>
              <a:latin typeface="Calibri"/>
              <a:ea typeface="Calibri"/>
              <a:cs typeface="Calibri"/>
              <a:sym typeface="Calibri"/>
            </a:endParaRPr>
          </a:p>
        </p:txBody>
      </p:sp>
      <p:pic>
        <p:nvPicPr>
          <p:cNvPr id="159" name="Google Shape;159;p9"/>
          <p:cNvPicPr preferRelativeResize="0"/>
          <p:nvPr/>
        </p:nvPicPr>
        <p:blipFill rotWithShape="1">
          <a:blip r:embed="rId3">
            <a:alphaModFix/>
          </a:blip>
          <a:srcRect t="27273" r="277" b="-2211"/>
          <a:stretch/>
        </p:blipFill>
        <p:spPr>
          <a:xfrm>
            <a:off x="699148" y="1577587"/>
            <a:ext cx="4469671" cy="242687"/>
          </a:xfrm>
          <a:prstGeom prst="rect">
            <a:avLst/>
          </a:prstGeom>
          <a:noFill/>
          <a:ln>
            <a:noFill/>
          </a:ln>
        </p:spPr>
      </p:pic>
    </p:spTree>
  </p:cSld>
  <p:clrMapOvr>
    <a:masterClrMapping/>
  </p:clrMapOvr>
</p:sld>
</file>

<file path=ppt/theme/theme1.xml><?xml version="1.0" encoding="utf-8"?>
<a:theme xmlns:a="http://schemas.openxmlformats.org/drawingml/2006/main" name="3_Office Theme">
  <a:themeElements>
    <a:clrScheme name="CEE colors">
      <a:dk1>
        <a:srgbClr val="000000"/>
      </a:dk1>
      <a:lt1>
        <a:srgbClr val="FFFFFF"/>
      </a:lt1>
      <a:dk2>
        <a:srgbClr val="2C3842"/>
      </a:dk2>
      <a:lt2>
        <a:srgbClr val="E7E6E6"/>
      </a:lt2>
      <a:accent1>
        <a:srgbClr val="7B8186"/>
      </a:accent1>
      <a:accent2>
        <a:srgbClr val="5AB890"/>
      </a:accent2>
      <a:accent3>
        <a:srgbClr val="A6CD6F"/>
      </a:accent3>
      <a:accent4>
        <a:srgbClr val="1C8F53"/>
      </a:accent4>
      <a:accent5>
        <a:srgbClr val="85C17A"/>
      </a:accent5>
      <a:accent6>
        <a:srgbClr val="2C3842"/>
      </a:accent6>
      <a:hlink>
        <a:srgbClr val="7B8186"/>
      </a:hlink>
      <a:folHlink>
        <a:srgbClr val="E1E2D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475455f-c69b-4ff8-acf7-75612f4dc189" xsi:nil="true"/>
    <lcf76f155ced4ddcb4097134ff3c332f xmlns="aa0c1190-56bd-4797-9cf7-4990489609e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FC4E6640BF8E4684BB0AD888238BAB" ma:contentTypeVersion="19" ma:contentTypeDescription="Create a new document." ma:contentTypeScope="" ma:versionID="20254f2f7cb79c46d5703cd45ea0de03">
  <xsd:schema xmlns:xsd="http://www.w3.org/2001/XMLSchema" xmlns:xs="http://www.w3.org/2001/XMLSchema" xmlns:p="http://schemas.microsoft.com/office/2006/metadata/properties" xmlns:ns2="aa0c1190-56bd-4797-9cf7-4990489609e0" xmlns:ns3="e475455f-c69b-4ff8-acf7-75612f4dc189" targetNamespace="http://schemas.microsoft.com/office/2006/metadata/properties" ma:root="true" ma:fieldsID="33e2acd7f5a83e202fbb847578cccddb" ns2:_="" ns3:_="">
    <xsd:import namespace="aa0c1190-56bd-4797-9cf7-4990489609e0"/>
    <xsd:import namespace="e475455f-c69b-4ff8-acf7-75612f4dc18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EventHashCode" minOccurs="0"/>
                <xsd:element ref="ns2:MediaServiceGenerationTime"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0c1190-56bd-4797-9cf7-4990489609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05ee66a-9dd0-4897-bf8b-a3237da4ae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75455f-c69b-4ff8-acf7-75612f4dc18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a5e9271-f96f-4ada-b0c2-5ccfd23e6c7e}" ma:internalName="TaxCatchAll" ma:showField="CatchAllData" ma:web="e475455f-c69b-4ff8-acf7-75612f4dc1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2B506-3B1D-4F99-A117-6C08C80250F0}">
  <ds:schemaRefs>
    <ds:schemaRef ds:uri="http://schemas.microsoft.com/office/2006/metadata/properties"/>
    <ds:schemaRef ds:uri="http://schemas.microsoft.com/office/infopath/2007/PartnerControls"/>
    <ds:schemaRef ds:uri="e475455f-c69b-4ff8-acf7-75612f4dc189"/>
    <ds:schemaRef ds:uri="aa0c1190-56bd-4797-9cf7-4990489609e0"/>
  </ds:schemaRefs>
</ds:datastoreItem>
</file>

<file path=customXml/itemProps2.xml><?xml version="1.0" encoding="utf-8"?>
<ds:datastoreItem xmlns:ds="http://schemas.openxmlformats.org/officeDocument/2006/customXml" ds:itemID="{0EF70D5A-A2A9-43B6-8A7D-9AFEC8E5BE49}">
  <ds:schemaRefs>
    <ds:schemaRef ds:uri="http://schemas.microsoft.com/sharepoint/v3/contenttype/forms"/>
  </ds:schemaRefs>
</ds:datastoreItem>
</file>

<file path=customXml/itemProps3.xml><?xml version="1.0" encoding="utf-8"?>
<ds:datastoreItem xmlns:ds="http://schemas.openxmlformats.org/officeDocument/2006/customXml" ds:itemID="{1E190131-4C99-43ED-B47A-CFD58CA41E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0c1190-56bd-4797-9cf7-4990489609e0"/>
    <ds:schemaRef ds:uri="e475455f-c69b-4ff8-acf7-75612f4dc1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32</Slides>
  <Notes>32</Notes>
  <HiddenSlides>0</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3_Office Theme</vt:lpstr>
      <vt:lpstr>PowerPoint Presentation</vt:lpstr>
      <vt:lpstr>PowerPoint Presentation</vt:lpstr>
      <vt:lpstr>PowerPoint Presentation</vt:lpstr>
      <vt:lpstr>PowerPoint Presentation</vt:lpstr>
      <vt:lpstr>PowerPoint Presentation</vt:lpstr>
      <vt:lpstr>PowerPoint Presentation</vt:lpstr>
      <vt:lpstr>PART 1 Lesson: Accessing the Stock Market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2 Lesson: Keeping It Real. Estate.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revision>84</cp:revision>
  <dcterms:created xsi:type="dcterms:W3CDTF">2022-05-10T21:20:13Z</dcterms:created>
  <dcterms:modified xsi:type="dcterms:W3CDTF">2026-07-15T14:39:47Z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0x0101006DFC4E6640BF8E4684BB0AD888238BAB</vt:lpwstr>
  </property>
  <property fmtid="{D5CDD505-2E9C-101B-9397-08002B2CF9AE}" pid="3" name="MediaServiceImageTags">
    <vt:lpwstr/>
  </property>
</Properties>
</file>