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57" r:id="rId6"/>
    <p:sldId id="258" r:id="rId7"/>
    <p:sldId id="259" r:id="rId8"/>
    <p:sldId id="279" r:id="rId9"/>
    <p:sldId id="282" r:id="rId10"/>
    <p:sldId id="281" r:id="rId11"/>
    <p:sldId id="260" r:id="rId12"/>
    <p:sldId id="271" r:id="rId13"/>
    <p:sldId id="261" r:id="rId14"/>
    <p:sldId id="262" r:id="rId15"/>
    <p:sldId id="263" r:id="rId16"/>
    <p:sldId id="278" r:id="rId17"/>
    <p:sldId id="285" r:id="rId18"/>
    <p:sldId id="288" r:id="rId19"/>
    <p:sldId id="290" r:id="rId20"/>
    <p:sldId id="292" r:id="rId21"/>
    <p:sldId id="294" r:id="rId22"/>
    <p:sldId id="296" r:id="rId23"/>
    <p:sldId id="298" r:id="rId24"/>
    <p:sldId id="300" r:id="rId25"/>
    <p:sldId id="302" r:id="rId26"/>
    <p:sldId id="304" r:id="rId27"/>
    <p:sldId id="306" r:id="rId28"/>
    <p:sldId id="308" r:id="rId29"/>
    <p:sldId id="310" r:id="rId30"/>
    <p:sldId id="312" r:id="rId31"/>
    <p:sldId id="314" r:id="rId32"/>
    <p:sldId id="316" r:id="rId33"/>
    <p:sldId id="264" r:id="rId34"/>
    <p:sldId id="265" r:id="rId35"/>
    <p:sldId id="266" r:id="rId36"/>
    <p:sldId id="267" r:id="rId37"/>
    <p:sldId id="268" r:id="rId38"/>
    <p:sldId id="269" r:id="rId39"/>
    <p:sldId id="270" r:id="rId40"/>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4620" autoAdjust="0"/>
  </p:normalViewPr>
  <p:slideViewPr>
    <p:cSldViewPr>
      <p:cViewPr varScale="1">
        <p:scale>
          <a:sx n="77" d="100"/>
          <a:sy n="77" d="100"/>
        </p:scale>
        <p:origin x="72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45227-7CB6-F54E-8923-36540611F1E8}" type="datetimeFigureOut">
              <a:rPr lang="en-US" smtClean="0"/>
              <a:t>7/16/2026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D27D7-5572-7742-AB93-37F414490A2C}" type="slidenum">
              <a:rPr lang="en-US" smtClean="0"/>
              <a:t>‹#›</a:t>
            </a:fld>
            <a:endParaRPr lang="en-US"/>
          </a:p>
        </p:txBody>
      </p:sp>
    </p:spTree>
    <p:extLst>
      <p:ext uri="{BB962C8B-B14F-4D97-AF65-F5344CB8AC3E}">
        <p14:creationId xmlns:p14="http://schemas.microsoft.com/office/powerpoint/2010/main" val="5953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ogle.com/search?rlz=1C1CHBF_enUS1016US1016&amp;cs=0&amp;sca_esv=5e583c358de1f317&amp;sxsrf=AE3TifPceuEH4D3imYLxi_3J1Gk0fTyjiQ%3A1757367669241&amp;q=undue+hardship&amp;sa=X&amp;ved=2ahUKEwiT5PPckMqPAxWJEmIAHRwgPKUQxccNegQIAhAB&amp;mstk=AUtExfCYLJKCtk1mVP_awb8Ki6CkLSV6TCv0cWs2-T5C0ZGqLtWR5IC4G1fNIrslJh1FKKsIuXofpFgIYlP_FaIbWPGQ_Ph-zLMmU3zcT2p5Y1xdfnVIsAFV5M0uoiXjMhqxsaUCTokUW2j2CCMbYj9P6-cMrwEel-vYKu5n-l1D_jvA9Po&amp;csui=3"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google.com/search?rlz=1C1CHBF_enUS1016US1016&amp;cs=0&amp;sca_esv=5e583c358de1f317&amp;sxsrf=AE3TifPceuEH4D3imYLxi_3J1Gk0fTyjiQ%3A1757367669241&amp;q=adversary+proceeding&amp;sa=X&amp;ved=2ahUKEwiT5PPckMqPAxWJEmIAHRwgPKUQxccNegQIAhAC&amp;mstk=AUtExfCYLJKCtk1mVP_awb8Ki6CkLSV6TCv0cWs2-T5C0ZGqLtWR5IC4G1fNIrslJh1FKKsIuXofpFgIYlP_FaIbWPGQ_Ph-zLMmU3zcT2p5Y1xdfnVIsAFV5M0uoiXjMhqxsaUCTokUW2j2CCMbYj9P6-cMrwEel-vYKu5n-l1D_jvA9Po&amp;csui=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DA5D87A9-AA1B-0A55-9B56-94A2FF4078FD}"/>
            </a:ext>
          </a:extLst>
        </p:cNvPr>
        <p:cNvGrpSpPr/>
        <p:nvPr/>
      </p:nvGrpSpPr>
      <p:grpSpPr>
        <a:xfrm>
          <a:off x="0" y="0"/>
          <a:ext cx="0" cy="0"/>
          <a:chOff x="0" y="0"/>
          <a:chExt cx="0" cy="0"/>
        </a:xfrm>
      </p:grpSpPr>
      <p:sp>
        <p:nvSpPr>
          <p:cNvPr id="223" name="Google Shape;223;g3ea3814d438_22_584:notes">
            <a:extLst>
              <a:ext uri="{FF2B5EF4-FFF2-40B4-BE49-F238E27FC236}">
                <a16:creationId xmlns:a16="http://schemas.microsoft.com/office/drawing/2014/main" id="{48014D29-FA6C-B5EC-BCF8-EFBA4A96CB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a3814d438_22_584:notes">
            <a:extLst>
              <a:ext uri="{FF2B5EF4-FFF2-40B4-BE49-F238E27FC236}">
                <a16:creationId xmlns:a16="http://schemas.microsoft.com/office/drawing/2014/main" id="{99643D24-E351-067A-BF9E-F4F6DE0A4B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90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64898-A791-6408-CC18-D875666C0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7208B-9976-7BB5-DF9E-B9A630AB0A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CFC47F-7847-BEC0-AA48-E33B292BF0F1}"/>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dirty="0"/>
              <a:t>And Professional degrees earn 150% more than high school grads. </a:t>
            </a:r>
          </a:p>
          <a:p>
            <a:endParaRPr lang="en-US" dirty="0"/>
          </a:p>
        </p:txBody>
      </p:sp>
    </p:spTree>
    <p:extLst>
      <p:ext uri="{BB962C8B-B14F-4D97-AF65-F5344CB8AC3E}">
        <p14:creationId xmlns:p14="http://schemas.microsoft.com/office/powerpoint/2010/main" val="2109188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983E1-7FBF-352A-9941-225412258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430A6-B5E7-DD7F-F60B-6F246DB1BB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AD42DE-203E-7314-A20E-384FCAE7FA76}"/>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dirty="0"/>
              <a:t>Credit card issuers are NOT allowed on college campuses.  BUT they are allowed across the street (within 1,000 feet of property) where they might offer sign-up gifts (free t-shirt, water bottle, </a:t>
            </a:r>
            <a:r>
              <a:rPr lang="en-US" altLang="en-US" dirty="0" err="1"/>
              <a:t>etc</a:t>
            </a:r>
            <a:r>
              <a:rPr lang="en-US" altLang="en-US" dirty="0"/>
              <a:t>)  to students in exchange for completing a credit card application.</a:t>
            </a:r>
          </a:p>
          <a:p>
            <a:endParaRPr lang="en-US" dirty="0"/>
          </a:p>
        </p:txBody>
      </p:sp>
    </p:spTree>
    <p:extLst>
      <p:ext uri="{BB962C8B-B14F-4D97-AF65-F5344CB8AC3E}">
        <p14:creationId xmlns:p14="http://schemas.microsoft.com/office/powerpoint/2010/main" val="168054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0FD87-6B13-26FB-760A-A6F3B192F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A72F9-6094-269C-F734-2BC2DFD121A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A6BFDE-680A-5BDD-906D-126074EDDAC6}"/>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Student loans can be bankrupted but they are NOT treated like other debt.   It is very difficult and typically requires proving "</a:t>
            </a:r>
            <a:r>
              <a:rPr lang="en-US" sz="1100" b="0" i="0" u="none" strike="noStrike" cap="none" dirty="0">
                <a:solidFill>
                  <a:srgbClr val="000000"/>
                </a:solidFill>
                <a:effectLst/>
                <a:latin typeface="Arial"/>
                <a:ea typeface="Arial"/>
                <a:cs typeface="Arial"/>
                <a:sym typeface="Arial"/>
                <a:hlinkClick r:id="rId3"/>
              </a:rPr>
              <a:t>undue hardship</a:t>
            </a:r>
            <a:r>
              <a:rPr lang="en-US" sz="1100" b="0" i="0" u="none" strike="noStrike" cap="none" dirty="0">
                <a:solidFill>
                  <a:srgbClr val="000000"/>
                </a:solidFill>
                <a:effectLst/>
                <a:latin typeface="Arial"/>
                <a:ea typeface="Arial"/>
                <a:cs typeface="Arial"/>
                <a:sym typeface="Arial"/>
              </a:rPr>
              <a:t>" through an </a:t>
            </a:r>
            <a:r>
              <a:rPr lang="en-US" sz="1100" b="0" i="0" u="none" strike="noStrike" cap="none" dirty="0">
                <a:solidFill>
                  <a:srgbClr val="000000"/>
                </a:solidFill>
                <a:effectLst/>
                <a:latin typeface="Arial"/>
                <a:ea typeface="Arial"/>
                <a:cs typeface="Arial"/>
                <a:sym typeface="Arial"/>
                <a:hlinkClick r:id="rId4"/>
              </a:rPr>
              <a:t>adversary proceeding</a:t>
            </a:r>
            <a:r>
              <a:rPr lang="en-US" sz="1100" b="0" i="0" u="none" strike="noStrike" cap="none" dirty="0">
                <a:solidFill>
                  <a:srgbClr val="000000"/>
                </a:solidFill>
                <a:effectLst/>
                <a:latin typeface="Arial"/>
                <a:ea typeface="Arial"/>
                <a:cs typeface="Arial"/>
                <a:sym typeface="Arial"/>
              </a:rPr>
              <a:t> in bankruptcy court. This process requires showing that repayment would cause you to suffer a minimal standard of living, that your current financial situation is likely to persist for a significant portion of the loan's repayment period, and that you have made good-faith efforts to repay the loans. </a:t>
            </a:r>
            <a:endParaRPr lang="en-US" dirty="0"/>
          </a:p>
        </p:txBody>
      </p:sp>
    </p:spTree>
    <p:extLst>
      <p:ext uri="{BB962C8B-B14F-4D97-AF65-F5344CB8AC3E}">
        <p14:creationId xmlns:p14="http://schemas.microsoft.com/office/powerpoint/2010/main" val="296965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34-42BE-FFA9-5F70-FB77F9EE2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ED330-230D-8F5C-5314-A4113FD865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C8F7C5-553A-7025-612B-E6BA51854EEA}"/>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dirty="0"/>
              <a:t>A majority of bankruptcies are filed because of unpaid hospital bills.  Getting sick is the number one cause, followed by losing your job, then excessive credit card debt. </a:t>
            </a:r>
          </a:p>
          <a:p>
            <a:endParaRPr lang="en-US" dirty="0"/>
          </a:p>
        </p:txBody>
      </p:sp>
    </p:spTree>
    <p:extLst>
      <p:ext uri="{BB962C8B-B14F-4D97-AF65-F5344CB8AC3E}">
        <p14:creationId xmlns:p14="http://schemas.microsoft.com/office/powerpoint/2010/main" val="176687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F3F1C-DA4B-5855-8685-3B4515568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376F5-87D1-132C-9FDD-5AB6977382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39C967-3D98-72AE-4593-B66F609D314E}"/>
              </a:ext>
            </a:extLst>
          </p:cNvPr>
          <p:cNvSpPr>
            <a:spLocks noGrp="1"/>
          </p:cNvSpPr>
          <p:nvPr>
            <p:ph type="body" idx="1"/>
          </p:nvPr>
        </p:nvSpPr>
        <p:spPr/>
        <p:txBody>
          <a:bodyPr/>
          <a:lstStyle/>
          <a:p>
            <a:r>
              <a:rPr lang="en-US" dirty="0"/>
              <a:t>Credit Card Act of 2009</a:t>
            </a:r>
          </a:p>
        </p:txBody>
      </p:sp>
    </p:spTree>
    <p:extLst>
      <p:ext uri="{BB962C8B-B14F-4D97-AF65-F5344CB8AC3E}">
        <p14:creationId xmlns:p14="http://schemas.microsoft.com/office/powerpoint/2010/main" val="3690630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D6270-B105-0BA4-8BF0-A3C2033E4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76E60-91B9-C65C-5473-3F1B4B7367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2E65104-DA40-30F9-127E-C2009740F18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This is the magic of compound interest.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Fast food, cigarettes - If you won’t quit because of the health warnings, maybe saving money will convince you? </a:t>
            </a:r>
          </a:p>
          <a:p>
            <a:endParaRPr lang="en-US" dirty="0"/>
          </a:p>
        </p:txBody>
      </p:sp>
    </p:spTree>
    <p:extLst>
      <p:ext uri="{BB962C8B-B14F-4D97-AF65-F5344CB8AC3E}">
        <p14:creationId xmlns:p14="http://schemas.microsoft.com/office/powerpoint/2010/main" val="937560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F8CC9-D0A4-380C-4F31-BDF5D0D43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D21F5-1B81-547C-4870-79178C6B54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F294ED-C594-2016-9B7E-144A1A3EBC3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One in 12 million chance to win. If you played the lottery every day you would have to live about 33,000 years to win once.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In contrast, one in 2 million chance of being hit by lightning.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A pregnant woman has a one in 705,000 of having quadruplets.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How many sets of quads do you know?   Do you know someone who has been hit by lightning?</a:t>
            </a:r>
          </a:p>
          <a:p>
            <a:endParaRPr lang="en-US" dirty="0"/>
          </a:p>
        </p:txBody>
      </p:sp>
    </p:spTree>
    <p:extLst>
      <p:ext uri="{BB962C8B-B14F-4D97-AF65-F5344CB8AC3E}">
        <p14:creationId xmlns:p14="http://schemas.microsoft.com/office/powerpoint/2010/main" val="3906528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4E80A-D7BB-800B-128C-6CEFC89D9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24393-6518-6E9D-6262-527403547E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67F5C84-0F21-756B-8B3E-473F4ED6E3A3}"/>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dirty="0"/>
              <a:t>They become millionaires by saving their money and being thrifty.  It pays to live below your means.</a:t>
            </a:r>
          </a:p>
          <a:p>
            <a:endParaRPr lang="en-US" dirty="0"/>
          </a:p>
        </p:txBody>
      </p:sp>
    </p:spTree>
    <p:extLst>
      <p:ext uri="{BB962C8B-B14F-4D97-AF65-F5344CB8AC3E}">
        <p14:creationId xmlns:p14="http://schemas.microsoft.com/office/powerpoint/2010/main" val="480350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A9DE5-E3F2-E773-BEF1-D1D065675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CDC06-CF1C-C96A-53BF-C5499D7859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A2625E-6498-8C87-1E44-C8DF806AF3B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Most millionaires are married and stay married.    It is important to choose a marriage partner carefully.   </a:t>
            </a:r>
          </a:p>
          <a:p>
            <a:endParaRPr lang="en-US" dirty="0"/>
          </a:p>
        </p:txBody>
      </p:sp>
    </p:spTree>
    <p:extLst>
      <p:ext uri="{BB962C8B-B14F-4D97-AF65-F5344CB8AC3E}">
        <p14:creationId xmlns:p14="http://schemas.microsoft.com/office/powerpoint/2010/main" val="20846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02112-08DF-B4C3-A7DF-CFA3AC365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A034D-886C-3AE1-1706-CD084DFD31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71D27C-CB43-C06E-94EC-7C7D4E58CE6A}"/>
              </a:ext>
            </a:extLst>
          </p:cNvPr>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78940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C14A7AC4-2E3A-CFFD-2C45-E1FF89DE5663}"/>
            </a:ext>
          </a:extLst>
        </p:cNvPr>
        <p:cNvGrpSpPr/>
        <p:nvPr/>
      </p:nvGrpSpPr>
      <p:grpSpPr>
        <a:xfrm>
          <a:off x="0" y="0"/>
          <a:ext cx="0" cy="0"/>
          <a:chOff x="0" y="0"/>
          <a:chExt cx="0" cy="0"/>
        </a:xfrm>
      </p:grpSpPr>
      <p:sp>
        <p:nvSpPr>
          <p:cNvPr id="223" name="Google Shape;223;g3ea3814d438_22_584:notes">
            <a:extLst>
              <a:ext uri="{FF2B5EF4-FFF2-40B4-BE49-F238E27FC236}">
                <a16:creationId xmlns:a16="http://schemas.microsoft.com/office/drawing/2014/main" id="{E82A941A-42A3-E86A-9841-FDFA67BD4B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a3814d438_22_584:notes">
            <a:extLst>
              <a:ext uri="{FF2B5EF4-FFF2-40B4-BE49-F238E27FC236}">
                <a16:creationId xmlns:a16="http://schemas.microsoft.com/office/drawing/2014/main" id="{EF6E21C8-CF83-A410-9D86-32EFF33AEB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08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D8D402FB-8F77-FE53-9C4B-CD1087D8E24F}"/>
            </a:ext>
          </a:extLst>
        </p:cNvPr>
        <p:cNvGrpSpPr/>
        <p:nvPr/>
      </p:nvGrpSpPr>
      <p:grpSpPr>
        <a:xfrm>
          <a:off x="0" y="0"/>
          <a:ext cx="0" cy="0"/>
          <a:chOff x="0" y="0"/>
          <a:chExt cx="0" cy="0"/>
        </a:xfrm>
      </p:grpSpPr>
      <p:sp>
        <p:nvSpPr>
          <p:cNvPr id="223" name="Google Shape;223;g3ea3814d438_22_584:notes">
            <a:extLst>
              <a:ext uri="{FF2B5EF4-FFF2-40B4-BE49-F238E27FC236}">
                <a16:creationId xmlns:a16="http://schemas.microsoft.com/office/drawing/2014/main" id="{641E5BE1-3D6F-5222-C062-55F624A535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a3814d438_22_584:notes">
            <a:extLst>
              <a:ext uri="{FF2B5EF4-FFF2-40B4-BE49-F238E27FC236}">
                <a16:creationId xmlns:a16="http://schemas.microsoft.com/office/drawing/2014/main" id="{4D6FE8E2-AFF2-A6F9-1841-CC2E45E93F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31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88% millionaires are college graduates. </a:t>
            </a:r>
          </a:p>
          <a:p>
            <a:r>
              <a:rPr lang="en-US" dirty="0"/>
              <a:t>52% have a master’s degree or higher (PhD, JD, MD)</a:t>
            </a:r>
          </a:p>
          <a:p>
            <a:endParaRPr lang="en-US" dirty="0"/>
          </a:p>
        </p:txBody>
      </p:sp>
    </p:spTree>
    <p:extLst>
      <p:ext uri="{BB962C8B-B14F-4D97-AF65-F5344CB8AC3E}">
        <p14:creationId xmlns:p14="http://schemas.microsoft.com/office/powerpoint/2010/main" val="377814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69803-6AC8-42B5-3C1A-EA682985F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D81B0-327F-EB11-1AF3-756CAEE565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752CA5-63FA-C547-F2D3-A15874209F2C}"/>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dirty="0"/>
              <a:t>2/3rd work 45-55 hours a week.</a:t>
            </a:r>
          </a:p>
          <a:p>
            <a:endParaRPr lang="en-US" dirty="0"/>
          </a:p>
        </p:txBody>
      </p:sp>
    </p:spTree>
    <p:extLst>
      <p:ext uri="{BB962C8B-B14F-4D97-AF65-F5344CB8AC3E}">
        <p14:creationId xmlns:p14="http://schemas.microsoft.com/office/powerpoint/2010/main" val="356930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0F269-BED9-38C5-1EEE-EFA85FDF2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2C074-2DB2-1E8A-7C93-EBBA08C4CA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1C14F4-6D76-AC14-6FEF-CA41756DA7F1}"/>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Only 27% are.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Wealthy Americans are defined as a net worth of over 3 million.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46% have a head start: Almost half the super rich people surveyed either had some inherited wealth or an affluent upbringing.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28% have legacy wealth: People with both an affluent background and inherited money.</a:t>
            </a:r>
          </a:p>
          <a:p>
            <a:endParaRPr lang="en-US" dirty="0"/>
          </a:p>
        </p:txBody>
      </p:sp>
    </p:spTree>
    <p:extLst>
      <p:ext uri="{BB962C8B-B14F-4D97-AF65-F5344CB8AC3E}">
        <p14:creationId xmlns:p14="http://schemas.microsoft.com/office/powerpoint/2010/main" val="153207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65C91-CF6F-FB92-C852-36512ED68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A7567-3960-CE46-BA2D-63DCF2F291A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B7739B5-AF00-8E67-CA14-BB8404CE1CA6}"/>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A bear market is a market in a prolonged decline with  stock prices dropping generally 20% or more.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A bull market is a market in which stock prices are rising, encouraging buying.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The ostrich effect is used to describe investors who tend to ignore tumbling stock markets or tough financial situations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en-US" dirty="0"/>
          </a:p>
          <a:p>
            <a:pPr marL="158750" indent="0">
              <a:buNone/>
              <a:defRPr/>
            </a:pPr>
            <a:r>
              <a:rPr lang="en-US" altLang="en-US" dirty="0"/>
              <a:t>A unicorn company is a privately held startup with a valuation of $1 billion or more. </a:t>
            </a:r>
            <a:r>
              <a:rPr lang="en-US" dirty="0"/>
              <a:t>In 2024, Stripe, a San Francisco-based payment processing services company, led the U.S. fintech unicorn sector with a valuation of 65 billion U.S. dollars.  Following Stripe was Chime, another significant player in the fintech space, valued at 25 billion U.S. dollars. The substantial valuations of these companies underscore the growing importance and financial clout of innovative payment and banking solutions in the U.S. financial technology landscape.  </a:t>
            </a:r>
          </a:p>
          <a:p>
            <a:endParaRPr lang="en-US" dirty="0"/>
          </a:p>
        </p:txBody>
      </p:sp>
    </p:spTree>
    <p:extLst>
      <p:ext uri="{BB962C8B-B14F-4D97-AF65-F5344CB8AC3E}">
        <p14:creationId xmlns:p14="http://schemas.microsoft.com/office/powerpoint/2010/main" val="2153589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9CA4E-CB58-EB23-694A-5808D45D7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9112E-DC98-81C4-5C76-17DD0CFC94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E3D33-8C84-9CF4-D549-9C39074FFC5A}"/>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dirty="0"/>
              <a:t>Also higher prices on insurance.</a:t>
            </a:r>
          </a:p>
          <a:p>
            <a:endParaRPr lang="en-US" dirty="0"/>
          </a:p>
        </p:txBody>
      </p:sp>
    </p:spTree>
    <p:extLst>
      <p:ext uri="{BB962C8B-B14F-4D97-AF65-F5344CB8AC3E}">
        <p14:creationId xmlns:p14="http://schemas.microsoft.com/office/powerpoint/2010/main" val="383091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A4251-E586-B631-74D4-D0794162A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073AA-8EDB-8625-F667-39848DD50A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3D1EC1-FDF1-DB97-19A9-64A33E901D41}"/>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dirty="0"/>
              <a:t>7 to 10 years in some instances</a:t>
            </a:r>
          </a:p>
          <a:p>
            <a:endParaRPr lang="en-US" dirty="0"/>
          </a:p>
        </p:txBody>
      </p:sp>
    </p:spTree>
    <p:extLst>
      <p:ext uri="{BB962C8B-B14F-4D97-AF65-F5344CB8AC3E}">
        <p14:creationId xmlns:p14="http://schemas.microsoft.com/office/powerpoint/2010/main" val="357119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enerated (g3ea3814d438_6_0)">
  <p:cSld name="Generated (g3ea3814d438_6_0)">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170888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Divider Slide">
  <p:cSld name="Headline Divider Slide">
    <p:bg>
      <p:bgPr>
        <a:solidFill>
          <a:schemeClr val="bg2"/>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15062147" y="8290164"/>
            <a:ext cx="975467"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9" name="Google Shape;19;p3"/>
          <p:cNvSpPr txBox="1">
            <a:spLocks noGrp="1"/>
          </p:cNvSpPr>
          <p:nvPr>
            <p:ph type="title"/>
          </p:nvPr>
        </p:nvSpPr>
        <p:spPr>
          <a:xfrm>
            <a:off x="748222" y="2492444"/>
            <a:ext cx="7688533" cy="4324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6000"/>
              <a:buFont typeface="Inter"/>
              <a:buNone/>
              <a:defRPr sz="10667">
                <a:solidFill>
                  <a:schemeClr val="lt1"/>
                </a:solidFill>
              </a:defRPr>
            </a:lvl1pPr>
            <a:lvl2pPr lvl="1">
              <a:lnSpc>
                <a:spcPct val="80000"/>
              </a:lnSpc>
              <a:spcBef>
                <a:spcPts val="0"/>
              </a:spcBef>
              <a:spcAft>
                <a:spcPts val="0"/>
              </a:spcAft>
              <a:buClr>
                <a:schemeClr val="lt1"/>
              </a:buClr>
              <a:buSzPts val="6000"/>
              <a:buFont typeface="Inter"/>
              <a:buNone/>
              <a:defRPr sz="10667" b="1">
                <a:solidFill>
                  <a:schemeClr val="lt1"/>
                </a:solidFill>
              </a:defRPr>
            </a:lvl2pPr>
            <a:lvl3pPr lvl="2">
              <a:lnSpc>
                <a:spcPct val="80000"/>
              </a:lnSpc>
              <a:spcBef>
                <a:spcPts val="0"/>
              </a:spcBef>
              <a:spcAft>
                <a:spcPts val="0"/>
              </a:spcAft>
              <a:buClr>
                <a:schemeClr val="lt1"/>
              </a:buClr>
              <a:buSzPts val="6000"/>
              <a:buFont typeface="Inter"/>
              <a:buNone/>
              <a:defRPr sz="10667" b="1">
                <a:solidFill>
                  <a:schemeClr val="lt1"/>
                </a:solidFill>
              </a:defRPr>
            </a:lvl3pPr>
            <a:lvl4pPr lvl="3">
              <a:lnSpc>
                <a:spcPct val="80000"/>
              </a:lnSpc>
              <a:spcBef>
                <a:spcPts val="0"/>
              </a:spcBef>
              <a:spcAft>
                <a:spcPts val="0"/>
              </a:spcAft>
              <a:buClr>
                <a:schemeClr val="lt1"/>
              </a:buClr>
              <a:buSzPts val="6000"/>
              <a:buFont typeface="Inter"/>
              <a:buNone/>
              <a:defRPr sz="10667" b="1">
                <a:solidFill>
                  <a:schemeClr val="lt1"/>
                </a:solidFill>
              </a:defRPr>
            </a:lvl4pPr>
            <a:lvl5pPr lvl="4">
              <a:lnSpc>
                <a:spcPct val="80000"/>
              </a:lnSpc>
              <a:spcBef>
                <a:spcPts val="0"/>
              </a:spcBef>
              <a:spcAft>
                <a:spcPts val="0"/>
              </a:spcAft>
              <a:buClr>
                <a:schemeClr val="lt1"/>
              </a:buClr>
              <a:buSzPts val="6000"/>
              <a:buFont typeface="Inter"/>
              <a:buNone/>
              <a:defRPr sz="10667" b="1">
                <a:solidFill>
                  <a:schemeClr val="lt1"/>
                </a:solidFill>
              </a:defRPr>
            </a:lvl5pPr>
            <a:lvl6pPr lvl="5">
              <a:lnSpc>
                <a:spcPct val="80000"/>
              </a:lnSpc>
              <a:spcBef>
                <a:spcPts val="0"/>
              </a:spcBef>
              <a:spcAft>
                <a:spcPts val="0"/>
              </a:spcAft>
              <a:buClr>
                <a:schemeClr val="lt1"/>
              </a:buClr>
              <a:buSzPts val="6000"/>
              <a:buFont typeface="Inter"/>
              <a:buNone/>
              <a:defRPr sz="10667" b="1">
                <a:solidFill>
                  <a:schemeClr val="lt1"/>
                </a:solidFill>
              </a:defRPr>
            </a:lvl6pPr>
            <a:lvl7pPr lvl="6">
              <a:lnSpc>
                <a:spcPct val="80000"/>
              </a:lnSpc>
              <a:spcBef>
                <a:spcPts val="0"/>
              </a:spcBef>
              <a:spcAft>
                <a:spcPts val="0"/>
              </a:spcAft>
              <a:buClr>
                <a:schemeClr val="lt1"/>
              </a:buClr>
              <a:buSzPts val="6000"/>
              <a:buFont typeface="Inter"/>
              <a:buNone/>
              <a:defRPr sz="10667" b="1">
                <a:solidFill>
                  <a:schemeClr val="lt1"/>
                </a:solidFill>
              </a:defRPr>
            </a:lvl7pPr>
            <a:lvl8pPr lvl="7">
              <a:lnSpc>
                <a:spcPct val="80000"/>
              </a:lnSpc>
              <a:spcBef>
                <a:spcPts val="0"/>
              </a:spcBef>
              <a:spcAft>
                <a:spcPts val="0"/>
              </a:spcAft>
              <a:buClr>
                <a:schemeClr val="lt1"/>
              </a:buClr>
              <a:buSzPts val="6000"/>
              <a:buFont typeface="Inter"/>
              <a:buNone/>
              <a:defRPr sz="10667" b="1">
                <a:solidFill>
                  <a:schemeClr val="lt1"/>
                </a:solidFill>
              </a:defRPr>
            </a:lvl8pPr>
            <a:lvl9pPr lvl="8">
              <a:lnSpc>
                <a:spcPct val="80000"/>
              </a:lnSpc>
              <a:spcBef>
                <a:spcPts val="0"/>
              </a:spcBef>
              <a:spcAft>
                <a:spcPts val="0"/>
              </a:spcAft>
              <a:buClr>
                <a:schemeClr val="lt1"/>
              </a:buClr>
              <a:buSzPts val="6000"/>
              <a:buFont typeface="Inter"/>
              <a:buNone/>
              <a:defRPr sz="10667" b="1">
                <a:solidFill>
                  <a:schemeClr val="lt1"/>
                </a:solidFill>
              </a:defRPr>
            </a:lvl9pPr>
          </a:lstStyle>
          <a:p>
            <a:endParaRPr/>
          </a:p>
        </p:txBody>
      </p:sp>
      <p:sp>
        <p:nvSpPr>
          <p:cNvPr id="20" name="Google Shape;20;p3"/>
          <p:cNvSpPr txBox="1">
            <a:spLocks noGrp="1"/>
          </p:cNvSpPr>
          <p:nvPr>
            <p:ph type="title" idx="2"/>
          </p:nvPr>
        </p:nvSpPr>
        <p:spPr>
          <a:xfrm>
            <a:off x="843289" y="6744000"/>
            <a:ext cx="7176000" cy="2050133"/>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800"/>
              <a:buFont typeface="Inter SemiBold"/>
              <a:buNone/>
              <a:defRPr sz="3200" b="0">
                <a:solidFill>
                  <a:schemeClr val="lt2"/>
                </a:solidFill>
                <a:latin typeface="Inter SemiBold"/>
                <a:ea typeface="Inter SemiBold"/>
                <a:cs typeface="Inter SemiBold"/>
                <a:sym typeface="Inter SemiBold"/>
              </a:defRPr>
            </a:lvl1pPr>
            <a:lvl2pPr lvl="1">
              <a:spcBef>
                <a:spcPts val="0"/>
              </a:spcBef>
              <a:spcAft>
                <a:spcPts val="0"/>
              </a:spcAft>
              <a:buClr>
                <a:schemeClr val="lt2"/>
              </a:buClr>
              <a:buSzPts val="1800"/>
              <a:buFont typeface="Inter SemiBold"/>
              <a:buNone/>
              <a:defRPr sz="3200">
                <a:solidFill>
                  <a:schemeClr val="lt2"/>
                </a:solidFill>
                <a:latin typeface="Inter SemiBold"/>
                <a:ea typeface="Inter SemiBold"/>
                <a:cs typeface="Inter SemiBold"/>
                <a:sym typeface="Inter SemiBold"/>
              </a:defRPr>
            </a:lvl2pPr>
            <a:lvl3pPr lvl="2">
              <a:spcBef>
                <a:spcPts val="0"/>
              </a:spcBef>
              <a:spcAft>
                <a:spcPts val="0"/>
              </a:spcAft>
              <a:buClr>
                <a:schemeClr val="lt2"/>
              </a:buClr>
              <a:buSzPts val="1800"/>
              <a:buFont typeface="Inter SemiBold"/>
              <a:buNone/>
              <a:defRPr sz="3200">
                <a:solidFill>
                  <a:schemeClr val="lt2"/>
                </a:solidFill>
                <a:latin typeface="Inter SemiBold"/>
                <a:ea typeface="Inter SemiBold"/>
                <a:cs typeface="Inter SemiBold"/>
                <a:sym typeface="Inter SemiBold"/>
              </a:defRPr>
            </a:lvl3pPr>
            <a:lvl4pPr lvl="3">
              <a:spcBef>
                <a:spcPts val="0"/>
              </a:spcBef>
              <a:spcAft>
                <a:spcPts val="0"/>
              </a:spcAft>
              <a:buClr>
                <a:schemeClr val="lt2"/>
              </a:buClr>
              <a:buSzPts val="1800"/>
              <a:buFont typeface="Inter SemiBold"/>
              <a:buNone/>
              <a:defRPr sz="3200">
                <a:solidFill>
                  <a:schemeClr val="lt2"/>
                </a:solidFill>
                <a:latin typeface="Inter SemiBold"/>
                <a:ea typeface="Inter SemiBold"/>
                <a:cs typeface="Inter SemiBold"/>
                <a:sym typeface="Inter SemiBold"/>
              </a:defRPr>
            </a:lvl4pPr>
            <a:lvl5pPr lvl="4">
              <a:spcBef>
                <a:spcPts val="0"/>
              </a:spcBef>
              <a:spcAft>
                <a:spcPts val="0"/>
              </a:spcAft>
              <a:buClr>
                <a:schemeClr val="lt2"/>
              </a:buClr>
              <a:buSzPts val="1800"/>
              <a:buFont typeface="Inter SemiBold"/>
              <a:buNone/>
              <a:defRPr sz="3200">
                <a:solidFill>
                  <a:schemeClr val="lt2"/>
                </a:solidFill>
                <a:latin typeface="Inter SemiBold"/>
                <a:ea typeface="Inter SemiBold"/>
                <a:cs typeface="Inter SemiBold"/>
                <a:sym typeface="Inter SemiBold"/>
              </a:defRPr>
            </a:lvl5pPr>
            <a:lvl6pPr lvl="5">
              <a:spcBef>
                <a:spcPts val="0"/>
              </a:spcBef>
              <a:spcAft>
                <a:spcPts val="0"/>
              </a:spcAft>
              <a:buClr>
                <a:schemeClr val="lt2"/>
              </a:buClr>
              <a:buSzPts val="1800"/>
              <a:buFont typeface="Inter SemiBold"/>
              <a:buNone/>
              <a:defRPr sz="3200">
                <a:solidFill>
                  <a:schemeClr val="lt2"/>
                </a:solidFill>
                <a:latin typeface="Inter SemiBold"/>
                <a:ea typeface="Inter SemiBold"/>
                <a:cs typeface="Inter SemiBold"/>
                <a:sym typeface="Inter SemiBold"/>
              </a:defRPr>
            </a:lvl6pPr>
            <a:lvl7pPr lvl="6">
              <a:spcBef>
                <a:spcPts val="0"/>
              </a:spcBef>
              <a:spcAft>
                <a:spcPts val="0"/>
              </a:spcAft>
              <a:buClr>
                <a:schemeClr val="lt2"/>
              </a:buClr>
              <a:buSzPts val="1800"/>
              <a:buFont typeface="Inter SemiBold"/>
              <a:buNone/>
              <a:defRPr sz="3200">
                <a:solidFill>
                  <a:schemeClr val="lt2"/>
                </a:solidFill>
                <a:latin typeface="Inter SemiBold"/>
                <a:ea typeface="Inter SemiBold"/>
                <a:cs typeface="Inter SemiBold"/>
                <a:sym typeface="Inter SemiBold"/>
              </a:defRPr>
            </a:lvl7pPr>
            <a:lvl8pPr lvl="7">
              <a:spcBef>
                <a:spcPts val="0"/>
              </a:spcBef>
              <a:spcAft>
                <a:spcPts val="0"/>
              </a:spcAft>
              <a:buClr>
                <a:schemeClr val="lt2"/>
              </a:buClr>
              <a:buSzPts val="1800"/>
              <a:buFont typeface="Inter SemiBold"/>
              <a:buNone/>
              <a:defRPr sz="3200">
                <a:solidFill>
                  <a:schemeClr val="lt2"/>
                </a:solidFill>
                <a:latin typeface="Inter SemiBold"/>
                <a:ea typeface="Inter SemiBold"/>
                <a:cs typeface="Inter SemiBold"/>
                <a:sym typeface="Inter SemiBold"/>
              </a:defRPr>
            </a:lvl8pPr>
            <a:lvl9pPr lvl="8">
              <a:spcBef>
                <a:spcPts val="0"/>
              </a:spcBef>
              <a:spcAft>
                <a:spcPts val="0"/>
              </a:spcAft>
              <a:buClr>
                <a:schemeClr val="lt2"/>
              </a:buClr>
              <a:buSzPts val="1800"/>
              <a:buFont typeface="Inter SemiBold"/>
              <a:buNone/>
              <a:defRPr sz="3200">
                <a:solidFill>
                  <a:schemeClr val="lt2"/>
                </a:solidFill>
                <a:latin typeface="Inter SemiBold"/>
                <a:ea typeface="Inter SemiBold"/>
                <a:cs typeface="Inter SemiBold"/>
                <a:sym typeface="Inter SemiBold"/>
              </a:defRPr>
            </a:lvl9pPr>
          </a:lstStyle>
          <a:p>
            <a:endParaRPr/>
          </a:p>
        </p:txBody>
      </p:sp>
      <p:cxnSp>
        <p:nvCxnSpPr>
          <p:cNvPr id="21" name="Google Shape;21;p3"/>
          <p:cNvCxnSpPr/>
          <p:nvPr/>
        </p:nvCxnSpPr>
        <p:spPr>
          <a:xfrm rot="10800000">
            <a:off x="996489" y="496711"/>
            <a:ext cx="265600" cy="0"/>
          </a:xfrm>
          <a:prstGeom prst="straightConnector1">
            <a:avLst/>
          </a:prstGeom>
          <a:noFill/>
          <a:ln w="9525" cap="flat" cmpd="sng">
            <a:solidFill>
              <a:schemeClr val="bg1"/>
            </a:solidFill>
            <a:prstDash val="solid"/>
            <a:round/>
            <a:headEnd type="none" w="med" len="med"/>
            <a:tailEnd type="none" w="med" len="med"/>
          </a:ln>
        </p:spPr>
      </p:cxnSp>
      <p:sp>
        <p:nvSpPr>
          <p:cNvPr id="22" name="Google Shape;22;p3"/>
          <p:cNvSpPr>
            <a:spLocks noGrp="1"/>
          </p:cNvSpPr>
          <p:nvPr>
            <p:ph type="pic" idx="3"/>
          </p:nvPr>
        </p:nvSpPr>
        <p:spPr>
          <a:xfrm>
            <a:off x="8959600" y="349867"/>
            <a:ext cx="6942933" cy="8444267"/>
          </a:xfrm>
          <a:prstGeom prst="roundRect">
            <a:avLst>
              <a:gd name="adj" fmla="val 2053"/>
            </a:avLst>
          </a:prstGeom>
          <a:noFill/>
          <a:ln>
            <a:noFill/>
          </a:ln>
        </p:spPr>
      </p:sp>
      <p:sp>
        <p:nvSpPr>
          <p:cNvPr id="24" name="Google Shape;24;p3"/>
          <p:cNvSpPr txBox="1"/>
          <p:nvPr/>
        </p:nvSpPr>
        <p:spPr>
          <a:xfrm>
            <a:off x="748217" y="361245"/>
            <a:ext cx="762133" cy="699733"/>
          </a:xfrm>
          <a:prstGeom prst="rect">
            <a:avLst/>
          </a:prstGeom>
          <a:noFill/>
          <a:ln>
            <a:noFill/>
          </a:ln>
        </p:spPr>
        <p:txBody>
          <a:bodyPr spcFirstLastPara="1" wrap="square" lIns="162533" tIns="162533" rIns="162533" bIns="162533" anchor="ctr" anchorCtr="0">
            <a:normAutofit/>
          </a:bodyPr>
          <a:lstStyle/>
          <a:p>
            <a:pPr marL="0" lvl="0" indent="0" algn="ctr" rtl="0">
              <a:spcBef>
                <a:spcPts val="0"/>
              </a:spcBef>
              <a:spcAft>
                <a:spcPts val="0"/>
              </a:spcAft>
              <a:buNone/>
            </a:pPr>
            <a:fld id="{00000000-1234-1234-1234-123412341234}" type="slidenum">
              <a:rPr lang="en" sz="1422">
                <a:solidFill>
                  <a:schemeClr val="bg1"/>
                </a:solidFill>
                <a:latin typeface="Inter Light"/>
                <a:ea typeface="Inter Light"/>
                <a:cs typeface="Inter Light"/>
                <a:sym typeface="Inter Light"/>
              </a:rPr>
              <a:pPr marL="0" lvl="0" indent="0" algn="ctr" rtl="0">
                <a:spcBef>
                  <a:spcPts val="0"/>
                </a:spcBef>
                <a:spcAft>
                  <a:spcPts val="0"/>
                </a:spcAft>
                <a:buNone/>
              </a:pPr>
              <a:t>‹#›</a:t>
            </a:fld>
            <a:endParaRPr sz="1422">
              <a:solidFill>
                <a:schemeClr val="bg1"/>
              </a:solidFill>
              <a:latin typeface="Inter Light"/>
              <a:ea typeface="Inter Light"/>
              <a:cs typeface="Inter Light"/>
              <a:sym typeface="Inter Light"/>
            </a:endParaRPr>
          </a:p>
        </p:txBody>
      </p:sp>
      <p:sp>
        <p:nvSpPr>
          <p:cNvPr id="2" name="Google Shape;59;p7">
            <a:extLst>
              <a:ext uri="{FF2B5EF4-FFF2-40B4-BE49-F238E27FC236}">
                <a16:creationId xmlns:a16="http://schemas.microsoft.com/office/drawing/2014/main" id="{76B27D60-A150-502D-AB61-CA27022C3D5C}"/>
              </a:ext>
            </a:extLst>
          </p:cNvPr>
          <p:cNvSpPr/>
          <p:nvPr userDrawn="1"/>
        </p:nvSpPr>
        <p:spPr>
          <a:xfrm>
            <a:off x="11625092" y="8444089"/>
            <a:ext cx="4636089" cy="350044"/>
          </a:xfrm>
          <a:prstGeom prst="roundRect">
            <a:avLst>
              <a:gd name="adj" fmla="val 50000"/>
            </a:avLst>
          </a:prstGeom>
          <a:noFill/>
          <a:ln w="9525" cap="flat" cmpd="sng">
            <a:noFill/>
            <a:prstDash val="solid"/>
            <a:round/>
            <a:headEnd type="none" w="sm" len="sm"/>
            <a:tailEnd type="none" w="sm" len="sm"/>
          </a:ln>
        </p:spPr>
        <p:txBody>
          <a:bodyPr spcFirstLastPara="1" wrap="square" lIns="162533" tIns="162533" rIns="162533" bIns="162533" anchor="ctr" anchorCtr="0">
            <a:noAutofit/>
          </a:bodyPr>
          <a:lstStyle/>
          <a:p>
            <a:pPr marL="0" lvl="0" indent="0" algn="ctr" rtl="0">
              <a:spcBef>
                <a:spcPts val="0"/>
              </a:spcBef>
              <a:spcAft>
                <a:spcPts val="0"/>
              </a:spcAft>
              <a:buNone/>
            </a:pPr>
            <a:r>
              <a:rPr lang="en-US" sz="1244">
                <a:solidFill>
                  <a:srgbClr val="FFFFFF"/>
                </a:solidFill>
                <a:latin typeface="Inter"/>
                <a:ea typeface="Inter"/>
                <a:cs typeface="Inter"/>
                <a:sym typeface="Inter"/>
              </a:rPr>
              <a:t>WHAT DOES IT TAKE TO BECOME A MILLIONAIRE?</a:t>
            </a:r>
            <a:endParaRPr sz="1244">
              <a:solidFill>
                <a:srgbClr val="FFFFFF"/>
              </a:solidFill>
              <a:latin typeface="Inter"/>
              <a:ea typeface="Inter"/>
              <a:cs typeface="Inter"/>
              <a:sym typeface="Inter"/>
            </a:endParaRPr>
          </a:p>
        </p:txBody>
      </p:sp>
    </p:spTree>
    <p:extLst>
      <p:ext uri="{BB962C8B-B14F-4D97-AF65-F5344CB8AC3E}">
        <p14:creationId xmlns:p14="http://schemas.microsoft.com/office/powerpoint/2010/main" val="1732357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sion / Mission" userDrawn="1">
  <p:cSld name="Vision / Mission">
    <p:bg>
      <p:bgPr>
        <a:solidFill>
          <a:schemeClr val="lt1"/>
        </a:solidFill>
        <a:effectLst/>
      </p:bgPr>
    </p:bg>
    <p:spTree>
      <p:nvGrpSpPr>
        <p:cNvPr id="1" name="Shape 26"/>
        <p:cNvGrpSpPr/>
        <p:nvPr/>
      </p:nvGrpSpPr>
      <p:grpSpPr>
        <a:xfrm>
          <a:off x="0" y="0"/>
          <a:ext cx="0" cy="0"/>
          <a:chOff x="0" y="0"/>
          <a:chExt cx="0" cy="0"/>
        </a:xfrm>
      </p:grpSpPr>
      <p:sp>
        <p:nvSpPr>
          <p:cNvPr id="27" name="Google Shape;27;p4"/>
          <p:cNvSpPr>
            <a:spLocks noGrp="1"/>
          </p:cNvSpPr>
          <p:nvPr>
            <p:ph type="pic" idx="2"/>
          </p:nvPr>
        </p:nvSpPr>
        <p:spPr>
          <a:xfrm>
            <a:off x="8959600" y="361333"/>
            <a:ext cx="6942933" cy="4086400"/>
          </a:xfrm>
          <a:prstGeom prst="roundRect">
            <a:avLst>
              <a:gd name="adj" fmla="val 2053"/>
            </a:avLst>
          </a:prstGeom>
          <a:noFill/>
          <a:ln>
            <a:noFill/>
          </a:ln>
        </p:spPr>
      </p:sp>
      <p:sp>
        <p:nvSpPr>
          <p:cNvPr id="29" name="Google Shape;29;p4"/>
          <p:cNvSpPr txBox="1">
            <a:spLocks noGrp="1"/>
          </p:cNvSpPr>
          <p:nvPr>
            <p:ph type="body" idx="1"/>
          </p:nvPr>
        </p:nvSpPr>
        <p:spPr>
          <a:xfrm>
            <a:off x="804578" y="3295155"/>
            <a:ext cx="5272000" cy="4338667"/>
          </a:xfrm>
          <a:prstGeom prst="rect">
            <a:avLst/>
          </a:prstGeom>
        </p:spPr>
        <p:txBody>
          <a:bodyPr spcFirstLastPara="1" wrap="square" lIns="91425" tIns="91425" rIns="91425" bIns="91425" anchor="t" anchorCtr="0">
            <a:noAutofit/>
          </a:bodyPr>
          <a:lstStyle>
            <a:lvl1pPr marL="812810" lvl="0" indent="-541873">
              <a:spcBef>
                <a:spcPts val="0"/>
              </a:spcBef>
              <a:spcAft>
                <a:spcPts val="0"/>
              </a:spcAft>
              <a:buClr>
                <a:schemeClr val="dk2"/>
              </a:buClr>
              <a:buSzPts val="1200"/>
              <a:buChar char="●"/>
              <a:defRPr/>
            </a:lvl1pPr>
            <a:lvl2pPr marL="1625620" lvl="1" indent="-541873">
              <a:spcBef>
                <a:spcPts val="0"/>
              </a:spcBef>
              <a:spcAft>
                <a:spcPts val="0"/>
              </a:spcAft>
              <a:buClr>
                <a:schemeClr val="dk2"/>
              </a:buClr>
              <a:buSzPts val="1200"/>
              <a:buChar char="○"/>
              <a:defRPr/>
            </a:lvl2pPr>
            <a:lvl3pPr marL="2438430" lvl="2" indent="-541873">
              <a:spcBef>
                <a:spcPts val="0"/>
              </a:spcBef>
              <a:spcAft>
                <a:spcPts val="0"/>
              </a:spcAft>
              <a:buClr>
                <a:schemeClr val="dk2"/>
              </a:buClr>
              <a:buSzPts val="1200"/>
              <a:buChar char="■"/>
              <a:defRPr/>
            </a:lvl3pPr>
            <a:lvl4pPr marL="3251241" lvl="3" indent="-541873">
              <a:spcBef>
                <a:spcPts val="0"/>
              </a:spcBef>
              <a:spcAft>
                <a:spcPts val="0"/>
              </a:spcAft>
              <a:buClr>
                <a:schemeClr val="dk2"/>
              </a:buClr>
              <a:buSzPts val="1200"/>
              <a:buChar char="●"/>
              <a:defRPr/>
            </a:lvl4pPr>
            <a:lvl5pPr marL="4064051" lvl="4" indent="-541873">
              <a:spcBef>
                <a:spcPts val="0"/>
              </a:spcBef>
              <a:spcAft>
                <a:spcPts val="0"/>
              </a:spcAft>
              <a:buClr>
                <a:schemeClr val="dk2"/>
              </a:buClr>
              <a:buSzPts val="1200"/>
              <a:buChar char="○"/>
              <a:defRPr/>
            </a:lvl5pPr>
            <a:lvl6pPr marL="4876861" lvl="5" indent="-541873">
              <a:spcBef>
                <a:spcPts val="0"/>
              </a:spcBef>
              <a:spcAft>
                <a:spcPts val="0"/>
              </a:spcAft>
              <a:buClr>
                <a:schemeClr val="dk2"/>
              </a:buClr>
              <a:buSzPts val="1200"/>
              <a:buChar char="■"/>
              <a:defRPr/>
            </a:lvl6pPr>
            <a:lvl7pPr marL="5689671" lvl="6" indent="-541873">
              <a:spcBef>
                <a:spcPts val="0"/>
              </a:spcBef>
              <a:spcAft>
                <a:spcPts val="0"/>
              </a:spcAft>
              <a:buClr>
                <a:schemeClr val="dk2"/>
              </a:buClr>
              <a:buSzPts val="1200"/>
              <a:buChar char="●"/>
              <a:defRPr/>
            </a:lvl7pPr>
            <a:lvl8pPr marL="6502481" lvl="7" indent="-541873">
              <a:spcBef>
                <a:spcPts val="0"/>
              </a:spcBef>
              <a:spcAft>
                <a:spcPts val="0"/>
              </a:spcAft>
              <a:buClr>
                <a:schemeClr val="dk2"/>
              </a:buClr>
              <a:buSzPts val="1200"/>
              <a:buChar char="○"/>
              <a:defRPr/>
            </a:lvl8pPr>
            <a:lvl9pPr marL="7315291" lvl="8" indent="-541873">
              <a:spcBef>
                <a:spcPts val="0"/>
              </a:spcBef>
              <a:spcAft>
                <a:spcPts val="0"/>
              </a:spcAft>
              <a:buClr>
                <a:schemeClr val="dk2"/>
              </a:buClr>
              <a:buSzPts val="1200"/>
              <a:buChar char="■"/>
              <a:defRPr/>
            </a:lvl9pPr>
          </a:lstStyle>
          <a:p>
            <a:endParaRPr/>
          </a:p>
        </p:txBody>
      </p:sp>
      <p:sp>
        <p:nvSpPr>
          <p:cNvPr id="30" name="Google Shape;30;p4"/>
          <p:cNvSpPr>
            <a:spLocks noGrp="1"/>
          </p:cNvSpPr>
          <p:nvPr>
            <p:ph type="pic" idx="3"/>
          </p:nvPr>
        </p:nvSpPr>
        <p:spPr>
          <a:xfrm>
            <a:off x="8959600" y="4666089"/>
            <a:ext cx="6942933" cy="4086400"/>
          </a:xfrm>
          <a:prstGeom prst="roundRect">
            <a:avLst>
              <a:gd name="adj" fmla="val 2053"/>
            </a:avLst>
          </a:prstGeom>
          <a:noFill/>
          <a:ln>
            <a:noFill/>
          </a:ln>
        </p:spPr>
      </p:sp>
      <p:sp>
        <p:nvSpPr>
          <p:cNvPr id="31" name="Google Shape;31;p4"/>
          <p:cNvSpPr txBox="1">
            <a:spLocks noGrp="1"/>
          </p:cNvSpPr>
          <p:nvPr>
            <p:ph type="title"/>
          </p:nvPr>
        </p:nvSpPr>
        <p:spPr>
          <a:xfrm>
            <a:off x="804578" y="1060978"/>
            <a:ext cx="7579733" cy="2380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2"/>
              </a:buClr>
              <a:buSzPts val="4200"/>
              <a:buFont typeface="Inter"/>
              <a:buNone/>
              <a:defRPr/>
            </a:lvl1pPr>
            <a:lvl2pPr lvl="1">
              <a:lnSpc>
                <a:spcPct val="80000"/>
              </a:lnSpc>
              <a:spcBef>
                <a:spcPts val="0"/>
              </a:spcBef>
              <a:spcAft>
                <a:spcPts val="0"/>
              </a:spcAft>
              <a:buClr>
                <a:schemeClr val="dk2"/>
              </a:buClr>
              <a:buSzPts val="4800"/>
              <a:buFont typeface="Inter"/>
              <a:buNone/>
              <a:defRPr sz="8533" b="1"/>
            </a:lvl2pPr>
            <a:lvl3pPr lvl="2">
              <a:lnSpc>
                <a:spcPct val="80000"/>
              </a:lnSpc>
              <a:spcBef>
                <a:spcPts val="0"/>
              </a:spcBef>
              <a:spcAft>
                <a:spcPts val="0"/>
              </a:spcAft>
              <a:buClr>
                <a:schemeClr val="dk2"/>
              </a:buClr>
              <a:buSzPts val="4800"/>
              <a:buFont typeface="Inter"/>
              <a:buNone/>
              <a:defRPr sz="8533" b="1"/>
            </a:lvl3pPr>
            <a:lvl4pPr lvl="3">
              <a:lnSpc>
                <a:spcPct val="80000"/>
              </a:lnSpc>
              <a:spcBef>
                <a:spcPts val="0"/>
              </a:spcBef>
              <a:spcAft>
                <a:spcPts val="0"/>
              </a:spcAft>
              <a:buClr>
                <a:schemeClr val="dk2"/>
              </a:buClr>
              <a:buSzPts val="4800"/>
              <a:buFont typeface="Inter"/>
              <a:buNone/>
              <a:defRPr sz="8533" b="1"/>
            </a:lvl4pPr>
            <a:lvl5pPr lvl="4">
              <a:lnSpc>
                <a:spcPct val="80000"/>
              </a:lnSpc>
              <a:spcBef>
                <a:spcPts val="0"/>
              </a:spcBef>
              <a:spcAft>
                <a:spcPts val="0"/>
              </a:spcAft>
              <a:buClr>
                <a:schemeClr val="dk2"/>
              </a:buClr>
              <a:buSzPts val="4800"/>
              <a:buFont typeface="Inter"/>
              <a:buNone/>
              <a:defRPr sz="8533" b="1"/>
            </a:lvl5pPr>
            <a:lvl6pPr lvl="5">
              <a:lnSpc>
                <a:spcPct val="80000"/>
              </a:lnSpc>
              <a:spcBef>
                <a:spcPts val="0"/>
              </a:spcBef>
              <a:spcAft>
                <a:spcPts val="0"/>
              </a:spcAft>
              <a:buClr>
                <a:schemeClr val="dk2"/>
              </a:buClr>
              <a:buSzPts val="4800"/>
              <a:buFont typeface="Inter"/>
              <a:buNone/>
              <a:defRPr sz="8533" b="1"/>
            </a:lvl6pPr>
            <a:lvl7pPr lvl="6">
              <a:lnSpc>
                <a:spcPct val="80000"/>
              </a:lnSpc>
              <a:spcBef>
                <a:spcPts val="0"/>
              </a:spcBef>
              <a:spcAft>
                <a:spcPts val="0"/>
              </a:spcAft>
              <a:buClr>
                <a:schemeClr val="dk2"/>
              </a:buClr>
              <a:buSzPts val="4800"/>
              <a:buFont typeface="Inter"/>
              <a:buNone/>
              <a:defRPr sz="8533" b="1"/>
            </a:lvl7pPr>
            <a:lvl8pPr lvl="7">
              <a:lnSpc>
                <a:spcPct val="80000"/>
              </a:lnSpc>
              <a:spcBef>
                <a:spcPts val="0"/>
              </a:spcBef>
              <a:spcAft>
                <a:spcPts val="0"/>
              </a:spcAft>
              <a:buClr>
                <a:schemeClr val="dk2"/>
              </a:buClr>
              <a:buSzPts val="4800"/>
              <a:buFont typeface="Inter"/>
              <a:buNone/>
              <a:defRPr sz="8533" b="1"/>
            </a:lvl8pPr>
            <a:lvl9pPr lvl="8">
              <a:lnSpc>
                <a:spcPct val="80000"/>
              </a:lnSpc>
              <a:spcBef>
                <a:spcPts val="0"/>
              </a:spcBef>
              <a:spcAft>
                <a:spcPts val="0"/>
              </a:spcAft>
              <a:buClr>
                <a:schemeClr val="dk2"/>
              </a:buClr>
              <a:buSzPts val="4800"/>
              <a:buFont typeface="Inter"/>
              <a:buNone/>
              <a:defRPr sz="8533" b="1"/>
            </a:lvl9pPr>
          </a:lstStyle>
          <a:p>
            <a:endParaRPr/>
          </a:p>
        </p:txBody>
      </p:sp>
      <p:cxnSp>
        <p:nvCxnSpPr>
          <p:cNvPr id="2" name="Google Shape;12;p2">
            <a:extLst>
              <a:ext uri="{FF2B5EF4-FFF2-40B4-BE49-F238E27FC236}">
                <a16:creationId xmlns:a16="http://schemas.microsoft.com/office/drawing/2014/main" id="{5ED92870-7D80-B1C5-6DC9-5AB90A65771C}"/>
              </a:ext>
            </a:extLst>
          </p:cNvPr>
          <p:cNvCxnSpPr/>
          <p:nvPr userDrawn="1"/>
        </p:nvCxnSpPr>
        <p:spPr>
          <a:xfrm rot="10800000">
            <a:off x="996489" y="496711"/>
            <a:ext cx="265600" cy="0"/>
          </a:xfrm>
          <a:prstGeom prst="straightConnector1">
            <a:avLst/>
          </a:prstGeom>
          <a:noFill/>
          <a:ln w="9525" cap="flat" cmpd="sng">
            <a:solidFill>
              <a:schemeClr val="bg2"/>
            </a:solidFill>
            <a:prstDash val="solid"/>
            <a:round/>
            <a:headEnd type="none" w="med" len="med"/>
            <a:tailEnd type="none" w="med" len="med"/>
          </a:ln>
        </p:spPr>
      </p:cxnSp>
      <p:sp>
        <p:nvSpPr>
          <p:cNvPr id="3" name="Google Shape;16;p2">
            <a:extLst>
              <a:ext uri="{FF2B5EF4-FFF2-40B4-BE49-F238E27FC236}">
                <a16:creationId xmlns:a16="http://schemas.microsoft.com/office/drawing/2014/main" id="{14AF11DE-F64A-08F6-0E7D-0BA696934F2A}"/>
              </a:ext>
            </a:extLst>
          </p:cNvPr>
          <p:cNvSpPr txBox="1"/>
          <p:nvPr userDrawn="1"/>
        </p:nvSpPr>
        <p:spPr>
          <a:xfrm>
            <a:off x="748217" y="361245"/>
            <a:ext cx="762133" cy="699733"/>
          </a:xfrm>
          <a:prstGeom prst="rect">
            <a:avLst/>
          </a:prstGeom>
          <a:noFill/>
          <a:ln>
            <a:noFill/>
          </a:ln>
        </p:spPr>
        <p:txBody>
          <a:bodyPr spcFirstLastPara="1" wrap="square" lIns="162533" tIns="162533" rIns="162533" bIns="162533" anchor="ctr" anchorCtr="0">
            <a:normAutofit/>
          </a:bodyPr>
          <a:lstStyle/>
          <a:p>
            <a:pPr marL="0" lvl="0" indent="0" algn="ctr" rtl="0">
              <a:spcBef>
                <a:spcPts val="0"/>
              </a:spcBef>
              <a:spcAft>
                <a:spcPts val="0"/>
              </a:spcAft>
              <a:buNone/>
            </a:pPr>
            <a:fld id="{00000000-1234-1234-1234-123412341234}" type="slidenum">
              <a:rPr lang="en" sz="1422">
                <a:solidFill>
                  <a:schemeClr val="bg2"/>
                </a:solidFill>
                <a:latin typeface="Inter Light"/>
                <a:ea typeface="Inter Light"/>
                <a:cs typeface="Inter Light"/>
                <a:sym typeface="Inter Light"/>
              </a:rPr>
              <a:pPr marL="0" lvl="0" indent="0" algn="ctr" rtl="0">
                <a:spcBef>
                  <a:spcPts val="0"/>
                </a:spcBef>
                <a:spcAft>
                  <a:spcPts val="0"/>
                </a:spcAft>
                <a:buNone/>
              </a:pPr>
              <a:t>‹#›</a:t>
            </a:fld>
            <a:endParaRPr sz="1422">
              <a:solidFill>
                <a:schemeClr val="bg2"/>
              </a:solidFill>
              <a:latin typeface="Inter Light"/>
              <a:ea typeface="Inter Light"/>
              <a:cs typeface="Inter Light"/>
              <a:sym typeface="Inter Light"/>
            </a:endParaRPr>
          </a:p>
        </p:txBody>
      </p:sp>
    </p:spTree>
    <p:extLst>
      <p:ext uri="{BB962C8B-B14F-4D97-AF65-F5344CB8AC3E}">
        <p14:creationId xmlns:p14="http://schemas.microsoft.com/office/powerpoint/2010/main" val="1689412241"/>
      </p:ext>
    </p:extLst>
  </p:cSld>
  <p:clrMapOvr>
    <a:masterClrMapping/>
  </p:clrMapOvr>
  <p:extLst>
    <p:ext uri="{DCECCB84-F9BA-43D5-87BE-67443E8EF086}">
      <p15:sldGuideLst xmlns:p15="http://schemas.microsoft.com/office/powerpoint/2012/main">
        <p15:guide id="1" orient="horz" pos="432">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3909FC4E-884F-3F8A-BF07-740009EF1BD2}"/>
            </a:ext>
          </a:extLst>
        </p:cNvPr>
        <p:cNvGrpSpPr/>
        <p:nvPr/>
      </p:nvGrpSpPr>
      <p:grpSpPr>
        <a:xfrm>
          <a:off x="0" y="0"/>
          <a:ext cx="0" cy="0"/>
          <a:chOff x="0" y="0"/>
          <a:chExt cx="0" cy="0"/>
        </a:xfrm>
      </p:grpSpPr>
      <p:pic>
        <p:nvPicPr>
          <p:cNvPr id="226" name="Google Shape;226;p34">
            <a:extLst>
              <a:ext uri="{FF2B5EF4-FFF2-40B4-BE49-F238E27FC236}">
                <a16:creationId xmlns:a16="http://schemas.microsoft.com/office/drawing/2014/main" id="{BACD64B2-DB39-754A-B67E-32966ABB07DB}"/>
              </a:ext>
            </a:extLst>
          </p:cNvPr>
          <p:cNvPicPr preferRelativeResize="0"/>
          <p:nvPr/>
        </p:nvPicPr>
        <p:blipFill rotWithShape="1">
          <a:blip r:embed="rId3">
            <a:alphaModFix/>
          </a:blip>
          <a:srcRect/>
          <a:stretch/>
        </p:blipFill>
        <p:spPr>
          <a:xfrm>
            <a:off x="0" y="0"/>
            <a:ext cx="16256000" cy="9144000"/>
          </a:xfrm>
          <a:prstGeom prst="rect">
            <a:avLst/>
          </a:prstGeom>
          <a:noFill/>
          <a:ln>
            <a:noFill/>
          </a:ln>
        </p:spPr>
      </p:pic>
      <p:sp>
        <p:nvSpPr>
          <p:cNvPr id="227" name="Google Shape;227;p34">
            <a:extLst>
              <a:ext uri="{FF2B5EF4-FFF2-40B4-BE49-F238E27FC236}">
                <a16:creationId xmlns:a16="http://schemas.microsoft.com/office/drawing/2014/main" id="{C61BDE7D-85A0-793D-9553-ABA6660E2508}"/>
              </a:ext>
            </a:extLst>
          </p:cNvPr>
          <p:cNvSpPr/>
          <p:nvPr/>
        </p:nvSpPr>
        <p:spPr>
          <a:xfrm>
            <a:off x="8128000" y="0"/>
            <a:ext cx="8128000" cy="9144000"/>
          </a:xfrm>
          <a:prstGeom prst="rect">
            <a:avLst/>
          </a:prstGeom>
          <a:solidFill>
            <a:srgbClr val="1A237E"/>
          </a:solidFill>
          <a:ln>
            <a:noFill/>
          </a:ln>
        </p:spPr>
        <p:txBody>
          <a:bodyPr spcFirstLastPara="1" wrap="square" lIns="0" tIns="0" rIns="0" bIns="0" anchor="ctr" anchorCtr="0">
            <a:noAutofit/>
          </a:bodyPr>
          <a:lstStyle/>
          <a:p>
            <a:endParaRPr sz="3200"/>
          </a:p>
        </p:txBody>
      </p:sp>
      <p:sp>
        <p:nvSpPr>
          <p:cNvPr id="229" name="Google Shape;229;p34">
            <a:extLst>
              <a:ext uri="{FF2B5EF4-FFF2-40B4-BE49-F238E27FC236}">
                <a16:creationId xmlns:a16="http://schemas.microsoft.com/office/drawing/2014/main" id="{9347EC30-36F9-9CCB-4EC6-698D7D9C1C38}"/>
              </a:ext>
            </a:extLst>
          </p:cNvPr>
          <p:cNvSpPr txBox="1"/>
          <p:nvPr/>
        </p:nvSpPr>
        <p:spPr>
          <a:xfrm>
            <a:off x="1016000" y="677333"/>
            <a:ext cx="6434667" cy="508267"/>
          </a:xfrm>
          <a:prstGeom prst="rect">
            <a:avLst/>
          </a:prstGeom>
          <a:noFill/>
          <a:ln>
            <a:noFill/>
          </a:ln>
        </p:spPr>
        <p:txBody>
          <a:bodyPr spcFirstLastPara="1" wrap="square" lIns="0" tIns="0" rIns="0" bIns="0" anchor="t" anchorCtr="0">
            <a:noAutofit/>
          </a:bodyPr>
          <a:lstStyle/>
          <a:p>
            <a:r>
              <a:rPr lang="en" sz="2133" b="1">
                <a:solidFill>
                  <a:srgbClr val="3949AB"/>
                </a:solidFill>
              </a:rPr>
              <a:t>Activity Preview</a:t>
            </a:r>
            <a:endParaRPr sz="2133" b="1">
              <a:solidFill>
                <a:srgbClr val="3949AB"/>
              </a:solidFill>
              <a:latin typeface="Arial"/>
              <a:ea typeface="Arial"/>
              <a:cs typeface="Arial"/>
              <a:sym typeface="Arial"/>
            </a:endParaRPr>
          </a:p>
        </p:txBody>
      </p:sp>
      <p:sp>
        <p:nvSpPr>
          <p:cNvPr id="230" name="Google Shape;230;p34">
            <a:extLst>
              <a:ext uri="{FF2B5EF4-FFF2-40B4-BE49-F238E27FC236}">
                <a16:creationId xmlns:a16="http://schemas.microsoft.com/office/drawing/2014/main" id="{1801A78A-7CC3-2DC4-D60A-2FC342B76F17}"/>
              </a:ext>
            </a:extLst>
          </p:cNvPr>
          <p:cNvSpPr txBox="1"/>
          <p:nvPr/>
        </p:nvSpPr>
        <p:spPr>
          <a:xfrm>
            <a:off x="1016000" y="1354667"/>
            <a:ext cx="6434667" cy="1354667"/>
          </a:xfrm>
          <a:prstGeom prst="rect">
            <a:avLst/>
          </a:prstGeom>
          <a:noFill/>
          <a:ln>
            <a:noFill/>
          </a:ln>
        </p:spPr>
        <p:txBody>
          <a:bodyPr spcFirstLastPara="1" wrap="square" lIns="0" tIns="0" rIns="0" bIns="0" anchor="t" anchorCtr="0">
            <a:noAutofit/>
          </a:bodyPr>
          <a:lstStyle/>
          <a:p>
            <a:r>
              <a:rPr lang="en" sz="4267" b="1" dirty="0">
                <a:solidFill>
                  <a:srgbClr val="1A237E"/>
                </a:solidFill>
                <a:latin typeface="Georgia"/>
                <a:ea typeface="Georgia"/>
                <a:cs typeface="Georgia"/>
                <a:sym typeface="Georgia"/>
              </a:rPr>
              <a:t>The Millionaire </a:t>
            </a:r>
            <a:r>
              <a:rPr lang="en" sz="4267" b="1">
                <a:solidFill>
                  <a:srgbClr val="1A237E"/>
                </a:solidFill>
                <a:latin typeface="Georgia"/>
                <a:ea typeface="Georgia"/>
                <a:cs typeface="Georgia"/>
                <a:sym typeface="Georgia"/>
              </a:rPr>
              <a:t>Game</a:t>
            </a:r>
            <a:endParaRPr lang="en" sz="4267" b="1" dirty="0">
              <a:solidFill>
                <a:srgbClr val="1A237E"/>
              </a:solidFill>
              <a:latin typeface="Georgia"/>
              <a:ea typeface="Georgia"/>
              <a:cs typeface="Georgia"/>
            </a:endParaRPr>
          </a:p>
        </p:txBody>
      </p:sp>
      <p:sp>
        <p:nvSpPr>
          <p:cNvPr id="231" name="Google Shape;231;p34">
            <a:extLst>
              <a:ext uri="{FF2B5EF4-FFF2-40B4-BE49-F238E27FC236}">
                <a16:creationId xmlns:a16="http://schemas.microsoft.com/office/drawing/2014/main" id="{55D5FFB3-CE45-88D1-0ACC-E5100B03E8E5}"/>
              </a:ext>
            </a:extLst>
          </p:cNvPr>
          <p:cNvSpPr/>
          <p:nvPr/>
        </p:nvSpPr>
        <p:spPr>
          <a:xfrm>
            <a:off x="1016000" y="2220148"/>
            <a:ext cx="677333" cy="67733"/>
          </a:xfrm>
          <a:prstGeom prst="rect">
            <a:avLst/>
          </a:prstGeom>
          <a:solidFill>
            <a:srgbClr val="3949AB"/>
          </a:solidFill>
          <a:ln>
            <a:noFill/>
          </a:ln>
        </p:spPr>
        <p:txBody>
          <a:bodyPr spcFirstLastPara="1" wrap="square" lIns="0" tIns="0" rIns="0" bIns="0" anchor="ctr" anchorCtr="0">
            <a:noAutofit/>
          </a:bodyPr>
          <a:lstStyle/>
          <a:p>
            <a:endParaRPr sz="3200"/>
          </a:p>
        </p:txBody>
      </p:sp>
      <p:sp>
        <p:nvSpPr>
          <p:cNvPr id="2" name="TextBox 1">
            <a:extLst>
              <a:ext uri="{FF2B5EF4-FFF2-40B4-BE49-F238E27FC236}">
                <a16:creationId xmlns:a16="http://schemas.microsoft.com/office/drawing/2014/main" id="{FC56E28A-D1FF-3BC1-4261-42E1CC85F388}"/>
              </a:ext>
            </a:extLst>
          </p:cNvPr>
          <p:cNvSpPr txBox="1"/>
          <p:nvPr/>
        </p:nvSpPr>
        <p:spPr>
          <a:xfrm>
            <a:off x="470372" y="2304814"/>
            <a:ext cx="6980297" cy="7057188"/>
          </a:xfrm>
          <a:prstGeom prst="rect">
            <a:avLst/>
          </a:prstGeom>
          <a:noFill/>
        </p:spPr>
        <p:txBody>
          <a:bodyPr rot="0" spcFirstLastPara="0" vertOverflow="overflow" horzOverflow="overflow" vert="horz" wrap="square" lIns="162560" tIns="81280" rIns="162560" bIns="81280" numCol="1" spcCol="0" rtlCol="0" fromWordArt="0" anchor="t" anchorCtr="0" forceAA="0" compatLnSpc="1">
            <a:prstTxWarp prst="textNoShape">
              <a:avLst/>
            </a:prstTxWarp>
            <a:spAutoFit/>
          </a:bodyPr>
          <a:lstStyle/>
          <a:p>
            <a:pPr marL="508006" indent="-508006">
              <a:buChar char="•"/>
            </a:pPr>
            <a:r>
              <a:rPr lang="en-US" sz="2133">
                <a:solidFill>
                  <a:srgbClr val="0E598F"/>
                </a:solidFill>
              </a:rPr>
              <a:t>In the Class Setting, we would divide into 2 to 3 teams. However, for this setting we will go by the honor system and every man for themselves.</a:t>
            </a:r>
            <a:endParaRPr lang="en-US" sz="2133" dirty="0">
              <a:solidFill>
                <a:srgbClr val="0E598F"/>
              </a:solidFill>
            </a:endParaRPr>
          </a:p>
          <a:p>
            <a:endParaRPr lang="en-US" sz="2133" dirty="0">
              <a:solidFill>
                <a:srgbClr val="0E598F"/>
              </a:solidFill>
            </a:endParaRPr>
          </a:p>
          <a:p>
            <a:pPr marL="508006" indent="-508006">
              <a:buChar char="•"/>
            </a:pPr>
            <a:r>
              <a:rPr lang="en-US" sz="2133">
                <a:solidFill>
                  <a:srgbClr val="0E598F"/>
                </a:solidFill>
              </a:rPr>
              <a:t> Each Player gets five points for each correct answer (Give us a thumbs up if you got it right). Each player loses five </a:t>
            </a:r>
            <a:r>
              <a:rPr lang="en-US" sz="2133" dirty="0">
                <a:solidFill>
                  <a:srgbClr val="0E598F"/>
                </a:solidFill>
              </a:rPr>
              <a:t>points for </a:t>
            </a:r>
            <a:r>
              <a:rPr lang="en-US" sz="2133">
                <a:solidFill>
                  <a:srgbClr val="0E598F"/>
                </a:solidFill>
              </a:rPr>
              <a:t>each incorrect answer (Hand clap for those who got it right). </a:t>
            </a:r>
            <a:endParaRPr lang="en-US" sz="2133" dirty="0">
              <a:solidFill>
                <a:srgbClr val="0E598F"/>
              </a:solidFill>
            </a:endParaRPr>
          </a:p>
          <a:p>
            <a:pPr marL="508006" indent="-508006">
              <a:buChar char="•"/>
            </a:pPr>
            <a:endParaRPr lang="en-US" sz="2133" dirty="0">
              <a:solidFill>
                <a:srgbClr val="0E598F"/>
              </a:solidFill>
            </a:endParaRPr>
          </a:p>
          <a:p>
            <a:pPr marL="508006" indent="-508006">
              <a:buChar char="•"/>
            </a:pPr>
            <a:r>
              <a:rPr lang="en-US" sz="2133" dirty="0">
                <a:solidFill>
                  <a:srgbClr val="0E598F"/>
                </a:solidFill>
              </a:rPr>
              <a:t> Each player may choose to “Double Down” on any statement, up to a total of five statements by sending </a:t>
            </a:r>
            <a:r>
              <a:rPr lang="en-US" sz="2133">
                <a:solidFill>
                  <a:srgbClr val="0E598F"/>
                </a:solidFill>
              </a:rPr>
              <a:t>a peace emoji. If the team </a:t>
            </a:r>
            <a:r>
              <a:rPr lang="en-US" sz="2133" dirty="0">
                <a:solidFill>
                  <a:srgbClr val="0E598F"/>
                </a:solidFill>
              </a:rPr>
              <a:t>answers correctly, it receives 10 points; if the team answers </a:t>
            </a:r>
            <a:r>
              <a:rPr lang="en-US" sz="2133">
                <a:solidFill>
                  <a:srgbClr val="0E598F"/>
                </a:solidFill>
              </a:rPr>
              <a:t>incorrectly, it loses 10 points from its current score.</a:t>
            </a:r>
          </a:p>
          <a:p>
            <a:endParaRPr lang="en-US" sz="3200"/>
          </a:p>
          <a:p>
            <a:pPr marL="508006" indent="-508006">
              <a:buChar char="•"/>
            </a:pPr>
            <a:r>
              <a:rPr lang="en-US" sz="2133" dirty="0">
                <a:solidFill>
                  <a:srgbClr val="0E598F"/>
                </a:solidFill>
              </a:rPr>
              <a:t>Teams should use this tactic on questions they are most confident about answering correctly. </a:t>
            </a:r>
          </a:p>
          <a:p>
            <a:pPr marL="508006" indent="-508006">
              <a:buChar char="•"/>
            </a:pPr>
            <a:endParaRPr lang="en-US" sz="2133" dirty="0">
              <a:solidFill>
                <a:srgbClr val="0E598F"/>
              </a:solidFill>
            </a:endParaRPr>
          </a:p>
          <a:p>
            <a:pPr marL="508006" indent="-508006">
              <a:buChar char="•"/>
            </a:pPr>
            <a:r>
              <a:rPr lang="en-US" sz="2133">
                <a:solidFill>
                  <a:srgbClr val="0E598F"/>
                </a:solidFill>
              </a:rPr>
              <a:t>A perfect score is 100 points.</a:t>
            </a:r>
            <a:endParaRPr lang="en-US" sz="2133" dirty="0">
              <a:solidFill>
                <a:srgbClr val="0E598F"/>
              </a:solidFill>
            </a:endParaRPr>
          </a:p>
          <a:p>
            <a:pPr algn="ctr"/>
            <a:endParaRPr lang="en-US" sz="3200"/>
          </a:p>
        </p:txBody>
      </p:sp>
      <p:pic>
        <p:nvPicPr>
          <p:cNvPr id="3" name="Picture 2" descr="A screenshot of a test&#10;&#10;AI-generated content may be incorrect.">
            <a:extLst>
              <a:ext uri="{FF2B5EF4-FFF2-40B4-BE49-F238E27FC236}">
                <a16:creationId xmlns:a16="http://schemas.microsoft.com/office/drawing/2014/main" id="{0722804B-E27E-2069-43CA-C726DE333467}"/>
              </a:ext>
            </a:extLst>
          </p:cNvPr>
          <p:cNvPicPr>
            <a:picLocks noChangeAspect="1"/>
          </p:cNvPicPr>
          <p:nvPr/>
        </p:nvPicPr>
        <p:blipFill>
          <a:blip r:embed="rId4"/>
          <a:stretch>
            <a:fillRect/>
          </a:stretch>
        </p:blipFill>
        <p:spPr>
          <a:xfrm>
            <a:off x="8567855" y="0"/>
            <a:ext cx="7248293" cy="9144000"/>
          </a:xfrm>
          <a:prstGeom prst="rect">
            <a:avLst/>
          </a:prstGeom>
        </p:spPr>
      </p:pic>
    </p:spTree>
    <p:extLst>
      <p:ext uri="{BB962C8B-B14F-4D97-AF65-F5344CB8AC3E}">
        <p14:creationId xmlns:p14="http://schemas.microsoft.com/office/powerpoint/2010/main" val="183668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DC97-968C-C70A-DB72-2CCED0ED3877}"/>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25F13825-B2B2-66A7-6A1B-9FB9A11F84A6}"/>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#1</a:t>
            </a:r>
          </a:p>
        </p:txBody>
      </p:sp>
      <p:sp>
        <p:nvSpPr>
          <p:cNvPr id="7" name="Title 4">
            <a:extLst>
              <a:ext uri="{FF2B5EF4-FFF2-40B4-BE49-F238E27FC236}">
                <a16:creationId xmlns:a16="http://schemas.microsoft.com/office/drawing/2014/main" id="{CDB284CB-D66C-A729-8B19-73BCA201D4C0}"/>
              </a:ext>
            </a:extLst>
          </p:cNvPr>
          <p:cNvSpPr>
            <a:spLocks noGrp="1"/>
          </p:cNvSpPr>
          <p:nvPr>
            <p:ph type="title"/>
          </p:nvPr>
        </p:nvSpPr>
        <p:spPr>
          <a:xfrm>
            <a:off x="804578" y="2562670"/>
            <a:ext cx="12218087" cy="4757580"/>
          </a:xfrm>
        </p:spPr>
        <p:txBody>
          <a:bodyPr/>
          <a:lstStyle/>
          <a:p>
            <a:r>
              <a:rPr lang="en-US" sz="7111" dirty="0">
                <a:solidFill>
                  <a:srgbClr val="FFFFFF"/>
                </a:solidFill>
                <a:latin typeface="Sen"/>
                <a:ea typeface="Sen"/>
                <a:cs typeface="Sen"/>
                <a:sym typeface="Sen"/>
              </a:rPr>
              <a:t>True or False?</a:t>
            </a: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r>
              <a:rPr lang="en-US" sz="7111" dirty="0">
                <a:solidFill>
                  <a:srgbClr val="FFFFFF"/>
                </a:solidFill>
                <a:latin typeface="Sen"/>
                <a:ea typeface="Sen"/>
                <a:cs typeface="Sen"/>
                <a:sym typeface="Sen"/>
              </a:rPr>
              <a:t>Most millionaires are college graduates.</a:t>
            </a:r>
            <a:br>
              <a:rPr lang="en-US" sz="7111" dirty="0">
                <a:solidFill>
                  <a:srgbClr val="FFFFFF"/>
                </a:solidFill>
                <a:latin typeface="Sen"/>
                <a:ea typeface="Sen"/>
                <a:cs typeface="Sen"/>
                <a:sym typeface="Sen"/>
              </a:rPr>
            </a:br>
            <a:endParaRPr lang="en-US" sz="7111" dirty="0">
              <a:solidFill>
                <a:srgbClr val="FFFFFF"/>
              </a:solidFill>
              <a:latin typeface="Sen"/>
              <a:ea typeface="Sen"/>
              <a:cs typeface="Sen"/>
              <a:sym typeface="Sen"/>
            </a:endParaRPr>
          </a:p>
        </p:txBody>
      </p:sp>
      <p:sp>
        <p:nvSpPr>
          <p:cNvPr id="2" name="Google Shape;339;p41">
            <a:extLst>
              <a:ext uri="{FF2B5EF4-FFF2-40B4-BE49-F238E27FC236}">
                <a16:creationId xmlns:a16="http://schemas.microsoft.com/office/drawing/2014/main" id="{7EA0DF67-7700-3228-2915-6DA074F47F79}"/>
              </a:ext>
            </a:extLst>
          </p:cNvPr>
          <p:cNvSpPr txBox="1">
            <a:spLocks/>
          </p:cNvSpPr>
          <p:nvPr/>
        </p:nvSpPr>
        <p:spPr>
          <a:xfrm>
            <a:off x="-135741" y="5358505"/>
            <a:ext cx="14669842" cy="4003548"/>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1pPr>
            <a:lvl2pPr marR="0" lvl="1"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2pPr>
            <a:lvl3pPr marR="0" lvl="2"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3pPr>
            <a:lvl4pPr marR="0" lvl="3"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4pPr>
            <a:lvl5pPr marR="0" lvl="4"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5pPr>
            <a:lvl6pPr marR="0" lvl="5"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6pPr>
            <a:lvl7pPr marR="0" lvl="6"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7pPr>
            <a:lvl8pPr marR="0" lvl="7"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8pPr>
            <a:lvl9pPr marR="0" lvl="8"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9pPr>
          </a:lstStyle>
          <a:p>
            <a:pPr algn="ctr">
              <a:lnSpc>
                <a:spcPct val="100000"/>
              </a:lnSpc>
            </a:pPr>
            <a:r>
              <a:rPr lang="en-US" sz="17778" dirty="0">
                <a:latin typeface="Sen"/>
                <a:ea typeface="Sen"/>
                <a:cs typeface="Sen"/>
                <a:sym typeface="Sen"/>
              </a:rPr>
              <a:t>TRUE</a:t>
            </a:r>
            <a:endParaRPr lang="en-US" sz="17778" b="0" dirty="0">
              <a:latin typeface="Sen"/>
              <a:ea typeface="Sen"/>
              <a:cs typeface="Sen"/>
              <a:sym typeface="Sen"/>
            </a:endParaRPr>
          </a:p>
        </p:txBody>
      </p:sp>
    </p:spTree>
    <p:extLst>
      <p:ext uri="{BB962C8B-B14F-4D97-AF65-F5344CB8AC3E}">
        <p14:creationId xmlns:p14="http://schemas.microsoft.com/office/powerpoint/2010/main" val="150525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F514-EAD4-FCB5-A921-19C5939A3386}"/>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E287BE17-23F0-2AA7-F029-C3BC28FB7388}"/>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#2</a:t>
            </a:r>
          </a:p>
        </p:txBody>
      </p:sp>
      <p:sp>
        <p:nvSpPr>
          <p:cNvPr id="7" name="Title 4">
            <a:extLst>
              <a:ext uri="{FF2B5EF4-FFF2-40B4-BE49-F238E27FC236}">
                <a16:creationId xmlns:a16="http://schemas.microsoft.com/office/drawing/2014/main" id="{D6E4EE7A-3D3D-4E29-B1E3-5115833E2F56}"/>
              </a:ext>
            </a:extLst>
          </p:cNvPr>
          <p:cNvSpPr>
            <a:spLocks noGrp="1"/>
          </p:cNvSpPr>
          <p:nvPr>
            <p:ph type="title"/>
          </p:nvPr>
        </p:nvSpPr>
        <p:spPr>
          <a:xfrm>
            <a:off x="804577" y="2562670"/>
            <a:ext cx="13522139" cy="4757580"/>
          </a:xfrm>
        </p:spPr>
        <p:txBody>
          <a:bodyPr/>
          <a:lstStyle/>
          <a:p>
            <a:r>
              <a:rPr lang="en-US" sz="7111">
                <a:solidFill>
                  <a:srgbClr val="FFFFFF"/>
                </a:solidFill>
                <a:latin typeface="Sen"/>
                <a:ea typeface="Sen"/>
                <a:cs typeface="Sen"/>
                <a:sym typeface="Sen"/>
              </a:rPr>
              <a:t>True or False?</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r>
              <a:rPr lang="en-US" sz="7111">
                <a:solidFill>
                  <a:srgbClr val="FFFFFF"/>
                </a:solidFill>
                <a:latin typeface="Sen"/>
                <a:ea typeface="Sen"/>
                <a:cs typeface="Sen"/>
                <a:sym typeface="Sen"/>
              </a:rPr>
              <a:t>Most millionaires work fewer than 40 hours a week.</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endParaRPr lang="en-US" sz="7111">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0909F9E9-9AE5-2BDD-C0E7-ECBDE6E9C9CD}"/>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1397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56420-2968-E9B0-17DF-24775957C39B}"/>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DC9756E0-ABAE-FD7F-1D7A-8F778B07FEAE}"/>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#3</a:t>
            </a:r>
          </a:p>
        </p:txBody>
      </p:sp>
      <p:sp>
        <p:nvSpPr>
          <p:cNvPr id="7" name="Title 4">
            <a:extLst>
              <a:ext uri="{FF2B5EF4-FFF2-40B4-BE49-F238E27FC236}">
                <a16:creationId xmlns:a16="http://schemas.microsoft.com/office/drawing/2014/main" id="{342BF24A-6B7D-462E-DDCC-F8C12B90E7FA}"/>
              </a:ext>
            </a:extLst>
          </p:cNvPr>
          <p:cNvSpPr>
            <a:spLocks noGrp="1"/>
          </p:cNvSpPr>
          <p:nvPr>
            <p:ph type="title"/>
          </p:nvPr>
        </p:nvSpPr>
        <p:spPr>
          <a:xfrm>
            <a:off x="804578" y="2562670"/>
            <a:ext cx="13861550" cy="4757580"/>
          </a:xfrm>
        </p:spPr>
        <p:txBody>
          <a:bodyPr/>
          <a:lstStyle/>
          <a:p>
            <a:r>
              <a:rPr lang="en-US" sz="7111" dirty="0">
                <a:solidFill>
                  <a:srgbClr val="FFFFFF"/>
                </a:solidFill>
                <a:latin typeface="Sen"/>
                <a:ea typeface="Sen"/>
                <a:cs typeface="Sen"/>
                <a:sym typeface="Sen"/>
              </a:rPr>
              <a:t>True or False?</a:t>
            </a:r>
            <a:br>
              <a:rPr lang="en-US" sz="7111" dirty="0">
                <a:latin typeface="Sen"/>
                <a:ea typeface="Sen"/>
                <a:cs typeface="Sen"/>
              </a:rPr>
            </a:br>
            <a:br>
              <a:rPr lang="en-US" sz="7111" dirty="0">
                <a:latin typeface="Sen"/>
                <a:ea typeface="Sen"/>
                <a:cs typeface="Sen"/>
              </a:rPr>
            </a:br>
            <a:r>
              <a:rPr lang="en-US" sz="5333" dirty="0">
                <a:solidFill>
                  <a:srgbClr val="FFFFFF"/>
                </a:solidFill>
                <a:latin typeface="Sen"/>
                <a:ea typeface="Sen"/>
                <a:cs typeface="Sen"/>
                <a:sym typeface="Sen"/>
              </a:rPr>
              <a:t>Half (53%) of wealthy Americans are self-made—from a </a:t>
            </a:r>
            <a:r>
              <a:rPr lang="en-US" sz="5333">
                <a:solidFill>
                  <a:srgbClr val="FFFFFF"/>
                </a:solidFill>
                <a:latin typeface="Sen"/>
                <a:ea typeface="Sen"/>
                <a:cs typeface="Sen"/>
                <a:sym typeface="Sen"/>
              </a:rPr>
              <a:t>low- or moderate-income</a:t>
            </a:r>
            <a:r>
              <a:rPr lang="en-US" sz="5333" dirty="0">
                <a:solidFill>
                  <a:srgbClr val="FFFFFF"/>
                </a:solidFill>
                <a:latin typeface="Sen"/>
                <a:ea typeface="Sen"/>
                <a:cs typeface="Sen"/>
                <a:sym typeface="Sen"/>
              </a:rPr>
              <a:t> upbringing and with no inheritance.</a:t>
            </a:r>
            <a:br>
              <a:rPr lang="en-US" sz="5333" dirty="0">
                <a:latin typeface="Sen"/>
                <a:ea typeface="Sen"/>
                <a:cs typeface="Sen"/>
              </a:rPr>
            </a:br>
            <a:br>
              <a:rPr lang="en-US" sz="6578" dirty="0">
                <a:latin typeface="Sen"/>
                <a:ea typeface="Sen"/>
                <a:cs typeface="Sen"/>
              </a:rPr>
            </a:br>
            <a:br>
              <a:rPr lang="en-US" sz="7111" dirty="0">
                <a:latin typeface="Sen"/>
                <a:ea typeface="Sen"/>
                <a:cs typeface="Sen"/>
              </a:rPr>
            </a:br>
            <a:br>
              <a:rPr lang="en-US" sz="7111" dirty="0">
                <a:latin typeface="Sen"/>
                <a:ea typeface="Sen"/>
                <a:cs typeface="Sen"/>
              </a:rPr>
            </a:br>
            <a:br>
              <a:rPr lang="en-US" sz="7111" dirty="0">
                <a:latin typeface="Sen"/>
                <a:ea typeface="Sen"/>
                <a:cs typeface="Sen"/>
              </a:rPr>
            </a:br>
            <a:endParaRPr lang="en-US" sz="7111">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3ADB2EEE-00B2-6561-646A-E38EBDF4A345}"/>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19288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810C-E803-156F-987D-81A1E8004D07}"/>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39D644EF-8990-E87C-7879-EC6227E9EDCB}"/>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#4</a:t>
            </a:r>
          </a:p>
        </p:txBody>
      </p:sp>
      <p:sp>
        <p:nvSpPr>
          <p:cNvPr id="7" name="Title 4">
            <a:extLst>
              <a:ext uri="{FF2B5EF4-FFF2-40B4-BE49-F238E27FC236}">
                <a16:creationId xmlns:a16="http://schemas.microsoft.com/office/drawing/2014/main" id="{2AC70058-F670-382A-014A-3BBC8A2F34F8}"/>
              </a:ext>
            </a:extLst>
          </p:cNvPr>
          <p:cNvSpPr>
            <a:spLocks noGrp="1"/>
          </p:cNvSpPr>
          <p:nvPr>
            <p:ph type="title"/>
          </p:nvPr>
        </p:nvSpPr>
        <p:spPr>
          <a:xfrm>
            <a:off x="804578" y="2562670"/>
            <a:ext cx="14272416" cy="4757580"/>
          </a:xfrm>
        </p:spPr>
        <p:txBody>
          <a:bodyPr/>
          <a:lstStyle/>
          <a:p>
            <a:r>
              <a:rPr lang="en-US" sz="7111" dirty="0">
                <a:solidFill>
                  <a:srgbClr val="FFFFFF"/>
                </a:solidFill>
                <a:latin typeface="Sen"/>
                <a:ea typeface="Sen"/>
                <a:cs typeface="Sen"/>
                <a:sym typeface="Sen"/>
              </a:rPr>
              <a:t>True or False?</a:t>
            </a: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r>
              <a:rPr lang="en-US" sz="7111" dirty="0">
                <a:solidFill>
                  <a:srgbClr val="FFFFFF"/>
                </a:solidFill>
                <a:latin typeface="Sen"/>
                <a:ea typeface="Sen"/>
                <a:cs typeface="Sen"/>
                <a:sym typeface="Sen"/>
              </a:rPr>
              <a:t>Stock markets have bears, bulls, unicorns, and ostriches. </a:t>
            </a:r>
            <a:br>
              <a:rPr lang="en-US" sz="5333" dirty="0">
                <a:solidFill>
                  <a:srgbClr val="FFFFFF"/>
                </a:solidFill>
                <a:latin typeface="Sen"/>
                <a:ea typeface="Sen"/>
                <a:cs typeface="Sen"/>
                <a:sym typeface="Sen"/>
              </a:rPr>
            </a:br>
            <a:br>
              <a:rPr lang="en-US" sz="5333" dirty="0">
                <a:solidFill>
                  <a:srgbClr val="FFFFFF"/>
                </a:solidFill>
                <a:latin typeface="Sen"/>
                <a:ea typeface="Sen"/>
                <a:cs typeface="Sen"/>
                <a:sym typeface="Sen"/>
              </a:rPr>
            </a:b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endParaRPr lang="en-US" sz="7111" dirty="0">
              <a:solidFill>
                <a:srgbClr val="FFFFFF"/>
              </a:solidFill>
              <a:latin typeface="Sen"/>
              <a:ea typeface="Sen"/>
              <a:cs typeface="Sen"/>
              <a:sym typeface="Sen"/>
            </a:endParaRPr>
          </a:p>
        </p:txBody>
      </p:sp>
      <p:sp>
        <p:nvSpPr>
          <p:cNvPr id="2" name="Google Shape;339;p41">
            <a:extLst>
              <a:ext uri="{FF2B5EF4-FFF2-40B4-BE49-F238E27FC236}">
                <a16:creationId xmlns:a16="http://schemas.microsoft.com/office/drawing/2014/main" id="{1103D1F2-AC8C-9BC9-00E6-1F33EED80C9E}"/>
              </a:ext>
            </a:extLst>
          </p:cNvPr>
          <p:cNvSpPr txBox="1">
            <a:spLocks/>
          </p:cNvSpPr>
          <p:nvPr/>
        </p:nvSpPr>
        <p:spPr>
          <a:xfrm>
            <a:off x="407152" y="5147280"/>
            <a:ext cx="14669842" cy="4003548"/>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1pPr>
            <a:lvl2pPr marR="0" lvl="1"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2pPr>
            <a:lvl3pPr marR="0" lvl="2"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3pPr>
            <a:lvl4pPr marR="0" lvl="3"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4pPr>
            <a:lvl5pPr marR="0" lvl="4"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5pPr>
            <a:lvl6pPr marR="0" lvl="5"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6pPr>
            <a:lvl7pPr marR="0" lvl="6"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7pPr>
            <a:lvl8pPr marR="0" lvl="7"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8pPr>
            <a:lvl9pPr marR="0" lvl="8"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9pPr>
          </a:lstStyle>
          <a:p>
            <a:pPr algn="ctr">
              <a:lnSpc>
                <a:spcPct val="100000"/>
              </a:lnSpc>
            </a:pPr>
            <a:r>
              <a:rPr lang="en-US" sz="17778" dirty="0">
                <a:latin typeface="Sen"/>
                <a:ea typeface="Sen"/>
                <a:cs typeface="Sen"/>
                <a:sym typeface="Sen"/>
              </a:rPr>
              <a:t>TRUE</a:t>
            </a:r>
            <a:endParaRPr lang="en-US" sz="17778" b="0" dirty="0">
              <a:latin typeface="Sen"/>
              <a:ea typeface="Sen"/>
              <a:cs typeface="Sen"/>
              <a:sym typeface="Sen"/>
            </a:endParaRPr>
          </a:p>
        </p:txBody>
      </p:sp>
    </p:spTree>
    <p:extLst>
      <p:ext uri="{BB962C8B-B14F-4D97-AF65-F5344CB8AC3E}">
        <p14:creationId xmlns:p14="http://schemas.microsoft.com/office/powerpoint/2010/main" val="21098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BB3F-0E04-AA97-8FD2-98E327F83B89}"/>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6CF3A5CC-01CD-3F83-B08C-0089445A98D9}"/>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#5</a:t>
            </a:r>
          </a:p>
        </p:txBody>
      </p:sp>
      <p:sp>
        <p:nvSpPr>
          <p:cNvPr id="7" name="Title 4">
            <a:extLst>
              <a:ext uri="{FF2B5EF4-FFF2-40B4-BE49-F238E27FC236}">
                <a16:creationId xmlns:a16="http://schemas.microsoft.com/office/drawing/2014/main" id="{FFCB8BD8-C168-7196-75D5-B1A94D4C9ECC}"/>
              </a:ext>
            </a:extLst>
          </p:cNvPr>
          <p:cNvSpPr>
            <a:spLocks noGrp="1"/>
          </p:cNvSpPr>
          <p:nvPr>
            <p:ph type="title"/>
          </p:nvPr>
        </p:nvSpPr>
        <p:spPr>
          <a:xfrm>
            <a:off x="804578" y="2562670"/>
            <a:ext cx="14701145" cy="4757580"/>
          </a:xfrm>
        </p:spPr>
        <p:txBody>
          <a:bodyPr/>
          <a:lstStyle/>
          <a:p>
            <a:r>
              <a:rPr lang="en-US" sz="7111" dirty="0">
                <a:solidFill>
                  <a:srgbClr val="FFFFFF"/>
                </a:solidFill>
                <a:latin typeface="Sen"/>
                <a:ea typeface="Sen"/>
                <a:cs typeface="Sen"/>
                <a:sym typeface="Sen"/>
              </a:rPr>
              <a:t>True or False?</a:t>
            </a: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r>
              <a:rPr lang="en-US" sz="7111" dirty="0">
                <a:solidFill>
                  <a:srgbClr val="FFFFFF"/>
                </a:solidFill>
                <a:latin typeface="Sen"/>
                <a:ea typeface="Sen"/>
                <a:cs typeface="Sen"/>
                <a:sym typeface="Sen"/>
              </a:rPr>
              <a:t>A poor credit rating can keep you from being able to rent an apartment or find a job. </a:t>
            </a:r>
            <a:br>
              <a:rPr lang="en-US" sz="5333" dirty="0">
                <a:solidFill>
                  <a:srgbClr val="FFFFFF"/>
                </a:solidFill>
                <a:latin typeface="Sen"/>
                <a:ea typeface="Sen"/>
                <a:cs typeface="Sen"/>
                <a:sym typeface="Sen"/>
              </a:rPr>
            </a:br>
            <a:br>
              <a:rPr lang="en-US" sz="5333" dirty="0">
                <a:solidFill>
                  <a:srgbClr val="FFFFFF"/>
                </a:solidFill>
                <a:latin typeface="Sen"/>
                <a:ea typeface="Sen"/>
                <a:cs typeface="Sen"/>
                <a:sym typeface="Sen"/>
              </a:rPr>
            </a:b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endParaRPr lang="en-US" sz="7111" dirty="0">
              <a:solidFill>
                <a:srgbClr val="FFFFFF"/>
              </a:solidFill>
              <a:latin typeface="Sen"/>
              <a:ea typeface="Sen"/>
              <a:cs typeface="Sen"/>
              <a:sym typeface="Sen"/>
            </a:endParaRPr>
          </a:p>
        </p:txBody>
      </p:sp>
      <p:sp>
        <p:nvSpPr>
          <p:cNvPr id="2" name="Google Shape;339;p41">
            <a:extLst>
              <a:ext uri="{FF2B5EF4-FFF2-40B4-BE49-F238E27FC236}">
                <a16:creationId xmlns:a16="http://schemas.microsoft.com/office/drawing/2014/main" id="{800223D1-5FEC-11B8-194E-A4021E708C53}"/>
              </a:ext>
            </a:extLst>
          </p:cNvPr>
          <p:cNvSpPr txBox="1">
            <a:spLocks/>
          </p:cNvSpPr>
          <p:nvPr/>
        </p:nvSpPr>
        <p:spPr>
          <a:xfrm>
            <a:off x="3787367" y="0"/>
            <a:ext cx="14669842" cy="4003548"/>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1pPr>
            <a:lvl2pPr marR="0" lvl="1"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2pPr>
            <a:lvl3pPr marR="0" lvl="2"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3pPr>
            <a:lvl4pPr marR="0" lvl="3"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4pPr>
            <a:lvl5pPr marR="0" lvl="4"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5pPr>
            <a:lvl6pPr marR="0" lvl="5"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6pPr>
            <a:lvl7pPr marR="0" lvl="6"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7pPr>
            <a:lvl8pPr marR="0" lvl="7"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8pPr>
            <a:lvl9pPr marR="0" lvl="8"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9pPr>
          </a:lstStyle>
          <a:p>
            <a:pPr algn="ctr">
              <a:lnSpc>
                <a:spcPct val="100000"/>
              </a:lnSpc>
            </a:pPr>
            <a:r>
              <a:rPr lang="en-US" sz="17778" dirty="0">
                <a:latin typeface="Sen"/>
                <a:ea typeface="Sen"/>
                <a:cs typeface="Sen"/>
                <a:sym typeface="Sen"/>
              </a:rPr>
              <a:t>TRUE</a:t>
            </a:r>
            <a:endParaRPr lang="en-US" sz="17778" b="0" dirty="0">
              <a:latin typeface="Sen"/>
              <a:ea typeface="Sen"/>
              <a:cs typeface="Sen"/>
              <a:sym typeface="Sen"/>
            </a:endParaRPr>
          </a:p>
        </p:txBody>
      </p:sp>
    </p:spTree>
    <p:extLst>
      <p:ext uri="{BB962C8B-B14F-4D97-AF65-F5344CB8AC3E}">
        <p14:creationId xmlns:p14="http://schemas.microsoft.com/office/powerpoint/2010/main" val="95935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D3D31-268F-052E-7EB2-6FF26FDAEFC6}"/>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2AEC6AA7-07EB-29C7-97B2-CBBCFA8EAE8F}"/>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#6</a:t>
            </a:r>
          </a:p>
        </p:txBody>
      </p:sp>
      <p:sp>
        <p:nvSpPr>
          <p:cNvPr id="7" name="Title 4">
            <a:extLst>
              <a:ext uri="{FF2B5EF4-FFF2-40B4-BE49-F238E27FC236}">
                <a16:creationId xmlns:a16="http://schemas.microsoft.com/office/drawing/2014/main" id="{ECBB5417-A0B0-C5E9-9518-DD411A1EE59F}"/>
              </a:ext>
            </a:extLst>
          </p:cNvPr>
          <p:cNvSpPr>
            <a:spLocks noGrp="1"/>
          </p:cNvSpPr>
          <p:nvPr>
            <p:ph type="title"/>
          </p:nvPr>
        </p:nvSpPr>
        <p:spPr>
          <a:xfrm>
            <a:off x="804578" y="2562670"/>
            <a:ext cx="12843317" cy="4757580"/>
          </a:xfrm>
        </p:spPr>
        <p:txBody>
          <a:bodyPr/>
          <a:lstStyle/>
          <a:p>
            <a:r>
              <a:rPr lang="en-US" sz="7111" dirty="0">
                <a:solidFill>
                  <a:srgbClr val="FFFFFF"/>
                </a:solidFill>
                <a:latin typeface="Sen"/>
                <a:ea typeface="Sen"/>
                <a:cs typeface="Sen"/>
                <a:sym typeface="Sen"/>
              </a:rPr>
              <a:t>True or False?</a:t>
            </a: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r>
              <a:rPr lang="en-US" sz="5333" dirty="0">
                <a:solidFill>
                  <a:srgbClr val="FFFFFF"/>
                </a:solidFill>
                <a:latin typeface="Sen"/>
                <a:ea typeface="Sen"/>
                <a:cs typeface="Sen"/>
                <a:sym typeface="Sen"/>
              </a:rPr>
              <a:t>Evidence of good and bad credit stays on your credit report for 5 years. Credit information older than 5 years is taken off.</a:t>
            </a:r>
            <a:br>
              <a:rPr lang="en-US" sz="5333" dirty="0">
                <a:solidFill>
                  <a:srgbClr val="FFFFFF"/>
                </a:solidFill>
                <a:latin typeface="Sen"/>
                <a:ea typeface="Sen"/>
                <a:cs typeface="Sen"/>
                <a:sym typeface="Sen"/>
              </a:rPr>
            </a:br>
            <a:br>
              <a:rPr lang="en-US" sz="5333" dirty="0">
                <a:solidFill>
                  <a:srgbClr val="FFFFFF"/>
                </a:solidFill>
                <a:latin typeface="Sen"/>
                <a:ea typeface="Sen"/>
                <a:cs typeface="Sen"/>
                <a:sym typeface="Sen"/>
              </a:rPr>
            </a:br>
            <a:br>
              <a:rPr lang="en-US" sz="5333" dirty="0">
                <a:solidFill>
                  <a:srgbClr val="FFFFFF"/>
                </a:solidFill>
                <a:latin typeface="Sen"/>
                <a:ea typeface="Sen"/>
                <a:cs typeface="Sen"/>
                <a:sym typeface="Sen"/>
              </a:rPr>
            </a:br>
            <a:br>
              <a:rPr lang="en-US" sz="6578" dirty="0">
                <a:solidFill>
                  <a:srgbClr val="FFFFFF"/>
                </a:solidFill>
                <a:latin typeface="Sen"/>
                <a:ea typeface="Sen"/>
                <a:cs typeface="Sen"/>
                <a:sym typeface="Sen"/>
              </a:rPr>
            </a:b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endParaRPr lang="en-US" sz="7111" dirty="0">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35ED3DD6-221E-C7A6-2C5D-692A1FAFE2C6}"/>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109463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0"/>
            <a:ext cx="16256000" cy="9067800"/>
          </a:xfrm>
          <a:prstGeom prst="rect">
            <a:avLst/>
          </a:prstGeom>
        </p:spPr>
      </p:pic>
      <p:pic>
        <p:nvPicPr>
          <p:cNvPr id="4" name="Picture 3">
            <a:extLst>
              <a:ext uri="{FF2B5EF4-FFF2-40B4-BE49-F238E27FC236}">
                <a16:creationId xmlns:a16="http://schemas.microsoft.com/office/drawing/2014/main" id="{37779463-1988-32A9-B477-6C11771D63C4}"/>
              </a:ext>
            </a:extLst>
          </p:cNvPr>
          <p:cNvPicPr preferRelativeResize="0">
            <a:picLocks/>
          </p:cNvPicPr>
          <p:nvPr/>
        </p:nvPicPr>
        <p:blipFill>
          <a:blip r:embed="rId3"/>
          <a:stretch/>
        </p:blipFill>
        <p:spPr>
          <a:xfrm>
            <a:off x="889000" y="2133600"/>
            <a:ext cx="3962400" cy="4038599"/>
          </a:xfrm>
          <a:prstGeom prst="ellipse">
            <a:avLst/>
          </a:prstGeom>
          <a:effectLst>
            <a:softEdge rad="163529"/>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D2FF7-5137-8B1C-3DA3-15896C7EF245}"/>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DD55DBC1-214E-2A37-C85C-78E73A1516DF}"/>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#7</a:t>
            </a:r>
          </a:p>
        </p:txBody>
      </p:sp>
      <p:sp>
        <p:nvSpPr>
          <p:cNvPr id="7" name="Title 4">
            <a:extLst>
              <a:ext uri="{FF2B5EF4-FFF2-40B4-BE49-F238E27FC236}">
                <a16:creationId xmlns:a16="http://schemas.microsoft.com/office/drawing/2014/main" id="{01278561-87E8-91A3-BD11-802329C59B06}"/>
              </a:ext>
            </a:extLst>
          </p:cNvPr>
          <p:cNvSpPr>
            <a:spLocks noGrp="1"/>
          </p:cNvSpPr>
          <p:nvPr>
            <p:ph type="title"/>
          </p:nvPr>
        </p:nvSpPr>
        <p:spPr>
          <a:xfrm>
            <a:off x="804579" y="2562670"/>
            <a:ext cx="12807589" cy="4757580"/>
          </a:xfrm>
        </p:spPr>
        <p:txBody>
          <a:bodyPr/>
          <a:lstStyle/>
          <a:p>
            <a:r>
              <a:rPr lang="en-US" sz="7111">
                <a:solidFill>
                  <a:srgbClr val="FFFFFF"/>
                </a:solidFill>
                <a:latin typeface="Sen"/>
                <a:ea typeface="Sen"/>
                <a:cs typeface="Sen"/>
                <a:sym typeface="Sen"/>
              </a:rPr>
              <a:t>True or False?</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r>
              <a:rPr lang="en-US" sz="7111">
                <a:solidFill>
                  <a:srgbClr val="FFFFFF"/>
                </a:solidFill>
                <a:latin typeface="Sen"/>
                <a:ea typeface="Sen"/>
                <a:cs typeface="Sen"/>
                <a:sym typeface="Sen"/>
              </a:rPr>
              <a:t>College graduates earn about 65% more than high school graduates.</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endParaRPr lang="en-US" sz="7111">
              <a:solidFill>
                <a:srgbClr val="FFFFFF"/>
              </a:solidFill>
              <a:latin typeface="Sen"/>
              <a:ea typeface="Sen"/>
              <a:cs typeface="Sen"/>
              <a:sym typeface="Sen"/>
            </a:endParaRPr>
          </a:p>
        </p:txBody>
      </p:sp>
      <p:sp>
        <p:nvSpPr>
          <p:cNvPr id="2" name="Google Shape;339;p41">
            <a:extLst>
              <a:ext uri="{FF2B5EF4-FFF2-40B4-BE49-F238E27FC236}">
                <a16:creationId xmlns:a16="http://schemas.microsoft.com/office/drawing/2014/main" id="{2F02C3B5-13CC-5C7C-4717-C983432F4799}"/>
              </a:ext>
            </a:extLst>
          </p:cNvPr>
          <p:cNvSpPr txBox="1">
            <a:spLocks/>
          </p:cNvSpPr>
          <p:nvPr/>
        </p:nvSpPr>
        <p:spPr>
          <a:xfrm>
            <a:off x="3851875" y="568452"/>
            <a:ext cx="14669842" cy="4003548"/>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1pPr>
            <a:lvl2pPr marR="0" lvl="1"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2pPr>
            <a:lvl3pPr marR="0" lvl="2"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3pPr>
            <a:lvl4pPr marR="0" lvl="3"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4pPr>
            <a:lvl5pPr marR="0" lvl="4"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5pPr>
            <a:lvl6pPr marR="0" lvl="5"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6pPr>
            <a:lvl7pPr marR="0" lvl="6"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7pPr>
            <a:lvl8pPr marR="0" lvl="7"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8pPr>
            <a:lvl9pPr marR="0" lvl="8"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9pPr>
          </a:lstStyle>
          <a:p>
            <a:pPr algn="ctr">
              <a:lnSpc>
                <a:spcPct val="100000"/>
              </a:lnSpc>
            </a:pPr>
            <a:r>
              <a:rPr lang="en-US" sz="17778" dirty="0">
                <a:latin typeface="Sen"/>
                <a:ea typeface="Sen"/>
                <a:cs typeface="Sen"/>
                <a:sym typeface="Sen"/>
              </a:rPr>
              <a:t>TRUE</a:t>
            </a:r>
            <a:endParaRPr lang="en-US" sz="17778" b="0" dirty="0">
              <a:latin typeface="Sen"/>
              <a:ea typeface="Sen"/>
              <a:cs typeface="Sen"/>
              <a:sym typeface="Sen"/>
            </a:endParaRPr>
          </a:p>
        </p:txBody>
      </p:sp>
    </p:spTree>
    <p:extLst>
      <p:ext uri="{BB962C8B-B14F-4D97-AF65-F5344CB8AC3E}">
        <p14:creationId xmlns:p14="http://schemas.microsoft.com/office/powerpoint/2010/main" val="24081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70FD6-003C-C9E1-AA4C-E634655653F4}"/>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9F996BD-2F48-A1A6-4EB4-54743B61416E}"/>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#8</a:t>
            </a:r>
          </a:p>
        </p:txBody>
      </p:sp>
      <p:sp>
        <p:nvSpPr>
          <p:cNvPr id="7" name="Title 4">
            <a:extLst>
              <a:ext uri="{FF2B5EF4-FFF2-40B4-BE49-F238E27FC236}">
                <a16:creationId xmlns:a16="http://schemas.microsoft.com/office/drawing/2014/main" id="{18166D2A-83F6-08B6-C586-37A956968A07}"/>
              </a:ext>
            </a:extLst>
          </p:cNvPr>
          <p:cNvSpPr>
            <a:spLocks noGrp="1"/>
          </p:cNvSpPr>
          <p:nvPr>
            <p:ph type="title"/>
          </p:nvPr>
        </p:nvSpPr>
        <p:spPr>
          <a:xfrm>
            <a:off x="804578" y="2562670"/>
            <a:ext cx="12146631" cy="4757580"/>
          </a:xfrm>
        </p:spPr>
        <p:txBody>
          <a:bodyPr/>
          <a:lstStyle/>
          <a:p>
            <a:r>
              <a:rPr lang="en-US" sz="7111" dirty="0">
                <a:solidFill>
                  <a:srgbClr val="FFFFFF"/>
                </a:solidFill>
                <a:latin typeface="Sen"/>
                <a:ea typeface="Sen"/>
                <a:cs typeface="Sen"/>
                <a:sym typeface="Sen"/>
              </a:rPr>
              <a:t>True or False?</a:t>
            </a: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r>
              <a:rPr lang="en-US" sz="5333" dirty="0">
                <a:solidFill>
                  <a:srgbClr val="FFFFFF"/>
                </a:solidFill>
                <a:latin typeface="Sen"/>
                <a:ea typeface="Sen"/>
                <a:cs typeface="Sen"/>
                <a:sym typeface="Sen"/>
              </a:rPr>
              <a:t>When you arrive on your college campus, credit card issuers will be offering you free gifts to sign up for their credit cards.</a:t>
            </a: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br>
              <a:rPr lang="en-US" sz="7111" dirty="0">
                <a:solidFill>
                  <a:srgbClr val="FFFFFF"/>
                </a:solidFill>
                <a:latin typeface="Sen"/>
                <a:ea typeface="Sen"/>
                <a:cs typeface="Sen"/>
                <a:sym typeface="Sen"/>
              </a:rPr>
            </a:br>
            <a:endParaRPr lang="en-US" sz="7111" dirty="0">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F90CE68C-C80F-BC59-FF5E-C3B447A5870C}"/>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34224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0C278-BB34-E876-4E93-2740B07BCF0D}"/>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39738FE2-FC0D-40A8-3BC7-475F824FA83A}"/>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#9</a:t>
            </a:r>
          </a:p>
        </p:txBody>
      </p:sp>
      <p:sp>
        <p:nvSpPr>
          <p:cNvPr id="7" name="Title 4">
            <a:extLst>
              <a:ext uri="{FF2B5EF4-FFF2-40B4-BE49-F238E27FC236}">
                <a16:creationId xmlns:a16="http://schemas.microsoft.com/office/drawing/2014/main" id="{5FA264CE-1C40-53FC-6E2B-93702CDEA467}"/>
              </a:ext>
            </a:extLst>
          </p:cNvPr>
          <p:cNvSpPr>
            <a:spLocks noGrp="1"/>
          </p:cNvSpPr>
          <p:nvPr>
            <p:ph type="title"/>
          </p:nvPr>
        </p:nvSpPr>
        <p:spPr>
          <a:xfrm>
            <a:off x="804577" y="2562670"/>
            <a:ext cx="13915141" cy="4757580"/>
          </a:xfrm>
        </p:spPr>
        <p:txBody>
          <a:bodyPr/>
          <a:lstStyle/>
          <a:p>
            <a:r>
              <a:rPr lang="en-US" sz="7111" dirty="0">
                <a:solidFill>
                  <a:srgbClr val="FFFFFF"/>
                </a:solidFill>
                <a:latin typeface="Sen"/>
                <a:ea typeface="Sen"/>
                <a:cs typeface="Sen"/>
                <a:sym typeface="Sen"/>
              </a:rPr>
              <a:t>True or False?</a:t>
            </a:r>
            <a:br>
              <a:rPr lang="en-US" sz="7111" dirty="0">
                <a:latin typeface="Sen"/>
                <a:ea typeface="Sen"/>
                <a:cs typeface="Sen"/>
              </a:rPr>
            </a:br>
            <a:br>
              <a:rPr lang="en-US" sz="7111" dirty="0">
                <a:latin typeface="Sen"/>
                <a:ea typeface="Sen"/>
                <a:cs typeface="Sen"/>
              </a:rPr>
            </a:br>
            <a:r>
              <a:rPr lang="en-US" sz="5333" dirty="0">
                <a:solidFill>
                  <a:srgbClr val="FFFFFF"/>
                </a:solidFill>
                <a:latin typeface="Sen"/>
                <a:ea typeface="Sen"/>
                <a:cs typeface="Sen"/>
                <a:sym typeface="Sen"/>
              </a:rPr>
              <a:t>If you can’t pay your student loans, you can declare bankruptcy. Your student loans will be treated the same as the rest of your debt.  </a:t>
            </a:r>
            <a:br>
              <a:rPr lang="en-US" sz="5333" dirty="0">
                <a:latin typeface="Sen"/>
                <a:ea typeface="Sen"/>
                <a:cs typeface="Sen"/>
              </a:rPr>
            </a:br>
            <a:br>
              <a:rPr lang="en-US" sz="5333" dirty="0">
                <a:latin typeface="Sen"/>
                <a:ea typeface="Sen"/>
                <a:cs typeface="Sen"/>
              </a:rPr>
            </a:br>
            <a:br>
              <a:rPr lang="en-US" sz="7111" dirty="0">
                <a:latin typeface="Sen"/>
                <a:ea typeface="Sen"/>
                <a:cs typeface="Sen"/>
              </a:rPr>
            </a:br>
            <a:br>
              <a:rPr lang="en-US" sz="7111" dirty="0">
                <a:latin typeface="Sen"/>
                <a:ea typeface="Sen"/>
                <a:cs typeface="Sen"/>
              </a:rPr>
            </a:br>
            <a:br>
              <a:rPr lang="en-US" sz="7111" dirty="0">
                <a:latin typeface="Sen"/>
                <a:ea typeface="Sen"/>
                <a:cs typeface="Sen"/>
              </a:rPr>
            </a:br>
            <a:endParaRPr lang="en-US" sz="7111" dirty="0">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F6941263-5CF1-3EAC-B57B-78F9FCA7E32F}"/>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206067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9B9CD-50E5-38F1-9F4D-0444FE25EFB8}"/>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1B1FE835-D44B-1372-311A-C4043D256975}"/>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#10</a:t>
            </a:r>
          </a:p>
        </p:txBody>
      </p:sp>
      <p:sp>
        <p:nvSpPr>
          <p:cNvPr id="7" name="Title 4">
            <a:extLst>
              <a:ext uri="{FF2B5EF4-FFF2-40B4-BE49-F238E27FC236}">
                <a16:creationId xmlns:a16="http://schemas.microsoft.com/office/drawing/2014/main" id="{24B6AF2E-C13F-4F9D-5C02-66150F52469D}"/>
              </a:ext>
            </a:extLst>
          </p:cNvPr>
          <p:cNvSpPr>
            <a:spLocks noGrp="1"/>
          </p:cNvSpPr>
          <p:nvPr>
            <p:ph type="title"/>
          </p:nvPr>
        </p:nvSpPr>
        <p:spPr>
          <a:xfrm>
            <a:off x="804577" y="2562670"/>
            <a:ext cx="14790466" cy="4757580"/>
          </a:xfrm>
        </p:spPr>
        <p:txBody>
          <a:bodyPr/>
          <a:lstStyle/>
          <a:p>
            <a:r>
              <a:rPr lang="en-US" sz="7111" dirty="0">
                <a:solidFill>
                  <a:srgbClr val="FFFFFF"/>
                </a:solidFill>
                <a:latin typeface="Sen"/>
                <a:ea typeface="Sen"/>
                <a:cs typeface="Sen"/>
                <a:sym typeface="Sen"/>
              </a:rPr>
              <a:t>True or False?</a:t>
            </a:r>
            <a:br>
              <a:rPr lang="en-US" sz="7111" dirty="0">
                <a:latin typeface="Sen"/>
                <a:ea typeface="Sen"/>
                <a:cs typeface="Sen"/>
              </a:rPr>
            </a:br>
            <a:br>
              <a:rPr lang="en-US" sz="7111" dirty="0">
                <a:latin typeface="Sen"/>
                <a:ea typeface="Sen"/>
                <a:cs typeface="Sen"/>
              </a:rPr>
            </a:br>
            <a:r>
              <a:rPr lang="en-US" sz="5333" dirty="0">
                <a:solidFill>
                  <a:srgbClr val="FFFFFF"/>
                </a:solidFill>
                <a:latin typeface="Sen"/>
                <a:ea typeface="Sen"/>
                <a:cs typeface="Sen"/>
                <a:sym typeface="Sen"/>
              </a:rPr>
              <a:t>Personal spending is out of control and as a result, credit card debt is the number one cause of personal bankruptcies. </a:t>
            </a:r>
            <a:br>
              <a:rPr lang="en-US" sz="5333" dirty="0">
                <a:latin typeface="Sen"/>
                <a:ea typeface="Sen"/>
                <a:cs typeface="Sen"/>
              </a:rPr>
            </a:br>
            <a:br>
              <a:rPr lang="en-US" sz="5333" dirty="0">
                <a:latin typeface="Sen"/>
                <a:ea typeface="Sen"/>
                <a:cs typeface="Sen"/>
              </a:rPr>
            </a:br>
            <a:br>
              <a:rPr lang="en-US" sz="5333" dirty="0">
                <a:latin typeface="Sen"/>
                <a:ea typeface="Sen"/>
                <a:cs typeface="Sen"/>
              </a:rPr>
            </a:br>
            <a:br>
              <a:rPr lang="en-US" sz="7111" dirty="0">
                <a:latin typeface="Sen"/>
                <a:ea typeface="Sen"/>
                <a:cs typeface="Sen"/>
              </a:rPr>
            </a:br>
            <a:br>
              <a:rPr lang="en-US" sz="7111" dirty="0">
                <a:latin typeface="Sen"/>
                <a:ea typeface="Sen"/>
                <a:cs typeface="Sen"/>
              </a:rPr>
            </a:br>
            <a:br>
              <a:rPr lang="en-US" sz="7111" dirty="0">
                <a:latin typeface="Sen"/>
                <a:ea typeface="Sen"/>
                <a:cs typeface="Sen"/>
              </a:rPr>
            </a:br>
            <a:endParaRPr lang="en-US" sz="7111">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2E948833-65CA-7B3E-E596-01FBF7A9093D}"/>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1093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C2230-CF9A-AC17-47CD-78A3F8FE47C4}"/>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8181C3FA-5B52-B316-66A9-1DC0210037D8}"/>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#11</a:t>
            </a:r>
          </a:p>
        </p:txBody>
      </p:sp>
      <p:sp>
        <p:nvSpPr>
          <p:cNvPr id="7" name="Title 4">
            <a:extLst>
              <a:ext uri="{FF2B5EF4-FFF2-40B4-BE49-F238E27FC236}">
                <a16:creationId xmlns:a16="http://schemas.microsoft.com/office/drawing/2014/main" id="{017FE2A0-C566-68A3-2B68-99321D690D4F}"/>
              </a:ext>
            </a:extLst>
          </p:cNvPr>
          <p:cNvSpPr>
            <a:spLocks noGrp="1"/>
          </p:cNvSpPr>
          <p:nvPr>
            <p:ph type="title"/>
          </p:nvPr>
        </p:nvSpPr>
        <p:spPr>
          <a:xfrm>
            <a:off x="804578" y="2562670"/>
            <a:ext cx="12861180" cy="4757580"/>
          </a:xfrm>
        </p:spPr>
        <p:txBody>
          <a:bodyPr/>
          <a:lstStyle/>
          <a:p>
            <a:r>
              <a:rPr lang="en-US" sz="7111">
                <a:solidFill>
                  <a:srgbClr val="FFFFFF"/>
                </a:solidFill>
                <a:latin typeface="Sen"/>
                <a:ea typeface="Sen"/>
                <a:cs typeface="Sen"/>
                <a:sym typeface="Sen"/>
              </a:rPr>
              <a:t>True or False?</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r>
              <a:rPr lang="en-US" sz="5333">
                <a:solidFill>
                  <a:srgbClr val="FFFFFF"/>
                </a:solidFill>
                <a:latin typeface="Sen"/>
                <a:ea typeface="Sen"/>
                <a:cs typeface="Sen"/>
                <a:sym typeface="Sen"/>
              </a:rPr>
              <a:t>Credit card bills must clearly state how long it takes to pay off your bill if you only pay the minimum monthly payment. It’s the law.</a:t>
            </a: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7111">
                <a:solidFill>
                  <a:srgbClr val="FFFFFF"/>
                </a:solidFill>
                <a:latin typeface="Sen"/>
                <a:ea typeface="Sen"/>
                <a:cs typeface="Sen"/>
                <a:sym typeface="Sen"/>
              </a:rPr>
            </a:br>
            <a:endParaRPr lang="en-US" sz="7111">
              <a:solidFill>
                <a:srgbClr val="FFFFFF"/>
              </a:solidFill>
              <a:latin typeface="Sen"/>
              <a:ea typeface="Sen"/>
              <a:cs typeface="Sen"/>
              <a:sym typeface="Sen"/>
            </a:endParaRPr>
          </a:p>
        </p:txBody>
      </p:sp>
      <p:sp>
        <p:nvSpPr>
          <p:cNvPr id="2" name="Google Shape;339;p41">
            <a:extLst>
              <a:ext uri="{FF2B5EF4-FFF2-40B4-BE49-F238E27FC236}">
                <a16:creationId xmlns:a16="http://schemas.microsoft.com/office/drawing/2014/main" id="{560E39CB-DBD7-7C59-66E1-0519D45B8BBE}"/>
              </a:ext>
            </a:extLst>
          </p:cNvPr>
          <p:cNvSpPr txBox="1">
            <a:spLocks/>
          </p:cNvSpPr>
          <p:nvPr/>
        </p:nvSpPr>
        <p:spPr>
          <a:xfrm>
            <a:off x="3348715" y="560894"/>
            <a:ext cx="14669842" cy="4003548"/>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1pPr>
            <a:lvl2pPr marR="0" lvl="1"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2pPr>
            <a:lvl3pPr marR="0" lvl="2"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3pPr>
            <a:lvl4pPr marR="0" lvl="3"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4pPr>
            <a:lvl5pPr marR="0" lvl="4"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5pPr>
            <a:lvl6pPr marR="0" lvl="5"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6pPr>
            <a:lvl7pPr marR="0" lvl="6"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7pPr>
            <a:lvl8pPr marR="0" lvl="7"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8pPr>
            <a:lvl9pPr marR="0" lvl="8"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9pPr>
          </a:lstStyle>
          <a:p>
            <a:pPr algn="ctr">
              <a:lnSpc>
                <a:spcPct val="100000"/>
              </a:lnSpc>
            </a:pPr>
            <a:r>
              <a:rPr lang="en-US" sz="17778" dirty="0">
                <a:latin typeface="Sen"/>
                <a:ea typeface="Sen"/>
                <a:cs typeface="Sen"/>
                <a:sym typeface="Sen"/>
              </a:rPr>
              <a:t>TRUE</a:t>
            </a:r>
            <a:endParaRPr lang="en-US" sz="17778" b="0" dirty="0">
              <a:latin typeface="Sen"/>
              <a:ea typeface="Sen"/>
              <a:cs typeface="Sen"/>
              <a:sym typeface="Sen"/>
            </a:endParaRPr>
          </a:p>
        </p:txBody>
      </p:sp>
    </p:spTree>
    <p:extLst>
      <p:ext uri="{BB962C8B-B14F-4D97-AF65-F5344CB8AC3E}">
        <p14:creationId xmlns:p14="http://schemas.microsoft.com/office/powerpoint/2010/main" val="15558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0AB39-5F1E-A5BA-A064-33BB75E6FAD7}"/>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88818BC2-5EB4-293B-22A9-15F70221940D}"/>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#12</a:t>
            </a:r>
          </a:p>
        </p:txBody>
      </p:sp>
      <p:sp>
        <p:nvSpPr>
          <p:cNvPr id="7" name="Title 4">
            <a:extLst>
              <a:ext uri="{FF2B5EF4-FFF2-40B4-BE49-F238E27FC236}">
                <a16:creationId xmlns:a16="http://schemas.microsoft.com/office/drawing/2014/main" id="{AB96922B-A940-EF91-A0BC-6CA3C65C620B}"/>
              </a:ext>
            </a:extLst>
          </p:cNvPr>
          <p:cNvSpPr>
            <a:spLocks noGrp="1"/>
          </p:cNvSpPr>
          <p:nvPr>
            <p:ph type="title"/>
          </p:nvPr>
        </p:nvSpPr>
        <p:spPr>
          <a:xfrm>
            <a:off x="804576" y="2562670"/>
            <a:ext cx="14326009" cy="4757580"/>
          </a:xfrm>
        </p:spPr>
        <p:txBody>
          <a:bodyPr/>
          <a:lstStyle/>
          <a:p>
            <a:r>
              <a:rPr lang="en-US" sz="7111">
                <a:solidFill>
                  <a:srgbClr val="FFFFFF"/>
                </a:solidFill>
                <a:latin typeface="Sen"/>
                <a:ea typeface="Sen"/>
                <a:cs typeface="Sen"/>
                <a:sym typeface="Sen"/>
              </a:rPr>
              <a:t>True or False?</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r>
              <a:rPr lang="en-US" sz="5333">
                <a:solidFill>
                  <a:srgbClr val="FFFFFF"/>
                </a:solidFill>
                <a:latin typeface="Sen"/>
                <a:ea typeface="Sen"/>
                <a:cs typeface="Sen"/>
                <a:sym typeface="Sen"/>
              </a:rPr>
              <a:t>At age 18, if you decide to save $10.00 a week and invest it at 8% annual interest until you are 65, at age 65, your savings will total $250,000.</a:t>
            </a: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7111">
                <a:solidFill>
                  <a:srgbClr val="FFFFFF"/>
                </a:solidFill>
                <a:latin typeface="Sen"/>
                <a:ea typeface="Sen"/>
                <a:cs typeface="Sen"/>
                <a:sym typeface="Sen"/>
              </a:rPr>
            </a:br>
            <a:endParaRPr lang="en-US" sz="7111">
              <a:solidFill>
                <a:srgbClr val="FFFFFF"/>
              </a:solidFill>
              <a:latin typeface="Sen"/>
              <a:ea typeface="Sen"/>
              <a:cs typeface="Sen"/>
              <a:sym typeface="Sen"/>
            </a:endParaRPr>
          </a:p>
        </p:txBody>
      </p:sp>
      <p:sp>
        <p:nvSpPr>
          <p:cNvPr id="2" name="Google Shape;339;p41">
            <a:extLst>
              <a:ext uri="{FF2B5EF4-FFF2-40B4-BE49-F238E27FC236}">
                <a16:creationId xmlns:a16="http://schemas.microsoft.com/office/drawing/2014/main" id="{BDE1D3A3-57E7-110E-EA65-9C24E740EDB7}"/>
              </a:ext>
            </a:extLst>
          </p:cNvPr>
          <p:cNvSpPr txBox="1">
            <a:spLocks/>
          </p:cNvSpPr>
          <p:nvPr/>
        </p:nvSpPr>
        <p:spPr>
          <a:xfrm>
            <a:off x="3284206" y="838150"/>
            <a:ext cx="14669842" cy="4003548"/>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1pPr>
            <a:lvl2pPr marR="0" lvl="1"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2pPr>
            <a:lvl3pPr marR="0" lvl="2"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3pPr>
            <a:lvl4pPr marR="0" lvl="3"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4pPr>
            <a:lvl5pPr marR="0" lvl="4"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5pPr>
            <a:lvl6pPr marR="0" lvl="5"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6pPr>
            <a:lvl7pPr marR="0" lvl="6"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7pPr>
            <a:lvl8pPr marR="0" lvl="7"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8pPr>
            <a:lvl9pPr marR="0" lvl="8" algn="l" rtl="0">
              <a:lnSpc>
                <a:spcPct val="80000"/>
              </a:lnSpc>
              <a:spcBef>
                <a:spcPts val="0"/>
              </a:spcBef>
              <a:spcAft>
                <a:spcPts val="0"/>
              </a:spcAft>
              <a:buClr>
                <a:schemeClr val="lt1"/>
              </a:buClr>
              <a:buSzPts val="6000"/>
              <a:buFont typeface="Inter"/>
              <a:buNone/>
              <a:defRPr sz="6000" b="1" i="0" u="none" strike="noStrike" cap="none">
                <a:solidFill>
                  <a:schemeClr val="lt1"/>
                </a:solidFill>
                <a:latin typeface="Inter"/>
                <a:ea typeface="Inter"/>
                <a:cs typeface="Inter"/>
                <a:sym typeface="Inter"/>
              </a:defRPr>
            </a:lvl9pPr>
          </a:lstStyle>
          <a:p>
            <a:pPr algn="ctr">
              <a:lnSpc>
                <a:spcPct val="100000"/>
              </a:lnSpc>
            </a:pPr>
            <a:r>
              <a:rPr lang="en-US" sz="17778" dirty="0">
                <a:latin typeface="Sen"/>
                <a:ea typeface="Sen"/>
                <a:cs typeface="Sen"/>
                <a:sym typeface="Sen"/>
              </a:rPr>
              <a:t>TRUE</a:t>
            </a:r>
            <a:endParaRPr lang="en-US" sz="17778" b="0" dirty="0">
              <a:latin typeface="Sen"/>
              <a:ea typeface="Sen"/>
              <a:cs typeface="Sen"/>
              <a:sym typeface="Sen"/>
            </a:endParaRPr>
          </a:p>
        </p:txBody>
      </p:sp>
    </p:spTree>
    <p:extLst>
      <p:ext uri="{BB962C8B-B14F-4D97-AF65-F5344CB8AC3E}">
        <p14:creationId xmlns:p14="http://schemas.microsoft.com/office/powerpoint/2010/main" val="10047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07790-4B48-F74C-F452-1D7BA2A70A6D}"/>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5A059737-1ABA-B3D8-EC1B-A020D6EB0901}"/>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#13</a:t>
            </a:r>
          </a:p>
        </p:txBody>
      </p:sp>
      <p:sp>
        <p:nvSpPr>
          <p:cNvPr id="7" name="Title 4">
            <a:extLst>
              <a:ext uri="{FF2B5EF4-FFF2-40B4-BE49-F238E27FC236}">
                <a16:creationId xmlns:a16="http://schemas.microsoft.com/office/drawing/2014/main" id="{6F7FB402-D328-768C-A055-C0BA5D47D3B9}"/>
              </a:ext>
            </a:extLst>
          </p:cNvPr>
          <p:cNvSpPr>
            <a:spLocks noGrp="1"/>
          </p:cNvSpPr>
          <p:nvPr>
            <p:ph type="title"/>
          </p:nvPr>
        </p:nvSpPr>
        <p:spPr>
          <a:xfrm>
            <a:off x="804577" y="2562670"/>
            <a:ext cx="11807220" cy="4757580"/>
          </a:xfrm>
        </p:spPr>
        <p:txBody>
          <a:bodyPr/>
          <a:lstStyle/>
          <a:p>
            <a:r>
              <a:rPr lang="en-US" sz="7111" dirty="0">
                <a:solidFill>
                  <a:srgbClr val="FFFFFF"/>
                </a:solidFill>
                <a:latin typeface="Sen"/>
                <a:ea typeface="Sen"/>
                <a:cs typeface="Sen"/>
                <a:sym typeface="Sen"/>
              </a:rPr>
              <a:t>True or False?</a:t>
            </a:r>
            <a:br>
              <a:rPr lang="en-US" sz="7111" dirty="0">
                <a:latin typeface="Sen"/>
                <a:ea typeface="Sen"/>
                <a:cs typeface="Sen"/>
              </a:rPr>
            </a:br>
            <a:br>
              <a:rPr lang="en-US" sz="7111" dirty="0">
                <a:latin typeface="Sen"/>
                <a:ea typeface="Sen"/>
                <a:cs typeface="Sen"/>
              </a:rPr>
            </a:br>
            <a:r>
              <a:rPr lang="en-US" sz="7111">
                <a:solidFill>
                  <a:srgbClr val="FFFFFF"/>
                </a:solidFill>
                <a:latin typeface="Sen"/>
                <a:ea typeface="Sen"/>
                <a:cs typeface="Sen"/>
                <a:sym typeface="Sen"/>
              </a:rPr>
              <a:t>Many low-income people </a:t>
            </a:r>
            <a:r>
              <a:rPr lang="en-US" sz="7111" dirty="0">
                <a:solidFill>
                  <a:srgbClr val="FFFFFF"/>
                </a:solidFill>
                <a:latin typeface="Sen"/>
                <a:ea typeface="Sen"/>
                <a:cs typeface="Sen"/>
                <a:sym typeface="Sen"/>
              </a:rPr>
              <a:t>become millionaires by winning the lottery.</a:t>
            </a:r>
            <a:br>
              <a:rPr lang="en-US" sz="7111" dirty="0">
                <a:latin typeface="Sen"/>
                <a:ea typeface="Sen"/>
                <a:cs typeface="Sen"/>
              </a:rPr>
            </a:br>
            <a:br>
              <a:rPr lang="en-US" sz="7111" dirty="0">
                <a:latin typeface="Sen"/>
                <a:ea typeface="Sen"/>
                <a:cs typeface="Sen"/>
              </a:rPr>
            </a:br>
            <a:br>
              <a:rPr lang="en-US" sz="5333" dirty="0">
                <a:latin typeface="Sen"/>
                <a:ea typeface="Sen"/>
                <a:cs typeface="Sen"/>
              </a:rPr>
            </a:br>
            <a:br>
              <a:rPr lang="en-US" sz="5333" dirty="0">
                <a:latin typeface="Sen"/>
                <a:ea typeface="Sen"/>
                <a:cs typeface="Sen"/>
              </a:rPr>
            </a:br>
            <a:br>
              <a:rPr lang="en-US" sz="7111" dirty="0">
                <a:latin typeface="Sen"/>
                <a:ea typeface="Sen"/>
                <a:cs typeface="Sen"/>
              </a:rPr>
            </a:br>
            <a:br>
              <a:rPr lang="en-US" sz="7111" dirty="0">
                <a:latin typeface="Sen"/>
                <a:ea typeface="Sen"/>
                <a:cs typeface="Sen"/>
              </a:rPr>
            </a:br>
            <a:br>
              <a:rPr lang="en-US" sz="7111" dirty="0">
                <a:latin typeface="Sen"/>
                <a:ea typeface="Sen"/>
                <a:cs typeface="Sen"/>
              </a:rPr>
            </a:br>
            <a:endParaRPr lang="en-US" sz="7111">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2239B960-14D6-7E73-DC79-E9A67243D7C8}"/>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91386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B4648-72F3-7153-D99E-0430914F719C}"/>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3808DDC3-BFA9-D71A-275B-D566D7FF4F3E}"/>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#14</a:t>
            </a:r>
          </a:p>
        </p:txBody>
      </p:sp>
      <p:sp>
        <p:nvSpPr>
          <p:cNvPr id="7" name="Title 4">
            <a:extLst>
              <a:ext uri="{FF2B5EF4-FFF2-40B4-BE49-F238E27FC236}">
                <a16:creationId xmlns:a16="http://schemas.microsoft.com/office/drawing/2014/main" id="{FD7EC8D2-1617-EFA9-6637-8F88D18750EA}"/>
              </a:ext>
            </a:extLst>
          </p:cNvPr>
          <p:cNvSpPr>
            <a:spLocks noGrp="1"/>
          </p:cNvSpPr>
          <p:nvPr>
            <p:ph type="title"/>
          </p:nvPr>
        </p:nvSpPr>
        <p:spPr>
          <a:xfrm>
            <a:off x="804579" y="2562670"/>
            <a:ext cx="11896539" cy="4757580"/>
          </a:xfrm>
        </p:spPr>
        <p:txBody>
          <a:bodyPr/>
          <a:lstStyle/>
          <a:p>
            <a:r>
              <a:rPr lang="en-US" sz="7111">
                <a:solidFill>
                  <a:srgbClr val="FFFFFF"/>
                </a:solidFill>
                <a:latin typeface="Sen"/>
                <a:ea typeface="Sen"/>
                <a:cs typeface="Sen"/>
                <a:sym typeface="Sen"/>
              </a:rPr>
              <a:t>True or False?</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r>
              <a:rPr lang="en-US" sz="5333">
                <a:solidFill>
                  <a:srgbClr val="FFFFFF"/>
                </a:solidFill>
                <a:latin typeface="Sen"/>
                <a:ea typeface="Sen"/>
                <a:cs typeface="Sen"/>
                <a:sym typeface="Sen"/>
              </a:rPr>
              <a:t>Most millionaires fly first class, wear designer labels, and eat out in restaurants all the time.</a:t>
            </a: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7111">
                <a:solidFill>
                  <a:srgbClr val="FFFFFF"/>
                </a:solidFill>
                <a:latin typeface="Sen"/>
                <a:ea typeface="Sen"/>
                <a:cs typeface="Sen"/>
                <a:sym typeface="Sen"/>
              </a:rPr>
            </a:br>
            <a:endParaRPr lang="en-US" sz="7111">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299714DB-9BED-19E1-6A09-B08DFD8AB6F6}"/>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150103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3DC7-72D4-A7A3-0517-1E25E70477ED}"/>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F4B099B4-82D4-3D8B-FDC4-D7E8E8922001}"/>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solidFill>
                  <a:srgbClr val="2F9B7A"/>
                </a:solidFill>
                <a:latin typeface="Sen"/>
                <a:ea typeface="Sen"/>
                <a:cs typeface="Sen"/>
                <a:sym typeface="Sen"/>
              </a:rPr>
              <a:t>STATEMENT #15</a:t>
            </a:r>
          </a:p>
        </p:txBody>
      </p:sp>
      <p:sp>
        <p:nvSpPr>
          <p:cNvPr id="7" name="Title 4">
            <a:extLst>
              <a:ext uri="{FF2B5EF4-FFF2-40B4-BE49-F238E27FC236}">
                <a16:creationId xmlns:a16="http://schemas.microsoft.com/office/drawing/2014/main" id="{B452E6FC-4717-3055-BD6E-43CBFB7CE2BA}"/>
              </a:ext>
            </a:extLst>
          </p:cNvPr>
          <p:cNvSpPr>
            <a:spLocks noGrp="1"/>
          </p:cNvSpPr>
          <p:nvPr>
            <p:ph type="title"/>
          </p:nvPr>
        </p:nvSpPr>
        <p:spPr>
          <a:xfrm>
            <a:off x="804577" y="2562670"/>
            <a:ext cx="12110903" cy="4757580"/>
          </a:xfrm>
        </p:spPr>
        <p:txBody>
          <a:bodyPr/>
          <a:lstStyle/>
          <a:p>
            <a:r>
              <a:rPr lang="en-US" sz="7111">
                <a:solidFill>
                  <a:srgbClr val="FFFFFF"/>
                </a:solidFill>
                <a:latin typeface="Sen"/>
                <a:ea typeface="Sen"/>
                <a:cs typeface="Sen"/>
                <a:sym typeface="Sen"/>
              </a:rPr>
              <a:t>True or False?</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r>
              <a:rPr lang="en-US" sz="7111">
                <a:solidFill>
                  <a:srgbClr val="FFFFFF"/>
                </a:solidFill>
                <a:latin typeface="Sen"/>
                <a:ea typeface="Sen"/>
                <a:cs typeface="Sen"/>
                <a:sym typeface="Sen"/>
              </a:rPr>
              <a:t>Single people are more often millionaires than married people.</a:t>
            </a: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5333">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br>
              <a:rPr lang="en-US" sz="7111">
                <a:solidFill>
                  <a:srgbClr val="FFFFFF"/>
                </a:solidFill>
                <a:latin typeface="Sen"/>
                <a:ea typeface="Sen"/>
                <a:cs typeface="Sen"/>
                <a:sym typeface="Sen"/>
              </a:rPr>
            </a:br>
            <a:endParaRPr lang="en-US" sz="7111">
              <a:solidFill>
                <a:srgbClr val="FFFFFF"/>
              </a:solidFill>
              <a:latin typeface="Sen"/>
              <a:ea typeface="Sen"/>
              <a:cs typeface="Sen"/>
              <a:sym typeface="Sen"/>
            </a:endParaRPr>
          </a:p>
        </p:txBody>
      </p:sp>
      <p:pic>
        <p:nvPicPr>
          <p:cNvPr id="2" name="Picture 1">
            <a:extLst>
              <a:ext uri="{FF2B5EF4-FFF2-40B4-BE49-F238E27FC236}">
                <a16:creationId xmlns:a16="http://schemas.microsoft.com/office/drawing/2014/main" id="{7BE264D5-5014-1B17-513A-274F18A2F8D4}"/>
              </a:ext>
            </a:extLst>
          </p:cNvPr>
          <p:cNvPicPr>
            <a:picLocks noChangeAspect="1"/>
          </p:cNvPicPr>
          <p:nvPr/>
        </p:nvPicPr>
        <p:blipFill>
          <a:blip r:embed="rId3"/>
          <a:stretch>
            <a:fillRect/>
          </a:stretch>
        </p:blipFill>
        <p:spPr>
          <a:xfrm>
            <a:off x="4241057" y="480804"/>
            <a:ext cx="14675020" cy="4747163"/>
          </a:xfrm>
          <a:prstGeom prst="rect">
            <a:avLst/>
          </a:prstGeom>
        </p:spPr>
      </p:pic>
    </p:spTree>
    <p:extLst>
      <p:ext uri="{BB962C8B-B14F-4D97-AF65-F5344CB8AC3E}">
        <p14:creationId xmlns:p14="http://schemas.microsoft.com/office/powerpoint/2010/main" val="40551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51CAE-9A82-D759-1349-527180DB388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91B5B31-77E9-1D34-0A46-96E779DB6885}"/>
              </a:ext>
            </a:extLst>
          </p:cNvPr>
          <p:cNvSpPr>
            <a:spLocks noGrp="1"/>
          </p:cNvSpPr>
          <p:nvPr>
            <p:ph type="body" idx="1"/>
          </p:nvPr>
        </p:nvSpPr>
        <p:spPr>
          <a:xfrm>
            <a:off x="804577" y="3955104"/>
            <a:ext cx="11664311" cy="3511022"/>
          </a:xfrm>
        </p:spPr>
        <p:txBody>
          <a:bodyPr/>
          <a:lstStyle/>
          <a:p>
            <a:pPr marL="0" indent="0">
              <a:buNone/>
            </a:pPr>
            <a:r>
              <a:rPr lang="en-US" sz="4267" dirty="0">
                <a:latin typeface="Sen"/>
                <a:ea typeface="Sen"/>
                <a:cs typeface="Sen"/>
                <a:sym typeface="Sen"/>
              </a:rPr>
              <a:t>A total of 100 points is a perfect score—you might be a “Millionaire of Tomorrow!” </a:t>
            </a:r>
          </a:p>
          <a:p>
            <a:pPr marL="0" indent="0">
              <a:buNone/>
            </a:pPr>
            <a:endParaRPr lang="en-US" sz="4267" dirty="0">
              <a:latin typeface="Sen"/>
              <a:ea typeface="Sen"/>
              <a:cs typeface="Sen"/>
              <a:sym typeface="Sen"/>
            </a:endParaRPr>
          </a:p>
          <a:p>
            <a:pPr marL="0" indent="0">
              <a:buNone/>
            </a:pPr>
            <a:r>
              <a:rPr lang="en-US" sz="4267" dirty="0">
                <a:latin typeface="Sen"/>
                <a:ea typeface="Sen"/>
                <a:cs typeface="Sen"/>
                <a:sym typeface="Sen"/>
              </a:rPr>
              <a:t>To earn this score, your team must have answered all the questions correctly and used the “Double Down” correctly on five of those questions.</a:t>
            </a:r>
          </a:p>
          <a:p>
            <a:pPr marL="0" indent="0">
              <a:buNone/>
            </a:pPr>
            <a:endParaRPr lang="en-US" sz="3556" dirty="0">
              <a:latin typeface="Sen"/>
              <a:ea typeface="Sen"/>
              <a:cs typeface="Sen"/>
              <a:sym typeface="Sen"/>
            </a:endParaRPr>
          </a:p>
          <a:p>
            <a:pPr marL="0" indent="0">
              <a:buNone/>
            </a:pPr>
            <a:endParaRPr lang="en-US" sz="3556" dirty="0">
              <a:latin typeface="Sen"/>
              <a:ea typeface="Sen"/>
              <a:cs typeface="Sen"/>
              <a:sym typeface="Sen"/>
            </a:endParaRPr>
          </a:p>
        </p:txBody>
      </p:sp>
      <p:sp>
        <p:nvSpPr>
          <p:cNvPr id="5" name="Title 4">
            <a:extLst>
              <a:ext uri="{FF2B5EF4-FFF2-40B4-BE49-F238E27FC236}">
                <a16:creationId xmlns:a16="http://schemas.microsoft.com/office/drawing/2014/main" id="{77EE9841-8BAB-2251-10D9-FBB9183FFD1A}"/>
              </a:ext>
            </a:extLst>
          </p:cNvPr>
          <p:cNvSpPr>
            <a:spLocks noGrp="1"/>
          </p:cNvSpPr>
          <p:nvPr>
            <p:ph type="title"/>
          </p:nvPr>
        </p:nvSpPr>
        <p:spPr>
          <a:xfrm>
            <a:off x="804578" y="2562669"/>
            <a:ext cx="10516565" cy="2175170"/>
          </a:xfrm>
        </p:spPr>
        <p:txBody>
          <a:bodyPr/>
          <a:lstStyle/>
          <a:p>
            <a:r>
              <a:rPr lang="en-US" sz="7111" dirty="0">
                <a:solidFill>
                  <a:srgbClr val="2F9B7A"/>
                </a:solidFill>
                <a:latin typeface="Sen"/>
                <a:ea typeface="Sen"/>
                <a:cs typeface="Sen"/>
                <a:sym typeface="Sen"/>
              </a:rPr>
              <a:t>How did you do?</a:t>
            </a:r>
            <a:br>
              <a:rPr lang="en-US" sz="7111" dirty="0">
                <a:solidFill>
                  <a:srgbClr val="2F9B7A"/>
                </a:solidFill>
                <a:latin typeface="Sen"/>
                <a:ea typeface="Sen"/>
                <a:cs typeface="Sen"/>
                <a:sym typeface="Sen"/>
              </a:rPr>
            </a:br>
            <a:br>
              <a:rPr lang="en-US" sz="7111" dirty="0">
                <a:solidFill>
                  <a:srgbClr val="2F9B7A"/>
                </a:solidFill>
                <a:latin typeface="Sen"/>
                <a:ea typeface="Sen"/>
                <a:cs typeface="Sen"/>
                <a:sym typeface="Sen"/>
              </a:rPr>
            </a:br>
            <a:endParaRPr lang="en-US" sz="4445" dirty="0">
              <a:solidFill>
                <a:srgbClr val="2F9B7A"/>
              </a:solidFill>
            </a:endParaRPr>
          </a:p>
        </p:txBody>
      </p:sp>
      <p:sp>
        <p:nvSpPr>
          <p:cNvPr id="8" name="Title 4">
            <a:extLst>
              <a:ext uri="{FF2B5EF4-FFF2-40B4-BE49-F238E27FC236}">
                <a16:creationId xmlns:a16="http://schemas.microsoft.com/office/drawing/2014/main" id="{4B7CF56F-B01F-191F-A5F2-CD8EDF046ED3}"/>
              </a:ext>
            </a:extLst>
          </p:cNvPr>
          <p:cNvSpPr txBox="1">
            <a:spLocks/>
          </p:cNvSpPr>
          <p:nvPr/>
        </p:nvSpPr>
        <p:spPr>
          <a:xfrm>
            <a:off x="804578" y="1823751"/>
            <a:ext cx="7579733" cy="698887"/>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4200"/>
              <a:buFont typeface="Inter"/>
              <a:buNone/>
              <a:defRPr sz="4200" b="1" i="0" u="none" strike="noStrike" cap="none">
                <a:solidFill>
                  <a:schemeClr val="dk2"/>
                </a:solidFill>
                <a:latin typeface="Inter"/>
                <a:ea typeface="Inter"/>
                <a:cs typeface="Inter"/>
                <a:sym typeface="Inter"/>
              </a:defRPr>
            </a:lvl1pPr>
            <a:lvl2pPr marR="0" lvl="1"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2pPr>
            <a:lvl3pPr marR="0" lvl="2"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3pPr>
            <a:lvl4pPr marR="0" lvl="3"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4pPr>
            <a:lvl5pPr marR="0" lvl="4"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5pPr>
            <a:lvl6pPr marR="0" lvl="5"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6pPr>
            <a:lvl7pPr marR="0" lvl="6"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7pPr>
            <a:lvl8pPr marR="0" lvl="7"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8pPr>
            <a:lvl9pPr marR="0" lvl="8" algn="l" rtl="0">
              <a:lnSpc>
                <a:spcPct val="80000"/>
              </a:lnSpc>
              <a:spcBef>
                <a:spcPts val="0"/>
              </a:spcBef>
              <a:spcAft>
                <a:spcPts val="0"/>
              </a:spcAft>
              <a:buClr>
                <a:schemeClr val="dk2"/>
              </a:buClr>
              <a:buSzPts val="4800"/>
              <a:buFont typeface="Inter"/>
              <a:buNone/>
              <a:defRPr sz="4800" b="1" i="0" u="none" strike="noStrike" cap="none">
                <a:solidFill>
                  <a:schemeClr val="dk2"/>
                </a:solidFill>
                <a:latin typeface="Inter"/>
                <a:ea typeface="Inter"/>
                <a:cs typeface="Inter"/>
                <a:sym typeface="Inter"/>
              </a:defRPr>
            </a:lvl9pPr>
          </a:lstStyle>
          <a:p>
            <a:r>
              <a:rPr lang="en-US" sz="2667">
                <a:latin typeface="Sen"/>
                <a:ea typeface="Sen"/>
                <a:cs typeface="Sen"/>
                <a:sym typeface="Sen"/>
              </a:rPr>
              <a:t>WRAP-UP</a:t>
            </a:r>
          </a:p>
        </p:txBody>
      </p:sp>
    </p:spTree>
    <p:extLst>
      <p:ext uri="{BB962C8B-B14F-4D97-AF65-F5344CB8AC3E}">
        <p14:creationId xmlns:p14="http://schemas.microsoft.com/office/powerpoint/2010/main" val="1743916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E3F9C80E-19D0-DDE4-61B5-98846E8EF2A6}"/>
            </a:ext>
          </a:extLst>
        </p:cNvPr>
        <p:cNvGrpSpPr/>
        <p:nvPr/>
      </p:nvGrpSpPr>
      <p:grpSpPr>
        <a:xfrm>
          <a:off x="0" y="0"/>
          <a:ext cx="0" cy="0"/>
          <a:chOff x="0" y="0"/>
          <a:chExt cx="0" cy="0"/>
        </a:xfrm>
      </p:grpSpPr>
      <p:pic>
        <p:nvPicPr>
          <p:cNvPr id="226" name="Google Shape;226;p34">
            <a:extLst>
              <a:ext uri="{FF2B5EF4-FFF2-40B4-BE49-F238E27FC236}">
                <a16:creationId xmlns:a16="http://schemas.microsoft.com/office/drawing/2014/main" id="{41953E7E-C6EC-4155-62F7-CFD977DC6DFE}"/>
              </a:ext>
            </a:extLst>
          </p:cNvPr>
          <p:cNvPicPr preferRelativeResize="0"/>
          <p:nvPr/>
        </p:nvPicPr>
        <p:blipFill rotWithShape="1">
          <a:blip r:embed="rId3">
            <a:alphaModFix/>
          </a:blip>
          <a:srcRect/>
          <a:stretch/>
        </p:blipFill>
        <p:spPr>
          <a:xfrm>
            <a:off x="0" y="0"/>
            <a:ext cx="16256000" cy="9144000"/>
          </a:xfrm>
          <a:prstGeom prst="rect">
            <a:avLst/>
          </a:prstGeom>
          <a:noFill/>
          <a:ln>
            <a:noFill/>
          </a:ln>
        </p:spPr>
      </p:pic>
      <p:sp>
        <p:nvSpPr>
          <p:cNvPr id="227" name="Google Shape;227;p34">
            <a:extLst>
              <a:ext uri="{FF2B5EF4-FFF2-40B4-BE49-F238E27FC236}">
                <a16:creationId xmlns:a16="http://schemas.microsoft.com/office/drawing/2014/main" id="{C6D88189-EE70-0E97-9C8C-7D002C5B972C}"/>
              </a:ext>
            </a:extLst>
          </p:cNvPr>
          <p:cNvSpPr/>
          <p:nvPr/>
        </p:nvSpPr>
        <p:spPr>
          <a:xfrm>
            <a:off x="8128000" y="0"/>
            <a:ext cx="8128000" cy="9144000"/>
          </a:xfrm>
          <a:prstGeom prst="rect">
            <a:avLst/>
          </a:prstGeom>
          <a:solidFill>
            <a:srgbClr val="1A237E"/>
          </a:solidFill>
          <a:ln>
            <a:noFill/>
          </a:ln>
        </p:spPr>
        <p:txBody>
          <a:bodyPr spcFirstLastPara="1" wrap="square" lIns="0" tIns="0" rIns="0" bIns="0" anchor="ctr" anchorCtr="0">
            <a:noAutofit/>
          </a:bodyPr>
          <a:lstStyle/>
          <a:p>
            <a:endParaRPr sz="3200"/>
          </a:p>
        </p:txBody>
      </p:sp>
      <p:sp>
        <p:nvSpPr>
          <p:cNvPr id="229" name="Google Shape;229;p34">
            <a:extLst>
              <a:ext uri="{FF2B5EF4-FFF2-40B4-BE49-F238E27FC236}">
                <a16:creationId xmlns:a16="http://schemas.microsoft.com/office/drawing/2014/main" id="{42FC6A0A-690D-120B-883C-77707B0581F6}"/>
              </a:ext>
            </a:extLst>
          </p:cNvPr>
          <p:cNvSpPr txBox="1"/>
          <p:nvPr/>
        </p:nvSpPr>
        <p:spPr>
          <a:xfrm>
            <a:off x="1016000" y="677333"/>
            <a:ext cx="6434667" cy="508267"/>
          </a:xfrm>
          <a:prstGeom prst="rect">
            <a:avLst/>
          </a:prstGeom>
          <a:noFill/>
          <a:ln>
            <a:noFill/>
          </a:ln>
        </p:spPr>
        <p:txBody>
          <a:bodyPr spcFirstLastPara="1" wrap="square" lIns="0" tIns="0" rIns="0" bIns="0" anchor="t" anchorCtr="0">
            <a:noAutofit/>
          </a:bodyPr>
          <a:lstStyle/>
          <a:p>
            <a:r>
              <a:rPr lang="en" sz="2133" b="1">
                <a:solidFill>
                  <a:srgbClr val="3949AB"/>
                </a:solidFill>
              </a:rPr>
              <a:t>Activity Preview</a:t>
            </a:r>
            <a:endParaRPr sz="2133" b="1">
              <a:solidFill>
                <a:srgbClr val="3949AB"/>
              </a:solidFill>
              <a:latin typeface="Arial"/>
              <a:ea typeface="Arial"/>
              <a:cs typeface="Arial"/>
              <a:sym typeface="Arial"/>
            </a:endParaRPr>
          </a:p>
        </p:txBody>
      </p:sp>
      <p:sp>
        <p:nvSpPr>
          <p:cNvPr id="230" name="Google Shape;230;p34">
            <a:extLst>
              <a:ext uri="{FF2B5EF4-FFF2-40B4-BE49-F238E27FC236}">
                <a16:creationId xmlns:a16="http://schemas.microsoft.com/office/drawing/2014/main" id="{F8EE68E1-32E7-76CC-DC63-73264AF1E13A}"/>
              </a:ext>
            </a:extLst>
          </p:cNvPr>
          <p:cNvSpPr txBox="1"/>
          <p:nvPr/>
        </p:nvSpPr>
        <p:spPr>
          <a:xfrm>
            <a:off x="1016000" y="1354667"/>
            <a:ext cx="6434667" cy="1354667"/>
          </a:xfrm>
          <a:prstGeom prst="rect">
            <a:avLst/>
          </a:prstGeom>
          <a:noFill/>
          <a:ln>
            <a:noFill/>
          </a:ln>
        </p:spPr>
        <p:txBody>
          <a:bodyPr spcFirstLastPara="1" wrap="square" lIns="0" tIns="0" rIns="0" bIns="0" anchor="t" anchorCtr="0">
            <a:noAutofit/>
          </a:bodyPr>
          <a:lstStyle/>
          <a:p>
            <a:r>
              <a:rPr lang="en" sz="4267" b="1">
                <a:solidFill>
                  <a:srgbClr val="1A237E"/>
                </a:solidFill>
                <a:latin typeface="Georgia"/>
                <a:sym typeface="Georgia"/>
              </a:rPr>
              <a:t>SKUNK</a:t>
            </a:r>
            <a:endParaRPr lang="en-US" sz="3200"/>
          </a:p>
        </p:txBody>
      </p:sp>
      <p:sp>
        <p:nvSpPr>
          <p:cNvPr id="231" name="Google Shape;231;p34">
            <a:extLst>
              <a:ext uri="{FF2B5EF4-FFF2-40B4-BE49-F238E27FC236}">
                <a16:creationId xmlns:a16="http://schemas.microsoft.com/office/drawing/2014/main" id="{5768EB34-F8AC-9F70-1AFB-0B86568D20CB}"/>
              </a:ext>
            </a:extLst>
          </p:cNvPr>
          <p:cNvSpPr/>
          <p:nvPr/>
        </p:nvSpPr>
        <p:spPr>
          <a:xfrm>
            <a:off x="1016000" y="2220148"/>
            <a:ext cx="677333" cy="67733"/>
          </a:xfrm>
          <a:prstGeom prst="rect">
            <a:avLst/>
          </a:prstGeom>
          <a:solidFill>
            <a:srgbClr val="3949AB"/>
          </a:solidFill>
          <a:ln>
            <a:noFill/>
          </a:ln>
        </p:spPr>
        <p:txBody>
          <a:bodyPr spcFirstLastPara="1" wrap="square" lIns="0" tIns="0" rIns="0" bIns="0" anchor="ctr" anchorCtr="0">
            <a:noAutofit/>
          </a:bodyPr>
          <a:lstStyle/>
          <a:p>
            <a:endParaRPr sz="3200"/>
          </a:p>
        </p:txBody>
      </p:sp>
      <p:sp>
        <p:nvSpPr>
          <p:cNvPr id="2" name="TextBox 1">
            <a:extLst>
              <a:ext uri="{FF2B5EF4-FFF2-40B4-BE49-F238E27FC236}">
                <a16:creationId xmlns:a16="http://schemas.microsoft.com/office/drawing/2014/main" id="{B9343AD9-D2F1-164D-CF1E-4215D24F0CAB}"/>
              </a:ext>
            </a:extLst>
          </p:cNvPr>
          <p:cNvSpPr txBox="1"/>
          <p:nvPr/>
        </p:nvSpPr>
        <p:spPr>
          <a:xfrm>
            <a:off x="470372" y="2304814"/>
            <a:ext cx="6980297" cy="6400535"/>
          </a:xfrm>
          <a:prstGeom prst="rect">
            <a:avLst/>
          </a:prstGeom>
          <a:noFill/>
        </p:spPr>
        <p:txBody>
          <a:bodyPr rot="0" spcFirstLastPara="0" vertOverflow="overflow" horzOverflow="overflow" vert="horz" wrap="square" lIns="162560" tIns="81280" rIns="162560" bIns="81280" numCol="1" spcCol="0" rtlCol="0" fromWordArt="0" anchor="t" anchorCtr="0" forceAA="0" compatLnSpc="1">
            <a:prstTxWarp prst="textNoShape">
              <a:avLst/>
            </a:prstTxWarp>
            <a:spAutoFit/>
          </a:bodyPr>
          <a:lstStyle/>
          <a:p>
            <a:pPr marL="508006" indent="-508006">
              <a:buChar char="•"/>
            </a:pPr>
            <a:r>
              <a:rPr lang="en-US" sz="2133" dirty="0">
                <a:solidFill>
                  <a:schemeClr val="accent1">
                    <a:lumMod val="49000"/>
                  </a:schemeClr>
                </a:solidFill>
              </a:rPr>
              <a:t>The game of SKUNK involves 5 rounds using the letters S, K, U, N, K. A pair of dice is rolled, and students accumulate points represented by the sum of the numbers on the dice. </a:t>
            </a:r>
            <a:endParaRPr lang="en-US" sz="3200">
              <a:solidFill>
                <a:schemeClr val="accent1">
                  <a:lumMod val="49000"/>
                </a:schemeClr>
              </a:solidFill>
            </a:endParaRPr>
          </a:p>
          <a:p>
            <a:pPr marL="508006" indent="-508006">
              <a:buChar char="•"/>
            </a:pPr>
            <a:r>
              <a:rPr lang="en-US" sz="2133" dirty="0">
                <a:solidFill>
                  <a:schemeClr val="accent1">
                    <a:lumMod val="49000"/>
                  </a:schemeClr>
                </a:solidFill>
              </a:rPr>
              <a:t>At the start of the game all students stand up. Dice are rolled and students earn points represented by the sum of the numbers rolled. Students must then decide to remain standing and continue to playing (keep accumulating points) or sit for the remainder of the round. Doing so allows the players to keep their points without risk of losing them. </a:t>
            </a:r>
          </a:p>
          <a:p>
            <a:pPr marL="508006" indent="-508006">
              <a:buChar char="•"/>
            </a:pPr>
            <a:r>
              <a:rPr lang="en-US" sz="2133" dirty="0">
                <a:solidFill>
                  <a:schemeClr val="accent1">
                    <a:lumMod val="49000"/>
                  </a:schemeClr>
                </a:solidFill>
              </a:rPr>
              <a:t>Students who are standing can choose to sit after any roll of their choice, but once a student sits, they are not allowed to stand back up for the round. </a:t>
            </a:r>
            <a:endParaRPr lang="en-US" sz="3200">
              <a:solidFill>
                <a:schemeClr val="accent1">
                  <a:lumMod val="49000"/>
                </a:schemeClr>
              </a:solidFill>
            </a:endParaRPr>
          </a:p>
          <a:p>
            <a:pPr marL="508006" indent="-508006">
              <a:buChar char="•"/>
            </a:pPr>
            <a:r>
              <a:rPr lang="en-US" sz="2133" dirty="0">
                <a:solidFill>
                  <a:schemeClr val="accent1">
                    <a:lumMod val="49000"/>
                  </a:schemeClr>
                </a:solidFill>
              </a:rPr>
              <a:t>If a 1 is rolled, the round is over and the students standing lose their points for that round. However, if a double 1 (snake eyes) is rolled then students who are standing lose all their points they have accumulated for the </a:t>
            </a:r>
            <a:r>
              <a:rPr lang="en-US" sz="2133">
                <a:solidFill>
                  <a:schemeClr val="accent1">
                    <a:lumMod val="49000"/>
                  </a:schemeClr>
                </a:solidFill>
              </a:rPr>
              <a:t>game.</a:t>
            </a:r>
            <a:endParaRPr lang="en-US" sz="2133" dirty="0">
              <a:solidFill>
                <a:schemeClr val="accent1">
                  <a:lumMod val="49000"/>
                </a:schemeClr>
              </a:solidFill>
            </a:endParaRPr>
          </a:p>
        </p:txBody>
      </p:sp>
      <p:pic>
        <p:nvPicPr>
          <p:cNvPr id="4" name="Picture 3" descr="Skunk Stock Fotka zdarma - Public Domain Pictures">
            <a:extLst>
              <a:ext uri="{FF2B5EF4-FFF2-40B4-BE49-F238E27FC236}">
                <a16:creationId xmlns:a16="http://schemas.microsoft.com/office/drawing/2014/main" id="{2BCF6C7D-4CF4-B072-C1D1-335F1598ED73}"/>
              </a:ext>
            </a:extLst>
          </p:cNvPr>
          <p:cNvPicPr>
            <a:picLocks noChangeAspect="1"/>
          </p:cNvPicPr>
          <p:nvPr/>
        </p:nvPicPr>
        <p:blipFill>
          <a:blip r:embed="rId4"/>
          <a:stretch>
            <a:fillRect/>
          </a:stretch>
        </p:blipFill>
        <p:spPr>
          <a:xfrm>
            <a:off x="9563948" y="1755797"/>
            <a:ext cx="5632402" cy="5632402"/>
          </a:xfrm>
          <a:prstGeom prst="rect">
            <a:avLst/>
          </a:prstGeom>
        </p:spPr>
      </p:pic>
    </p:spTree>
    <p:extLst>
      <p:ext uri="{BB962C8B-B14F-4D97-AF65-F5344CB8AC3E}">
        <p14:creationId xmlns:p14="http://schemas.microsoft.com/office/powerpoint/2010/main" val="393696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415F762E-E324-20EE-B2C3-E75421B799A1}"/>
            </a:ext>
          </a:extLst>
        </p:cNvPr>
        <p:cNvGrpSpPr/>
        <p:nvPr/>
      </p:nvGrpSpPr>
      <p:grpSpPr>
        <a:xfrm>
          <a:off x="0" y="0"/>
          <a:ext cx="0" cy="0"/>
          <a:chOff x="0" y="0"/>
          <a:chExt cx="0" cy="0"/>
        </a:xfrm>
      </p:grpSpPr>
      <p:pic>
        <p:nvPicPr>
          <p:cNvPr id="226" name="Google Shape;226;p34">
            <a:extLst>
              <a:ext uri="{FF2B5EF4-FFF2-40B4-BE49-F238E27FC236}">
                <a16:creationId xmlns:a16="http://schemas.microsoft.com/office/drawing/2014/main" id="{A91795B6-CF5D-4BE4-609E-8F86417B0B80}"/>
              </a:ext>
            </a:extLst>
          </p:cNvPr>
          <p:cNvPicPr preferRelativeResize="0"/>
          <p:nvPr/>
        </p:nvPicPr>
        <p:blipFill rotWithShape="1">
          <a:blip r:embed="rId3">
            <a:alphaModFix/>
          </a:blip>
          <a:srcRect/>
          <a:stretch/>
        </p:blipFill>
        <p:spPr>
          <a:xfrm>
            <a:off x="0" y="0"/>
            <a:ext cx="16256000" cy="9144000"/>
          </a:xfrm>
          <a:prstGeom prst="rect">
            <a:avLst/>
          </a:prstGeom>
          <a:noFill/>
          <a:ln>
            <a:noFill/>
          </a:ln>
        </p:spPr>
      </p:pic>
      <p:sp>
        <p:nvSpPr>
          <p:cNvPr id="227" name="Google Shape;227;p34">
            <a:extLst>
              <a:ext uri="{FF2B5EF4-FFF2-40B4-BE49-F238E27FC236}">
                <a16:creationId xmlns:a16="http://schemas.microsoft.com/office/drawing/2014/main" id="{928F1627-8F2A-E6E4-1E67-741B3B2FCBCE}"/>
              </a:ext>
            </a:extLst>
          </p:cNvPr>
          <p:cNvSpPr/>
          <p:nvPr/>
        </p:nvSpPr>
        <p:spPr>
          <a:xfrm>
            <a:off x="8128000" y="0"/>
            <a:ext cx="8128000" cy="9144000"/>
          </a:xfrm>
          <a:prstGeom prst="rect">
            <a:avLst/>
          </a:prstGeom>
          <a:solidFill>
            <a:srgbClr val="1A237E"/>
          </a:solidFill>
          <a:ln>
            <a:noFill/>
          </a:ln>
        </p:spPr>
        <p:txBody>
          <a:bodyPr spcFirstLastPara="1" wrap="square" lIns="0" tIns="0" rIns="0" bIns="0" anchor="ctr" anchorCtr="0">
            <a:noAutofit/>
          </a:bodyPr>
          <a:lstStyle/>
          <a:p>
            <a:endParaRPr sz="3200"/>
          </a:p>
        </p:txBody>
      </p:sp>
      <p:sp>
        <p:nvSpPr>
          <p:cNvPr id="229" name="Google Shape;229;p34">
            <a:extLst>
              <a:ext uri="{FF2B5EF4-FFF2-40B4-BE49-F238E27FC236}">
                <a16:creationId xmlns:a16="http://schemas.microsoft.com/office/drawing/2014/main" id="{0E1AAE6B-8051-27C3-EBAF-449F095E61D5}"/>
              </a:ext>
            </a:extLst>
          </p:cNvPr>
          <p:cNvSpPr txBox="1"/>
          <p:nvPr/>
        </p:nvSpPr>
        <p:spPr>
          <a:xfrm>
            <a:off x="1016000" y="677333"/>
            <a:ext cx="6434667" cy="508267"/>
          </a:xfrm>
          <a:prstGeom prst="rect">
            <a:avLst/>
          </a:prstGeom>
          <a:noFill/>
          <a:ln>
            <a:noFill/>
          </a:ln>
        </p:spPr>
        <p:txBody>
          <a:bodyPr spcFirstLastPara="1" wrap="square" lIns="0" tIns="0" rIns="0" bIns="0" anchor="t" anchorCtr="0">
            <a:noAutofit/>
          </a:bodyPr>
          <a:lstStyle/>
          <a:p>
            <a:r>
              <a:rPr lang="en" sz="2133" b="1">
                <a:solidFill>
                  <a:srgbClr val="3949AB"/>
                </a:solidFill>
              </a:rPr>
              <a:t>Activity Preview</a:t>
            </a:r>
            <a:endParaRPr sz="2133" b="1">
              <a:solidFill>
                <a:srgbClr val="3949AB"/>
              </a:solidFill>
              <a:latin typeface="Arial"/>
              <a:ea typeface="Arial"/>
              <a:cs typeface="Arial"/>
              <a:sym typeface="Arial"/>
            </a:endParaRPr>
          </a:p>
        </p:txBody>
      </p:sp>
      <p:sp>
        <p:nvSpPr>
          <p:cNvPr id="230" name="Google Shape;230;p34">
            <a:extLst>
              <a:ext uri="{FF2B5EF4-FFF2-40B4-BE49-F238E27FC236}">
                <a16:creationId xmlns:a16="http://schemas.microsoft.com/office/drawing/2014/main" id="{783D8472-C1CE-68D9-37B9-0DF472DFC401}"/>
              </a:ext>
            </a:extLst>
          </p:cNvPr>
          <p:cNvSpPr txBox="1"/>
          <p:nvPr/>
        </p:nvSpPr>
        <p:spPr>
          <a:xfrm>
            <a:off x="1016000" y="1354667"/>
            <a:ext cx="6434667" cy="1354667"/>
          </a:xfrm>
          <a:prstGeom prst="rect">
            <a:avLst/>
          </a:prstGeom>
          <a:noFill/>
          <a:ln>
            <a:noFill/>
          </a:ln>
        </p:spPr>
        <p:txBody>
          <a:bodyPr spcFirstLastPara="1" wrap="square" lIns="0" tIns="0" rIns="0" bIns="0" anchor="t" anchorCtr="0">
            <a:noAutofit/>
          </a:bodyPr>
          <a:lstStyle/>
          <a:p>
            <a:r>
              <a:rPr lang="en" sz="4267" b="1">
                <a:solidFill>
                  <a:srgbClr val="1A237E"/>
                </a:solidFill>
                <a:latin typeface="Georgia"/>
                <a:sym typeface="Georgia"/>
              </a:rPr>
              <a:t>SKUNK</a:t>
            </a:r>
            <a:endParaRPr lang="en-US" sz="3200"/>
          </a:p>
        </p:txBody>
      </p:sp>
      <p:sp>
        <p:nvSpPr>
          <p:cNvPr id="231" name="Google Shape;231;p34">
            <a:extLst>
              <a:ext uri="{FF2B5EF4-FFF2-40B4-BE49-F238E27FC236}">
                <a16:creationId xmlns:a16="http://schemas.microsoft.com/office/drawing/2014/main" id="{2D138BE3-57F0-563E-B0A5-B625EE604EC3}"/>
              </a:ext>
            </a:extLst>
          </p:cNvPr>
          <p:cNvSpPr/>
          <p:nvPr/>
        </p:nvSpPr>
        <p:spPr>
          <a:xfrm>
            <a:off x="1016000" y="2220148"/>
            <a:ext cx="677333" cy="67733"/>
          </a:xfrm>
          <a:prstGeom prst="rect">
            <a:avLst/>
          </a:prstGeom>
          <a:solidFill>
            <a:srgbClr val="3949AB"/>
          </a:solidFill>
          <a:ln>
            <a:noFill/>
          </a:ln>
        </p:spPr>
        <p:txBody>
          <a:bodyPr spcFirstLastPara="1" wrap="square" lIns="0" tIns="0" rIns="0" bIns="0" anchor="ctr" anchorCtr="0">
            <a:noAutofit/>
          </a:bodyPr>
          <a:lstStyle/>
          <a:p>
            <a:endParaRPr sz="3200"/>
          </a:p>
        </p:txBody>
      </p:sp>
      <p:sp>
        <p:nvSpPr>
          <p:cNvPr id="2" name="TextBox 1">
            <a:extLst>
              <a:ext uri="{FF2B5EF4-FFF2-40B4-BE49-F238E27FC236}">
                <a16:creationId xmlns:a16="http://schemas.microsoft.com/office/drawing/2014/main" id="{55891CDA-EA2C-FE0C-6BE8-569860C78C5D}"/>
              </a:ext>
            </a:extLst>
          </p:cNvPr>
          <p:cNvSpPr txBox="1"/>
          <p:nvPr/>
        </p:nvSpPr>
        <p:spPr>
          <a:xfrm>
            <a:off x="470372" y="2304815"/>
            <a:ext cx="6980297" cy="5417380"/>
          </a:xfrm>
          <a:prstGeom prst="rect">
            <a:avLst/>
          </a:prstGeom>
          <a:noFill/>
        </p:spPr>
        <p:txBody>
          <a:bodyPr rot="0" spcFirstLastPara="0" vertOverflow="overflow" horzOverflow="overflow" vert="horz" wrap="square" lIns="162560" tIns="81280" rIns="162560" bIns="81280" numCol="1" spcCol="0" rtlCol="0" fromWordArt="0" anchor="t" anchorCtr="0" forceAA="0" compatLnSpc="1">
            <a:prstTxWarp prst="textNoShape">
              <a:avLst/>
            </a:prstTxWarp>
            <a:spAutoFit/>
          </a:bodyPr>
          <a:lstStyle/>
          <a:p>
            <a:pPr marL="508006" indent="-508006">
              <a:buChar char="•"/>
            </a:pPr>
            <a:r>
              <a:rPr lang="en-US" sz="4267">
                <a:solidFill>
                  <a:schemeClr val="accent1">
                    <a:lumMod val="49000"/>
                  </a:schemeClr>
                </a:solidFill>
              </a:rPr>
              <a:t>Today, we will play on the honor system</a:t>
            </a:r>
          </a:p>
          <a:p>
            <a:pPr marL="508006" indent="-508006">
              <a:buChar char="•"/>
            </a:pPr>
            <a:r>
              <a:rPr lang="en-US" sz="4267">
                <a:solidFill>
                  <a:schemeClr val="accent1">
                    <a:lumMod val="49000"/>
                  </a:schemeClr>
                </a:solidFill>
              </a:rPr>
              <a:t>You can decide when to keep playing or hold what you have each round</a:t>
            </a:r>
          </a:p>
          <a:p>
            <a:pPr marL="508006" indent="-508006">
              <a:buChar char="•"/>
            </a:pPr>
            <a:r>
              <a:rPr lang="en-US" sz="4267">
                <a:solidFill>
                  <a:schemeClr val="accent1">
                    <a:lumMod val="49000"/>
                  </a:schemeClr>
                </a:solidFill>
              </a:rPr>
              <a:t>The player that accumulates the most points wins </a:t>
            </a:r>
          </a:p>
        </p:txBody>
      </p:sp>
      <p:pic>
        <p:nvPicPr>
          <p:cNvPr id="4" name="Picture 3" descr="Skunk Stock Fotka zdarma - Public Domain Pictures">
            <a:extLst>
              <a:ext uri="{FF2B5EF4-FFF2-40B4-BE49-F238E27FC236}">
                <a16:creationId xmlns:a16="http://schemas.microsoft.com/office/drawing/2014/main" id="{5E33731F-04A8-AE50-C9E5-E5C65D43A726}"/>
              </a:ext>
            </a:extLst>
          </p:cNvPr>
          <p:cNvPicPr>
            <a:picLocks noChangeAspect="1"/>
          </p:cNvPicPr>
          <p:nvPr/>
        </p:nvPicPr>
        <p:blipFill>
          <a:blip r:embed="rId4"/>
          <a:stretch>
            <a:fillRect/>
          </a:stretch>
        </p:blipFill>
        <p:spPr>
          <a:xfrm>
            <a:off x="9563948" y="1755797"/>
            <a:ext cx="5632402" cy="5632402"/>
          </a:xfrm>
          <a:prstGeom prst="rect">
            <a:avLst/>
          </a:prstGeom>
        </p:spPr>
      </p:pic>
    </p:spTree>
    <p:extLst>
      <p:ext uri="{BB962C8B-B14F-4D97-AF65-F5344CB8AC3E}">
        <p14:creationId xmlns:p14="http://schemas.microsoft.com/office/powerpoint/2010/main" val="3474138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152" y="406486"/>
            <a:ext cx="9898098" cy="231688"/>
          </a:xfrm>
          <a:prstGeom prst="rect">
            <a:avLst/>
          </a:prstGeom>
        </p:spPr>
        <p:txBody>
          <a:bodyPr vert="horz" wrap="square" lIns="0" tIns="23707" rIns="0" bIns="0" rtlCol="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014">
              <a:spcBef>
                <a:spcPts val="187"/>
              </a:spcBef>
            </a:pPr>
            <a:r>
              <a:rPr lang="en-US" dirty="0"/>
              <a:t>Let’s Play </a:t>
            </a:r>
            <a:r>
              <a:rPr lang="en-US"/>
              <a:t>a</a:t>
            </a:r>
            <a:r>
              <a:rPr lang="en-US" dirty="0"/>
              <a:t> Game </a:t>
            </a:r>
            <a:r>
              <a:rPr lang="en-US"/>
              <a:t>of SKUNK</a:t>
            </a:r>
            <a:endParaRPr lang="en-US" dirty="0"/>
          </a:p>
        </p:txBody>
      </p:sp>
      <p:graphicFrame>
        <p:nvGraphicFramePr>
          <p:cNvPr id="3" name="object 3"/>
          <p:cNvGraphicFramePr>
            <a:graphicFrameLocks noGrp="1"/>
          </p:cNvGraphicFramePr>
          <p:nvPr/>
        </p:nvGraphicFramePr>
        <p:xfrm>
          <a:off x="266011" y="1009565"/>
          <a:ext cx="15979419" cy="7911253"/>
        </p:xfrm>
        <a:graphic>
          <a:graphicData uri="http://schemas.openxmlformats.org/drawingml/2006/table">
            <a:tbl>
              <a:tblPr firstRow="1" bandRow="1">
                <a:tableStyleId>{2D5ABB26-0587-4C30-8999-92F81FD0307C}</a:tableStyleId>
              </a:tblPr>
              <a:tblGrid>
                <a:gridCol w="3195884">
                  <a:extLst>
                    <a:ext uri="{9D8B030D-6E8A-4147-A177-3AD203B41FA5}">
                      <a16:colId xmlns:a16="http://schemas.microsoft.com/office/drawing/2014/main" val="20000"/>
                    </a:ext>
                  </a:extLst>
                </a:gridCol>
                <a:gridCol w="3195884">
                  <a:extLst>
                    <a:ext uri="{9D8B030D-6E8A-4147-A177-3AD203B41FA5}">
                      <a16:colId xmlns:a16="http://schemas.microsoft.com/office/drawing/2014/main" val="20001"/>
                    </a:ext>
                  </a:extLst>
                </a:gridCol>
                <a:gridCol w="3195884">
                  <a:extLst>
                    <a:ext uri="{9D8B030D-6E8A-4147-A177-3AD203B41FA5}">
                      <a16:colId xmlns:a16="http://schemas.microsoft.com/office/drawing/2014/main" val="20002"/>
                    </a:ext>
                  </a:extLst>
                </a:gridCol>
                <a:gridCol w="3195884">
                  <a:extLst>
                    <a:ext uri="{9D8B030D-6E8A-4147-A177-3AD203B41FA5}">
                      <a16:colId xmlns:a16="http://schemas.microsoft.com/office/drawing/2014/main" val="20003"/>
                    </a:ext>
                  </a:extLst>
                </a:gridCol>
                <a:gridCol w="3195883">
                  <a:extLst>
                    <a:ext uri="{9D8B030D-6E8A-4147-A177-3AD203B41FA5}">
                      <a16:colId xmlns:a16="http://schemas.microsoft.com/office/drawing/2014/main" val="20004"/>
                    </a:ext>
                  </a:extLst>
                </a:gridCol>
              </a:tblGrid>
              <a:tr h="7911253">
                <a:tc>
                  <a:txBody>
                    <a:bodyPr/>
                    <a:lstStyle/>
                    <a:p>
                      <a:pPr algn="ctr">
                        <a:lnSpc>
                          <a:spcPct val="100000"/>
                        </a:lnSpc>
                        <a:spcBef>
                          <a:spcPts val="680"/>
                        </a:spcBef>
                      </a:pPr>
                      <a:r>
                        <a:rPr sz="2500" b="1">
                          <a:latin typeface="Arial"/>
                          <a:cs typeface="Arial"/>
                        </a:rPr>
                        <a:t>S</a:t>
                      </a:r>
                      <a:endParaRPr sz="2500">
                        <a:latin typeface="Arial"/>
                        <a:cs typeface="Arial"/>
                      </a:endParaRPr>
                    </a:p>
                  </a:txBody>
                  <a:tcPr marL="0" marR="0" marT="153529"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80"/>
                        </a:spcBef>
                      </a:pPr>
                      <a:r>
                        <a:rPr sz="2500" b="1">
                          <a:latin typeface="Arial"/>
                          <a:cs typeface="Arial"/>
                        </a:rPr>
                        <a:t>K</a:t>
                      </a:r>
                      <a:endParaRPr sz="2500">
                        <a:latin typeface="Arial"/>
                        <a:cs typeface="Arial"/>
                      </a:endParaRPr>
                    </a:p>
                  </a:txBody>
                  <a:tcPr marL="0" marR="0" marT="153529"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80"/>
                        </a:spcBef>
                      </a:pPr>
                      <a:r>
                        <a:rPr sz="2500" b="1">
                          <a:latin typeface="Arial"/>
                          <a:cs typeface="Arial"/>
                        </a:rPr>
                        <a:t>U</a:t>
                      </a:r>
                      <a:endParaRPr sz="2500">
                        <a:latin typeface="Arial"/>
                        <a:cs typeface="Arial"/>
                      </a:endParaRPr>
                    </a:p>
                  </a:txBody>
                  <a:tcPr marL="0" marR="0" marT="153529"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635" algn="ctr">
                        <a:lnSpc>
                          <a:spcPct val="100000"/>
                        </a:lnSpc>
                        <a:spcBef>
                          <a:spcPts val="680"/>
                        </a:spcBef>
                      </a:pPr>
                      <a:r>
                        <a:rPr sz="2500" b="1">
                          <a:latin typeface="Arial"/>
                          <a:cs typeface="Arial"/>
                        </a:rPr>
                        <a:t>N</a:t>
                      </a:r>
                      <a:endParaRPr sz="2500">
                        <a:latin typeface="Arial"/>
                        <a:cs typeface="Arial"/>
                      </a:endParaRPr>
                    </a:p>
                  </a:txBody>
                  <a:tcPr marL="0" marR="0" marT="153529"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1270" algn="ctr">
                        <a:lnSpc>
                          <a:spcPct val="100000"/>
                        </a:lnSpc>
                        <a:spcBef>
                          <a:spcPts val="680"/>
                        </a:spcBef>
                      </a:pPr>
                      <a:r>
                        <a:rPr sz="2500" b="1">
                          <a:latin typeface="Arial"/>
                          <a:cs typeface="Arial"/>
                        </a:rPr>
                        <a:t>K</a:t>
                      </a:r>
                      <a:endParaRPr sz="2500">
                        <a:latin typeface="Arial"/>
                        <a:cs typeface="Arial"/>
                      </a:endParaRPr>
                    </a:p>
                  </a:txBody>
                  <a:tcPr marL="0" marR="0" marT="153529"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0"/>
                  </a:ext>
                </a:extLst>
              </a:tr>
            </a:tbl>
          </a:graphicData>
        </a:graphic>
      </p:graphicFrame>
      <p:pic>
        <p:nvPicPr>
          <p:cNvPr id="5" name="object 5"/>
          <p:cNvPicPr/>
          <p:nvPr/>
        </p:nvPicPr>
        <p:blipFill>
          <a:blip r:embed="rId2" cstate="print"/>
          <a:stretch>
            <a:fillRect/>
          </a:stretch>
        </p:blipFill>
        <p:spPr>
          <a:xfrm>
            <a:off x="10566400" y="107019"/>
            <a:ext cx="785707" cy="839892"/>
          </a:xfrm>
          <a:prstGeom prst="rect">
            <a:avLst/>
          </a:prstGeom>
        </p:spPr>
      </p:pic>
    </p:spTree>
    <p:extLst>
      <p:ext uri="{BB962C8B-B14F-4D97-AF65-F5344CB8AC3E}">
        <p14:creationId xmlns:p14="http://schemas.microsoft.com/office/powerpoint/2010/main" val="217559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38100"/>
            <a:ext cx="16256000" cy="9067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E_s_Turnkey_Curriculum.mp4">
            <a:hlinkClick r:id="" action="ppaction://media"/>
            <a:extLst>
              <a:ext uri="{FF2B5EF4-FFF2-40B4-BE49-F238E27FC236}">
                <a16:creationId xmlns:a16="http://schemas.microsoft.com/office/drawing/2014/main" id="{F53B68A9-A52E-BF29-EF7F-3441C95783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219809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20254f2f7cb79c46d5703cd45ea0de03">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33e2acd7f5a83e202fbb847578cccddb"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49397A-37CD-45E4-BF21-45F621677146}">
  <ds:schemaRefs>
    <ds:schemaRef ds:uri="http://schemas.microsoft.com/office/2006/metadata/properties"/>
    <ds:schemaRef ds:uri="http://schemas.microsoft.com/office/infopath/2007/PartnerControls"/>
    <ds:schemaRef ds:uri="e475455f-c69b-4ff8-acf7-75612f4dc189"/>
    <ds:schemaRef ds:uri="aa0c1190-56bd-4797-9cf7-4990489609e0"/>
  </ds:schemaRefs>
</ds:datastoreItem>
</file>

<file path=customXml/itemProps2.xml><?xml version="1.0" encoding="utf-8"?>
<ds:datastoreItem xmlns:ds="http://schemas.openxmlformats.org/officeDocument/2006/customXml" ds:itemID="{753B93F8-0684-4D5A-9DFB-4CCF94EBB460}">
  <ds:schemaRefs>
    <ds:schemaRef ds:uri="http://schemas.microsoft.com/sharepoint/v3/contenttype/forms"/>
  </ds:schemaRefs>
</ds:datastoreItem>
</file>

<file path=customXml/itemProps3.xml><?xml version="1.0" encoding="utf-8"?>
<ds:datastoreItem xmlns:ds="http://schemas.openxmlformats.org/officeDocument/2006/customXml" ds:itemID="{639051E9-7734-4130-A906-8FA2781FFE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TotalTime>
  <Words>1529</Words>
  <Application>Microsoft Office PowerPoint</Application>
  <PresentationFormat>Custom</PresentationFormat>
  <Paragraphs>98</Paragraphs>
  <Slides>36</Slides>
  <Notes>19</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Let’s Play a Game of SKUNK</vt:lpstr>
      <vt:lpstr>PowerPoint Presentation</vt:lpstr>
      <vt:lpstr>PowerPoint Presentation</vt:lpstr>
      <vt:lpstr>PowerPoint Presentation</vt:lpstr>
      <vt:lpstr>PowerPoint Presentation</vt:lpstr>
      <vt:lpstr>PowerPoint Presentation</vt:lpstr>
      <vt:lpstr>PowerPoint Presentation</vt:lpstr>
      <vt:lpstr>True or False?  Most millionaires are college graduates. </vt:lpstr>
      <vt:lpstr>True or False?  Most millionaires work fewer than 40 hours a week.   </vt:lpstr>
      <vt:lpstr>True or False?  Half (53%) of wealthy Americans are self-made—from a low- or moderate-income upbringing and with no inheritance.     </vt:lpstr>
      <vt:lpstr>True or False?  Stock markets have bears, bulls, unicorns, and ostriches.      </vt:lpstr>
      <vt:lpstr>True or False?  A poor credit rating can keep you from being able to rent an apartment or find a job.      </vt:lpstr>
      <vt:lpstr>True or False?  Evidence of good and bad credit stays on your credit report for 5 years. Credit information older than 5 years is taken off.       </vt:lpstr>
      <vt:lpstr>True or False?  College graduates earn about 65% more than high school graduates.       </vt:lpstr>
      <vt:lpstr>True or False?  When you arrive on your college campus, credit card issuers will be offering you free gifts to sign up for their credit cards.   </vt:lpstr>
      <vt:lpstr>True or False?  If you can’t pay your student loans, you can declare bankruptcy. Your student loans will be treated the same as the rest of your debt.       </vt:lpstr>
      <vt:lpstr>True or False?  Personal spending is out of control and as a result, credit card debt is the number one cause of personal bankruptcies.       </vt:lpstr>
      <vt:lpstr>True or False?  Credit card bills must clearly state how long it takes to pay off your bill if you only pay the minimum monthly payment. It’s the law.   </vt:lpstr>
      <vt:lpstr>True or False?  At age 18, if you decide to save $10.00 a week and invest it at 8% annual interest until you are 65, at age 65, your savings will total $250,000.     </vt:lpstr>
      <vt:lpstr>True or False?  Many low-income people become millionaires by winning the lottery.       </vt:lpstr>
      <vt:lpstr>True or False?  Most millionaires fly first class, wear designer labels, and eat out in restaurants all the time.     </vt:lpstr>
      <vt:lpstr>True or False?  Single people are more often millionaires than married people.         </vt:lpstr>
      <vt:lpstr>How did you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Price, Amanda Jeane</cp:lastModifiedBy>
  <cp:revision>4</cp:revision>
  <dcterms:created xsi:type="dcterms:W3CDTF">2006-08-16T00:00:00Z</dcterms:created>
  <dcterms:modified xsi:type="dcterms:W3CDTF">2026-07-16T15:29:47Z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ies>
</file>