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4"/>
    <p:sldMasterId id="2147483664" r:id="rId5"/>
  </p:sldMasterIdLst>
  <p:notesMasterIdLst>
    <p:notesMasterId r:id="rId117"/>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Lst>
  <p:sldSz cx="12192000" cy="6858000"/>
  <p:notesSz cx="6858000" cy="12192000"/>
  <p:embeddedFontLst>
    <p:embeddedFont>
      <p:font typeface="Alexandria" panose="020B0604020202020204" charset="-78"/>
      <p:regular r:id="rId118"/>
      <p:bold r:id="rId119"/>
    </p:embeddedFont>
    <p:embeddedFont>
      <p:font typeface="Cambria" panose="02040503050406030204" pitchFamily="18" charset="0"/>
      <p:regular r:id="rId120"/>
      <p:bold r:id="rId121"/>
      <p:italic r:id="rId122"/>
      <p:boldItalic r:id="rId123"/>
    </p:embeddedFont>
    <p:embeddedFont>
      <p:font typeface="Georgia" panose="02040502050405020303" pitchFamily="18" charset="0"/>
      <p:regular r:id="rId124"/>
      <p:bold r:id="rId125"/>
      <p:italic r:id="rId126"/>
      <p:boldItalic r:id="rId127"/>
    </p:embeddedFont>
    <p:embeddedFont>
      <p:font typeface="Inter" panose="020B0604020202020204" charset="0"/>
      <p:regular r:id="rId128"/>
      <p:bold r:id="rId129"/>
      <p:italic r:id="rId130"/>
      <p:boldItalic r:id="rId131"/>
    </p:embeddedFont>
    <p:embeddedFont>
      <p:font typeface="Lexend" panose="020B0604020202020204" charset="0"/>
      <p:regular r:id="rId132"/>
      <p:bold r:id="rId133"/>
    </p:embeddedFont>
    <p:embeddedFont>
      <p:font typeface="Lexend Medium" panose="020B0604020202020204" charset="0"/>
      <p:regular r:id="rId134"/>
      <p:bold r:id="rId135"/>
    </p:embeddedFont>
    <p:embeddedFont>
      <p:font typeface="Lora" pitchFamily="2" charset="0"/>
      <p:regular r:id="rId136"/>
      <p:bold r:id="rId137"/>
      <p:italic r:id="rId138"/>
      <p:boldItalic r:id="rId139"/>
    </p:embeddedFont>
    <p:embeddedFont>
      <p:font typeface="Montserrat" panose="00000500000000000000" pitchFamily="2" charset="0"/>
      <p:regular r:id="rId140"/>
      <p:bold r:id="rId141"/>
      <p:italic r:id="rId142"/>
      <p:boldItalic r:id="rId143"/>
    </p:embeddedFont>
    <p:embeddedFont>
      <p:font typeface="Montserrat Black" panose="00000A00000000000000" pitchFamily="2" charset="0"/>
      <p:bold r:id="rId144"/>
      <p:boldItalic r:id="rId145"/>
    </p:embeddedFont>
    <p:embeddedFont>
      <p:font typeface="Oswald" panose="00000500000000000000" pitchFamily="2" charset="0"/>
      <p:regular r:id="rId146"/>
      <p:bold r:id="rId147"/>
    </p:embeddedFont>
    <p:embeddedFont>
      <p:font typeface="Oswald Medium" panose="00000600000000000000" pitchFamily="2" charset="0"/>
      <p:regular r:id="rId148"/>
      <p:bold r:id="rId149"/>
    </p:embeddedFont>
    <p:embeddedFont>
      <p:font typeface="Oswald SemiBold" panose="00000700000000000000" pitchFamily="2" charset="0"/>
      <p:regular r:id="rId150"/>
      <p:bold r:id="rId1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5C21FFA-027A-4112-B62F-677D415971CC}">
  <a:tblStyle styleId="{E5C21FFA-027A-4112-B62F-677D415971C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51CFE66-0FA4-40F8-A4B9-BBB0D1805AA3}"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17" Type="http://schemas.openxmlformats.org/officeDocument/2006/relationships/notesMaster" Target="notesMasters/notesMaster1.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21.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font" Target="fonts/font11.fntdata"/><Relationship Id="rId149" Type="http://schemas.openxmlformats.org/officeDocument/2006/relationships/font" Target="fonts/font32.fntdata"/><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font" Target="fonts/font33.fntdata"/><Relationship Id="rId155"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font" Target="fonts/font7.fntdata"/><Relationship Id="rId129" Type="http://schemas.openxmlformats.org/officeDocument/2006/relationships/font" Target="fonts/font12.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23.fntdata"/><Relationship Id="rId145" Type="http://schemas.openxmlformats.org/officeDocument/2006/relationships/font" Target="fonts/font28.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font" Target="fonts/font2.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13.fntdata"/><Relationship Id="rId135" Type="http://schemas.openxmlformats.org/officeDocument/2006/relationships/font" Target="fonts/font18.fntdata"/><Relationship Id="rId151" Type="http://schemas.openxmlformats.org/officeDocument/2006/relationships/font" Target="fonts/font34.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font" Target="fonts/font24.fntdata"/><Relationship Id="rId146" Type="http://schemas.openxmlformats.org/officeDocument/2006/relationships/font" Target="fonts/font29.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font" Target="fonts/font9.fntdata"/><Relationship Id="rId147" Type="http://schemas.openxmlformats.org/officeDocument/2006/relationships/font" Target="fonts/font3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4.fntdata"/><Relationship Id="rId142" Type="http://schemas.openxmlformats.org/officeDocument/2006/relationships/font" Target="fonts/font25.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20.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15.fntdata"/><Relationship Id="rId153"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font" Target="fonts/font5.fntdata"/><Relationship Id="rId143" Type="http://schemas.openxmlformats.org/officeDocument/2006/relationships/font" Target="fonts/font26.fntdata"/><Relationship Id="rId148" Type="http://schemas.openxmlformats.org/officeDocument/2006/relationships/font" Target="fonts/font31.fntdata"/><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16.fntdata"/><Relationship Id="rId154" Type="http://schemas.openxmlformats.org/officeDocument/2006/relationships/theme" Target="theme/theme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font" Target="fonts/font6.fntdata"/><Relationship Id="rId144" Type="http://schemas.openxmlformats.org/officeDocument/2006/relationships/font" Target="fonts/font27.fntdata"/><Relationship Id="rId90"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google.com/document/d/1ae0IXu3v0ByT_piVVtt_HO5QrEtrmtn0XBVpjSL7zHU/edit?usp=shar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teachers.fee.org/courses/thin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document/d/1Ak52gUEcns6Tb4TBnSJsEDyxGo8BsqapZdbu6j4wtlo/edit?tab=t.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s://www.cnbc.com/2026/07/02/openai-proposes-us-government-own-5percent-stake-to-address-political-blowback.html" TargetMode="External"/><Relationship Id="rId3" Type="http://schemas.openxmlformats.org/officeDocument/2006/relationships/hyperlink" Target="https://www.mondayeconomist.com/p/tuesdays-assorted-links-7fd" TargetMode="External"/><Relationship Id="rId7" Type="http://schemas.openxmlformats.org/officeDocument/2006/relationships/hyperlink" Target="https://www.marketplace.org/story/2026/07/01/a-timeline-250-years-of-the-us-economy"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gizmodo.com/new-jersey-becomes-latest-state-to-pass-law-against-surveillance-pricing-2000780265" TargetMode="External"/><Relationship Id="rId5" Type="http://schemas.openxmlformats.org/officeDocument/2006/relationships/hyperlink" Target="https://archive.ph/V0V7o" TargetMode="External"/><Relationship Id="rId4" Type="http://schemas.openxmlformats.org/officeDocument/2006/relationships/hyperlink" Target="https://www.economist.com/special-report/2026/06/01/foreign-demand-for-american-government-debt-is-becoming-much-less-reliable" TargetMode="External"/><Relationship Id="rId9" Type="http://schemas.openxmlformats.org/officeDocument/2006/relationships/hyperlink" Target="https://www.reuters.com/world/eu-top-court-dismisses-google-fight-against-record-41-billion-eu-antitrust-fine-2026-07-02/"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aseball-reference.com/players/g/guzmage01.s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baseball-almanac.com/players/player.php?p=guzmage01"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con4everyone.uchicago.edu/perfect-pairing-is-oxygen-included-pricing-and-behavioral-economic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conedlink.org/resources/how-to-use-the-behavioral-economics-lessons/"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econedlink.org/resources/behavioral-economics-lesson-four-why-are-we-so-impatient/"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docs.google.com/document/d/13kmEjH_Lg4dGhA8Zh8AcPZKlHCrCJXolFgWU_d2gqQ8/edit?tab=t.0"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f4eb6c85e3_1_13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3f4eb6c85e3_1_13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g3f4eb6c85e3_1_13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f4eb6c85e3_1_114: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f4eb6c85e3_1_114: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Sample FT Classroom Ed. Lesson: </a:t>
            </a:r>
            <a:r>
              <a:rPr lang="en-US" u="sng">
                <a:solidFill>
                  <a:schemeClr val="hlink"/>
                </a:solidFill>
                <a:hlinkClick r:id="rId3"/>
              </a:rPr>
              <a:t>https://docs.google.com/document/d/1ae0IXu3v0ByT_piVVtt_HO5QrEtrmtn0XBVpjSL7zHU/edit?usp=sharing</a:t>
            </a:r>
            <a:r>
              <a:rPr lang="en-US"/>
              <a:t>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7" name="Google Shape;187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8" name="Google Shape;1878;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5"/>
        <p:cNvGrpSpPr/>
        <p:nvPr/>
      </p:nvGrpSpPr>
      <p:grpSpPr>
        <a:xfrm>
          <a:off x="0" y="0"/>
          <a:ext cx="0" cy="0"/>
          <a:chOff x="0" y="0"/>
          <a:chExt cx="0" cy="0"/>
        </a:xfrm>
      </p:grpSpPr>
      <p:sp>
        <p:nvSpPr>
          <p:cNvPr id="1906" name="Google Shape;190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7" name="Google Shape;1907;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8" name="Google Shape;1908;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9" name="Google Shape;1939;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8"/>
        <p:cNvGrpSpPr/>
        <p:nvPr/>
      </p:nvGrpSpPr>
      <p:grpSpPr>
        <a:xfrm>
          <a:off x="0" y="0"/>
          <a:ext cx="0" cy="0"/>
          <a:chOff x="0" y="0"/>
          <a:chExt cx="0" cy="0"/>
        </a:xfrm>
      </p:grpSpPr>
      <p:sp>
        <p:nvSpPr>
          <p:cNvPr id="1949" name="Google Shape;194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0" name="Google Shape;1950;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1" name="Google Shape;1951;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2" name="Google Shape;1962;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3" name="Google Shape;1963;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4" name="Google Shape;1974;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5" name="Google Shape;197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5" name="Google Shape;1985;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6" name="Google Shape;1986;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4" name="Google Shape;2014;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5" name="Google Shape;2015;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7" name="Google Shape;202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8" name="Google Shape;202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7" name="Google Shape;2057;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8" name="Google Shape;2058;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f4eb6c85e3_1_122:notes"/>
          <p:cNvSpPr>
            <a:spLocks noGrp="1" noRot="1" noChangeAspect="1"/>
          </p:cNvSpPr>
          <p:nvPr>
            <p:ph type="sldImg" idx="2"/>
          </p:nvPr>
        </p:nvSpPr>
        <p:spPr>
          <a:xfrm>
            <a:off x="9144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3f4eb6c85e3_1_122:notes"/>
          <p:cNvSpPr txBox="1">
            <a:spLocks noGrp="1"/>
          </p:cNvSpPr>
          <p:nvPr>
            <p:ph type="body" idx="1"/>
          </p:nvPr>
        </p:nvSpPr>
        <p:spPr>
          <a:xfrm>
            <a:off x="914400" y="5867400"/>
            <a:ext cx="7315200" cy="480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2E4A6A"/>
              </a:buClr>
              <a:buSzPts val="1050"/>
              <a:buFont typeface="Calibri"/>
              <a:buNone/>
            </a:pPr>
            <a:r>
              <a:rPr lang="en-US" sz="1050">
                <a:solidFill>
                  <a:srgbClr val="2E4A6A"/>
                </a:solidFill>
              </a:rPr>
              <a:t>We bring these ideas to life through Economic Marvels: everyday objects students recognize, unpacked to show the hidden economic story inside. What students start to see is that the world is incredibly complex and coordinated — often with no one in charge of the whole system. That realization changes how they see work, opportunity, and where they fit in.</a:t>
            </a:r>
            <a:endParaRPr sz="1050">
              <a:solidFill>
                <a:srgbClr val="00FDC8"/>
              </a:solidFill>
            </a:endParaRPr>
          </a:p>
          <a:p>
            <a:pPr marL="0" lvl="0" indent="0" algn="l" rtl="0">
              <a:lnSpc>
                <a:spcPct val="100000"/>
              </a:lnSpc>
              <a:spcBef>
                <a:spcPts val="0"/>
              </a:spcBef>
              <a:spcAft>
                <a:spcPts val="0"/>
              </a:spcAft>
              <a:buSzPts val="1400"/>
              <a:buNone/>
            </a:pPr>
            <a:endParaRPr/>
          </a:p>
        </p:txBody>
      </p:sp>
      <p:sp>
        <p:nvSpPr>
          <p:cNvPr id="216" name="Google Shape;216;g3f4eb6c85e3_1_122:notes"/>
          <p:cNvSpPr txBox="1">
            <a:spLocks noGrp="1"/>
          </p:cNvSpPr>
          <p:nvPr>
            <p:ph type="sldNum" idx="12"/>
          </p:nvPr>
        </p:nvSpPr>
        <p:spPr>
          <a:xfrm>
            <a:off x="5179484" y="11580284"/>
            <a:ext cx="3962400" cy="611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7"/>
        <p:cNvGrpSpPr/>
        <p:nvPr/>
      </p:nvGrpSpPr>
      <p:grpSpPr>
        <a:xfrm>
          <a:off x="0" y="0"/>
          <a:ext cx="0" cy="0"/>
          <a:chOff x="0" y="0"/>
          <a:chExt cx="0" cy="0"/>
        </a:xfrm>
      </p:grpSpPr>
      <p:sp>
        <p:nvSpPr>
          <p:cNvPr id="2078" name="Google Shape;207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9" name="Google Shape;2079;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0" name="Google Shape;2080;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4"/>
        <p:cNvGrpSpPr/>
        <p:nvPr/>
      </p:nvGrpSpPr>
      <p:grpSpPr>
        <a:xfrm>
          <a:off x="0" y="0"/>
          <a:ext cx="0" cy="0"/>
          <a:chOff x="0" y="0"/>
          <a:chExt cx="0" cy="0"/>
        </a:xfrm>
      </p:grpSpPr>
      <p:sp>
        <p:nvSpPr>
          <p:cNvPr id="2095" name="Google Shape;2095;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6" name="Google Shape;2096;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7" name="Google Shape;2097;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f4eb6c85e3_1_137: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f4eb6c85e3_1_137: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f4eb6c85e3_1_149: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f4eb6c85e3_1_149: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f4eb6c85e3_1_153: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f4eb6c85e3_1_153: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f4eb6c85e3_1_159: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f4eb6c85e3_1_159: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https://teachers.fee.org/courses/think</a:t>
            </a:r>
            <a:r>
              <a:rPr lang="en-US"/>
              <a: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f4eb6c85e3_1_164: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f4eb6c85e3_1_164: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f4eb6c85e3_1_171: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3f4eb6c85e3_1_171: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f4eb6c85e3_1_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g3f4eb6c85e3_1_7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g3f4eb6c85e3_1_7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f4eb6c85e3_1_7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3f4eb6c85e3_1_7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3f4eb6c85e3_1_7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 name="Google Shape;7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f4eb6c85e3_1_2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3f4eb6c85e3_1_295: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Based on the Hazlitt Fellowship lecture and assignment by FEE’s Dan Sanchez: </a:t>
            </a:r>
            <a:r>
              <a:rPr lang="en-US" u="sng">
                <a:solidFill>
                  <a:schemeClr val="hlink"/>
                </a:solidFill>
                <a:hlinkClick r:id="rId3"/>
              </a:rPr>
              <a:t>https://docs.google.com/document/d/1Ak52gUEcns6Tb4TBnSJsEDyxGo8BsqapZdbu6j4wtlo/edit?tab=t.0</a:t>
            </a:r>
            <a:r>
              <a:rPr lang="en-US"/>
              <a:t> </a:t>
            </a:r>
            <a:endParaRPr/>
          </a:p>
        </p:txBody>
      </p:sp>
      <p:sp>
        <p:nvSpPr>
          <p:cNvPr id="358" name="Google Shape;358;g3f4eb6c85e3_1_2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f4eb6c85e3_1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g3f4eb6c85e3_1_228: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https://www.mondayeconomist.com/p/tuesdays-assorted-links-7fd</a:t>
            </a:r>
            <a:r>
              <a:rPr lang="en-US"/>
              <a:t> </a:t>
            </a:r>
            <a:endParaRPr/>
          </a:p>
          <a:p>
            <a:pPr marL="762000" lvl="0" indent="-320675" algn="l" rtl="0">
              <a:lnSpc>
                <a:spcPct val="115000"/>
              </a:lnSpc>
              <a:spcBef>
                <a:spcPts val="600"/>
              </a:spcBef>
              <a:spcAft>
                <a:spcPts val="0"/>
              </a:spcAft>
              <a:buClr>
                <a:srgbClr val="363737"/>
              </a:buClr>
              <a:buSzPts val="1450"/>
              <a:buFont typeface="Lora"/>
              <a:buAutoNum type="arabicPeriod"/>
            </a:pPr>
            <a:r>
              <a:rPr lang="en-US" sz="1450">
                <a:solidFill>
                  <a:srgbClr val="363737"/>
                </a:solidFill>
                <a:latin typeface="Lora"/>
                <a:ea typeface="Lora"/>
                <a:cs typeface="Lora"/>
                <a:sym typeface="Lora"/>
              </a:rPr>
              <a:t>Foreign demand for American government debt is becoming much less reliable [</a:t>
            </a:r>
            <a:r>
              <a:rPr lang="en-US" sz="1450" b="1">
                <a:solidFill>
                  <a:srgbClr val="162F65"/>
                </a:solidFill>
                <a:uFill>
                  <a:noFill/>
                </a:uFill>
                <a:latin typeface="Lora"/>
                <a:ea typeface="Lora"/>
                <a:cs typeface="Lora"/>
                <a:sym typeface="Lora"/>
                <a:hlinkClick r:id="rId4">
                  <a:extLst>
                    <a:ext uri="{A12FA001-AC4F-418D-AE19-62706E023703}">
                      <ahyp:hlinkClr xmlns:ahyp="http://schemas.microsoft.com/office/drawing/2018/hyperlinkcolor" val="tx"/>
                    </a:ext>
                  </a:extLst>
                </a:hlinkClick>
              </a:rPr>
              <a:t>The Economist</a:t>
            </a:r>
            <a:r>
              <a:rPr lang="en-US" sz="1450">
                <a:solidFill>
                  <a:srgbClr val="363737"/>
                </a:solidFill>
                <a:latin typeface="Lora"/>
                <a:ea typeface="Lora"/>
                <a:cs typeface="Lora"/>
                <a:sym typeface="Lora"/>
              </a:rPr>
              <a:t> | </a:t>
            </a:r>
            <a:r>
              <a:rPr lang="en-US" sz="1450" b="1">
                <a:solidFill>
                  <a:srgbClr val="162F65"/>
                </a:solidFill>
                <a:uFill>
                  <a:noFill/>
                </a:uFill>
                <a:latin typeface="Lora"/>
                <a:ea typeface="Lora"/>
                <a:cs typeface="Lora"/>
                <a:sym typeface="Lora"/>
                <a:hlinkClick r:id="rId5">
                  <a:extLst>
                    <a:ext uri="{A12FA001-AC4F-418D-AE19-62706E023703}">
                      <ahyp:hlinkClr xmlns:ahyp="http://schemas.microsoft.com/office/drawing/2018/hyperlinkcolor" val="tx"/>
                    </a:ext>
                  </a:extLst>
                </a:hlinkClick>
              </a:rPr>
              <a:t>Archive</a:t>
            </a:r>
            <a:r>
              <a:rPr lang="en-US" sz="1450">
                <a:solidFill>
                  <a:srgbClr val="363737"/>
                </a:solidFill>
                <a:latin typeface="Lora"/>
                <a:ea typeface="Lora"/>
                <a:cs typeface="Lora"/>
                <a:sym typeface="Lora"/>
              </a:rPr>
              <a:t>]</a:t>
            </a:r>
            <a:endParaRPr sz="1450">
              <a:solidFill>
                <a:srgbClr val="363737"/>
              </a:solidFill>
              <a:latin typeface="Lora"/>
              <a:ea typeface="Lora"/>
              <a:cs typeface="Lora"/>
              <a:sym typeface="Lora"/>
            </a:endParaRPr>
          </a:p>
          <a:p>
            <a:pPr marL="762000" lvl="0" indent="-320675" algn="l" rtl="0">
              <a:lnSpc>
                <a:spcPct val="115000"/>
              </a:lnSpc>
              <a:spcBef>
                <a:spcPts val="0"/>
              </a:spcBef>
              <a:spcAft>
                <a:spcPts val="0"/>
              </a:spcAft>
              <a:buClr>
                <a:srgbClr val="363737"/>
              </a:buClr>
              <a:buSzPts val="1450"/>
              <a:buFont typeface="Lora"/>
              <a:buAutoNum type="arabicPeriod"/>
            </a:pPr>
            <a:r>
              <a:rPr lang="en-US" sz="1450">
                <a:solidFill>
                  <a:srgbClr val="363737"/>
                </a:solidFill>
                <a:latin typeface="Lora"/>
                <a:ea typeface="Lora"/>
                <a:cs typeface="Lora"/>
                <a:sym typeface="Lora"/>
              </a:rPr>
              <a:t>New Jersey became the latest state to pass a law banning surveillance pricing, joining Maryland and Connecticut [</a:t>
            </a:r>
            <a:r>
              <a:rPr lang="en-US" sz="1450" b="1">
                <a:solidFill>
                  <a:srgbClr val="162F65"/>
                </a:solidFill>
                <a:uFill>
                  <a:noFill/>
                </a:uFill>
                <a:latin typeface="Lora"/>
                <a:ea typeface="Lora"/>
                <a:cs typeface="Lora"/>
                <a:sym typeface="Lora"/>
                <a:hlinkClick r:id="rId6">
                  <a:extLst>
                    <a:ext uri="{A12FA001-AC4F-418D-AE19-62706E023703}">
                      <ahyp:hlinkClr xmlns:ahyp="http://schemas.microsoft.com/office/drawing/2018/hyperlinkcolor" val="tx"/>
                    </a:ext>
                  </a:extLst>
                </a:hlinkClick>
              </a:rPr>
              <a:t>Gizmodo</a:t>
            </a:r>
            <a:r>
              <a:rPr lang="en-US" sz="1450">
                <a:solidFill>
                  <a:srgbClr val="363737"/>
                </a:solidFill>
                <a:latin typeface="Lora"/>
                <a:ea typeface="Lora"/>
                <a:cs typeface="Lora"/>
                <a:sym typeface="Lora"/>
              </a:rPr>
              <a:t>]</a:t>
            </a:r>
            <a:endParaRPr sz="1450">
              <a:solidFill>
                <a:srgbClr val="363737"/>
              </a:solidFill>
              <a:latin typeface="Lora"/>
              <a:ea typeface="Lora"/>
              <a:cs typeface="Lora"/>
              <a:sym typeface="Lora"/>
            </a:endParaRPr>
          </a:p>
          <a:p>
            <a:pPr marL="762000" lvl="0" indent="-320675" algn="l" rtl="0">
              <a:lnSpc>
                <a:spcPct val="115000"/>
              </a:lnSpc>
              <a:spcBef>
                <a:spcPts val="0"/>
              </a:spcBef>
              <a:spcAft>
                <a:spcPts val="0"/>
              </a:spcAft>
              <a:buClr>
                <a:srgbClr val="363737"/>
              </a:buClr>
              <a:buSzPts val="1450"/>
              <a:buFont typeface="Lora"/>
              <a:buAutoNum type="arabicPeriod"/>
            </a:pPr>
            <a:r>
              <a:rPr lang="en-US" sz="1450">
                <a:solidFill>
                  <a:srgbClr val="363737"/>
                </a:solidFill>
                <a:latin typeface="Lora"/>
                <a:ea typeface="Lora"/>
                <a:cs typeface="Lora"/>
                <a:sym typeface="Lora"/>
              </a:rPr>
              <a:t>250 years of the U.S. economy [</a:t>
            </a:r>
            <a:r>
              <a:rPr lang="en-US" sz="1450" b="1">
                <a:solidFill>
                  <a:srgbClr val="162F65"/>
                </a:solidFill>
                <a:uFill>
                  <a:noFill/>
                </a:uFill>
                <a:latin typeface="Lora"/>
                <a:ea typeface="Lora"/>
                <a:cs typeface="Lora"/>
                <a:sym typeface="Lora"/>
                <a:hlinkClick r:id="rId7">
                  <a:extLst>
                    <a:ext uri="{A12FA001-AC4F-418D-AE19-62706E023703}">
                      <ahyp:hlinkClr xmlns:ahyp="http://schemas.microsoft.com/office/drawing/2018/hyperlinkcolor" val="tx"/>
                    </a:ext>
                  </a:extLst>
                </a:hlinkClick>
              </a:rPr>
              <a:t>NPR’s Marketplace</a:t>
            </a:r>
            <a:r>
              <a:rPr lang="en-US" sz="1450">
                <a:solidFill>
                  <a:srgbClr val="363737"/>
                </a:solidFill>
                <a:latin typeface="Lora"/>
                <a:ea typeface="Lora"/>
                <a:cs typeface="Lora"/>
                <a:sym typeface="Lora"/>
              </a:rPr>
              <a:t>]</a:t>
            </a:r>
            <a:endParaRPr sz="1450">
              <a:solidFill>
                <a:srgbClr val="363737"/>
              </a:solidFill>
              <a:latin typeface="Lora"/>
              <a:ea typeface="Lora"/>
              <a:cs typeface="Lora"/>
              <a:sym typeface="Lora"/>
            </a:endParaRPr>
          </a:p>
          <a:p>
            <a:pPr marL="762000" lvl="0" indent="-320675" algn="l" rtl="0">
              <a:lnSpc>
                <a:spcPct val="115000"/>
              </a:lnSpc>
              <a:spcBef>
                <a:spcPts val="0"/>
              </a:spcBef>
              <a:spcAft>
                <a:spcPts val="0"/>
              </a:spcAft>
              <a:buClr>
                <a:srgbClr val="363737"/>
              </a:buClr>
              <a:buSzPts val="1450"/>
              <a:buFont typeface="Lora"/>
              <a:buAutoNum type="arabicPeriod"/>
            </a:pPr>
            <a:r>
              <a:rPr lang="en-US" sz="1450">
                <a:solidFill>
                  <a:srgbClr val="363737"/>
                </a:solidFill>
                <a:latin typeface="Lora"/>
                <a:ea typeface="Lora"/>
                <a:cs typeface="Lora"/>
                <a:sym typeface="Lora"/>
              </a:rPr>
              <a:t>OpenAI is in early discussions to give the US government a share of the company as part of an effort to soften increasing political pressure on the AI industry [</a:t>
            </a:r>
            <a:r>
              <a:rPr lang="en-US" sz="1450" b="1">
                <a:solidFill>
                  <a:srgbClr val="162F65"/>
                </a:solidFill>
                <a:uFill>
                  <a:noFill/>
                </a:uFill>
                <a:latin typeface="Lora"/>
                <a:ea typeface="Lora"/>
                <a:cs typeface="Lora"/>
                <a:sym typeface="Lora"/>
                <a:hlinkClick r:id="rId8">
                  <a:extLst>
                    <a:ext uri="{A12FA001-AC4F-418D-AE19-62706E023703}">
                      <ahyp:hlinkClr xmlns:ahyp="http://schemas.microsoft.com/office/drawing/2018/hyperlinkcolor" val="tx"/>
                    </a:ext>
                  </a:extLst>
                </a:hlinkClick>
              </a:rPr>
              <a:t>CNBC</a:t>
            </a:r>
            <a:r>
              <a:rPr lang="en-US" sz="1450">
                <a:solidFill>
                  <a:srgbClr val="363737"/>
                </a:solidFill>
                <a:latin typeface="Lora"/>
                <a:ea typeface="Lora"/>
                <a:cs typeface="Lora"/>
                <a:sym typeface="Lora"/>
              </a:rPr>
              <a:t>]</a:t>
            </a:r>
            <a:endParaRPr sz="1450">
              <a:solidFill>
                <a:srgbClr val="363737"/>
              </a:solidFill>
              <a:latin typeface="Lora"/>
              <a:ea typeface="Lora"/>
              <a:cs typeface="Lora"/>
              <a:sym typeface="Lora"/>
            </a:endParaRPr>
          </a:p>
          <a:p>
            <a:pPr marL="762000" lvl="0" indent="-320675" algn="l" rtl="0">
              <a:lnSpc>
                <a:spcPct val="115000"/>
              </a:lnSpc>
              <a:spcBef>
                <a:spcPts val="0"/>
              </a:spcBef>
              <a:spcAft>
                <a:spcPts val="0"/>
              </a:spcAft>
              <a:buClr>
                <a:srgbClr val="363737"/>
              </a:buClr>
              <a:buSzPts val="1450"/>
              <a:buFont typeface="Lora"/>
              <a:buAutoNum type="arabicPeriod"/>
            </a:pPr>
            <a:r>
              <a:rPr lang="en-US" sz="1450">
                <a:solidFill>
                  <a:srgbClr val="363737"/>
                </a:solidFill>
                <a:latin typeface="Lora"/>
                <a:ea typeface="Lora"/>
                <a:cs typeface="Lora"/>
                <a:sym typeface="Lora"/>
              </a:rPr>
              <a:t>Google loses fight over record $4.7 billion EU antitrust fine [</a:t>
            </a:r>
            <a:r>
              <a:rPr lang="en-US" sz="1450" b="1">
                <a:solidFill>
                  <a:srgbClr val="162F65"/>
                </a:solidFill>
                <a:uFill>
                  <a:noFill/>
                </a:uFill>
                <a:latin typeface="Lora"/>
                <a:ea typeface="Lora"/>
                <a:cs typeface="Lora"/>
                <a:sym typeface="Lora"/>
                <a:hlinkClick r:id="rId9">
                  <a:extLst>
                    <a:ext uri="{A12FA001-AC4F-418D-AE19-62706E023703}">
                      <ahyp:hlinkClr xmlns:ahyp="http://schemas.microsoft.com/office/drawing/2018/hyperlinkcolor" val="tx"/>
                    </a:ext>
                  </a:extLst>
                </a:hlinkClick>
              </a:rPr>
              <a:t>Reuters</a:t>
            </a:r>
            <a:r>
              <a:rPr lang="en-US" sz="1450">
                <a:solidFill>
                  <a:srgbClr val="363737"/>
                </a:solidFill>
                <a:latin typeface="Lora"/>
                <a:ea typeface="Lora"/>
                <a:cs typeface="Lora"/>
                <a:sym typeface="Lora"/>
              </a:rPr>
              <a:t>]</a:t>
            </a:r>
            <a:endParaRPr sz="1450">
              <a:solidFill>
                <a:srgbClr val="363737"/>
              </a:solidFill>
              <a:latin typeface="Lora"/>
              <a:ea typeface="Lora"/>
              <a:cs typeface="Lora"/>
              <a:sym typeface="Lora"/>
            </a:endParaRPr>
          </a:p>
          <a:p>
            <a:pPr marL="0" lvl="0" indent="0" algn="l" rtl="0">
              <a:spcBef>
                <a:spcPts val="1400"/>
              </a:spcBef>
              <a:spcAft>
                <a:spcPts val="0"/>
              </a:spcAft>
              <a:buNone/>
            </a:pPr>
            <a:endParaRPr/>
          </a:p>
        </p:txBody>
      </p:sp>
      <p:sp>
        <p:nvSpPr>
          <p:cNvPr id="371" name="Google Shape;371;g3f4eb6c85e3_1_2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f4eb6c85e3_1_3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g3f4eb6c85e3_1_353: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3f4eb6c85e3_1_3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f4eb6c85e3_1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3f4eb6c85e3_1_363: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3f4eb6c85e3_1_3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f4eb6c85e3_1_402: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f4eb6c85e3_1_402: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3f4eb6c85e3_1_4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g3f4eb6c85e3_1_407: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g3f4eb6c85e3_1_4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3f4eb6c85e3_1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3f4eb6c85e3_1_435: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g3f4eb6c85e3_1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3f4eb6c85e3_1_4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3f4eb6c85e3_1_453: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8" name="Google Shape;498;g3f4eb6c85e3_1_45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3f4eb6c85e3_1_4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0" name="Google Shape;530;g3f4eb6c85e3_1_485: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g3f4eb6c85e3_1_4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3f4eb6c85e3_1_4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g3f4eb6c85e3_1_495: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g3f4eb6c85e3_1_4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f4eb6c85e3_1_0: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f4eb6c85e3_1_0: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1300"/>
              <a:t>Before we move into today's discussion, I want to be clear about where FEE stands on behavioral economics, particularly in relation to the Austrian tradition much of our work draws on.</a:t>
            </a:r>
            <a:endParaRPr sz="1300"/>
          </a:p>
          <a:p>
            <a:pPr marL="0" lvl="0" indent="0" algn="l" rtl="0">
              <a:spcBef>
                <a:spcPts val="0"/>
              </a:spcBef>
              <a:spcAft>
                <a:spcPts val="0"/>
              </a:spcAft>
              <a:buClr>
                <a:schemeClr val="dk1"/>
              </a:buClr>
              <a:buFont typeface="Arial"/>
              <a:buNone/>
            </a:pPr>
            <a:r>
              <a:rPr lang="en-US" sz="1300"/>
              <a:t>FEE views behavioral economics as a useful complement to Austrian economics, not a substitute for it. The findings from behavioral research, things like anchoring, loss aversion, and present bias, describe real, observable patterns in how people make decisions. That descriptive work has value. It helps us understand our students, our markets, and ourselves more accurately.</a:t>
            </a:r>
            <a:endParaRPr sz="1300"/>
          </a:p>
          <a:p>
            <a:pPr marL="0" lvl="0" indent="0" algn="l" rtl="0">
              <a:spcBef>
                <a:spcPts val="0"/>
              </a:spcBef>
              <a:spcAft>
                <a:spcPts val="0"/>
              </a:spcAft>
              <a:buClr>
                <a:schemeClr val="dk1"/>
              </a:buClr>
              <a:buFont typeface="Arial"/>
              <a:buNone/>
            </a:pPr>
            <a:r>
              <a:rPr lang="en-US" sz="1300"/>
              <a:t>But behavioral economics cannot resolve what Hayek identified as the knowledge problem. Documenting that people deviate from a textbook rational actor does not tell any planner, regulator, or institution what a given individual actually values, or what choice would truly serve that individual's best interest. The knowledge required to make that judgment remains dispersed, personal, and, in large part, unknowable to anyone standing outside the choice itself.</a:t>
            </a:r>
            <a:endParaRPr sz="1300"/>
          </a:p>
          <a:p>
            <a:pPr marL="0" lvl="0" indent="0" algn="l" rtl="0">
              <a:spcBef>
                <a:spcPts val="0"/>
              </a:spcBef>
              <a:spcAft>
                <a:spcPts val="0"/>
              </a:spcAft>
              <a:buClr>
                <a:schemeClr val="dk1"/>
              </a:buClr>
              <a:buFont typeface="Arial"/>
              <a:buNone/>
            </a:pPr>
            <a:r>
              <a:rPr lang="en-US" sz="1300"/>
              <a:t>This distinction matters most when behavioral findings are used to justify policy. Identifying a bias is not the same as possessing the standing or the knowledge to correct it. When research on behavioral tendencies is used to license paternalistic intervention, nudges, defaults, or mandates designed by planners who claim to know better, it runs into the same information limits Hayek described. The individual, however imperfectly they reason, still holds local knowledge about their own circumstances and preferences that no outside authority can fully replicate or override.</a:t>
            </a:r>
            <a:endParaRPr sz="1300"/>
          </a:p>
          <a:p>
            <a:pPr marL="0" lvl="0" indent="0" algn="l" rtl="0">
              <a:spcBef>
                <a:spcPts val="0"/>
              </a:spcBef>
              <a:spcAft>
                <a:spcPts val="0"/>
              </a:spcAft>
              <a:buClr>
                <a:schemeClr val="dk1"/>
              </a:buClr>
              <a:buFont typeface="Arial"/>
              <a:buNone/>
            </a:pPr>
            <a:r>
              <a:rPr lang="en-US" sz="1300"/>
              <a:t>So our position is this: behavioral economics can inform how we teach, how we design lessons, and how we understand decision-making. It cannot, on its own, justify the policy conclusions some draw from it. We can use these findings to sharpen our understanding of human choice while still holding firm to the view that dispersed knowledge and individual judgment, not centralized correction, remain the foundation of sound economic reasoning.</a:t>
            </a:r>
            <a:endParaRPr sz="1300"/>
          </a:p>
          <a:p>
            <a:pPr marL="0" lvl="0" indent="0" algn="l" rtl="0">
              <a:spcBef>
                <a:spcPts val="0"/>
              </a:spcBef>
              <a:spcAft>
                <a:spcPts val="0"/>
              </a:spcAft>
              <a:buNone/>
            </a:pP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f4eb6c85e3_1_514: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g3f4eb6c85e3_1_514: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3f4eb6c85e3_1_529: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lnSpc>
                <a:spcPct val="115000"/>
              </a:lnSpc>
              <a:spcBef>
                <a:spcPts val="900"/>
              </a:spcBef>
              <a:spcAft>
                <a:spcPts val="0"/>
              </a:spcAft>
              <a:buClr>
                <a:schemeClr val="dk1"/>
              </a:buClr>
              <a:buSzPts val="1100"/>
              <a:buFont typeface="Arial"/>
              <a:buNone/>
            </a:pPr>
            <a:r>
              <a:rPr lang="en-US" sz="1200">
                <a:solidFill>
                  <a:schemeClr val="dk1"/>
                </a:solidFill>
              </a:rPr>
              <a:t>His 2001 pitching statistics outline the following details:</a:t>
            </a:r>
            <a:endParaRPr sz="1200">
              <a:solidFill>
                <a:schemeClr val="dk1"/>
              </a:solidFill>
            </a:endParaRPr>
          </a:p>
          <a:p>
            <a:pPr marL="457200" lvl="0" indent="-228600" algn="l" rtl="0">
              <a:lnSpc>
                <a:spcPct val="115000"/>
              </a:lnSpc>
              <a:spcBef>
                <a:spcPts val="1200"/>
              </a:spcBef>
              <a:spcAft>
                <a:spcPts val="0"/>
              </a:spcAft>
              <a:buClr>
                <a:schemeClr val="dk1"/>
              </a:buClr>
              <a:buSzPts val="1200"/>
              <a:buNone/>
            </a:pPr>
            <a:r>
              <a:rPr lang="en-US" sz="1200" b="1">
                <a:solidFill>
                  <a:schemeClr val="dk1"/>
                </a:solidFill>
              </a:rPr>
              <a:t>Games Pitched (G):</a:t>
            </a:r>
            <a:r>
              <a:rPr lang="en-US" sz="1200">
                <a:solidFill>
                  <a:schemeClr val="dk1"/>
                </a:solidFill>
              </a:rPr>
              <a:t> 4</a:t>
            </a:r>
            <a:endParaRPr sz="1200">
              <a:solidFill>
                <a:schemeClr val="dk1"/>
              </a:solidFill>
            </a:endParaRPr>
          </a:p>
          <a:p>
            <a:pPr marL="457200" lvl="0" indent="-228600" algn="l" rtl="0">
              <a:lnSpc>
                <a:spcPct val="115000"/>
              </a:lnSpc>
              <a:spcBef>
                <a:spcPts val="2100"/>
              </a:spcBef>
              <a:spcAft>
                <a:spcPts val="0"/>
              </a:spcAft>
              <a:buClr>
                <a:schemeClr val="dk1"/>
              </a:buClr>
              <a:buSzPts val="1200"/>
              <a:buNone/>
            </a:pPr>
            <a:r>
              <a:rPr lang="en-US" sz="1200" b="1">
                <a:solidFill>
                  <a:schemeClr val="dk1"/>
                </a:solidFill>
              </a:rPr>
              <a:t>Earned Run Average (ERA):</a:t>
            </a:r>
            <a:r>
              <a:rPr lang="en-US" sz="1200">
                <a:solidFill>
                  <a:schemeClr val="dk1"/>
                </a:solidFill>
              </a:rPr>
              <a:t> \(2.89\)</a:t>
            </a:r>
            <a:endParaRPr sz="1200">
              <a:solidFill>
                <a:schemeClr val="dk1"/>
              </a:solidFill>
            </a:endParaRPr>
          </a:p>
          <a:p>
            <a:pPr marL="457200" lvl="0" indent="-228600" algn="l" rtl="0">
              <a:lnSpc>
                <a:spcPct val="115000"/>
              </a:lnSpc>
              <a:spcBef>
                <a:spcPts val="2100"/>
              </a:spcBef>
              <a:spcAft>
                <a:spcPts val="0"/>
              </a:spcAft>
              <a:buClr>
                <a:schemeClr val="dk1"/>
              </a:buClr>
              <a:buSzPts val="1200"/>
              <a:buNone/>
            </a:pPr>
            <a:r>
              <a:rPr lang="en-US" sz="1200" b="1">
                <a:solidFill>
                  <a:schemeClr val="dk1"/>
                </a:solidFill>
              </a:rPr>
              <a:t>Innings Pitched (IP):</a:t>
            </a:r>
            <a:r>
              <a:rPr lang="en-US" sz="1200">
                <a:solidFill>
                  <a:schemeClr val="dk1"/>
                </a:solidFill>
              </a:rPr>
              <a:t> \(9.1\)</a:t>
            </a:r>
            <a:endParaRPr sz="1200">
              <a:solidFill>
                <a:schemeClr val="dk1"/>
              </a:solidFill>
            </a:endParaRPr>
          </a:p>
          <a:p>
            <a:pPr marL="457200" lvl="0" indent="-228600" algn="l" rtl="0">
              <a:lnSpc>
                <a:spcPct val="115000"/>
              </a:lnSpc>
              <a:spcBef>
                <a:spcPts val="2100"/>
              </a:spcBef>
              <a:spcAft>
                <a:spcPts val="0"/>
              </a:spcAft>
              <a:buClr>
                <a:schemeClr val="dk1"/>
              </a:buClr>
              <a:buSzPts val="1200"/>
              <a:buNone/>
            </a:pPr>
            <a:r>
              <a:rPr lang="en-US" sz="1200" b="1">
                <a:solidFill>
                  <a:schemeClr val="dk1"/>
                </a:solidFill>
              </a:rPr>
              <a:t>Strikeouts (SO):</a:t>
            </a:r>
            <a:r>
              <a:rPr lang="en-US" sz="1200">
                <a:solidFill>
                  <a:schemeClr val="dk1"/>
                </a:solidFill>
              </a:rPr>
              <a:t> 4 [</a:t>
            </a:r>
            <a:r>
              <a:rPr lang="en-US" sz="1200" u="sng">
                <a:solidFill>
                  <a:schemeClr val="hlink"/>
                </a:solidFill>
                <a:hlinkClick r:id="rId3"/>
              </a:rPr>
              <a:t>1</a:t>
            </a:r>
            <a:r>
              <a:rPr lang="en-US" sz="1200">
                <a:solidFill>
                  <a:schemeClr val="dk1"/>
                </a:solidFill>
              </a:rPr>
              <a:t>,</a:t>
            </a:r>
            <a:r>
              <a:rPr lang="en-US" sz="1200">
                <a:solidFill>
                  <a:schemeClr val="dk1"/>
                </a:solidFill>
                <a:uFill>
                  <a:noFill/>
                </a:uFill>
                <a:hlinkClick r:id="rId4">
                  <a:extLst>
                    <a:ext uri="{A12FA001-AC4F-418D-AE19-62706E023703}">
                      <ahyp:hlinkClr xmlns:ahyp="http://schemas.microsoft.com/office/drawing/2018/hyperlinkcolor" val="tx"/>
                    </a:ext>
                  </a:extLst>
                </a:hlinkClick>
              </a:rPr>
              <a:t> </a:t>
            </a:r>
            <a:r>
              <a:rPr lang="en-US" sz="1200" u="sng">
                <a:solidFill>
                  <a:schemeClr val="hlink"/>
                </a:solidFill>
                <a:hlinkClick r:id="rId4"/>
              </a:rPr>
              <a:t>2</a:t>
            </a:r>
            <a:r>
              <a:rPr lang="en-US" sz="1200">
                <a:solidFill>
                  <a:schemeClr val="dk1"/>
                </a:solidFill>
              </a:rPr>
              <a:t>]</a:t>
            </a:r>
            <a:endParaRPr sz="1200">
              <a:solidFill>
                <a:schemeClr val="dk1"/>
              </a:solidFill>
            </a:endParaRPr>
          </a:p>
          <a:p>
            <a:pPr marL="0" lvl="0" indent="0" algn="l" rtl="0">
              <a:spcBef>
                <a:spcPts val="2100"/>
              </a:spcBef>
              <a:spcAft>
                <a:spcPts val="0"/>
              </a:spcAft>
              <a:buNone/>
            </a:pPr>
            <a:endParaRPr/>
          </a:p>
        </p:txBody>
      </p:sp>
      <p:sp>
        <p:nvSpPr>
          <p:cNvPr id="577" name="Google Shape;577;g3f4eb6c85e3_1_529: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f4eb6c85e3_1_550: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g3f4eb6c85e3_1_550: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f4eb6c85e3_1_579: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9" name="Google Shape;629;g3f4eb6c85e3_1_579: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3f4eb6c85e3_1_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g3f4eb6c85e3_1_594: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6" name="Google Shape;646;g3f4eb6c85e3_1_59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f4eb6c85e3_1_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g3f4eb6c85e3_1_620: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3" name="Google Shape;673;g3f4eb6c85e3_1_6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f4eb6c85e3_1_10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g3f4eb6c85e3_1_1048: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Title slide. Open by orienting the room: this is the conceptual heart of the day. Everything before built up subjective value and marginal utility; now we ask what PRICES do with all those individual valuations. Tell them by the end they'll explain (1) why a Dodgers ticket costs 3x a midweek game and (2) how a piece of cardboard hits $1M — using the same single idea.</a:t>
            </a:r>
            <a:endParaRPr/>
          </a:p>
        </p:txBody>
      </p:sp>
      <p:sp>
        <p:nvSpPr>
          <p:cNvPr id="712" name="Google Shape;712;g3f4eb6c85e3_1_10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f4eb6c85e3_1_1059: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f4eb6c85e3_1_1059: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f4eb6c85e3_1_10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8" name="Google Shape;728;g3f4eb6c85e3_1_1063: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Frame the arc: prices are the engine that connects the subjective-value session to the invisible-hand session. Read the essential question aloud and tell them to hold both puzzles — the whole session is the answer. Don't answer yet. ~2 min on this slide.</a:t>
            </a:r>
            <a:endParaRPr/>
          </a:p>
        </p:txBody>
      </p:sp>
      <p:sp>
        <p:nvSpPr>
          <p:cNvPr id="729" name="Google Shape;729;g3f4eb6c85e3_1_10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3f4eb6c85e3_1_1088: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3f4eb6c85e3_1_1088: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f4eb6c85e3_1_10:notes"/>
          <p:cNvSpPr>
            <a:spLocks noGrp="1" noRot="1" noChangeAspect="1"/>
          </p:cNvSpPr>
          <p:nvPr>
            <p:ph type="sldImg" idx="2"/>
          </p:nvPr>
        </p:nvSpPr>
        <p:spPr>
          <a:xfrm>
            <a:off x="9144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g3f4eb6c85e3_1_10:notes"/>
          <p:cNvSpPr txBox="1">
            <a:spLocks noGrp="1"/>
          </p:cNvSpPr>
          <p:nvPr>
            <p:ph type="body" idx="1"/>
          </p:nvPr>
        </p:nvSpPr>
        <p:spPr>
          <a:xfrm>
            <a:off x="914400" y="5867400"/>
            <a:ext cx="7315200" cy="480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rgbClr val="000000"/>
                </a:solidFill>
              </a:rPr>
              <a:t>Welcome and thank you for being here today.</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We are the Foundation for Economic Education, and this is a quick look at who we are, what we believe, and the work we are doing with students across the country.</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FEE has been around since 1946 -- making us one of the longest-running economics education organizations in the United States.</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Everything we do comes back to one core idea: that economic understanding empowers individuals to make better decisions, build better lives, and contribute to a stronger society.</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Let's get started.</a:t>
            </a:r>
            <a:endParaRPr/>
          </a:p>
        </p:txBody>
      </p:sp>
      <p:sp>
        <p:nvSpPr>
          <p:cNvPr id="98" name="Google Shape;98;g3f4eb6c85e3_1_10:notes"/>
          <p:cNvSpPr txBox="1">
            <a:spLocks noGrp="1"/>
          </p:cNvSpPr>
          <p:nvPr>
            <p:ph type="sldNum" idx="12"/>
          </p:nvPr>
        </p:nvSpPr>
        <p:spPr>
          <a:xfrm>
            <a:off x="5179484" y="11580284"/>
            <a:ext cx="3962400" cy="611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3f4eb6c85e3_1_1096: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3f4eb6c85e3_1_1096: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3f4eb6c85e3_1_1105: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3f4eb6c85e3_1_1105: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f4eb6c85e3_1_1110: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f4eb6c85e3_1_1110: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lnSpc>
                <a:spcPct val="106666"/>
              </a:lnSpc>
              <a:spcBef>
                <a:spcPts val="0"/>
              </a:spcBef>
              <a:spcAft>
                <a:spcPts val="300"/>
              </a:spcAft>
              <a:buClr>
                <a:schemeClr val="dk1"/>
              </a:buClr>
              <a:buSzPts val="1100"/>
              <a:buFont typeface="Arial"/>
              <a:buNone/>
            </a:pPr>
            <a:r>
              <a:rPr lang="en-US" sz="1350">
                <a:solidFill>
                  <a:srgbClr val="222222"/>
                </a:solidFill>
                <a:latin typeface="Calibri"/>
                <a:ea typeface="Calibri"/>
                <a:cs typeface="Calibri"/>
                <a:sym typeface="Calibri"/>
              </a:rPr>
              <a:t>Production cost: pennies of ink, paper, and fabric. Expected auction value: </a:t>
            </a:r>
            <a:r>
              <a:rPr lang="en-US" sz="1350" b="1">
                <a:solidFill>
                  <a:srgbClr val="C8102E"/>
                </a:solidFill>
                <a:latin typeface="Calibri"/>
                <a:ea typeface="Calibri"/>
                <a:cs typeface="Calibri"/>
                <a:sym typeface="Calibri"/>
              </a:rPr>
              <a:t>around $1 million</a:t>
            </a:r>
            <a:r>
              <a:rPr lang="en-US" sz="1350">
                <a:solidFill>
                  <a:srgbClr val="222222"/>
                </a:solidFill>
                <a:latin typeface="Calibri"/>
                <a:ea typeface="Calibri"/>
                <a:cs typeface="Calibri"/>
                <a:sym typeface="Calibri"/>
              </a:rPr>
              <a:t> — more than an average Pittsburgh house. The Pirates offered 30 years of season tickets to pry it loose; the card still headed to auction, because an auction is exactly how a market rations the single unit that can’t be reproduced: whoever values it most, wins it.</a:t>
            </a:r>
            <a:endParaRPr sz="14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3f4eb6c85e3_1_1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Google Shape;788;g3f4eb6c85e3_1_1115: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Hook, 5 min. Project the two tickets and let the room call out which is pricier and WHY before you reveal. Resist the word 'greed' — write it on the board and cross it out; we'll replace it with 'signal.' Key beat: nothing about the seat changed; only how many people want in changed. Hold the puzzle.</a:t>
            </a:r>
            <a:endParaRPr/>
          </a:p>
        </p:txBody>
      </p:sp>
      <p:sp>
        <p:nvSpPr>
          <p:cNvPr id="789" name="Google Shape;789;g3f4eb6c85e3_1_1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3f4eb6c85e3_1_1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3f4eb6c85e3_1_1132: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Core concept, 12 min — this is the heart of the session. Walk the three rows top to bottom: knowledge is dispersed -&gt; price compresses it -&gt; no central command. Then read the Hayek quote; this is THE Austrian point (The Use of Knowledge in Society, 1945). Land the facilitator prompt hard — it reframes 'greed' as 'information.' If a teacher pushes back that the team obviously sets prices, clarify: they set an algorithm that RESPONDS to demand; they don't know the right number in advance any more than you do.</a:t>
            </a:r>
            <a:endParaRPr/>
          </a:p>
        </p:txBody>
      </p:sp>
      <p:sp>
        <p:nvSpPr>
          <p:cNvPr id="807" name="Google Shape;807;g3f4eb6c85e3_1_1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3f4eb6c85e3_1_1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4" name="Google Shape;834;g3f4eb6c85e3_1_1159: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Extreme case, 12 min. Build the spectrum from elastic (coffee) to perfectly inelastic (the 1-of-1). The visual payoff: when the supply curve is vertical, a demand spike has nowhere to go but PRICE. That's why pennies of materials become $1M. Mention the Pirates dangled 30 years of season tickets and Livvy Dunne offered a suite seat — and the kid still sent it to auction, because an auction is how a market rations a single unreproducible unit: highest bidder wins. Tie back: same mechanism as tickets, just the limiting case.</a:t>
            </a:r>
            <a:endParaRPr/>
          </a:p>
        </p:txBody>
      </p:sp>
      <p:sp>
        <p:nvSpPr>
          <p:cNvPr id="835" name="Google Shape;835;g3f4eb6c85e3_1_11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g3f4eb6c85e3_1_1189: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5" name="Google Shape;865;g3f4eb6c85e3_1_1189: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3f4eb6c85e3_1_1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1" name="Google Shape;871;g3f4eb6c85e3_1_1196: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Synthesis, 8 min. Put both cases on one axis. The single most important row is 'what absorbs the change' — tickets split it between price and quantity; the card forces it all onto price. Drive home: the price was DISCOVERED, not dictated. That word is the bridge to the next session. End by asking: if prices coordinate strangers this well with no one in charge, what ELSE does the market organize on its own? (→ Invisible Hand.)</a:t>
            </a:r>
            <a:endParaRPr/>
          </a:p>
        </p:txBody>
      </p:sp>
      <p:sp>
        <p:nvSpPr>
          <p:cNvPr id="872" name="Google Shape;872;g3f4eb6c85e3_1_11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3f4eb6c85e3_1_1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g3f4eb6c85e3_1_1235:notes"/>
          <p:cNvSpPr txBox="1">
            <a:spLocks noGrp="1"/>
          </p:cNvSpPr>
          <p:nvPr>
            <p:ph type="body" idx="1"/>
          </p:nvPr>
        </p:nvSpPr>
        <p:spPr>
          <a:xfrm>
            <a:off x="685800" y="4400550"/>
            <a:ext cx="5486400" cy="360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Classroom transfer, 5 min. These are ready-to-use moves — tell teachers to pick one for tomorrow. The 'de gustibus' move is the sleeper: it teaches the positive/normative distinction, which is a standards staple. Close with the exit question; have a few teachers share aloud. This doubles as your formative check that the signal concept landed.</a:t>
            </a:r>
            <a:endParaRPr/>
          </a:p>
        </p:txBody>
      </p:sp>
      <p:sp>
        <p:nvSpPr>
          <p:cNvPr id="912" name="Google Shape;912;g3f4eb6c85e3_1_12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8" name="Google Shape;93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f4eb6c85e3_1_17:notes"/>
          <p:cNvSpPr>
            <a:spLocks noGrp="1" noRot="1" noChangeAspect="1"/>
          </p:cNvSpPr>
          <p:nvPr>
            <p:ph type="sldImg" idx="2"/>
          </p:nvPr>
        </p:nvSpPr>
        <p:spPr>
          <a:xfrm>
            <a:off x="9144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105" name="Google Shape;105;g3f4eb6c85e3_1_17:notes"/>
          <p:cNvSpPr txBox="1">
            <a:spLocks noGrp="1"/>
          </p:cNvSpPr>
          <p:nvPr>
            <p:ph type="body" idx="1"/>
          </p:nvPr>
        </p:nvSpPr>
        <p:spPr>
          <a:xfrm>
            <a:off x="914400" y="5867400"/>
            <a:ext cx="7315200" cy="48012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900"/>
              <a:buNone/>
            </a:pPr>
            <a:r>
              <a:rPr lang="en-US" sz="1600" b="0" i="0" u="none" strike="noStrike" cap="none">
                <a:solidFill>
                  <a:srgbClr val="000000"/>
                </a:solidFill>
              </a:rPr>
              <a:t>These six beliefs are the foundation of everything FEE produces.</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We believe every individual has inherent dignity and the right to chart their own course. Systems -- political or economic -- exist to serve people, not the other way around.</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We believe in equality before the law, full stop. Every person, regardless of background, deserves the same rights and the same protections.</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We believe secure property rights are one of the most powerful tools for lifting people out of poverty. When people can own, build, and protect what they earn, opportunity follows.</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We believe markets -- voluntary exchange and entrepreneurship -- are the most effective engine of upward mobility ever developed. Success in a market economy comes from creating value for others.</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We believe a healthy society requires free expression and open debate. Ideas should compete in the open, not be suppressed.</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And finally, we believe freedom is never guaranteed. It has to be taught, modeled, and passed on. That is precisely why FEE exists.</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This quote from our president captures it well: liberty is not a political direction -- it is a framework for living. We are here to help the next generation understand and use that framework.</a:t>
            </a:r>
            <a:endParaRPr/>
          </a:p>
        </p:txBody>
      </p:sp>
      <p:sp>
        <p:nvSpPr>
          <p:cNvPr id="106" name="Google Shape;106;g3f4eb6c85e3_1_17:notes"/>
          <p:cNvSpPr txBox="1">
            <a:spLocks noGrp="1"/>
          </p:cNvSpPr>
          <p:nvPr>
            <p:ph type="sldNum" idx="12"/>
          </p:nvPr>
        </p:nvSpPr>
        <p:spPr>
          <a:xfrm>
            <a:off x="5179484" y="11580284"/>
            <a:ext cx="3962400" cy="611700"/>
          </a:xfrm>
          <a:prstGeom prst="rect">
            <a:avLst/>
          </a:prstGeom>
          <a:noFill/>
          <a:ln>
            <a:noFill/>
          </a:ln>
        </p:spPr>
        <p:txBody>
          <a:bodyPr spcFirstLastPara="1" wrap="square" lIns="121900" tIns="60925" rIns="121900" bIns="60925" anchor="b" anchorCtr="0">
            <a:noAutofit/>
          </a:bodyPr>
          <a:lstStyle/>
          <a:p>
            <a:pPr marL="0" lvl="0" indent="0" algn="r" rtl="0">
              <a:lnSpc>
                <a:spcPct val="100000"/>
              </a:lnSpc>
              <a:spcBef>
                <a:spcPts val="0"/>
              </a:spcBef>
              <a:spcAft>
                <a:spcPts val="0"/>
              </a:spcAft>
              <a:buSzPts val="19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8" name="Google Shape;9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3f4eb6c85e3_1_1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3f4eb6c85e3_1_1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6" name="Google Shape;996;g3f4eb6c85e3_1_13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SLIDES_API190463864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SLIDES_API190463864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This is Slido interaction slide, please don't delete it.</a:t>
            </a:r>
            <a:br>
              <a:rPr lang="en-US"/>
            </a:br>
            <a:r>
              <a:rPr lang="en-US"/>
              <a:t>✅ Click on 'Present with Slido' and the poll will launch automatically when you get to this slide.</a:t>
            </a:r>
            <a:endParaRPr/>
          </a:p>
        </p:txBody>
      </p:sp>
      <p:sp>
        <p:nvSpPr>
          <p:cNvPr id="1005" name="Google Shape;1005;SLIDES_API190463864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8" name="Google Shape;101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3f4eb6c85e3_1_1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3f4eb6c85e3_1_13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2" name="Google Shape;1032;g3f4eb6c85e3_1_13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7" name="Google Shape;103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8" name="Google Shape;103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SLIDES_API11124631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SLIDES_API111246316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This is Slido interaction slide, please don't delete it.</a:t>
            </a:r>
            <a:br>
              <a:rPr lang="en-US"/>
            </a:br>
            <a:r>
              <a:rPr lang="en-US"/>
              <a:t>✅ Click on 'Present with Slido' and the poll will launch automatically when you get to this slide.</a:t>
            </a:r>
            <a:endParaRPr/>
          </a:p>
        </p:txBody>
      </p:sp>
      <p:sp>
        <p:nvSpPr>
          <p:cNvPr id="1058" name="Google Shape;1058;SLIDES_API111246316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0" name="Google Shape;107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Introduced only after the reading: unbundling — separating what was once one all-inclusive price into multiple components priced separately. Pioneered by Spirit Airlines in 2006, following deregulation that let low-cost carriers compete on price.</a:t>
            </a:r>
            <a:endParaRPr/>
          </a:p>
          <a:p>
            <a:pPr marL="0" lvl="0" indent="0" algn="l" rtl="0">
              <a:spcBef>
                <a:spcPts val="0"/>
              </a:spcBef>
              <a:spcAft>
                <a:spcPts val="0"/>
              </a:spcAft>
              <a:buNone/>
            </a:pPr>
            <a:endParaRPr/>
          </a:p>
        </p:txBody>
      </p:sp>
      <p:sp>
        <p:nvSpPr>
          <p:cNvPr id="1071" name="Google Shape;107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g3f510fe344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0" name="Google Shape;1090;g3f510fe344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https://econ4everyone.uchicago.edu/perfect-pairing-is-oxygen-included-pricing-and-behavioral-economics/</a:t>
            </a:r>
            <a:r>
              <a:rPr lang="en-US"/>
              <a:t> </a:t>
            </a:r>
            <a:endParaRPr/>
          </a:p>
        </p:txBody>
      </p:sp>
      <p:sp>
        <p:nvSpPr>
          <p:cNvPr id="1091" name="Google Shape;1091;g3f510fe344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SLIDES_API113778341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7" name="Google Shape;1097;SLIDES_API113778341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This is Slido interaction slide, please don't delete it.</a:t>
            </a:r>
            <a:br>
              <a:rPr lang="en-US"/>
            </a:br>
            <a:r>
              <a:rPr lang="en-US"/>
              <a:t>✅ Click on 'Present with Slido' and the poll will launch automatically when you get to this slide.</a:t>
            </a:r>
            <a:endParaRPr/>
          </a:p>
        </p:txBody>
      </p:sp>
      <p:sp>
        <p:nvSpPr>
          <p:cNvPr id="1098" name="Google Shape;1098;SLIDES_API113778341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f4eb6c85e3_1_56:notes"/>
          <p:cNvSpPr>
            <a:spLocks noGrp="1" noRot="1" noChangeAspect="1"/>
          </p:cNvSpPr>
          <p:nvPr>
            <p:ph type="sldImg" idx="2"/>
          </p:nvPr>
        </p:nvSpPr>
        <p:spPr>
          <a:xfrm>
            <a:off x="9144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145" name="Google Shape;145;g3f4eb6c85e3_1_56:notes"/>
          <p:cNvSpPr txBox="1">
            <a:spLocks noGrp="1"/>
          </p:cNvSpPr>
          <p:nvPr>
            <p:ph type="body" idx="1"/>
          </p:nvPr>
        </p:nvSpPr>
        <p:spPr>
          <a:xfrm>
            <a:off x="914400" y="5867400"/>
            <a:ext cx="7315200" cy="48012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0"/>
              </a:spcBef>
              <a:spcAft>
                <a:spcPts val="0"/>
              </a:spcAft>
              <a:buSzPts val="1900"/>
              <a:buNone/>
            </a:pPr>
            <a:r>
              <a:rPr lang="en-US" sz="1600" b="0" i="0" u="none" strike="noStrike" cap="none">
                <a:solidFill>
                  <a:srgbClr val="000000"/>
                </a:solidFill>
              </a:rPr>
              <a:t>One of the most powerful tools in our curriculum is an essay written by our founder, Leonard E. Read, in 1958.</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It is told from the perspective of a simple pencil, and it makes one of the most profound economic arguments you will ever encounter: no single person on earth knows how to make a pencil from scratch.</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Think about what goes into one. Wood from a forest in the Pacific Northwest. Graphite mined in Sri Lanka. Rubber from Malaysia. Paint, lacquer, metal -- each from different corners of the world.</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And yet, no central authority planned or directed any of it. Thousands of people, most of whom will never meet, each contributed their small piece -- guided by prices, incentives, and the freedom to trade.</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'I, Pencil' is a short read, but it changes how students see the world around them. That pencil on their desk suddenly becomes a window into how the entire global economy works.</a:t>
            </a:r>
            <a:endParaRPr/>
          </a:p>
          <a:p>
            <a:pPr marL="0" lvl="0" indent="0" algn="l" rtl="0">
              <a:lnSpc>
                <a:spcPct val="100000"/>
              </a:lnSpc>
              <a:spcBef>
                <a:spcPts val="0"/>
              </a:spcBef>
              <a:spcAft>
                <a:spcPts val="0"/>
              </a:spcAft>
              <a:buSzPts val="1900"/>
              <a:buNone/>
            </a:pPr>
            <a:r>
              <a:rPr lang="en-US" sz="1600" b="0" i="0" u="none" strike="noStrike" cap="none">
                <a:solidFill>
                  <a:srgbClr val="000000"/>
                </a:solidFill>
              </a:rPr>
              <a:t>We use it as an anchor for our Economic Marvels lesson series, which we will talk about on the next slide.</a:t>
            </a:r>
            <a:endParaRPr/>
          </a:p>
        </p:txBody>
      </p:sp>
      <p:sp>
        <p:nvSpPr>
          <p:cNvPr id="146" name="Google Shape;146;g3f4eb6c85e3_1_56:notes"/>
          <p:cNvSpPr txBox="1">
            <a:spLocks noGrp="1"/>
          </p:cNvSpPr>
          <p:nvPr>
            <p:ph type="sldNum" idx="12"/>
          </p:nvPr>
        </p:nvSpPr>
        <p:spPr>
          <a:xfrm>
            <a:off x="5179484" y="11580284"/>
            <a:ext cx="3962400" cy="611700"/>
          </a:xfrm>
          <a:prstGeom prst="rect">
            <a:avLst/>
          </a:prstGeom>
          <a:noFill/>
          <a:ln>
            <a:noFill/>
          </a:ln>
        </p:spPr>
        <p:txBody>
          <a:bodyPr spcFirstLastPara="1" wrap="square" lIns="121900" tIns="60925" rIns="121900" bIns="60925" anchor="b" anchorCtr="0">
            <a:noAutofit/>
          </a:bodyPr>
          <a:lstStyle/>
          <a:p>
            <a:pPr marL="0" lvl="0" indent="0" algn="r" rtl="0">
              <a:lnSpc>
                <a:spcPct val="100000"/>
              </a:lnSpc>
              <a:spcBef>
                <a:spcPts val="0"/>
              </a:spcBef>
              <a:spcAft>
                <a:spcPts val="0"/>
              </a:spcAft>
              <a:buSzPts val="19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1" name="Google Shape;111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4" name="Google Shape;11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0" name="Google Shape;116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SLIDES_API170559858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SLIDES_API170559858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This is Slido interaction slide, please don't delete it.</a:t>
            </a:r>
            <a:br>
              <a:rPr lang="en-US"/>
            </a:br>
            <a:r>
              <a:rPr lang="en-US"/>
              <a:t>✅ Click on 'Present with Slido' and the poll will launch automatically when you get to this slide.</a:t>
            </a:r>
            <a:endParaRPr/>
          </a:p>
        </p:txBody>
      </p:sp>
      <p:sp>
        <p:nvSpPr>
          <p:cNvPr id="1179" name="Google Shape;1179;SLIDES_API170559858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aside (optional, for Q&amp;A): behavioral economics sits somewhat uneasily inside the Austrian tradition FEE draws on. Mises's praxeology treats all purposeful action as rational by definition -- from the actor's own subjective standpoint there is no 'irrational' choice to correct, only successful or unsuccessful attempts to satisfy one's own subjectively-ranked ends. Behavioral economics' laboratory claims about systematic 'bias' import an external, economist-defined standard of rationality that many Austrians reject on subjectivist grounds. There is also a policy-level tension: behavioral findings are frequently used to justify paternalistic 'nudge' policy, which sits uncomfortably next to the Hayekian knowledge problem -- if planners cannot out-know dispersed individual knowledge, they are equally unlikely to reliably know when and how to correct an individual's 'biased' choice. This is not a unanimous rejection, though -- some Austrian-influenced economists find behavioral economics useful descriptively (evidence of how real people act) while still resisting the paternalist policy conclusions often layered on top of it. Raise this only if asked -- it is not part of the core CEE-contracted content.</a:t>
            </a:r>
            <a:endParaRPr/>
          </a:p>
        </p:txBody>
      </p:sp>
      <p:sp>
        <p:nvSpPr>
          <p:cNvPr id="1192" name="Google Shape;119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SLIDES_API345688677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SLIDES_API34568867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 This is Slido interaction slide, please don't delete it.</a:t>
            </a:r>
            <a:br>
              <a:rPr lang="en-US"/>
            </a:br>
            <a:r>
              <a:rPr lang="en-US"/>
              <a:t>✅ Click on 'Present with Slido' and the poll will launch automatically when you get to this slide.</a:t>
            </a:r>
            <a:endParaRPr/>
          </a:p>
        </p:txBody>
      </p:sp>
      <p:sp>
        <p:nvSpPr>
          <p:cNvPr id="1204" name="Google Shape;1204;SLIDES_API34568867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3f510fe344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g3f510fe344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Presenter's aside (optional, for Q&amp;A): behavioral economics sits somewhat uneasily inside the Austrian tradition FEE draws on. Mises's praxeology treats all purposeful action as rational by definition -- from the actor's own subjective standpoint there is no 'irrational' choice to correct, only successful or unsuccessful attempts to satisfy one's own subjectively-ranked ends. Behavioral economics' laboratory claims about systematic 'bias' import an external, economist-defined standard of rationality that many Austrians reject on subjectivist grounds. There is also a policy-level tension: behavioral findings are frequently used to justify paternalistic 'nudge' policy, which sits uncomfortably next to the Hayekian knowledge problem -- if planners cannot out-know dispersed individual knowledge, they are equally unlikely to reliably know when and how to correct an individual's 'biased' choice. This is not a unanimous rejection, though -- some Austrian-influenced economists find behavioral economics useful descriptively (evidence of how real people act) while still resisting the paternalist policy conclusions often layered on top of it. Raise this only if asked -- it is not part of the core CEE-contracted content.</a:t>
            </a:r>
            <a:endParaRPr/>
          </a:p>
        </p:txBody>
      </p:sp>
      <p:sp>
        <p:nvSpPr>
          <p:cNvPr id="1217" name="Google Shape;1217;g3f510fe344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3f510fe3444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8" name="Google Shape;1228;g3f510fe3444_0_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https://econedlink.org/resources/how-to-use-the-behavioral-economics-lessons/</a:t>
            </a:r>
            <a:r>
              <a:rPr lang="en-US"/>
              <a:t> </a:t>
            </a:r>
            <a:endParaRPr/>
          </a:p>
        </p:txBody>
      </p:sp>
      <p:sp>
        <p:nvSpPr>
          <p:cNvPr id="1229" name="Google Shape;1229;g3f510fe3444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3f510fe3444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6" name="Google Shape;1236;g3f510fe3444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https://econedlink.org/resources/behavioral-economics-lesson-four-why-are-we-so-impatient/</a:t>
            </a:r>
            <a:r>
              <a:rPr lang="en-US"/>
              <a:t> </a:t>
            </a:r>
            <a:endParaRPr/>
          </a:p>
        </p:txBody>
      </p:sp>
      <p:sp>
        <p:nvSpPr>
          <p:cNvPr id="1237" name="Google Shape;1237;g3f510fe3444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f4eb6c85e3_1_68:notes"/>
          <p:cNvSpPr>
            <a:spLocks noGrp="1" noRot="1" noChangeAspect="1"/>
          </p:cNvSpPr>
          <p:nvPr>
            <p:ph type="sldImg" idx="2"/>
          </p:nvPr>
        </p:nvSpPr>
        <p:spPr>
          <a:xfrm>
            <a:off x="9144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g3f4eb6c85e3_1_68:notes"/>
          <p:cNvSpPr txBox="1">
            <a:spLocks noGrp="1"/>
          </p:cNvSpPr>
          <p:nvPr>
            <p:ph type="body" idx="1"/>
          </p:nvPr>
        </p:nvSpPr>
        <p:spPr>
          <a:xfrm>
            <a:off x="914400" y="5867400"/>
            <a:ext cx="7315200" cy="4800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rgbClr val="000000"/>
                </a:solidFill>
              </a:rPr>
              <a:t>When students finish 'I, Pencil,' these are the four things that tend to stick with them.</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First: the world runs on cooperation. Not top-down direction, but millions of people voluntarily working together, each contributing something the others need.</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Second: specialization creates value. You do not have to know how to do everything -- you just have to be good at something and willing to exchange.</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Third: systems work through incentives. Prices, profits, and competition are not obstacles -- they are the signals that coordinate all of that cooperation.</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Fourth, and this is the one that resonates most with students: you are already part of this. Every time they buy something, work a shift, or start a project, they are participating in this system.</a:t>
            </a:r>
            <a:endParaRPr/>
          </a:p>
          <a:p>
            <a:pPr marL="0" lvl="0" indent="0" algn="l" rtl="0">
              <a:lnSpc>
                <a:spcPct val="100000"/>
              </a:lnSpc>
              <a:spcBef>
                <a:spcPts val="0"/>
              </a:spcBef>
              <a:spcAft>
                <a:spcPts val="0"/>
              </a:spcAft>
              <a:buSzPts val="1400"/>
              <a:buNone/>
            </a:pPr>
            <a:r>
              <a:rPr lang="en-US" sz="1200" b="0" i="0" u="none" strike="noStrike" cap="none">
                <a:solidFill>
                  <a:srgbClr val="000000"/>
                </a:solidFill>
              </a:rPr>
              <a:t>That last insight -- 'participate, don't wait' -- is what we try to leave every student with. The economy is not something that happens to them. It is something they are already in.</a:t>
            </a:r>
            <a:endParaRPr/>
          </a:p>
        </p:txBody>
      </p:sp>
      <p:sp>
        <p:nvSpPr>
          <p:cNvPr id="159" name="Google Shape;159;g3f4eb6c85e3_1_68:notes"/>
          <p:cNvSpPr txBox="1">
            <a:spLocks noGrp="1"/>
          </p:cNvSpPr>
          <p:nvPr>
            <p:ph type="sldNum" idx="12"/>
          </p:nvPr>
        </p:nvSpPr>
        <p:spPr>
          <a:xfrm>
            <a:off x="5179484" y="11580284"/>
            <a:ext cx="3962400" cy="611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2"/>
        <p:cNvGrpSpPr/>
        <p:nvPr/>
      </p:nvGrpSpPr>
      <p:grpSpPr>
        <a:xfrm>
          <a:off x="0" y="0"/>
          <a:ext cx="0" cy="0"/>
          <a:chOff x="0" y="0"/>
          <a:chExt cx="0" cy="0"/>
        </a:xfrm>
      </p:grpSpPr>
      <p:sp>
        <p:nvSpPr>
          <p:cNvPr id="1243" name="Google Shape;1243;g3f510fe3444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4" name="Google Shape;1244;g3f510fe3444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https://docs.google.com/document/d/13kmEjH_Lg4dGhA8Zh8AcPZKlHCrCJXolFgWU_d2gqQ8/edit?tab=t.0</a:t>
            </a:r>
            <a:r>
              <a:rPr lang="en-US"/>
              <a:t> </a:t>
            </a:r>
            <a:endParaRPr/>
          </a:p>
        </p:txBody>
      </p:sp>
      <p:sp>
        <p:nvSpPr>
          <p:cNvPr id="1245" name="Google Shape;1245;g3f510fe3444_0_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1" name="Google Shape;125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2" name="Google Shape;125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7" name="Google Shape;129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8" name="Google Shape;129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5" name="Google Shape;131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5" name="Google Shape;133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5" name="Google Shape;135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6" name="Google Shape;135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8" name="Google Shape;137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9" name="Google Shape;137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5" name="Google Shape;139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1" name="Google Shape;141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2" name="Google Shape;141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5" name="Google Shape;1435;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f4eb6c85e3_1_96:notes"/>
          <p:cNvSpPr>
            <a:spLocks noGrp="1" noRot="1" noChangeAspect="1"/>
          </p:cNvSpPr>
          <p:nvPr>
            <p:ph type="sldImg" idx="2"/>
          </p:nvPr>
        </p:nvSpPr>
        <p:spPr>
          <a:xfrm>
            <a:off x="914400" y="1524000"/>
            <a:ext cx="7315200" cy="4114800"/>
          </a:xfrm>
          <a:custGeom>
            <a:avLst/>
            <a:gdLst/>
            <a:ahLst/>
            <a:cxnLst/>
            <a:rect l="l" t="t" r="r" b="b"/>
            <a:pathLst>
              <a:path w="120000" h="120000" extrusionOk="0">
                <a:moveTo>
                  <a:pt x="0" y="0"/>
                </a:moveTo>
                <a:lnTo>
                  <a:pt x="120000" y="0"/>
                </a:lnTo>
                <a:lnTo>
                  <a:pt x="120000" y="120000"/>
                </a:lnTo>
                <a:lnTo>
                  <a:pt x="0" y="120000"/>
                </a:lnTo>
                <a:close/>
              </a:path>
            </a:pathLst>
          </a:custGeom>
          <a:noFill/>
          <a:ln w="16925" cap="flat" cmpd="sng">
            <a:solidFill>
              <a:srgbClr val="000000"/>
            </a:solidFill>
            <a:prstDash val="solid"/>
            <a:round/>
            <a:headEnd type="none" w="sm" len="sm"/>
            <a:tailEnd type="none" w="sm" len="sm"/>
          </a:ln>
        </p:spPr>
      </p:sp>
      <p:sp>
        <p:nvSpPr>
          <p:cNvPr id="186" name="Google Shape;186;g3f4eb6c85e3_1_96:notes"/>
          <p:cNvSpPr txBox="1">
            <a:spLocks noGrp="1"/>
          </p:cNvSpPr>
          <p:nvPr>
            <p:ph type="body" idx="1"/>
          </p:nvPr>
        </p:nvSpPr>
        <p:spPr>
          <a:xfrm>
            <a:off x="914400" y="5867400"/>
            <a:ext cx="7315200" cy="4800900"/>
          </a:xfrm>
          <a:prstGeom prst="rect">
            <a:avLst/>
          </a:prstGeom>
          <a:noFill/>
          <a:ln>
            <a:noFill/>
          </a:ln>
        </p:spPr>
        <p:txBody>
          <a:bodyPr spcFirstLastPara="1" wrap="square" lIns="121900" tIns="60925" rIns="121900" bIns="60925" anchor="t" anchorCtr="0">
            <a:noAutofit/>
          </a:bodyPr>
          <a:lstStyle/>
          <a:p>
            <a:pPr marL="0" lvl="0" indent="0" algn="l" rtl="0">
              <a:spcBef>
                <a:spcPts val="0"/>
              </a:spcBef>
              <a:spcAft>
                <a:spcPts val="0"/>
              </a:spcAft>
              <a:buNone/>
            </a:pPr>
            <a:r>
              <a:rPr lang="en-US"/>
              <a:t>When you license who may enter a market; you don't just regulate competition. You jam the signal.</a:t>
            </a:r>
            <a:endParaRPr/>
          </a:p>
          <a:p>
            <a:pPr marL="0" lvl="0" indent="0" algn="l" rtl="0">
              <a:spcBef>
                <a:spcPts val="0"/>
              </a:spcBef>
              <a:spcAft>
                <a:spcPts val="0"/>
              </a:spcAft>
              <a:buNone/>
            </a:pPr>
            <a:r>
              <a:rPr lang="en-US"/>
              <a:t>— F.A. Hayek, </a:t>
            </a:r>
            <a:endParaRPr/>
          </a:p>
          <a:p>
            <a:pPr marL="0" lvl="0" indent="0" algn="l" rtl="0">
              <a:spcBef>
                <a:spcPts val="0"/>
              </a:spcBef>
              <a:spcAft>
                <a:spcPts val="0"/>
              </a:spcAft>
              <a:buNone/>
            </a:pPr>
            <a:r>
              <a:rPr lang="en-US"/>
              <a:t>1974 Sveriges Riksbank Prize in Economic Sciences in Memory of Alfred Nobel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7" name="Google Shape;187;g3f4eb6c85e3_1_96:notes"/>
          <p:cNvSpPr txBox="1">
            <a:spLocks noGrp="1"/>
          </p:cNvSpPr>
          <p:nvPr>
            <p:ph type="sldNum" idx="12"/>
          </p:nvPr>
        </p:nvSpPr>
        <p:spPr>
          <a:xfrm>
            <a:off x="5179484" y="11580284"/>
            <a:ext cx="3962400" cy="611700"/>
          </a:xfrm>
          <a:prstGeom prst="rect">
            <a:avLst/>
          </a:prstGeom>
          <a:noFill/>
          <a:ln>
            <a:noFill/>
          </a:ln>
        </p:spPr>
        <p:txBody>
          <a:bodyPr spcFirstLastPara="1" wrap="square" lIns="121900" tIns="60925" rIns="121900" bIns="6092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8" name="Google Shape;14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9" name="Google Shape;14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0"/>
        <p:cNvGrpSpPr/>
        <p:nvPr/>
      </p:nvGrpSpPr>
      <p:grpSpPr>
        <a:xfrm>
          <a:off x="0" y="0"/>
          <a:ext cx="0" cy="0"/>
          <a:chOff x="0" y="0"/>
          <a:chExt cx="0" cy="0"/>
        </a:xfrm>
      </p:grpSpPr>
      <p:sp>
        <p:nvSpPr>
          <p:cNvPr id="1481" name="Google Shape;148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2" name="Google Shape;148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3" name="Google Shape;148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9" name="Google Shape;150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0" name="Google Shape;151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3f4eb6c85e3_1_13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3f4eb6c85e3_1_13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https://youtu.be/PoiUyxw22Fs</a:t>
            </a:r>
            <a:endParaRPr/>
          </a:p>
        </p:txBody>
      </p:sp>
      <p:sp>
        <p:nvSpPr>
          <p:cNvPr id="1521" name="Google Shape;1521;g3f4eb6c85e3_1_13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3" name="Google Shape;1543;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0" name="Google Shape;1560;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1" name="Google Shape;158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0"/>
        <p:cNvGrpSpPr/>
        <p:nvPr/>
      </p:nvGrpSpPr>
      <p:grpSpPr>
        <a:xfrm>
          <a:off x="0" y="0"/>
          <a:ext cx="0" cy="0"/>
          <a:chOff x="0" y="0"/>
          <a:chExt cx="0" cy="0"/>
        </a:xfrm>
      </p:grpSpPr>
      <p:sp>
        <p:nvSpPr>
          <p:cNvPr id="1601" name="Google Shape;16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2" name="Google Shape;160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3" name="Google Shape;160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2" name="Google Shape;162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3" name="Google Shape;162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f4eb6c85e3_1_106:notes"/>
          <p:cNvSpPr>
            <a:spLocks noGrp="1" noRot="1" noChangeAspect="1"/>
          </p:cNvSpPr>
          <p:nvPr>
            <p:ph type="sldImg" idx="2"/>
          </p:nvPr>
        </p:nvSpPr>
        <p:spPr>
          <a:xfrm>
            <a:off x="381300" y="914400"/>
            <a:ext cx="6096000" cy="4572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f4eb6c85e3_1_106:notes"/>
          <p:cNvSpPr txBox="1">
            <a:spLocks noGrp="1"/>
          </p:cNvSpPr>
          <p:nvPr>
            <p:ph type="body" idx="1"/>
          </p:nvPr>
        </p:nvSpPr>
        <p:spPr>
          <a:xfrm>
            <a:off x="685800" y="5791200"/>
            <a:ext cx="5486400" cy="5486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6" name="Google Shape;164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7" name="Google Shape;1647;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9" name="Google Shape;167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0" name="Google Shape;168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3" name="Google Shape;170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4" name="Google Shape;170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0"/>
        <p:cNvGrpSpPr/>
        <p:nvPr/>
      </p:nvGrpSpPr>
      <p:grpSpPr>
        <a:xfrm>
          <a:off x="0" y="0"/>
          <a:ext cx="0" cy="0"/>
          <a:chOff x="0" y="0"/>
          <a:chExt cx="0" cy="0"/>
        </a:xfrm>
      </p:grpSpPr>
      <p:sp>
        <p:nvSpPr>
          <p:cNvPr id="1721" name="Google Shape;172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2" name="Google Shape;172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3" name="Google Shape;172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2" name="Google Shape;1742;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3" name="Google Shape;1743;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1"/>
        <p:cNvGrpSpPr/>
        <p:nvPr/>
      </p:nvGrpSpPr>
      <p:grpSpPr>
        <a:xfrm>
          <a:off x="0" y="0"/>
          <a:ext cx="0" cy="0"/>
          <a:chOff x="0" y="0"/>
          <a:chExt cx="0" cy="0"/>
        </a:xfrm>
      </p:grpSpPr>
      <p:sp>
        <p:nvSpPr>
          <p:cNvPr id="1762" name="Google Shape;176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3" name="Google Shape;1763;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4" name="Google Shape;176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4" name="Google Shape;177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5" name="Google Shape;1775;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0" name="Google Shape;181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1" name="Google Shape;181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4" name="Google Shape;183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5" name="Google Shape;183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1"/>
        <p:cNvGrpSpPr/>
        <p:nvPr/>
      </p:nvGrpSpPr>
      <p:grpSpPr>
        <a:xfrm>
          <a:off x="0" y="0"/>
          <a:ext cx="0" cy="0"/>
          <a:chOff x="0" y="0"/>
          <a:chExt cx="0" cy="0"/>
        </a:xfrm>
      </p:grpSpPr>
      <p:sp>
        <p:nvSpPr>
          <p:cNvPr id="1862" name="Google Shape;186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3" name="Google Shape;1863;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4" name="Google Shape;1864;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p12"/>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rm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46" name="Google Shape;46;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p1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 name="Google Shape;49;p13"/>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50" name="Google Shape;50;p13"/>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1" name="Google Shape;51;p13"/>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2" name="Google Shape;52;p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4"/>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5" name="Google Shape;55;p1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5"/>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8" name="Google Shape;58;p15"/>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9" name="Google Shape;59;p1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ctr" anchorCtr="0">
            <a:noAutofit/>
          </a:bodyPr>
          <a:lstStyle>
            <a:lvl1pPr lvl="0">
              <a:spcBef>
                <a:spcPts val="0"/>
              </a:spcBef>
              <a:spcAft>
                <a:spcPts val="0"/>
              </a:spcAft>
              <a:buSzPts val="1900"/>
              <a:buChar char="●"/>
              <a:defRPr sz="1900"/>
            </a:lvl1pPr>
            <a:lvl2pPr lvl="1">
              <a:spcBef>
                <a:spcPts val="0"/>
              </a:spcBef>
              <a:spcAft>
                <a:spcPts val="0"/>
              </a:spcAft>
              <a:buSzPts val="1900"/>
              <a:buChar char="○"/>
              <a:defRPr sz="1900"/>
            </a:lvl2pPr>
            <a:lvl3pPr lvl="2">
              <a:spcBef>
                <a:spcPts val="0"/>
              </a:spcBef>
              <a:spcAft>
                <a:spcPts val="0"/>
              </a:spcAft>
              <a:buSzPts val="1900"/>
              <a:buChar char="■"/>
              <a:defRPr sz="1900"/>
            </a:lvl3pPr>
            <a:lvl4pPr lvl="3">
              <a:spcBef>
                <a:spcPts val="0"/>
              </a:spcBef>
              <a:spcAft>
                <a:spcPts val="0"/>
              </a:spcAft>
              <a:buSzPts val="1900"/>
              <a:buChar char="●"/>
              <a:defRPr sz="1900"/>
            </a:lvl4pPr>
            <a:lvl5pPr lvl="4">
              <a:spcBef>
                <a:spcPts val="0"/>
              </a:spcBef>
              <a:spcAft>
                <a:spcPts val="0"/>
              </a:spcAft>
              <a:buSzPts val="1900"/>
              <a:buChar char="○"/>
              <a:defRPr sz="1900"/>
            </a:lvl5pPr>
            <a:lvl6pPr lvl="5">
              <a:spcBef>
                <a:spcPts val="0"/>
              </a:spcBef>
              <a:spcAft>
                <a:spcPts val="0"/>
              </a:spcAft>
              <a:buSzPts val="1900"/>
              <a:buChar char="■"/>
              <a:defRPr sz="1900"/>
            </a:lvl6pPr>
            <a:lvl7pPr lvl="6">
              <a:spcBef>
                <a:spcPts val="0"/>
              </a:spcBef>
              <a:spcAft>
                <a:spcPts val="0"/>
              </a:spcAft>
              <a:buSzPts val="1900"/>
              <a:buChar char="●"/>
              <a:defRPr sz="1900"/>
            </a:lvl7pPr>
            <a:lvl8pPr lvl="7">
              <a:spcBef>
                <a:spcPts val="0"/>
              </a:spcBef>
              <a:spcAft>
                <a:spcPts val="0"/>
              </a:spcAft>
              <a:buSzPts val="1900"/>
              <a:buChar char="○"/>
              <a:defRPr sz="1900"/>
            </a:lvl8pPr>
            <a:lvl9pPr lvl="8">
              <a:spcBef>
                <a:spcPts val="0"/>
              </a:spcBef>
              <a:spcAft>
                <a:spcPts val="0"/>
              </a:spcAft>
              <a:buSzPts val="1900"/>
              <a:buChar char="■"/>
              <a:defRPr sz="1900"/>
            </a:lvl9pPr>
          </a:lstStyle>
          <a:p>
            <a:endParaRPr/>
          </a:p>
        </p:txBody>
      </p:sp>
      <p:sp>
        <p:nvSpPr>
          <p:cNvPr id="13" name="Google Shape;13;p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ctr" anchorCtr="0">
            <a:noAutofit/>
          </a:bodyPr>
          <a:lstStyle>
            <a:lvl1pPr marL="457200" lvl="0" indent="-349250">
              <a:spcBef>
                <a:spcPts val="0"/>
              </a:spcBef>
              <a:spcAft>
                <a:spcPts val="0"/>
              </a:spcAft>
              <a:buSzPts val="1900"/>
              <a:buChar char="●"/>
              <a:defRPr sz="19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14" name="Google Shape;14;p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6"/>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23" name="Google Shape;23;p6"/>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24" name="Google Shape;24;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27" name="Google Shape;27;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0" name="Google Shape;30;p8"/>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31" name="Google Shape;31;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4" name="Google Shape;34;p9"/>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p9"/>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6" name="Google Shape;36;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9" name="Google Shape;39;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2" name="Google Shape;42;p11"/>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3" name="Google Shape;43;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19" name="Google Shape;19;p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0"/>
              </a:spcBef>
              <a:spcAft>
                <a:spcPts val="0"/>
              </a:spcAft>
              <a:buClr>
                <a:schemeClr val="dk2"/>
              </a:buClr>
              <a:buSzPts val="1900"/>
              <a:buChar char="○"/>
              <a:defRPr sz="1900">
                <a:solidFill>
                  <a:schemeClr val="dk2"/>
                </a:solidFill>
              </a:defRPr>
            </a:lvl2pPr>
            <a:lvl3pPr marL="1371600" lvl="2" indent="-349250">
              <a:lnSpc>
                <a:spcPct val="115000"/>
              </a:lnSpc>
              <a:spcBef>
                <a:spcPts val="0"/>
              </a:spcBef>
              <a:spcAft>
                <a:spcPts val="0"/>
              </a:spcAft>
              <a:buClr>
                <a:schemeClr val="dk2"/>
              </a:buClr>
              <a:buSzPts val="1900"/>
              <a:buChar char="■"/>
              <a:defRPr sz="1900">
                <a:solidFill>
                  <a:schemeClr val="dk2"/>
                </a:solidFill>
              </a:defRPr>
            </a:lvl3pPr>
            <a:lvl4pPr marL="1828800" lvl="3" indent="-349250">
              <a:lnSpc>
                <a:spcPct val="115000"/>
              </a:lnSpc>
              <a:spcBef>
                <a:spcPts val="0"/>
              </a:spcBef>
              <a:spcAft>
                <a:spcPts val="0"/>
              </a:spcAft>
              <a:buClr>
                <a:schemeClr val="dk2"/>
              </a:buClr>
              <a:buSzPts val="1900"/>
              <a:buChar char="●"/>
              <a:defRPr sz="1900">
                <a:solidFill>
                  <a:schemeClr val="dk2"/>
                </a:solidFill>
              </a:defRPr>
            </a:lvl4pPr>
            <a:lvl5pPr marL="2286000" lvl="4" indent="-349250">
              <a:lnSpc>
                <a:spcPct val="115000"/>
              </a:lnSpc>
              <a:spcBef>
                <a:spcPts val="0"/>
              </a:spcBef>
              <a:spcAft>
                <a:spcPts val="0"/>
              </a:spcAft>
              <a:buClr>
                <a:schemeClr val="dk2"/>
              </a:buClr>
              <a:buSzPts val="1900"/>
              <a:buChar char="○"/>
              <a:defRPr sz="1900">
                <a:solidFill>
                  <a:schemeClr val="dk2"/>
                </a:solidFill>
              </a:defRPr>
            </a:lvl5pPr>
            <a:lvl6pPr marL="2743200" lvl="5" indent="-349250">
              <a:lnSpc>
                <a:spcPct val="115000"/>
              </a:lnSpc>
              <a:spcBef>
                <a:spcPts val="0"/>
              </a:spcBef>
              <a:spcAft>
                <a:spcPts val="0"/>
              </a:spcAft>
              <a:buClr>
                <a:schemeClr val="dk2"/>
              </a:buClr>
              <a:buSzPts val="1900"/>
              <a:buChar char="■"/>
              <a:defRPr sz="1900">
                <a:solidFill>
                  <a:schemeClr val="dk2"/>
                </a:solidFill>
              </a:defRPr>
            </a:lvl6pPr>
            <a:lvl7pPr marL="3200400" lvl="6" indent="-349250">
              <a:lnSpc>
                <a:spcPct val="115000"/>
              </a:lnSpc>
              <a:spcBef>
                <a:spcPts val="0"/>
              </a:spcBef>
              <a:spcAft>
                <a:spcPts val="0"/>
              </a:spcAft>
              <a:buClr>
                <a:schemeClr val="dk2"/>
              </a:buClr>
              <a:buSzPts val="1900"/>
              <a:buChar char="●"/>
              <a:defRPr sz="1900">
                <a:solidFill>
                  <a:schemeClr val="dk2"/>
                </a:solidFill>
              </a:defRPr>
            </a:lvl7pPr>
            <a:lvl8pPr marL="3657600" lvl="7" indent="-349250">
              <a:lnSpc>
                <a:spcPct val="115000"/>
              </a:lnSpc>
              <a:spcBef>
                <a:spcPts val="0"/>
              </a:spcBef>
              <a:spcAft>
                <a:spcPts val="0"/>
              </a:spcAft>
              <a:buClr>
                <a:schemeClr val="dk2"/>
              </a:buClr>
              <a:buSzPts val="1900"/>
              <a:buChar char="○"/>
              <a:defRPr sz="1900">
                <a:solidFill>
                  <a:schemeClr val="dk2"/>
                </a:solidFill>
              </a:defRPr>
            </a:lvl8pPr>
            <a:lvl9pPr marL="4114800" lvl="8" indent="-349250">
              <a:lnSpc>
                <a:spcPct val="115000"/>
              </a:lnSpc>
              <a:spcBef>
                <a:spcPts val="0"/>
              </a:spcBef>
              <a:spcAft>
                <a:spcPts val="0"/>
              </a:spcAft>
              <a:buClr>
                <a:schemeClr val="dk2"/>
              </a:buClr>
              <a:buSzPts val="1900"/>
              <a:buChar char="■"/>
              <a:defRPr sz="1900">
                <a:solidFill>
                  <a:schemeClr val="dk2"/>
                </a:solidFill>
              </a:defRPr>
            </a:lvl9pPr>
          </a:lstStyle>
          <a:p>
            <a:endParaRPr/>
          </a:p>
        </p:txBody>
      </p:sp>
      <p:sp>
        <p:nvSpPr>
          <p:cNvPr id="20" name="Google Shape;20;p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29.png"/></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11.png"/><Relationship Id="rId4" Type="http://schemas.openxmlformats.org/officeDocument/2006/relationships/image" Target="../media/image13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41.png"/></Relationships>
</file>

<file path=ppt/slides/_rels/slide10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9.xml"/><Relationship Id="rId1" Type="http://schemas.openxmlformats.org/officeDocument/2006/relationships/slideLayout" Target="../slideLayouts/slideLayout1.xml"/><Relationship Id="rId6" Type="http://schemas.openxmlformats.org/officeDocument/2006/relationships/image" Target="../media/image136.jpg"/><Relationship Id="rId5" Type="http://schemas.openxmlformats.org/officeDocument/2006/relationships/image" Target="../media/image23.png"/><Relationship Id="rId4" Type="http://schemas.openxmlformats.org/officeDocument/2006/relationships/image" Target="../media/image13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jp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hyperlink" Target="https://docs.google.com/document/d/1zRSCk9jQPN4tahSZP8U3RCTNoUjShNJa__a6e0tB0hg/edit?usp=shar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IRthwcwvg5M" TargetMode="External"/><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84.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15.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8" Type="http://schemas.openxmlformats.org/officeDocument/2006/relationships/hyperlink" Target="https://www.sli.do/features-google-slides?payload=eyJwb2xsVXVpZCI6IjFlY2MwNWI4LTAxODAtNGZhNS04OTQ1LTFjMDI2NTNmNzI1NyIsInByZXNlbnRhdGlvbklkIjoiMXluVDFESXppRVFGWGVvWDBPWjdrME1CQTh1THB0X3lodmJpYTdPUmtrT3ciLCJzbGlkZUlkIjoiU0xJREVTX0FQSTE5MDQ2Mzg2NDBfMCIsInRpbWVsaW5lIjpbeyJwb2xsUXVlc3Rpb25VdWlkIjoiNDVkMWQzZGItMjEyMS00ZWE0LTkwN2YtYjY0YmJmNzI3ZDFjIiwic2hvd1Jlc3VsdHMiOnRydWV9XSwidHlwZSI6IlNsaWRvUG9sbCJ9"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01.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100.png"/><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hyperlink" Target="http://www.youtube.com/watch?v=yHfL7xfhYcY"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03.jp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8" Type="http://schemas.openxmlformats.org/officeDocument/2006/relationships/hyperlink" Target="https://www.sli.do/features-google-slides?payload=eyJwb2xsVXVpZCI6IjVhOTNjNzRkLTA4MTItNDk0Ny05NzE1LWIzYjk4MmU3MWRkZCIsInByZXNlbnRhdGlvbklkIjoiMXluVDFESXppRVFGWGVvWDBPWjdrME1CQTh1THB0X3lodmJpYTdPUmtrT3ciLCJzbGlkZUlkIjoiU0xJREVTX0FQSTExMTI0NjMxNl8wIiwidGltZWxpbmUiOlt7InNob3dSZXN1bHRzIjp0cnVlLCJwb2xsUXVlc3Rpb25VdWlkIjoiMjY4YmE0OTgtMDA5Ny00ZWU0LWIzM2EtZTg0ZTFhOGZjNjBlIn1dLCJ0eXBlIjoiU2xpZG9Qb2xsIn0%3D"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106.png"/><Relationship Id="rId4" Type="http://schemas.openxmlformats.org/officeDocument/2006/relationships/hyperlink" Target="https://www.sli.do/features-google-slides?interaction-type=V29yZENsb3Vk" TargetMode="External"/><Relationship Id="rId9"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s://econ4everyone.uchicago.edu/perfect-pairing-is-oxygen-included-pricing-and-behavioral-economic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08.png"/></Relationships>
</file>

<file path=ppt/slides/_rels/slide59.xml.rels><?xml version="1.0" encoding="UTF-8" standalone="yes"?>
<Relationships xmlns="http://schemas.openxmlformats.org/package/2006/relationships"><Relationship Id="rId8" Type="http://schemas.openxmlformats.org/officeDocument/2006/relationships/hyperlink" Target="https://www.sli.do/features-google-slides?payload=eyJwb2xsVXVpZCI6IjcwM2QxNzdlLTQ0YWYtNGNjYS1hOTlkLWE1ZmI0NDVmZjI2MyIsInByZXNlbnRhdGlvbklkIjoiMXluVDFESXppRVFGWGVvWDBPWjdrME1CQTh1THB0X3lodmJpYTdPUmtrT3ciLCJzbGlkZUlkIjoiU0xJREVTX0FQSTExMzc3ODM0MTNfMCIsInRpbWVsaW5lIjpbeyJwb2xsUXVlc3Rpb25VdWlkIjoiNzgwMDJlYTAtNTRhYy00ZjQ5LWE0M2EtOTg3MDljNTNkZjc4Iiwic2hvd1Jlc3VsdHMiOnRydWV9XSwidHlwZSI6IlNsaWRvUG9sbCJ9"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109.png"/><Relationship Id="rId4" Type="http://schemas.openxmlformats.org/officeDocument/2006/relationships/hyperlink" Target="https://www.sli.do/features-google-slides?interaction-type=T3BlblRleHQ%3D" TargetMode="External"/><Relationship Id="rId9"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8" Type="http://schemas.openxmlformats.org/officeDocument/2006/relationships/hyperlink" Target="https://www.sli.do/features-google-slides?payload=eyJwb2xsVXVpZCI6IjhjOTc2YTlmLTI3Y2MtNDk2MS1iYzM4LTk5M2FkOTY5OWVhNCIsInByZXNlbnRhdGlvbklkIjoiMXluVDFESXppRVFGWGVvWDBPWjdrME1CQTh1THB0X3lodmJpYTdPUmtrT3ciLCJzbGlkZUlkIjoiU0xJREVTX0FQSTE3MDU1OTg1ODFfMCIsInRpbWVsaW5lIjpbeyJzaG93UmVzdWx0cyI6dHJ1ZSwicG9sbFF1ZXN0aW9uVXVpZCI6ImJhNWM3MjFhLTdhZDktNDU0Yy04NDM3LWMxYzUyNTA3NDdjNSJ9XSwidHlwZSI6IlNsaWRvUG9sbCJ9"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01.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113.png"/><Relationship Id="rId4" Type="http://schemas.openxmlformats.org/officeDocument/2006/relationships/hyperlink" Target="https://www.sli.do/features-google-slides?interaction-type=UmFua2luZw%3D%3D" TargetMode="External"/><Relationship Id="rId9" Type="http://schemas.openxmlformats.org/officeDocument/2006/relationships/image" Target="../media/image10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hyperlink" Target="https://www.sli.do/features-google-slides?payload=eyJwb2xsVXVpZCI6ImNlNmVmNGVmLTQyZjgtNGJkOC05NzBkLTVjNGI0Mjc5M2Y4OCIsInByZXNlbnRhdGlvbklkIjoiMXluVDFESXppRVFGWGVvWDBPWjdrME1CQTh1THB0X3lodmJpYTdPUmtrT3ciLCJzbGlkZUlkIjoiU0xJREVTX0FQSTM0NTY4ODY3N18wIiwidGltZWxpbmUiOlt7InNob3dSZXN1bHRzIjp0cnVlLCJwb2xsUXVlc3Rpb25VdWlkIjoiMGE0MDQ1ZjEtZjE3OC00YmM2LWFkNGQtODkwZjA4MzZiYTQyIn1dLCJ0eXBlIjoiU2xpZG9Qb2xsIn0%3D"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100.png"/><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10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hyperlink" Target="https://econedlink.org/resources/how-to-use-the-behavioral-economics-lesson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econedlink.org/resources/behavioral-economics-lesson-four-why-are-we-so-impatient/"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docs.google.com/document/d/13kmEjH_Lg4dGhA8Zh8AcPZKlHCrCJXolFgWU_d2gqQ8/edit?tab=t.0"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hyperlink" Target="https://youtu.be/spgZe-XwMeY" TargetMode="External"/><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hyperlink" Target="http://www.youtube.com/watch?v=PoiUyxw22Fs" TargetMode="External"/><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25.jpg"/></Relationships>
</file>

<file path=ppt/slides/_rels/slide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129.png"/><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96.png"/></Relationships>
</file>

<file path=ppt/slides/_rels/slide9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8"/>
          <p:cNvPicPr preferRelativeResize="0"/>
          <p:nvPr/>
        </p:nvPicPr>
        <p:blipFill>
          <a:blip r:embed="rId3">
            <a:alphaModFix/>
          </a:blip>
          <a:stretch>
            <a:fillRect/>
          </a:stretch>
        </p:blipFill>
        <p:spPr>
          <a:xfrm>
            <a:off x="152400" y="152400"/>
            <a:ext cx="12039600" cy="67758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324C"/>
        </a:solidFill>
        <a:effectLst/>
      </p:bgPr>
    </p:bg>
    <p:spTree>
      <p:nvGrpSpPr>
        <p:cNvPr id="1" name="Shape 207"/>
        <p:cNvGrpSpPr/>
        <p:nvPr/>
      </p:nvGrpSpPr>
      <p:grpSpPr>
        <a:xfrm>
          <a:off x="0" y="0"/>
          <a:ext cx="0" cy="0"/>
          <a:chOff x="0" y="0"/>
          <a:chExt cx="0" cy="0"/>
        </a:xfrm>
      </p:grpSpPr>
      <p:pic>
        <p:nvPicPr>
          <p:cNvPr id="208" name="Google Shape;208;p27"/>
          <p:cNvPicPr preferRelativeResize="0"/>
          <p:nvPr/>
        </p:nvPicPr>
        <p:blipFill rotWithShape="1">
          <a:blip r:embed="rId3">
            <a:alphaModFix/>
          </a:blip>
          <a:srcRect r="40095"/>
          <a:stretch/>
        </p:blipFill>
        <p:spPr>
          <a:xfrm>
            <a:off x="3795033" y="167500"/>
            <a:ext cx="4601934" cy="2738134"/>
          </a:xfrm>
          <a:prstGeom prst="rect">
            <a:avLst/>
          </a:prstGeom>
          <a:noFill/>
          <a:ln w="50800" cap="flat" cmpd="sng">
            <a:solidFill>
              <a:schemeClr val="dk2"/>
            </a:solidFill>
            <a:prstDash val="solid"/>
            <a:round/>
            <a:headEnd type="none" w="sm" len="sm"/>
            <a:tailEnd type="none" w="sm" len="sm"/>
          </a:ln>
        </p:spPr>
      </p:pic>
      <p:pic>
        <p:nvPicPr>
          <p:cNvPr id="209" name="Google Shape;209;p27"/>
          <p:cNvPicPr preferRelativeResize="0"/>
          <p:nvPr/>
        </p:nvPicPr>
        <p:blipFill>
          <a:blip r:embed="rId4">
            <a:alphaModFix/>
          </a:blip>
          <a:stretch>
            <a:fillRect/>
          </a:stretch>
        </p:blipFill>
        <p:spPr>
          <a:xfrm>
            <a:off x="8645443" y="642850"/>
            <a:ext cx="3422569" cy="1914114"/>
          </a:xfrm>
          <a:prstGeom prst="rect">
            <a:avLst/>
          </a:prstGeom>
          <a:noFill/>
          <a:ln w="38100" cap="flat" cmpd="sng">
            <a:solidFill>
              <a:schemeClr val="dk2"/>
            </a:solidFill>
            <a:prstDash val="solid"/>
            <a:round/>
            <a:headEnd type="none" w="sm" len="sm"/>
            <a:tailEnd type="none" w="sm" len="sm"/>
          </a:ln>
          <a:effectLst>
            <a:outerShdw blurRad="76201" dist="25400" dir="5400000" algn="bl" rotWithShape="0">
              <a:srgbClr val="000000">
                <a:alpha val="50000"/>
              </a:srgbClr>
            </a:outerShdw>
          </a:effectLst>
        </p:spPr>
      </p:pic>
      <p:pic>
        <p:nvPicPr>
          <p:cNvPr id="210" name="Google Shape;210;p27"/>
          <p:cNvPicPr preferRelativeResize="0"/>
          <p:nvPr/>
        </p:nvPicPr>
        <p:blipFill>
          <a:blip r:embed="rId5">
            <a:alphaModFix/>
          </a:blip>
          <a:stretch>
            <a:fillRect/>
          </a:stretch>
        </p:blipFill>
        <p:spPr>
          <a:xfrm>
            <a:off x="143600" y="585833"/>
            <a:ext cx="3402878" cy="1914116"/>
          </a:xfrm>
          <a:prstGeom prst="rect">
            <a:avLst/>
          </a:prstGeom>
          <a:noFill/>
          <a:ln w="38100" cap="flat" cmpd="sng">
            <a:solidFill>
              <a:srgbClr val="595959"/>
            </a:solidFill>
            <a:prstDash val="solid"/>
            <a:round/>
            <a:headEnd type="none" w="sm" len="sm"/>
            <a:tailEnd type="none" w="sm" len="sm"/>
          </a:ln>
          <a:effectLst>
            <a:outerShdw blurRad="76201" dist="25400" dir="5400000" algn="bl" rotWithShape="0">
              <a:srgbClr val="000000">
                <a:alpha val="50000"/>
              </a:srgbClr>
            </a:outerShdw>
          </a:effectLst>
        </p:spPr>
      </p:pic>
      <p:pic>
        <p:nvPicPr>
          <p:cNvPr id="211" name="Google Shape;211;p27"/>
          <p:cNvPicPr preferRelativeResize="0"/>
          <p:nvPr/>
        </p:nvPicPr>
        <p:blipFill>
          <a:blip r:embed="rId6">
            <a:alphaModFix/>
          </a:blip>
          <a:stretch>
            <a:fillRect/>
          </a:stretch>
        </p:blipFill>
        <p:spPr>
          <a:xfrm>
            <a:off x="143600" y="3269834"/>
            <a:ext cx="5889077" cy="3268694"/>
          </a:xfrm>
          <a:prstGeom prst="rect">
            <a:avLst/>
          </a:prstGeom>
          <a:noFill/>
          <a:ln w="38100" cap="flat" cmpd="sng">
            <a:solidFill>
              <a:schemeClr val="dk2"/>
            </a:solidFill>
            <a:prstDash val="solid"/>
            <a:round/>
            <a:headEnd type="none" w="sm" len="sm"/>
            <a:tailEnd type="none" w="sm" len="sm"/>
          </a:ln>
        </p:spPr>
      </p:pic>
      <p:pic>
        <p:nvPicPr>
          <p:cNvPr id="212" name="Google Shape;212;p27"/>
          <p:cNvPicPr preferRelativeResize="0"/>
          <p:nvPr/>
        </p:nvPicPr>
        <p:blipFill>
          <a:blip r:embed="rId7">
            <a:alphaModFix/>
          </a:blip>
          <a:stretch>
            <a:fillRect/>
          </a:stretch>
        </p:blipFill>
        <p:spPr>
          <a:xfrm>
            <a:off x="6211733" y="3321500"/>
            <a:ext cx="5837000" cy="3268678"/>
          </a:xfrm>
          <a:prstGeom prst="rect">
            <a:avLst/>
          </a:prstGeom>
          <a:noFill/>
          <a:ln w="50800" cap="flat" cmpd="sng">
            <a:solidFill>
              <a:schemeClr val="dk2"/>
            </a:solidFill>
            <a:prstDash val="solid"/>
            <a:round/>
            <a:headEnd type="none" w="sm" len="sm"/>
            <a:tailEnd type="none" w="sm" len="sm"/>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79"/>
        <p:cNvGrpSpPr/>
        <p:nvPr/>
      </p:nvGrpSpPr>
      <p:grpSpPr>
        <a:xfrm>
          <a:off x="0" y="0"/>
          <a:ext cx="0" cy="0"/>
          <a:chOff x="0" y="0"/>
          <a:chExt cx="0" cy="0"/>
        </a:xfrm>
      </p:grpSpPr>
      <p:sp>
        <p:nvSpPr>
          <p:cNvPr id="1880" name="Google Shape;1880;p117"/>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PERFECT PAIRINGS — WHAT IT IS</a:t>
            </a:r>
            <a:endParaRPr sz="1300" b="0" i="0" u="none" strike="noStrike" cap="none">
              <a:solidFill>
                <a:schemeClr val="dk1"/>
              </a:solidFill>
              <a:latin typeface="Calibri"/>
              <a:ea typeface="Calibri"/>
              <a:cs typeface="Calibri"/>
              <a:sym typeface="Calibri"/>
            </a:endParaRPr>
          </a:p>
        </p:txBody>
      </p:sp>
      <p:sp>
        <p:nvSpPr>
          <p:cNvPr id="1881" name="Google Shape;1881;p117"/>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300"/>
              <a:buFont typeface="Oswald"/>
              <a:buNone/>
            </a:pPr>
            <a:r>
              <a:rPr lang="en-US" sz="2300" b="1" i="0" u="none" strike="noStrike" cap="none">
                <a:solidFill>
                  <a:srgbClr val="1B2340"/>
                </a:solidFill>
                <a:latin typeface="Oswald"/>
                <a:ea typeface="Oswald"/>
                <a:cs typeface="Oswald"/>
                <a:sym typeface="Oswald"/>
              </a:rPr>
              <a:t>One Article. One Puzzle. One Classroom-Ready Lesson.</a:t>
            </a:r>
            <a:endParaRPr sz="2300" b="0" i="0" u="none" strike="noStrike" cap="none">
              <a:solidFill>
                <a:schemeClr val="dk1"/>
              </a:solidFill>
              <a:latin typeface="Calibri"/>
              <a:ea typeface="Calibri"/>
              <a:cs typeface="Calibri"/>
              <a:sym typeface="Calibri"/>
            </a:endParaRPr>
          </a:p>
        </p:txBody>
      </p:sp>
      <p:sp>
        <p:nvSpPr>
          <p:cNvPr id="1882" name="Google Shape;1882;p117"/>
          <p:cNvSpPr/>
          <p:nvPr/>
        </p:nvSpPr>
        <p:spPr>
          <a:xfrm>
            <a:off x="548640" y="1417320"/>
            <a:ext cx="1060704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A monthly lesson series co-developed by FEE and the University of Chicago's Econ4Everyone project. Each release pairs a short, concept-driven E4E article with a structured activity set built around a single economic puzzle — moving students from reading, to reasoning, to real debate.</a:t>
            </a:r>
            <a:endParaRPr sz="1350" b="0" i="0" u="none" strike="noStrike" cap="none">
              <a:solidFill>
                <a:schemeClr val="dk1"/>
              </a:solidFill>
              <a:latin typeface="Calibri"/>
              <a:ea typeface="Calibri"/>
              <a:cs typeface="Calibri"/>
              <a:sym typeface="Calibri"/>
            </a:endParaRPr>
          </a:p>
        </p:txBody>
      </p:sp>
      <p:sp>
        <p:nvSpPr>
          <p:cNvPr id="1883" name="Google Shape;1883;p117"/>
          <p:cNvSpPr/>
          <p:nvPr/>
        </p:nvSpPr>
        <p:spPr>
          <a:xfrm>
            <a:off x="548640" y="2331720"/>
            <a:ext cx="5212080" cy="1508760"/>
          </a:xfrm>
          <a:prstGeom prst="roundRect">
            <a:avLst>
              <a:gd name="adj" fmla="val 4848"/>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17"/>
          <p:cNvSpPr/>
          <p:nvPr/>
        </p:nvSpPr>
        <p:spPr>
          <a:xfrm>
            <a:off x="777240" y="256032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5" name="Google Shape;1885;p117" descr="preencoded.png"/>
          <p:cNvPicPr preferRelativeResize="0"/>
          <p:nvPr/>
        </p:nvPicPr>
        <p:blipFill rotWithShape="1">
          <a:blip r:embed="rId3">
            <a:alphaModFix/>
          </a:blip>
          <a:srcRect/>
          <a:stretch/>
        </p:blipFill>
        <p:spPr>
          <a:xfrm>
            <a:off x="866851" y="2649931"/>
            <a:ext cx="460858" cy="460858"/>
          </a:xfrm>
          <a:prstGeom prst="rect">
            <a:avLst/>
          </a:prstGeom>
          <a:noFill/>
          <a:ln>
            <a:noFill/>
          </a:ln>
        </p:spPr>
      </p:pic>
      <p:sp>
        <p:nvSpPr>
          <p:cNvPr id="1886" name="Google Shape;1886;p117"/>
          <p:cNvSpPr/>
          <p:nvPr/>
        </p:nvSpPr>
        <p:spPr>
          <a:xfrm>
            <a:off x="1554480" y="2478024"/>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Launching Spring 2026</a:t>
            </a:r>
            <a:endParaRPr sz="1450" b="0" i="0" u="none" strike="noStrike" cap="none">
              <a:solidFill>
                <a:schemeClr val="dk1"/>
              </a:solidFill>
              <a:latin typeface="Calibri"/>
              <a:ea typeface="Calibri"/>
              <a:cs typeface="Calibri"/>
              <a:sym typeface="Calibri"/>
            </a:endParaRPr>
          </a:p>
        </p:txBody>
      </p:sp>
      <p:sp>
        <p:nvSpPr>
          <p:cNvPr id="1887" name="Google Shape;1887;p117"/>
          <p:cNvSpPr/>
          <p:nvPr/>
        </p:nvSpPr>
        <p:spPr>
          <a:xfrm>
            <a:off x="1554480" y="2834640"/>
            <a:ext cx="397764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Continuing monthly through the full 2026–27 academic year.</a:t>
            </a:r>
            <a:endParaRPr sz="1150" b="0" i="0" u="none" strike="noStrike" cap="none">
              <a:solidFill>
                <a:schemeClr val="dk1"/>
              </a:solidFill>
              <a:latin typeface="Calibri"/>
              <a:ea typeface="Calibri"/>
              <a:cs typeface="Calibri"/>
              <a:sym typeface="Calibri"/>
            </a:endParaRPr>
          </a:p>
        </p:txBody>
      </p:sp>
      <p:sp>
        <p:nvSpPr>
          <p:cNvPr id="1888" name="Google Shape;1888;p117"/>
          <p:cNvSpPr/>
          <p:nvPr/>
        </p:nvSpPr>
        <p:spPr>
          <a:xfrm>
            <a:off x="6080760" y="2331720"/>
            <a:ext cx="5212080" cy="1508760"/>
          </a:xfrm>
          <a:prstGeom prst="roundRect">
            <a:avLst>
              <a:gd name="adj" fmla="val 4848"/>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17"/>
          <p:cNvSpPr/>
          <p:nvPr/>
        </p:nvSpPr>
        <p:spPr>
          <a:xfrm>
            <a:off x="6309360" y="256032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0" name="Google Shape;1890;p117" descr="preencoded.png"/>
          <p:cNvPicPr preferRelativeResize="0"/>
          <p:nvPr/>
        </p:nvPicPr>
        <p:blipFill rotWithShape="1">
          <a:blip r:embed="rId4">
            <a:alphaModFix/>
          </a:blip>
          <a:srcRect/>
          <a:stretch/>
        </p:blipFill>
        <p:spPr>
          <a:xfrm>
            <a:off x="6398971" y="2649931"/>
            <a:ext cx="460858" cy="460858"/>
          </a:xfrm>
          <a:prstGeom prst="rect">
            <a:avLst/>
          </a:prstGeom>
          <a:noFill/>
          <a:ln>
            <a:noFill/>
          </a:ln>
        </p:spPr>
      </p:pic>
      <p:sp>
        <p:nvSpPr>
          <p:cNvPr id="1891" name="Google Shape;1891;p117"/>
          <p:cNvSpPr/>
          <p:nvPr/>
        </p:nvSpPr>
        <p:spPr>
          <a:xfrm>
            <a:off x="7086600" y="2478024"/>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Grades 9–12 + Intro College</a:t>
            </a:r>
            <a:endParaRPr sz="1450" b="0" i="0" u="none" strike="noStrike" cap="none">
              <a:solidFill>
                <a:schemeClr val="dk1"/>
              </a:solidFill>
              <a:latin typeface="Calibri"/>
              <a:ea typeface="Calibri"/>
              <a:cs typeface="Calibri"/>
              <a:sym typeface="Calibri"/>
            </a:endParaRPr>
          </a:p>
        </p:txBody>
      </p:sp>
      <p:sp>
        <p:nvSpPr>
          <p:cNvPr id="1892" name="Google Shape;1892;p117"/>
          <p:cNvSpPr/>
          <p:nvPr/>
        </p:nvSpPr>
        <p:spPr>
          <a:xfrm>
            <a:off x="7086600" y="2834640"/>
            <a:ext cx="397764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Built for high school economics and introductory college courses alike.</a:t>
            </a:r>
            <a:endParaRPr sz="1150" b="0" i="0" u="none" strike="noStrike" cap="none">
              <a:solidFill>
                <a:schemeClr val="dk1"/>
              </a:solidFill>
              <a:latin typeface="Calibri"/>
              <a:ea typeface="Calibri"/>
              <a:cs typeface="Calibri"/>
              <a:sym typeface="Calibri"/>
            </a:endParaRPr>
          </a:p>
        </p:txBody>
      </p:sp>
      <p:sp>
        <p:nvSpPr>
          <p:cNvPr id="1893" name="Google Shape;1893;p117"/>
          <p:cNvSpPr/>
          <p:nvPr/>
        </p:nvSpPr>
        <p:spPr>
          <a:xfrm>
            <a:off x="548640" y="4023360"/>
            <a:ext cx="5212080" cy="1508760"/>
          </a:xfrm>
          <a:prstGeom prst="roundRect">
            <a:avLst>
              <a:gd name="adj" fmla="val 4848"/>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17"/>
          <p:cNvSpPr/>
          <p:nvPr/>
        </p:nvSpPr>
        <p:spPr>
          <a:xfrm>
            <a:off x="777240" y="425196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95" name="Google Shape;1895;p117" descr="preencoded.png"/>
          <p:cNvPicPr preferRelativeResize="0"/>
          <p:nvPr/>
        </p:nvPicPr>
        <p:blipFill rotWithShape="1">
          <a:blip r:embed="rId5">
            <a:alphaModFix/>
          </a:blip>
          <a:srcRect/>
          <a:stretch/>
        </p:blipFill>
        <p:spPr>
          <a:xfrm>
            <a:off x="866851" y="4341571"/>
            <a:ext cx="460858" cy="460858"/>
          </a:xfrm>
          <a:prstGeom prst="rect">
            <a:avLst/>
          </a:prstGeom>
          <a:noFill/>
          <a:ln>
            <a:noFill/>
          </a:ln>
        </p:spPr>
      </p:pic>
      <p:sp>
        <p:nvSpPr>
          <p:cNvPr id="1896" name="Google Shape;1896;p117"/>
          <p:cNvSpPr/>
          <p:nvPr/>
        </p:nvSpPr>
        <p:spPr>
          <a:xfrm>
            <a:off x="1554480" y="4169664"/>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Zero Prep Required</a:t>
            </a:r>
            <a:endParaRPr sz="1450" b="0" i="0" u="none" strike="noStrike" cap="none">
              <a:solidFill>
                <a:schemeClr val="dk1"/>
              </a:solidFill>
              <a:latin typeface="Calibri"/>
              <a:ea typeface="Calibri"/>
              <a:cs typeface="Calibri"/>
              <a:sym typeface="Calibri"/>
            </a:endParaRPr>
          </a:p>
        </p:txBody>
      </p:sp>
      <p:sp>
        <p:nvSpPr>
          <p:cNvPr id="1897" name="Google Shape;1897;p117"/>
          <p:cNvSpPr/>
          <p:nvPr/>
        </p:nvSpPr>
        <p:spPr>
          <a:xfrm>
            <a:off x="1554480" y="4526280"/>
            <a:ext cx="397764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No prior preparation or economics background needed to teach it well.</a:t>
            </a:r>
            <a:endParaRPr sz="1150" b="0" i="0" u="none" strike="noStrike" cap="none">
              <a:solidFill>
                <a:schemeClr val="dk1"/>
              </a:solidFill>
              <a:latin typeface="Calibri"/>
              <a:ea typeface="Calibri"/>
              <a:cs typeface="Calibri"/>
              <a:sym typeface="Calibri"/>
            </a:endParaRPr>
          </a:p>
        </p:txBody>
      </p:sp>
      <p:sp>
        <p:nvSpPr>
          <p:cNvPr id="1898" name="Google Shape;1898;p117"/>
          <p:cNvSpPr/>
          <p:nvPr/>
        </p:nvSpPr>
        <p:spPr>
          <a:xfrm>
            <a:off x="6080760" y="4023360"/>
            <a:ext cx="5212080" cy="1508760"/>
          </a:xfrm>
          <a:prstGeom prst="roundRect">
            <a:avLst>
              <a:gd name="adj" fmla="val 4848"/>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17"/>
          <p:cNvSpPr/>
          <p:nvPr/>
        </p:nvSpPr>
        <p:spPr>
          <a:xfrm>
            <a:off x="6309360" y="425196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0" name="Google Shape;1900;p117" descr="preencoded.png"/>
          <p:cNvPicPr preferRelativeResize="0"/>
          <p:nvPr/>
        </p:nvPicPr>
        <p:blipFill rotWithShape="1">
          <a:blip r:embed="rId6">
            <a:alphaModFix/>
          </a:blip>
          <a:srcRect/>
          <a:stretch/>
        </p:blipFill>
        <p:spPr>
          <a:xfrm>
            <a:off x="6398971" y="4341571"/>
            <a:ext cx="460858" cy="460858"/>
          </a:xfrm>
          <a:prstGeom prst="rect">
            <a:avLst/>
          </a:prstGeom>
          <a:noFill/>
          <a:ln>
            <a:noFill/>
          </a:ln>
        </p:spPr>
      </p:pic>
      <p:sp>
        <p:nvSpPr>
          <p:cNvPr id="1901" name="Google Shape;1901;p117"/>
          <p:cNvSpPr/>
          <p:nvPr/>
        </p:nvSpPr>
        <p:spPr>
          <a:xfrm>
            <a:off x="7086600" y="4169664"/>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FEE × UChicago E4E</a:t>
            </a:r>
            <a:endParaRPr sz="1450" b="0" i="0" u="none" strike="noStrike" cap="none">
              <a:solidFill>
                <a:schemeClr val="dk1"/>
              </a:solidFill>
              <a:latin typeface="Calibri"/>
              <a:ea typeface="Calibri"/>
              <a:cs typeface="Calibri"/>
              <a:sym typeface="Calibri"/>
            </a:endParaRPr>
          </a:p>
        </p:txBody>
      </p:sp>
      <p:sp>
        <p:nvSpPr>
          <p:cNvPr id="1902" name="Google Shape;1902;p117"/>
          <p:cNvSpPr/>
          <p:nvPr/>
        </p:nvSpPr>
        <p:spPr>
          <a:xfrm>
            <a:off x="7086600" y="4526280"/>
            <a:ext cx="397764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FEE's classroom-ready design paired with Econ4Everyone's rigorous, accessible economics.</a:t>
            </a:r>
            <a:endParaRPr sz="1150" b="0" i="0" u="none" strike="noStrike" cap="none">
              <a:solidFill>
                <a:schemeClr val="dk1"/>
              </a:solidFill>
              <a:latin typeface="Calibri"/>
              <a:ea typeface="Calibri"/>
              <a:cs typeface="Calibri"/>
              <a:sym typeface="Calibri"/>
            </a:endParaRPr>
          </a:p>
        </p:txBody>
      </p:sp>
      <p:sp>
        <p:nvSpPr>
          <p:cNvPr id="1903" name="Google Shape;1903;p117"/>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904" name="Google Shape;1904;p117"/>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44</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09"/>
        <p:cNvGrpSpPr/>
        <p:nvPr/>
      </p:nvGrpSpPr>
      <p:grpSpPr>
        <a:xfrm>
          <a:off x="0" y="0"/>
          <a:ext cx="0" cy="0"/>
          <a:chOff x="0" y="0"/>
          <a:chExt cx="0" cy="0"/>
        </a:xfrm>
      </p:grpSpPr>
      <p:sp>
        <p:nvSpPr>
          <p:cNvPr id="1910" name="Google Shape;1910;p118"/>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PERFECT PAIRINGS — HOW IT WORKS</a:t>
            </a:r>
            <a:endParaRPr sz="1300" b="0" i="0" u="none" strike="noStrike" cap="none">
              <a:solidFill>
                <a:schemeClr val="dk1"/>
              </a:solidFill>
              <a:latin typeface="Calibri"/>
              <a:ea typeface="Calibri"/>
              <a:cs typeface="Calibri"/>
              <a:sym typeface="Calibri"/>
            </a:endParaRPr>
          </a:p>
        </p:txBody>
      </p:sp>
      <p:sp>
        <p:nvSpPr>
          <p:cNvPr id="1911" name="Google Shape;1911;p118"/>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600"/>
              <a:buFont typeface="Oswald"/>
              <a:buNone/>
            </a:pPr>
            <a:r>
              <a:rPr lang="en-US" sz="2600" b="1" i="0" u="none" strike="noStrike" cap="none">
                <a:solidFill>
                  <a:srgbClr val="1B2340"/>
                </a:solidFill>
                <a:latin typeface="Oswald"/>
                <a:ea typeface="Oswald"/>
                <a:cs typeface="Oswald"/>
                <a:sym typeface="Oswald"/>
              </a:rPr>
              <a:t>A Repeatable Three-Phase Structure</a:t>
            </a:r>
            <a:endParaRPr sz="2600" b="0" i="0" u="none" strike="noStrike" cap="none">
              <a:solidFill>
                <a:schemeClr val="dk1"/>
              </a:solidFill>
              <a:latin typeface="Calibri"/>
              <a:ea typeface="Calibri"/>
              <a:cs typeface="Calibri"/>
              <a:sym typeface="Calibri"/>
            </a:endParaRPr>
          </a:p>
        </p:txBody>
      </p:sp>
      <p:sp>
        <p:nvSpPr>
          <p:cNvPr id="1912" name="Google Shape;1912;p118"/>
          <p:cNvSpPr/>
          <p:nvPr/>
        </p:nvSpPr>
        <p:spPr>
          <a:xfrm>
            <a:off x="548640" y="1417320"/>
            <a:ext cx="1060704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350"/>
              <a:buFont typeface="Calibri"/>
              <a:buNone/>
            </a:pPr>
            <a:r>
              <a:rPr lang="en-US" sz="1350" b="0" i="1" u="none" strike="noStrike" cap="none">
                <a:solidFill>
                  <a:srgbClr val="5B6478"/>
                </a:solidFill>
                <a:latin typeface="Calibri"/>
                <a:ea typeface="Calibri"/>
                <a:cs typeface="Calibri"/>
                <a:sym typeface="Calibri"/>
              </a:rPr>
              <a:t>This is exactly what you just experienced today, built around Carl Coates's article on airline drip pricing.</a:t>
            </a:r>
            <a:endParaRPr sz="1350" b="0" i="0" u="none" strike="noStrike" cap="none">
              <a:solidFill>
                <a:schemeClr val="dk1"/>
              </a:solidFill>
              <a:latin typeface="Calibri"/>
              <a:ea typeface="Calibri"/>
              <a:cs typeface="Calibri"/>
              <a:sym typeface="Calibri"/>
            </a:endParaRPr>
          </a:p>
        </p:txBody>
      </p:sp>
      <p:sp>
        <p:nvSpPr>
          <p:cNvPr id="1913" name="Google Shape;1913;p118"/>
          <p:cNvSpPr/>
          <p:nvPr/>
        </p:nvSpPr>
        <p:spPr>
          <a:xfrm>
            <a:off x="548640" y="196596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18"/>
          <p:cNvSpPr/>
          <p:nvPr/>
        </p:nvSpPr>
        <p:spPr>
          <a:xfrm>
            <a:off x="777240" y="222199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5" name="Google Shape;1915;p118" descr="preencoded.png"/>
          <p:cNvPicPr preferRelativeResize="0"/>
          <p:nvPr/>
        </p:nvPicPr>
        <p:blipFill rotWithShape="1">
          <a:blip r:embed="rId3">
            <a:alphaModFix/>
          </a:blip>
          <a:srcRect/>
          <a:stretch/>
        </p:blipFill>
        <p:spPr>
          <a:xfrm>
            <a:off x="879653" y="2324405"/>
            <a:ext cx="526694" cy="526694"/>
          </a:xfrm>
          <a:prstGeom prst="rect">
            <a:avLst/>
          </a:prstGeom>
          <a:noFill/>
          <a:ln>
            <a:noFill/>
          </a:ln>
        </p:spPr>
      </p:pic>
      <p:sp>
        <p:nvSpPr>
          <p:cNvPr id="1916" name="Google Shape;1916;p118"/>
          <p:cNvSpPr/>
          <p:nvPr/>
        </p:nvSpPr>
        <p:spPr>
          <a:xfrm>
            <a:off x="1691640" y="2112264"/>
            <a:ext cx="68580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Phase 1 — The Economic Puzzle</a:t>
            </a:r>
            <a:endParaRPr sz="1500" b="0" i="0" u="none" strike="noStrike" cap="none">
              <a:solidFill>
                <a:schemeClr val="dk1"/>
              </a:solidFill>
              <a:latin typeface="Calibri"/>
              <a:ea typeface="Calibri"/>
              <a:cs typeface="Calibri"/>
              <a:sym typeface="Calibri"/>
            </a:endParaRPr>
          </a:p>
        </p:txBody>
      </p:sp>
      <p:sp>
        <p:nvSpPr>
          <p:cNvPr id="1917" name="Google Shape;1917;p118"/>
          <p:cNvSpPr/>
          <p:nvPr/>
        </p:nvSpPr>
        <p:spPr>
          <a:xfrm>
            <a:off x="8778240" y="2112264"/>
            <a:ext cx="1037844"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18"/>
          <p:cNvSpPr/>
          <p:nvPr/>
        </p:nvSpPr>
        <p:spPr>
          <a:xfrm>
            <a:off x="8778240" y="2112264"/>
            <a:ext cx="1037844"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EXPLORE</a:t>
            </a:r>
            <a:endParaRPr sz="1050" b="0" i="0" u="none" strike="noStrike" cap="none">
              <a:solidFill>
                <a:schemeClr val="dk1"/>
              </a:solidFill>
              <a:latin typeface="Calibri"/>
              <a:ea typeface="Calibri"/>
              <a:cs typeface="Calibri"/>
              <a:sym typeface="Calibri"/>
            </a:endParaRPr>
          </a:p>
        </p:txBody>
      </p:sp>
      <p:sp>
        <p:nvSpPr>
          <p:cNvPr id="1919" name="Google Shape;1919;p118"/>
          <p:cNvSpPr/>
          <p:nvPr/>
        </p:nvSpPr>
        <p:spPr>
          <a:xfrm>
            <a:off x="1691640" y="2496312"/>
            <a:ext cx="9052560" cy="6400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00"/>
              <a:buFont typeface="Calibri"/>
              <a:buNone/>
            </a:pPr>
            <a:r>
              <a:rPr lang="en-US" sz="1200" b="0" i="0" u="none" strike="noStrike" cap="none">
                <a:solidFill>
                  <a:srgbClr val="5B6478"/>
                </a:solidFill>
                <a:latin typeface="Calibri"/>
                <a:ea typeface="Calibri"/>
                <a:cs typeface="Calibri"/>
                <a:sym typeface="Calibri"/>
              </a:rPr>
              <a:t>A cold hook question, a short reading with a single focus question, then vocabulary introduced after — not before.</a:t>
            </a:r>
            <a:endParaRPr sz="1200" b="0" i="0" u="none" strike="noStrike" cap="none">
              <a:solidFill>
                <a:schemeClr val="dk1"/>
              </a:solidFill>
              <a:latin typeface="Calibri"/>
              <a:ea typeface="Calibri"/>
              <a:cs typeface="Calibri"/>
              <a:sym typeface="Calibri"/>
            </a:endParaRPr>
          </a:p>
        </p:txBody>
      </p:sp>
      <p:sp>
        <p:nvSpPr>
          <p:cNvPr id="1920" name="Google Shape;1920;p118"/>
          <p:cNvSpPr/>
          <p:nvPr/>
        </p:nvSpPr>
        <p:spPr>
          <a:xfrm>
            <a:off x="548640" y="338328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18"/>
          <p:cNvSpPr/>
          <p:nvPr/>
        </p:nvSpPr>
        <p:spPr>
          <a:xfrm>
            <a:off x="777240" y="363931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2" name="Google Shape;1922;p118" descr="preencoded.png"/>
          <p:cNvPicPr preferRelativeResize="0"/>
          <p:nvPr/>
        </p:nvPicPr>
        <p:blipFill rotWithShape="1">
          <a:blip r:embed="rId4">
            <a:alphaModFix/>
          </a:blip>
          <a:srcRect/>
          <a:stretch/>
        </p:blipFill>
        <p:spPr>
          <a:xfrm>
            <a:off x="879653" y="3741725"/>
            <a:ext cx="526694" cy="526694"/>
          </a:xfrm>
          <a:prstGeom prst="rect">
            <a:avLst/>
          </a:prstGeom>
          <a:noFill/>
          <a:ln>
            <a:noFill/>
          </a:ln>
        </p:spPr>
      </p:pic>
      <p:sp>
        <p:nvSpPr>
          <p:cNvPr id="1923" name="Google Shape;1923;p118"/>
          <p:cNvSpPr/>
          <p:nvPr/>
        </p:nvSpPr>
        <p:spPr>
          <a:xfrm>
            <a:off x="1691640" y="3529584"/>
            <a:ext cx="68580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Phase 2 — The Decision Lab</a:t>
            </a:r>
            <a:endParaRPr sz="1500" b="0" i="0" u="none" strike="noStrike" cap="none">
              <a:solidFill>
                <a:schemeClr val="dk1"/>
              </a:solidFill>
              <a:latin typeface="Calibri"/>
              <a:ea typeface="Calibri"/>
              <a:cs typeface="Calibri"/>
              <a:sym typeface="Calibri"/>
            </a:endParaRPr>
          </a:p>
        </p:txBody>
      </p:sp>
      <p:sp>
        <p:nvSpPr>
          <p:cNvPr id="1924" name="Google Shape;1924;p118"/>
          <p:cNvSpPr/>
          <p:nvPr/>
        </p:nvSpPr>
        <p:spPr>
          <a:xfrm>
            <a:off x="8778240" y="3529584"/>
            <a:ext cx="845820"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18"/>
          <p:cNvSpPr/>
          <p:nvPr/>
        </p:nvSpPr>
        <p:spPr>
          <a:xfrm>
            <a:off x="8778240" y="3529584"/>
            <a:ext cx="845820"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APPLY</a:t>
            </a:r>
            <a:endParaRPr sz="1050" b="0" i="0" u="none" strike="noStrike" cap="none">
              <a:solidFill>
                <a:schemeClr val="dk1"/>
              </a:solidFill>
              <a:latin typeface="Calibri"/>
              <a:ea typeface="Calibri"/>
              <a:cs typeface="Calibri"/>
              <a:sym typeface="Calibri"/>
            </a:endParaRPr>
          </a:p>
        </p:txBody>
      </p:sp>
      <p:sp>
        <p:nvSpPr>
          <p:cNvPr id="1926" name="Google Shape;1926;p118"/>
          <p:cNvSpPr/>
          <p:nvPr/>
        </p:nvSpPr>
        <p:spPr>
          <a:xfrm>
            <a:off x="1691640" y="3913632"/>
            <a:ext cx="9052560" cy="6400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00"/>
              <a:buFont typeface="Calibri"/>
              <a:buNone/>
            </a:pPr>
            <a:r>
              <a:rPr lang="en-US" sz="1200" b="0" i="0" u="none" strike="noStrike" cap="none">
                <a:solidFill>
                  <a:srgbClr val="5B6478"/>
                </a:solidFill>
                <a:latin typeface="Calibri"/>
                <a:ea typeface="Calibri"/>
                <a:cs typeface="Calibri"/>
                <a:sym typeface="Calibri"/>
              </a:rPr>
              <a:t>Layered data, revised judgments, and the Seen vs. Unseen framework: what does the data show, and who isn't in it?</a:t>
            </a:r>
            <a:endParaRPr sz="1200" b="0" i="0" u="none" strike="noStrike" cap="none">
              <a:solidFill>
                <a:schemeClr val="dk1"/>
              </a:solidFill>
              <a:latin typeface="Calibri"/>
              <a:ea typeface="Calibri"/>
              <a:cs typeface="Calibri"/>
              <a:sym typeface="Calibri"/>
            </a:endParaRPr>
          </a:p>
        </p:txBody>
      </p:sp>
      <p:sp>
        <p:nvSpPr>
          <p:cNvPr id="1927" name="Google Shape;1927;p118"/>
          <p:cNvSpPr/>
          <p:nvPr/>
        </p:nvSpPr>
        <p:spPr>
          <a:xfrm>
            <a:off x="548640" y="480060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18"/>
          <p:cNvSpPr/>
          <p:nvPr/>
        </p:nvSpPr>
        <p:spPr>
          <a:xfrm>
            <a:off x="777240" y="505663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29" name="Google Shape;1929;p118" descr="preencoded.png"/>
          <p:cNvPicPr preferRelativeResize="0"/>
          <p:nvPr/>
        </p:nvPicPr>
        <p:blipFill rotWithShape="1">
          <a:blip r:embed="rId5">
            <a:alphaModFix/>
          </a:blip>
          <a:srcRect/>
          <a:stretch/>
        </p:blipFill>
        <p:spPr>
          <a:xfrm>
            <a:off x="879653" y="5159045"/>
            <a:ext cx="526694" cy="526694"/>
          </a:xfrm>
          <a:prstGeom prst="rect">
            <a:avLst/>
          </a:prstGeom>
          <a:noFill/>
          <a:ln>
            <a:noFill/>
          </a:ln>
        </p:spPr>
      </p:pic>
      <p:sp>
        <p:nvSpPr>
          <p:cNvPr id="1930" name="Google Shape;1930;p118"/>
          <p:cNvSpPr/>
          <p:nvPr/>
        </p:nvSpPr>
        <p:spPr>
          <a:xfrm>
            <a:off x="1691640" y="4946904"/>
            <a:ext cx="68580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Phase 3 — Decide and Defend</a:t>
            </a:r>
            <a:endParaRPr sz="1500" b="0" i="0" u="none" strike="noStrike" cap="none">
              <a:solidFill>
                <a:schemeClr val="dk1"/>
              </a:solidFill>
              <a:latin typeface="Calibri"/>
              <a:ea typeface="Calibri"/>
              <a:cs typeface="Calibri"/>
              <a:sym typeface="Calibri"/>
            </a:endParaRPr>
          </a:p>
        </p:txBody>
      </p:sp>
      <p:sp>
        <p:nvSpPr>
          <p:cNvPr id="1931" name="Google Shape;1931;p118"/>
          <p:cNvSpPr/>
          <p:nvPr/>
        </p:nvSpPr>
        <p:spPr>
          <a:xfrm>
            <a:off x="8778240" y="4946904"/>
            <a:ext cx="941832"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18"/>
          <p:cNvSpPr/>
          <p:nvPr/>
        </p:nvSpPr>
        <p:spPr>
          <a:xfrm>
            <a:off x="8778240" y="4946904"/>
            <a:ext cx="941832"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DECIDE</a:t>
            </a:r>
            <a:endParaRPr sz="1050" b="0" i="0" u="none" strike="noStrike" cap="none">
              <a:solidFill>
                <a:schemeClr val="dk1"/>
              </a:solidFill>
              <a:latin typeface="Calibri"/>
              <a:ea typeface="Calibri"/>
              <a:cs typeface="Calibri"/>
              <a:sym typeface="Calibri"/>
            </a:endParaRPr>
          </a:p>
        </p:txBody>
      </p:sp>
      <p:sp>
        <p:nvSpPr>
          <p:cNvPr id="1933" name="Google Shape;1933;p118"/>
          <p:cNvSpPr/>
          <p:nvPr/>
        </p:nvSpPr>
        <p:spPr>
          <a:xfrm>
            <a:off x="1691640" y="5330952"/>
            <a:ext cx="9052560" cy="6400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00"/>
              <a:buFont typeface="Calibri"/>
              <a:buNone/>
            </a:pPr>
            <a:r>
              <a:rPr lang="en-US" sz="1200" b="0" i="0" u="none" strike="noStrike" cap="none">
                <a:solidFill>
                  <a:srgbClr val="5B6478"/>
                </a:solidFill>
                <a:latin typeface="Calibri"/>
                <a:ea typeface="Calibri"/>
                <a:cs typeface="Calibri"/>
                <a:sym typeface="Calibri"/>
              </a:rPr>
              <a:t>A Structured Academic Controversy: argue an assigned position, then work toward a group synthesis.</a:t>
            </a:r>
            <a:endParaRPr sz="1200" b="0" i="0" u="none" strike="noStrike" cap="none">
              <a:solidFill>
                <a:schemeClr val="dk1"/>
              </a:solidFill>
              <a:latin typeface="Calibri"/>
              <a:ea typeface="Calibri"/>
              <a:cs typeface="Calibri"/>
              <a:sym typeface="Calibri"/>
            </a:endParaRPr>
          </a:p>
        </p:txBody>
      </p:sp>
      <p:sp>
        <p:nvSpPr>
          <p:cNvPr id="1934" name="Google Shape;1934;p118"/>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935" name="Google Shape;1935;p118"/>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45</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40"/>
        <p:cNvGrpSpPr/>
        <p:nvPr/>
      </p:nvGrpSpPr>
      <p:grpSpPr>
        <a:xfrm>
          <a:off x="0" y="0"/>
          <a:ext cx="0" cy="0"/>
          <a:chOff x="0" y="0"/>
          <a:chExt cx="0" cy="0"/>
        </a:xfrm>
      </p:grpSpPr>
      <p:sp>
        <p:nvSpPr>
          <p:cNvPr id="1941" name="Google Shape;1941;p119"/>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PHASE 1 DEEP DIVE</a:t>
            </a:r>
            <a:endParaRPr sz="1300" b="0" i="0" u="none" strike="noStrike" cap="none">
              <a:solidFill>
                <a:schemeClr val="dk1"/>
              </a:solidFill>
              <a:latin typeface="Calibri"/>
              <a:ea typeface="Calibri"/>
              <a:cs typeface="Calibri"/>
              <a:sym typeface="Calibri"/>
            </a:endParaRPr>
          </a:p>
        </p:txBody>
      </p:sp>
      <p:sp>
        <p:nvSpPr>
          <p:cNvPr id="1942" name="Google Shape;1942;p119"/>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The Economic Puzzle</a:t>
            </a:r>
            <a:endParaRPr sz="3000" b="0" i="0" u="none" strike="noStrike" cap="none">
              <a:solidFill>
                <a:schemeClr val="dk1"/>
              </a:solidFill>
              <a:latin typeface="Calibri"/>
              <a:ea typeface="Calibri"/>
              <a:cs typeface="Calibri"/>
              <a:sym typeface="Calibri"/>
            </a:endParaRPr>
          </a:p>
        </p:txBody>
      </p:sp>
      <p:sp>
        <p:nvSpPr>
          <p:cNvPr id="1943" name="Google Shape;1943;p119"/>
          <p:cNvSpPr/>
          <p:nvPr/>
        </p:nvSpPr>
        <p:spPr>
          <a:xfrm>
            <a:off x="8869680" y="1417320"/>
            <a:ext cx="1463040" cy="146304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44" name="Google Shape;1944;p119" descr="preencoded.png"/>
          <p:cNvPicPr preferRelativeResize="0"/>
          <p:nvPr/>
        </p:nvPicPr>
        <p:blipFill rotWithShape="1">
          <a:blip r:embed="rId3">
            <a:alphaModFix/>
          </a:blip>
          <a:srcRect/>
          <a:stretch/>
        </p:blipFill>
        <p:spPr>
          <a:xfrm>
            <a:off x="9074506" y="1622146"/>
            <a:ext cx="1053389" cy="1053389"/>
          </a:xfrm>
          <a:prstGeom prst="rect">
            <a:avLst/>
          </a:prstGeom>
          <a:noFill/>
          <a:ln>
            <a:noFill/>
          </a:ln>
        </p:spPr>
      </p:pic>
      <p:sp>
        <p:nvSpPr>
          <p:cNvPr id="1945" name="Google Shape;1945;p119"/>
          <p:cNvSpPr/>
          <p:nvPr/>
        </p:nvSpPr>
        <p:spPr>
          <a:xfrm>
            <a:off x="548640" y="1600200"/>
            <a:ext cx="7955280" cy="35661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Students encounter a real-world scenario before they have the vocabulary to explain it</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A hook question — answered cold, before any reading — surfaces intuitions and makes first instincts visible</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Reading follows, guided by a single focus question designed to generate observation, not compliance</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Key economic concepts are introduced after the article, so vocabulary attaches to something students have already experienced</a:t>
            </a:r>
            <a:endParaRPr sz="1500" b="0" i="0" u="none" strike="noStrike" cap="none">
              <a:solidFill>
                <a:schemeClr val="dk1"/>
              </a:solidFill>
              <a:latin typeface="Calibri"/>
              <a:ea typeface="Calibri"/>
              <a:cs typeface="Calibri"/>
              <a:sym typeface="Calibri"/>
            </a:endParaRPr>
          </a:p>
        </p:txBody>
      </p:sp>
      <p:sp>
        <p:nvSpPr>
          <p:cNvPr id="1946" name="Google Shape;1946;p119"/>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947" name="Google Shape;1947;p119"/>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46</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52"/>
        <p:cNvGrpSpPr/>
        <p:nvPr/>
      </p:nvGrpSpPr>
      <p:grpSpPr>
        <a:xfrm>
          <a:off x="0" y="0"/>
          <a:ext cx="0" cy="0"/>
          <a:chOff x="0" y="0"/>
          <a:chExt cx="0" cy="0"/>
        </a:xfrm>
      </p:grpSpPr>
      <p:sp>
        <p:nvSpPr>
          <p:cNvPr id="1953" name="Google Shape;1953;p120"/>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PHASE 2 DEEP DIVE</a:t>
            </a:r>
            <a:endParaRPr sz="1300" b="0" i="0" u="none" strike="noStrike" cap="none">
              <a:solidFill>
                <a:schemeClr val="dk1"/>
              </a:solidFill>
              <a:latin typeface="Calibri"/>
              <a:ea typeface="Calibri"/>
              <a:cs typeface="Calibri"/>
              <a:sym typeface="Calibri"/>
            </a:endParaRPr>
          </a:p>
        </p:txBody>
      </p:sp>
      <p:sp>
        <p:nvSpPr>
          <p:cNvPr id="1954" name="Google Shape;1954;p120"/>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The Decision Lab</a:t>
            </a:r>
            <a:endParaRPr sz="3000" b="0" i="0" u="none" strike="noStrike" cap="none">
              <a:solidFill>
                <a:schemeClr val="dk1"/>
              </a:solidFill>
              <a:latin typeface="Calibri"/>
              <a:ea typeface="Calibri"/>
              <a:cs typeface="Calibri"/>
              <a:sym typeface="Calibri"/>
            </a:endParaRPr>
          </a:p>
        </p:txBody>
      </p:sp>
      <p:sp>
        <p:nvSpPr>
          <p:cNvPr id="1955" name="Google Shape;1955;p120"/>
          <p:cNvSpPr/>
          <p:nvPr/>
        </p:nvSpPr>
        <p:spPr>
          <a:xfrm>
            <a:off x="8869680" y="1417320"/>
            <a:ext cx="1463040" cy="146304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56" name="Google Shape;1956;p120" descr="preencoded.png"/>
          <p:cNvPicPr preferRelativeResize="0"/>
          <p:nvPr/>
        </p:nvPicPr>
        <p:blipFill rotWithShape="1">
          <a:blip r:embed="rId3">
            <a:alphaModFix/>
          </a:blip>
          <a:srcRect/>
          <a:stretch/>
        </p:blipFill>
        <p:spPr>
          <a:xfrm>
            <a:off x="9074506" y="1622146"/>
            <a:ext cx="1053389" cy="1053389"/>
          </a:xfrm>
          <a:prstGeom prst="rect">
            <a:avLst/>
          </a:prstGeom>
          <a:noFill/>
          <a:ln>
            <a:noFill/>
          </a:ln>
        </p:spPr>
      </p:pic>
      <p:sp>
        <p:nvSpPr>
          <p:cNvPr id="1957" name="Google Shape;1957;p120"/>
          <p:cNvSpPr/>
          <p:nvPr/>
        </p:nvSpPr>
        <p:spPr>
          <a:xfrm>
            <a:off x="548640" y="1600200"/>
            <a:ext cx="7955280" cy="35661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Students work with layered data, forming provisional judgments and revising them as each new layer arrives</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This isn't a simulation of economic reasoning — it is economic reasoning</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Students discover what's visible in data, what's missing, and how incomplete information shapes the conclusions people draw</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Each layer is structured around the Seen vs. Unseen framework — training students to ask not just what the data shows, but who isn't in it</a:t>
            </a:r>
            <a:endParaRPr sz="1500" b="0" i="0" u="none" strike="noStrike" cap="none">
              <a:solidFill>
                <a:schemeClr val="dk1"/>
              </a:solidFill>
              <a:latin typeface="Calibri"/>
              <a:ea typeface="Calibri"/>
              <a:cs typeface="Calibri"/>
              <a:sym typeface="Calibri"/>
            </a:endParaRPr>
          </a:p>
        </p:txBody>
      </p:sp>
      <p:sp>
        <p:nvSpPr>
          <p:cNvPr id="1958" name="Google Shape;1958;p120"/>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959" name="Google Shape;1959;p120"/>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47</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64"/>
        <p:cNvGrpSpPr/>
        <p:nvPr/>
      </p:nvGrpSpPr>
      <p:grpSpPr>
        <a:xfrm>
          <a:off x="0" y="0"/>
          <a:ext cx="0" cy="0"/>
          <a:chOff x="0" y="0"/>
          <a:chExt cx="0" cy="0"/>
        </a:xfrm>
      </p:grpSpPr>
      <p:sp>
        <p:nvSpPr>
          <p:cNvPr id="1965" name="Google Shape;1965;p121"/>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PHASE 3 DEEP DIVE</a:t>
            </a:r>
            <a:endParaRPr sz="1300" b="0" i="0" u="none" strike="noStrike" cap="none">
              <a:solidFill>
                <a:schemeClr val="dk1"/>
              </a:solidFill>
              <a:latin typeface="Calibri"/>
              <a:ea typeface="Calibri"/>
              <a:cs typeface="Calibri"/>
              <a:sym typeface="Calibri"/>
            </a:endParaRPr>
          </a:p>
        </p:txBody>
      </p:sp>
      <p:sp>
        <p:nvSpPr>
          <p:cNvPr id="1966" name="Google Shape;1966;p121"/>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Decide and Defend</a:t>
            </a:r>
            <a:endParaRPr sz="3000" b="0" i="0" u="none" strike="noStrike" cap="none">
              <a:solidFill>
                <a:schemeClr val="dk1"/>
              </a:solidFill>
              <a:latin typeface="Calibri"/>
              <a:ea typeface="Calibri"/>
              <a:cs typeface="Calibri"/>
              <a:sym typeface="Calibri"/>
            </a:endParaRPr>
          </a:p>
        </p:txBody>
      </p:sp>
      <p:sp>
        <p:nvSpPr>
          <p:cNvPr id="1967" name="Google Shape;1967;p121"/>
          <p:cNvSpPr/>
          <p:nvPr/>
        </p:nvSpPr>
        <p:spPr>
          <a:xfrm>
            <a:off x="8869680" y="1417320"/>
            <a:ext cx="1463040" cy="146304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8" name="Google Shape;1968;p121" descr="preencoded.png"/>
          <p:cNvPicPr preferRelativeResize="0"/>
          <p:nvPr/>
        </p:nvPicPr>
        <p:blipFill rotWithShape="1">
          <a:blip r:embed="rId3">
            <a:alphaModFix/>
          </a:blip>
          <a:srcRect/>
          <a:stretch/>
        </p:blipFill>
        <p:spPr>
          <a:xfrm>
            <a:off x="9074506" y="1622146"/>
            <a:ext cx="1053389" cy="1053389"/>
          </a:xfrm>
          <a:prstGeom prst="rect">
            <a:avLst/>
          </a:prstGeom>
          <a:noFill/>
          <a:ln>
            <a:noFill/>
          </a:ln>
        </p:spPr>
      </p:pic>
      <p:sp>
        <p:nvSpPr>
          <p:cNvPr id="1969" name="Google Shape;1969;p121"/>
          <p:cNvSpPr/>
          <p:nvPr/>
        </p:nvSpPr>
        <p:spPr>
          <a:xfrm>
            <a:off x="548640" y="1600200"/>
            <a:ext cx="7955280" cy="35661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Each lesson closes with a Structured Academic Controversy (SAC) — a cooperative discussion protocol</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Students argue assigned positions, including ones they may personally disagree with</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Pairs then work toward a group synthesis, rather than declaring a winner</a:t>
            </a:r>
            <a:endParaRPr sz="1500" b="0" i="0" u="none" strike="noStrike" cap="none">
              <a:solidFill>
                <a:schemeClr val="dk1"/>
              </a:solidFill>
              <a:latin typeface="Calibri"/>
              <a:ea typeface="Calibri"/>
              <a:cs typeface="Calibri"/>
              <a:sym typeface="Calibri"/>
            </a:endParaRPr>
          </a:p>
          <a:p>
            <a:pPr marL="342900" marR="0" lvl="0" indent="-342900" algn="l" rtl="0">
              <a:spcBef>
                <a:spcPts val="1600"/>
              </a:spcBef>
              <a:spcAft>
                <a:spcPts val="0"/>
              </a:spcAft>
              <a:buClr>
                <a:srgbClr val="1B2340"/>
              </a:buClr>
              <a:buSzPts val="1500"/>
              <a:buFont typeface="Calibri"/>
              <a:buChar char="●"/>
            </a:pPr>
            <a:r>
              <a:rPr lang="en-US" sz="1500" b="0" i="0" u="none" strike="noStrike" cap="none">
                <a:solidFill>
                  <a:srgbClr val="1B2340"/>
                </a:solidFill>
                <a:latin typeface="Calibri"/>
                <a:ea typeface="Calibri"/>
                <a:cs typeface="Calibri"/>
                <a:sym typeface="Calibri"/>
              </a:rPr>
              <a:t>The goal: understand the strongest version of both sides well enough to reason past them</a:t>
            </a:r>
            <a:endParaRPr sz="1500" b="0" i="0" u="none" strike="noStrike" cap="none">
              <a:solidFill>
                <a:schemeClr val="dk1"/>
              </a:solidFill>
              <a:latin typeface="Calibri"/>
              <a:ea typeface="Calibri"/>
              <a:cs typeface="Calibri"/>
              <a:sym typeface="Calibri"/>
            </a:endParaRPr>
          </a:p>
        </p:txBody>
      </p:sp>
      <p:sp>
        <p:nvSpPr>
          <p:cNvPr id="1970" name="Google Shape;1970;p121"/>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971" name="Google Shape;1971;p121"/>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48</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76"/>
        <p:cNvGrpSpPr/>
        <p:nvPr/>
      </p:nvGrpSpPr>
      <p:grpSpPr>
        <a:xfrm>
          <a:off x="0" y="0"/>
          <a:ext cx="0" cy="0"/>
          <a:chOff x="0" y="0"/>
          <a:chExt cx="0" cy="0"/>
        </a:xfrm>
      </p:grpSpPr>
      <p:sp>
        <p:nvSpPr>
          <p:cNvPr id="1977" name="Google Shape;1977;p122"/>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WHAT STUDENTS LEARN TO DO</a:t>
            </a:r>
            <a:endParaRPr sz="1300" b="0" i="0" u="none" strike="noStrike" cap="none">
              <a:solidFill>
                <a:schemeClr val="dk1"/>
              </a:solidFill>
              <a:latin typeface="Calibri"/>
              <a:ea typeface="Calibri"/>
              <a:cs typeface="Calibri"/>
              <a:sym typeface="Calibri"/>
            </a:endParaRPr>
          </a:p>
        </p:txBody>
      </p:sp>
      <p:sp>
        <p:nvSpPr>
          <p:cNvPr id="1978" name="Google Shape;1978;p122"/>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600"/>
              <a:buFont typeface="Oswald"/>
              <a:buNone/>
            </a:pPr>
            <a:r>
              <a:rPr lang="en-US" sz="2600" b="1" i="0" u="none" strike="noStrike" cap="none">
                <a:solidFill>
                  <a:srgbClr val="1B2340"/>
                </a:solidFill>
                <a:latin typeface="Oswald"/>
                <a:ea typeface="Oswald"/>
                <a:cs typeface="Oswald"/>
                <a:sym typeface="Oswald"/>
              </a:rPr>
              <a:t>Durable Principles, Not Topic Coverage</a:t>
            </a:r>
            <a:endParaRPr sz="2600" b="0" i="0" u="none" strike="noStrike" cap="none">
              <a:solidFill>
                <a:schemeClr val="dk1"/>
              </a:solidFill>
              <a:latin typeface="Calibri"/>
              <a:ea typeface="Calibri"/>
              <a:cs typeface="Calibri"/>
              <a:sym typeface="Calibri"/>
            </a:endParaRPr>
          </a:p>
        </p:txBody>
      </p:sp>
      <p:sp>
        <p:nvSpPr>
          <p:cNvPr id="1979" name="Google Shape;1979;p122"/>
          <p:cNvSpPr/>
          <p:nvPr/>
        </p:nvSpPr>
        <p:spPr>
          <a:xfrm>
            <a:off x="548640" y="141732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By the end of each lesson, students are able to:</a:t>
            </a:r>
            <a:endParaRPr sz="1350" b="0" i="0" u="none" strike="noStrike" cap="none">
              <a:solidFill>
                <a:schemeClr val="dk1"/>
              </a:solidFill>
              <a:latin typeface="Calibri"/>
              <a:ea typeface="Calibri"/>
              <a:cs typeface="Calibri"/>
              <a:sym typeface="Calibri"/>
            </a:endParaRPr>
          </a:p>
        </p:txBody>
      </p:sp>
      <p:sp>
        <p:nvSpPr>
          <p:cNvPr id="1980" name="Google Shape;1980;p122"/>
          <p:cNvSpPr/>
          <p:nvPr/>
        </p:nvSpPr>
        <p:spPr>
          <a:xfrm>
            <a:off x="548640" y="1874520"/>
            <a:ext cx="10607040" cy="39319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350"/>
              <a:buFont typeface="Calibri"/>
              <a:buChar char="●"/>
            </a:pPr>
            <a:r>
              <a:rPr lang="en-US" sz="1350" b="0" i="0" u="none" strike="noStrike" cap="none">
                <a:solidFill>
                  <a:srgbClr val="1B2340"/>
                </a:solidFill>
                <a:latin typeface="Calibri"/>
                <a:ea typeface="Calibri"/>
                <a:cs typeface="Calibri"/>
                <a:sym typeface="Calibri"/>
              </a:rPr>
              <a:t>Apply core economic concepts (creative destruction, seen vs. unseen, spontaneous order, Goodhart's Law, confounding variables) to historical and contemporary scenarios</a:t>
            </a:r>
            <a:endParaRPr sz="1350" b="0" i="0" u="none" strike="noStrike" cap="none">
              <a:solidFill>
                <a:schemeClr val="dk1"/>
              </a:solidFill>
              <a:latin typeface="Calibri"/>
              <a:ea typeface="Calibri"/>
              <a:cs typeface="Calibri"/>
              <a:sym typeface="Calibri"/>
            </a:endParaRPr>
          </a:p>
          <a:p>
            <a:pPr marL="342900" marR="0" lvl="0" indent="-342900" algn="l" rtl="0">
              <a:spcBef>
                <a:spcPts val="1200"/>
              </a:spcBef>
              <a:spcAft>
                <a:spcPts val="0"/>
              </a:spcAft>
              <a:buClr>
                <a:srgbClr val="1B2340"/>
              </a:buClr>
              <a:buSzPts val="1350"/>
              <a:buFont typeface="Calibri"/>
              <a:buChar char="●"/>
            </a:pPr>
            <a:r>
              <a:rPr lang="en-US" sz="1350" b="0" i="0" u="none" strike="noStrike" cap="none">
                <a:solidFill>
                  <a:srgbClr val="1B2340"/>
                </a:solidFill>
                <a:latin typeface="Calibri"/>
                <a:ea typeface="Calibri"/>
                <a:cs typeface="Calibri"/>
                <a:sym typeface="Calibri"/>
              </a:rPr>
              <a:t>Distinguish between what data shows directly and what it obscures, omits, or implies</a:t>
            </a:r>
            <a:endParaRPr sz="1350" b="0" i="0" u="none" strike="noStrike" cap="none">
              <a:solidFill>
                <a:schemeClr val="dk1"/>
              </a:solidFill>
              <a:latin typeface="Calibri"/>
              <a:ea typeface="Calibri"/>
              <a:cs typeface="Calibri"/>
              <a:sym typeface="Calibri"/>
            </a:endParaRPr>
          </a:p>
          <a:p>
            <a:pPr marL="342900" marR="0" lvl="0" indent="-342900" algn="l" rtl="0">
              <a:spcBef>
                <a:spcPts val="1200"/>
              </a:spcBef>
              <a:spcAft>
                <a:spcPts val="0"/>
              </a:spcAft>
              <a:buClr>
                <a:srgbClr val="1B2340"/>
              </a:buClr>
              <a:buSzPts val="1350"/>
              <a:buFont typeface="Calibri"/>
              <a:buChar char="●"/>
            </a:pPr>
            <a:r>
              <a:rPr lang="en-US" sz="1350" b="0" i="0" u="none" strike="noStrike" cap="none">
                <a:solidFill>
                  <a:srgbClr val="1B2340"/>
                </a:solidFill>
                <a:latin typeface="Calibri"/>
                <a:ea typeface="Calibri"/>
                <a:cs typeface="Calibri"/>
                <a:sym typeface="Calibri"/>
              </a:rPr>
              <a:t>Identify missing populations and confounding variables in economic narratives</a:t>
            </a:r>
            <a:endParaRPr sz="1350" b="0" i="0" u="none" strike="noStrike" cap="none">
              <a:solidFill>
                <a:schemeClr val="dk1"/>
              </a:solidFill>
              <a:latin typeface="Calibri"/>
              <a:ea typeface="Calibri"/>
              <a:cs typeface="Calibri"/>
              <a:sym typeface="Calibri"/>
            </a:endParaRPr>
          </a:p>
          <a:p>
            <a:pPr marL="342900" marR="0" lvl="0" indent="-342900" algn="l" rtl="0">
              <a:spcBef>
                <a:spcPts val="1200"/>
              </a:spcBef>
              <a:spcAft>
                <a:spcPts val="0"/>
              </a:spcAft>
              <a:buClr>
                <a:srgbClr val="1B2340"/>
              </a:buClr>
              <a:buSzPts val="1350"/>
              <a:buFont typeface="Calibri"/>
              <a:buChar char="●"/>
            </a:pPr>
            <a:r>
              <a:rPr lang="en-US" sz="1350" b="0" i="0" u="none" strike="noStrike" cap="none">
                <a:solidFill>
                  <a:srgbClr val="1B2340"/>
                </a:solidFill>
                <a:latin typeface="Calibri"/>
                <a:ea typeface="Calibri"/>
                <a:cs typeface="Calibri"/>
                <a:sym typeface="Calibri"/>
              </a:rPr>
              <a:t>Present and evaluate evidence-based arguments from assigned positions, including ones they personally reject</a:t>
            </a:r>
            <a:endParaRPr sz="1350" b="0" i="0" u="none" strike="noStrike" cap="none">
              <a:solidFill>
                <a:schemeClr val="dk1"/>
              </a:solidFill>
              <a:latin typeface="Calibri"/>
              <a:ea typeface="Calibri"/>
              <a:cs typeface="Calibri"/>
              <a:sym typeface="Calibri"/>
            </a:endParaRPr>
          </a:p>
          <a:p>
            <a:pPr marL="342900" marR="0" lvl="0" indent="-342900" algn="l" rtl="0">
              <a:spcBef>
                <a:spcPts val="1200"/>
              </a:spcBef>
              <a:spcAft>
                <a:spcPts val="0"/>
              </a:spcAft>
              <a:buClr>
                <a:srgbClr val="1B2340"/>
              </a:buClr>
              <a:buSzPts val="1350"/>
              <a:buFont typeface="Calibri"/>
              <a:buChar char="●"/>
            </a:pPr>
            <a:r>
              <a:rPr lang="en-US" sz="1350" b="0" i="0" u="none" strike="noStrike" cap="none">
                <a:solidFill>
                  <a:srgbClr val="1B2340"/>
                </a:solidFill>
                <a:latin typeface="Calibri"/>
                <a:ea typeface="Calibri"/>
                <a:cs typeface="Calibri"/>
                <a:sym typeface="Calibri"/>
              </a:rPr>
              <a:t>Distinguish between a preference and an economically-reasoned position</a:t>
            </a:r>
            <a:endParaRPr sz="1350" b="0" i="0" u="none" strike="noStrike" cap="none">
              <a:solidFill>
                <a:schemeClr val="dk1"/>
              </a:solidFill>
              <a:latin typeface="Calibri"/>
              <a:ea typeface="Calibri"/>
              <a:cs typeface="Calibri"/>
              <a:sym typeface="Calibri"/>
            </a:endParaRPr>
          </a:p>
          <a:p>
            <a:pPr marL="342900" marR="0" lvl="0" indent="-342900" algn="l" rtl="0">
              <a:spcBef>
                <a:spcPts val="1200"/>
              </a:spcBef>
              <a:spcAft>
                <a:spcPts val="0"/>
              </a:spcAft>
              <a:buClr>
                <a:srgbClr val="1B2340"/>
              </a:buClr>
              <a:buSzPts val="1350"/>
              <a:buFont typeface="Calibri"/>
              <a:buChar char="●"/>
            </a:pPr>
            <a:r>
              <a:rPr lang="en-US" sz="1350" b="0" i="0" u="none" strike="noStrike" cap="none">
                <a:solidFill>
                  <a:srgbClr val="1B2340"/>
                </a:solidFill>
                <a:latin typeface="Calibri"/>
                <a:ea typeface="Calibri"/>
                <a:cs typeface="Calibri"/>
                <a:sym typeface="Calibri"/>
              </a:rPr>
              <a:t>Revise their initial thinking in writing, naming the specific argument or data point that changed it</a:t>
            </a:r>
            <a:endParaRPr sz="1350" b="0" i="0" u="none" strike="noStrike" cap="none">
              <a:solidFill>
                <a:schemeClr val="dk1"/>
              </a:solidFill>
              <a:latin typeface="Calibri"/>
              <a:ea typeface="Calibri"/>
              <a:cs typeface="Calibri"/>
              <a:sym typeface="Calibri"/>
            </a:endParaRPr>
          </a:p>
        </p:txBody>
      </p:sp>
      <p:sp>
        <p:nvSpPr>
          <p:cNvPr id="1981" name="Google Shape;1981;p122"/>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982" name="Google Shape;1982;p122"/>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49</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87"/>
        <p:cNvGrpSpPr/>
        <p:nvPr/>
      </p:nvGrpSpPr>
      <p:grpSpPr>
        <a:xfrm>
          <a:off x="0" y="0"/>
          <a:ext cx="0" cy="0"/>
          <a:chOff x="0" y="0"/>
          <a:chExt cx="0" cy="0"/>
        </a:xfrm>
      </p:grpSpPr>
      <p:sp>
        <p:nvSpPr>
          <p:cNvPr id="1988" name="Google Shape;1988;p123"/>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WHAT TEACHERS GET</a:t>
            </a:r>
            <a:endParaRPr sz="1300" b="0" i="0" u="none" strike="noStrike" cap="none">
              <a:solidFill>
                <a:schemeClr val="dk1"/>
              </a:solidFill>
              <a:latin typeface="Calibri"/>
              <a:ea typeface="Calibri"/>
              <a:cs typeface="Calibri"/>
              <a:sym typeface="Calibri"/>
            </a:endParaRPr>
          </a:p>
        </p:txBody>
      </p:sp>
      <p:sp>
        <p:nvSpPr>
          <p:cNvPr id="1989" name="Google Shape;1989;p123"/>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Every Monthly Release Includes</a:t>
            </a:r>
            <a:endParaRPr sz="2700" b="0" i="0" u="none" strike="noStrike" cap="none">
              <a:solidFill>
                <a:schemeClr val="dk1"/>
              </a:solidFill>
              <a:latin typeface="Calibri"/>
              <a:ea typeface="Calibri"/>
              <a:cs typeface="Calibri"/>
              <a:sym typeface="Calibri"/>
            </a:endParaRPr>
          </a:p>
        </p:txBody>
      </p:sp>
      <p:sp>
        <p:nvSpPr>
          <p:cNvPr id="1990" name="Google Shape;1990;p123"/>
          <p:cNvSpPr/>
          <p:nvPr/>
        </p:nvSpPr>
        <p:spPr>
          <a:xfrm>
            <a:off x="548640" y="182880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23"/>
          <p:cNvSpPr/>
          <p:nvPr/>
        </p:nvSpPr>
        <p:spPr>
          <a:xfrm>
            <a:off x="777240" y="205740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2" name="Google Shape;1992;p123" descr="preencoded.png"/>
          <p:cNvPicPr preferRelativeResize="0"/>
          <p:nvPr/>
        </p:nvPicPr>
        <p:blipFill rotWithShape="1">
          <a:blip r:embed="rId3">
            <a:alphaModFix/>
          </a:blip>
          <a:srcRect/>
          <a:stretch/>
        </p:blipFill>
        <p:spPr>
          <a:xfrm>
            <a:off x="866851" y="2147011"/>
            <a:ext cx="460858" cy="460858"/>
          </a:xfrm>
          <a:prstGeom prst="rect">
            <a:avLst/>
          </a:prstGeom>
          <a:noFill/>
          <a:ln>
            <a:noFill/>
          </a:ln>
        </p:spPr>
      </p:pic>
      <p:sp>
        <p:nvSpPr>
          <p:cNvPr id="1993" name="Google Shape;1993;p123"/>
          <p:cNvSpPr/>
          <p:nvPr/>
        </p:nvSpPr>
        <p:spPr>
          <a:xfrm>
            <a:off x="1554480" y="199339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Student Materials</a:t>
            </a:r>
            <a:endParaRPr sz="1450" b="0" i="0" u="none" strike="noStrike" cap="none">
              <a:solidFill>
                <a:schemeClr val="dk1"/>
              </a:solidFill>
              <a:latin typeface="Calibri"/>
              <a:ea typeface="Calibri"/>
              <a:cs typeface="Calibri"/>
              <a:sym typeface="Calibri"/>
            </a:endParaRPr>
          </a:p>
        </p:txBody>
      </p:sp>
      <p:sp>
        <p:nvSpPr>
          <p:cNvPr id="1994" name="Google Shape;1994;p123"/>
          <p:cNvSpPr/>
          <p:nvPr/>
        </p:nvSpPr>
        <p:spPr>
          <a:xfrm>
            <a:off x="1554480" y="235915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Article reading with guided annotation, layered data activities, a Seen vs. Unseen organizer, and a four-round SAC note-catcher with individual written close.</a:t>
            </a:r>
            <a:endParaRPr sz="1100" b="0" i="0" u="none" strike="noStrike" cap="none">
              <a:solidFill>
                <a:schemeClr val="dk1"/>
              </a:solidFill>
              <a:latin typeface="Calibri"/>
              <a:ea typeface="Calibri"/>
              <a:cs typeface="Calibri"/>
              <a:sym typeface="Calibri"/>
            </a:endParaRPr>
          </a:p>
        </p:txBody>
      </p:sp>
      <p:sp>
        <p:nvSpPr>
          <p:cNvPr id="1995" name="Google Shape;1995;p123"/>
          <p:cNvSpPr/>
          <p:nvPr/>
        </p:nvSpPr>
        <p:spPr>
          <a:xfrm>
            <a:off x="6080760" y="182880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23"/>
          <p:cNvSpPr/>
          <p:nvPr/>
        </p:nvSpPr>
        <p:spPr>
          <a:xfrm>
            <a:off x="6309360" y="205740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7" name="Google Shape;1997;p123" descr="preencoded.png"/>
          <p:cNvPicPr preferRelativeResize="0"/>
          <p:nvPr/>
        </p:nvPicPr>
        <p:blipFill rotWithShape="1">
          <a:blip r:embed="rId4">
            <a:alphaModFix/>
          </a:blip>
          <a:srcRect/>
          <a:stretch/>
        </p:blipFill>
        <p:spPr>
          <a:xfrm>
            <a:off x="6398971" y="2147011"/>
            <a:ext cx="460858" cy="460858"/>
          </a:xfrm>
          <a:prstGeom prst="rect">
            <a:avLst/>
          </a:prstGeom>
          <a:noFill/>
          <a:ln>
            <a:noFill/>
          </a:ln>
        </p:spPr>
      </p:pic>
      <p:sp>
        <p:nvSpPr>
          <p:cNvPr id="1998" name="Google Shape;1998;p123"/>
          <p:cNvSpPr/>
          <p:nvPr/>
        </p:nvSpPr>
        <p:spPr>
          <a:xfrm>
            <a:off x="7086600" y="199339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Teacher Guide</a:t>
            </a:r>
            <a:endParaRPr sz="1450" b="0" i="0" u="none" strike="noStrike" cap="none">
              <a:solidFill>
                <a:schemeClr val="dk1"/>
              </a:solidFill>
              <a:latin typeface="Calibri"/>
              <a:ea typeface="Calibri"/>
              <a:cs typeface="Calibri"/>
              <a:sym typeface="Calibri"/>
            </a:endParaRPr>
          </a:p>
        </p:txBody>
      </p:sp>
      <p:sp>
        <p:nvSpPr>
          <p:cNvPr id="1999" name="Google Shape;1999;p123"/>
          <p:cNvSpPr/>
          <p:nvPr/>
        </p:nvSpPr>
        <p:spPr>
          <a:xfrm>
            <a:off x="7086600" y="235915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Phase-by-phase facilitation notes, suggested answers with talking points, common student confusions and how to redirect them, and formative assessment guidance with exemplars.</a:t>
            </a:r>
            <a:endParaRPr sz="1100" b="0" i="0" u="none" strike="noStrike" cap="none">
              <a:solidFill>
                <a:schemeClr val="dk1"/>
              </a:solidFill>
              <a:latin typeface="Calibri"/>
              <a:ea typeface="Calibri"/>
              <a:cs typeface="Calibri"/>
              <a:sym typeface="Calibri"/>
            </a:endParaRPr>
          </a:p>
        </p:txBody>
      </p:sp>
      <p:sp>
        <p:nvSpPr>
          <p:cNvPr id="2000" name="Google Shape;2000;p123"/>
          <p:cNvSpPr/>
          <p:nvPr/>
        </p:nvSpPr>
        <p:spPr>
          <a:xfrm>
            <a:off x="548640" y="361188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23"/>
          <p:cNvSpPr/>
          <p:nvPr/>
        </p:nvSpPr>
        <p:spPr>
          <a:xfrm>
            <a:off x="777240" y="384048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2" name="Google Shape;2002;p123" descr="preencoded.png"/>
          <p:cNvPicPr preferRelativeResize="0"/>
          <p:nvPr/>
        </p:nvPicPr>
        <p:blipFill rotWithShape="1">
          <a:blip r:embed="rId5">
            <a:alphaModFix/>
          </a:blip>
          <a:srcRect/>
          <a:stretch/>
        </p:blipFill>
        <p:spPr>
          <a:xfrm>
            <a:off x="866851" y="3930091"/>
            <a:ext cx="460858" cy="460858"/>
          </a:xfrm>
          <a:prstGeom prst="rect">
            <a:avLst/>
          </a:prstGeom>
          <a:noFill/>
          <a:ln>
            <a:noFill/>
          </a:ln>
        </p:spPr>
      </p:pic>
      <p:sp>
        <p:nvSpPr>
          <p:cNvPr id="2003" name="Google Shape;2003;p123"/>
          <p:cNvSpPr/>
          <p:nvPr/>
        </p:nvSpPr>
        <p:spPr>
          <a:xfrm>
            <a:off x="1554480" y="377647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A Reusable Framework</a:t>
            </a:r>
            <a:endParaRPr sz="1450" b="0" i="0" u="none" strike="noStrike" cap="none">
              <a:solidFill>
                <a:schemeClr val="dk1"/>
              </a:solidFill>
              <a:latin typeface="Calibri"/>
              <a:ea typeface="Calibri"/>
              <a:cs typeface="Calibri"/>
              <a:sym typeface="Calibri"/>
            </a:endParaRPr>
          </a:p>
        </p:txBody>
      </p:sp>
      <p:sp>
        <p:nvSpPr>
          <p:cNvPr id="2004" name="Google Shape;2004;p123"/>
          <p:cNvSpPr/>
          <p:nvPr/>
        </p:nvSpPr>
        <p:spPr>
          <a:xfrm>
            <a:off x="1554480" y="414223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The Explore, Apply, Decide structure is designed to be reused — teachers who learn it once can build similar lessons around any economic concept.</a:t>
            </a:r>
            <a:endParaRPr sz="1100" b="0" i="0" u="none" strike="noStrike" cap="none">
              <a:solidFill>
                <a:schemeClr val="dk1"/>
              </a:solidFill>
              <a:latin typeface="Calibri"/>
              <a:ea typeface="Calibri"/>
              <a:cs typeface="Calibri"/>
              <a:sym typeface="Calibri"/>
            </a:endParaRPr>
          </a:p>
        </p:txBody>
      </p:sp>
      <p:sp>
        <p:nvSpPr>
          <p:cNvPr id="2005" name="Google Shape;2005;p123"/>
          <p:cNvSpPr/>
          <p:nvPr/>
        </p:nvSpPr>
        <p:spPr>
          <a:xfrm>
            <a:off x="6080760" y="361188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23"/>
          <p:cNvSpPr/>
          <p:nvPr/>
        </p:nvSpPr>
        <p:spPr>
          <a:xfrm>
            <a:off x="6309360" y="384048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07" name="Google Shape;2007;p123" descr="preencoded.png"/>
          <p:cNvPicPr preferRelativeResize="0"/>
          <p:nvPr/>
        </p:nvPicPr>
        <p:blipFill rotWithShape="1">
          <a:blip r:embed="rId6">
            <a:alphaModFix/>
          </a:blip>
          <a:srcRect/>
          <a:stretch/>
        </p:blipFill>
        <p:spPr>
          <a:xfrm>
            <a:off x="6398971" y="3930091"/>
            <a:ext cx="460858" cy="460858"/>
          </a:xfrm>
          <a:prstGeom prst="rect">
            <a:avLst/>
          </a:prstGeom>
          <a:noFill/>
          <a:ln>
            <a:noFill/>
          </a:ln>
        </p:spPr>
      </p:pic>
      <p:sp>
        <p:nvSpPr>
          <p:cNvPr id="2008" name="Google Shape;2008;p123"/>
          <p:cNvSpPr/>
          <p:nvPr/>
        </p:nvSpPr>
        <p:spPr>
          <a:xfrm>
            <a:off x="7086600" y="377647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0" u="none" strike="noStrike" cap="none">
                <a:solidFill>
                  <a:srgbClr val="1B2340"/>
                </a:solidFill>
                <a:latin typeface="Calibri"/>
                <a:ea typeface="Calibri"/>
                <a:cs typeface="Calibri"/>
                <a:sym typeface="Calibri"/>
              </a:rPr>
              <a:t>60–75 Minutes, No Prep</a:t>
            </a:r>
            <a:endParaRPr sz="1450" b="0" i="0" u="none" strike="noStrike" cap="none">
              <a:solidFill>
                <a:schemeClr val="dk1"/>
              </a:solidFill>
              <a:latin typeface="Calibri"/>
              <a:ea typeface="Calibri"/>
              <a:cs typeface="Calibri"/>
              <a:sym typeface="Calibri"/>
            </a:endParaRPr>
          </a:p>
        </p:txBody>
      </p:sp>
      <p:sp>
        <p:nvSpPr>
          <p:cNvPr id="2009" name="Google Shape;2009;p123"/>
          <p:cNvSpPr/>
          <p:nvPr/>
        </p:nvSpPr>
        <p:spPr>
          <a:xfrm>
            <a:off x="7086600" y="414223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Total class time per lesson. Materials are ready to use as distributed.</a:t>
            </a:r>
            <a:endParaRPr sz="1100" b="0" i="0" u="none" strike="noStrike" cap="none">
              <a:solidFill>
                <a:schemeClr val="dk1"/>
              </a:solidFill>
              <a:latin typeface="Calibri"/>
              <a:ea typeface="Calibri"/>
              <a:cs typeface="Calibri"/>
              <a:sym typeface="Calibri"/>
            </a:endParaRPr>
          </a:p>
        </p:txBody>
      </p:sp>
      <p:sp>
        <p:nvSpPr>
          <p:cNvPr id="2010" name="Google Shape;2010;p123"/>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2011" name="Google Shape;2011;p123"/>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50</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2016"/>
        <p:cNvGrpSpPr/>
        <p:nvPr/>
      </p:nvGrpSpPr>
      <p:grpSpPr>
        <a:xfrm>
          <a:off x="0" y="0"/>
          <a:ext cx="0" cy="0"/>
          <a:chOff x="0" y="0"/>
          <a:chExt cx="0" cy="0"/>
        </a:xfrm>
      </p:grpSpPr>
      <p:sp>
        <p:nvSpPr>
          <p:cNvPr id="2017" name="Google Shape;2017;p124"/>
          <p:cNvSpPr/>
          <p:nvPr/>
        </p:nvSpPr>
        <p:spPr>
          <a:xfrm>
            <a:off x="9326880" y="-2286000"/>
            <a:ext cx="5029200" cy="50292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24"/>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300"/>
              <a:buFont typeface="Calibri"/>
              <a:buNone/>
            </a:pPr>
            <a:r>
              <a:rPr lang="en-US" sz="1300" b="1" i="0" u="none" strike="noStrike" cap="none">
                <a:solidFill>
                  <a:srgbClr val="D4A017"/>
                </a:solidFill>
                <a:latin typeface="Calibri"/>
                <a:ea typeface="Calibri"/>
                <a:cs typeface="Calibri"/>
                <a:sym typeface="Calibri"/>
              </a:rPr>
              <a:t>WHY IT MATTERS NOW</a:t>
            </a:r>
            <a:endParaRPr sz="1300" b="0" i="0" u="none" strike="noStrike" cap="none">
              <a:solidFill>
                <a:schemeClr val="dk1"/>
              </a:solidFill>
              <a:latin typeface="Calibri"/>
              <a:ea typeface="Calibri"/>
              <a:cs typeface="Calibri"/>
              <a:sym typeface="Calibri"/>
            </a:endParaRPr>
          </a:p>
        </p:txBody>
      </p:sp>
      <p:sp>
        <p:nvSpPr>
          <p:cNvPr id="2019" name="Google Shape;2019;p124"/>
          <p:cNvSpPr/>
          <p:nvPr/>
        </p:nvSpPr>
        <p:spPr>
          <a:xfrm>
            <a:off x="548640" y="822960"/>
            <a:ext cx="1051560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000"/>
              <a:buFont typeface="Oswald"/>
              <a:buNone/>
            </a:pPr>
            <a:r>
              <a:rPr lang="en-US" sz="3000" b="1" i="0" u="none" strike="noStrike" cap="none">
                <a:solidFill>
                  <a:srgbClr val="FFFFFF"/>
                </a:solidFill>
                <a:latin typeface="Oswald"/>
                <a:ea typeface="Oswald"/>
                <a:cs typeface="Oswald"/>
                <a:sym typeface="Oswald"/>
              </a:rPr>
              <a:t>Data Literacy Is Economic Reasoning</a:t>
            </a:r>
            <a:endParaRPr sz="3000" b="0" i="0" u="none" strike="noStrike" cap="none">
              <a:solidFill>
                <a:schemeClr val="dk1"/>
              </a:solidFill>
              <a:latin typeface="Calibri"/>
              <a:ea typeface="Calibri"/>
              <a:cs typeface="Calibri"/>
              <a:sym typeface="Calibri"/>
            </a:endParaRPr>
          </a:p>
        </p:txBody>
      </p:sp>
      <p:sp>
        <p:nvSpPr>
          <p:cNvPr id="2020" name="Google Shape;2020;p124"/>
          <p:cNvSpPr/>
          <p:nvPr/>
        </p:nvSpPr>
        <p:spPr>
          <a:xfrm>
            <a:off x="548640" y="1737360"/>
            <a:ext cx="10424160" cy="1463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1500"/>
              <a:buFont typeface="Calibri"/>
              <a:buNone/>
            </a:pPr>
            <a:r>
              <a:rPr lang="en-US" sz="1500" b="0" i="0" u="none" strike="noStrike" cap="none">
                <a:solidFill>
                  <a:srgbClr val="D9E2F5"/>
                </a:solidFill>
                <a:latin typeface="Calibri"/>
                <a:ea typeface="Calibri"/>
                <a:cs typeface="Calibri"/>
                <a:sym typeface="Calibri"/>
              </a:rPr>
              <a:t>The most consequential economic questions students will face as citizens — AI and labor, trade policy, technological disruption — are being argued almost entirely through data. A student who can't interrogate that data, who can't ask what's missing or who isn't in the frame, is not equipped to reason about the most important policy debates of their lifetime.</a:t>
            </a:r>
            <a:endParaRPr sz="1500" b="0" i="0" u="none" strike="noStrike" cap="none">
              <a:solidFill>
                <a:schemeClr val="dk1"/>
              </a:solidFill>
              <a:latin typeface="Calibri"/>
              <a:ea typeface="Calibri"/>
              <a:cs typeface="Calibri"/>
              <a:sym typeface="Calibri"/>
            </a:endParaRPr>
          </a:p>
        </p:txBody>
      </p:sp>
      <p:sp>
        <p:nvSpPr>
          <p:cNvPr id="2021" name="Google Shape;2021;p124"/>
          <p:cNvSpPr/>
          <p:nvPr/>
        </p:nvSpPr>
        <p:spPr>
          <a:xfrm>
            <a:off x="548640" y="3429000"/>
            <a:ext cx="10607040" cy="1828800"/>
          </a:xfrm>
          <a:prstGeom prst="roundRect">
            <a:avLst>
              <a:gd name="adj" fmla="val 4000"/>
            </a:avLst>
          </a:prstGeom>
          <a:solidFill>
            <a:srgbClr val="162C63"/>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24"/>
          <p:cNvSpPr/>
          <p:nvPr/>
        </p:nvSpPr>
        <p:spPr>
          <a:xfrm>
            <a:off x="914400" y="3703320"/>
            <a:ext cx="9875520" cy="12801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1600"/>
              <a:buFont typeface="Calibri"/>
              <a:buNone/>
            </a:pPr>
            <a:r>
              <a:rPr lang="en-US" sz="1600" b="0" i="1" u="none" strike="noStrike" cap="none">
                <a:solidFill>
                  <a:srgbClr val="FFFFFF"/>
                </a:solidFill>
                <a:latin typeface="Calibri"/>
                <a:ea typeface="Calibri"/>
                <a:cs typeface="Calibri"/>
                <a:sym typeface="Calibri"/>
              </a:rPr>
              <a:t>Perfect Pairings treats data literacy and economic reasoning as the same skill: both require asking what is unseen, who is invisible, and what a planner cannot know. That's not an incidental outcome of the lessons — it's the design.</a:t>
            </a:r>
            <a:endParaRPr sz="1600" b="0" i="0" u="none" strike="noStrike" cap="none">
              <a:solidFill>
                <a:schemeClr val="dk1"/>
              </a:solidFill>
              <a:latin typeface="Calibri"/>
              <a:ea typeface="Calibri"/>
              <a:cs typeface="Calibri"/>
              <a:sym typeface="Calibri"/>
            </a:endParaRPr>
          </a:p>
        </p:txBody>
      </p:sp>
      <p:sp>
        <p:nvSpPr>
          <p:cNvPr id="2023" name="Google Shape;2023;p124"/>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2024" name="Google Shape;2024;p124"/>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51</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9"/>
        <p:cNvGrpSpPr/>
        <p:nvPr/>
      </p:nvGrpSpPr>
      <p:grpSpPr>
        <a:xfrm>
          <a:off x="0" y="0"/>
          <a:ext cx="0" cy="0"/>
          <a:chOff x="0" y="0"/>
          <a:chExt cx="0" cy="0"/>
        </a:xfrm>
      </p:grpSpPr>
      <p:sp>
        <p:nvSpPr>
          <p:cNvPr id="2030" name="Google Shape;2030;p125"/>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PERFECT PAIRINGS PREVIEW — A FUTURE RELEASE</a:t>
            </a:r>
            <a:endParaRPr sz="1300" b="0" i="0" u="none" strike="noStrike" cap="none">
              <a:solidFill>
                <a:schemeClr val="dk1"/>
              </a:solidFill>
              <a:latin typeface="Calibri"/>
              <a:ea typeface="Calibri"/>
              <a:cs typeface="Calibri"/>
              <a:sym typeface="Calibri"/>
            </a:endParaRPr>
          </a:p>
        </p:txBody>
      </p:sp>
      <p:sp>
        <p:nvSpPr>
          <p:cNvPr id="2031" name="Google Shape;2031;p125"/>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200"/>
              <a:buFont typeface="Oswald"/>
              <a:buNone/>
            </a:pPr>
            <a:r>
              <a:rPr lang="en-US" sz="2200" b="1" i="0" u="none" strike="noStrike" cap="none">
                <a:solidFill>
                  <a:srgbClr val="1B2340"/>
                </a:solidFill>
                <a:latin typeface="Oswald"/>
                <a:ea typeface="Oswald"/>
                <a:cs typeface="Oswald"/>
                <a:sym typeface="Oswald"/>
              </a:rPr>
              <a:t>Coming in the Series: Is AI a Substitute for Curiosity?</a:t>
            </a:r>
            <a:endParaRPr sz="2200" b="0" i="0" u="none" strike="noStrike" cap="none">
              <a:solidFill>
                <a:schemeClr val="dk1"/>
              </a:solidFill>
              <a:latin typeface="Calibri"/>
              <a:ea typeface="Calibri"/>
              <a:cs typeface="Calibri"/>
              <a:sym typeface="Calibri"/>
            </a:endParaRPr>
          </a:p>
        </p:txBody>
      </p:sp>
      <p:sp>
        <p:nvSpPr>
          <p:cNvPr id="2032" name="Google Shape;2032;p125"/>
          <p:cNvSpPr/>
          <p:nvPr/>
        </p:nvSpPr>
        <p:spPr>
          <a:xfrm>
            <a:off x="548640" y="1691640"/>
            <a:ext cx="3410712" cy="2606040"/>
          </a:xfrm>
          <a:prstGeom prst="roundRect">
            <a:avLst>
              <a:gd name="adj" fmla="val 280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25"/>
          <p:cNvSpPr/>
          <p:nvPr/>
        </p:nvSpPr>
        <p:spPr>
          <a:xfrm>
            <a:off x="731520" y="1874520"/>
            <a:ext cx="594360" cy="59436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4" name="Google Shape;2034;p125" descr="preencoded.png"/>
          <p:cNvPicPr preferRelativeResize="0"/>
          <p:nvPr/>
        </p:nvPicPr>
        <p:blipFill rotWithShape="1">
          <a:blip r:embed="rId3">
            <a:alphaModFix/>
          </a:blip>
          <a:srcRect/>
          <a:stretch/>
        </p:blipFill>
        <p:spPr>
          <a:xfrm>
            <a:off x="814730" y="1957730"/>
            <a:ext cx="427939" cy="427939"/>
          </a:xfrm>
          <a:prstGeom prst="rect">
            <a:avLst/>
          </a:prstGeom>
          <a:noFill/>
          <a:ln>
            <a:noFill/>
          </a:ln>
        </p:spPr>
      </p:pic>
      <p:sp>
        <p:nvSpPr>
          <p:cNvPr id="2035" name="Google Shape;2035;p125"/>
          <p:cNvSpPr/>
          <p:nvPr/>
        </p:nvSpPr>
        <p:spPr>
          <a:xfrm>
            <a:off x="731520" y="2606040"/>
            <a:ext cx="3044952" cy="3200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1" i="0" u="none" strike="noStrike" cap="none">
                <a:solidFill>
                  <a:srgbClr val="1B2340"/>
                </a:solidFill>
                <a:latin typeface="Calibri"/>
                <a:ea typeface="Calibri"/>
                <a:cs typeface="Calibri"/>
                <a:sym typeface="Calibri"/>
              </a:rPr>
              <a:t>Curiosity</a:t>
            </a:r>
            <a:endParaRPr sz="1400" b="0" i="0" u="none" strike="noStrike" cap="none">
              <a:solidFill>
                <a:schemeClr val="dk1"/>
              </a:solidFill>
              <a:latin typeface="Calibri"/>
              <a:ea typeface="Calibri"/>
              <a:cs typeface="Calibri"/>
              <a:sym typeface="Calibri"/>
            </a:endParaRPr>
          </a:p>
        </p:txBody>
      </p:sp>
      <p:sp>
        <p:nvSpPr>
          <p:cNvPr id="2036" name="Google Shape;2036;p125"/>
          <p:cNvSpPr/>
          <p:nvPr/>
        </p:nvSpPr>
        <p:spPr>
          <a:xfrm>
            <a:off x="731520" y="2926080"/>
            <a:ext cx="3044952" cy="12801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050"/>
              <a:buFont typeface="Calibri"/>
              <a:buNone/>
            </a:pPr>
            <a:r>
              <a:rPr lang="en-US" sz="1050" b="0" i="0" u="none" strike="noStrike" cap="none">
                <a:solidFill>
                  <a:srgbClr val="5B6478"/>
                </a:solidFill>
                <a:latin typeface="Calibri"/>
                <a:ea typeface="Calibri"/>
                <a:cs typeface="Calibri"/>
                <a:sym typeface="Calibri"/>
              </a:rPr>
              <a:t>An LLM trained only on data before 1939 couldn't write “Yesterday” — it can recombine existing data, but not generate what hasn't happened yet. Once “peak data” is reached, AI improves only if humans keep creating new knowledge.</a:t>
            </a:r>
            <a:endParaRPr sz="1050" b="0" i="0" u="none" strike="noStrike" cap="none">
              <a:solidFill>
                <a:schemeClr val="dk1"/>
              </a:solidFill>
              <a:latin typeface="Calibri"/>
              <a:ea typeface="Calibri"/>
              <a:cs typeface="Calibri"/>
              <a:sym typeface="Calibri"/>
            </a:endParaRPr>
          </a:p>
        </p:txBody>
      </p:sp>
      <p:sp>
        <p:nvSpPr>
          <p:cNvPr id="2037" name="Google Shape;2037;p125"/>
          <p:cNvSpPr/>
          <p:nvPr/>
        </p:nvSpPr>
        <p:spPr>
          <a:xfrm>
            <a:off x="4096512" y="1691640"/>
            <a:ext cx="3410712" cy="2606040"/>
          </a:xfrm>
          <a:prstGeom prst="roundRect">
            <a:avLst>
              <a:gd name="adj" fmla="val 280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25"/>
          <p:cNvSpPr/>
          <p:nvPr/>
        </p:nvSpPr>
        <p:spPr>
          <a:xfrm>
            <a:off x="4279392" y="1874520"/>
            <a:ext cx="594360" cy="59436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39" name="Google Shape;2039;p125" descr="preencoded.png"/>
          <p:cNvPicPr preferRelativeResize="0"/>
          <p:nvPr/>
        </p:nvPicPr>
        <p:blipFill rotWithShape="1">
          <a:blip r:embed="rId4">
            <a:alphaModFix/>
          </a:blip>
          <a:srcRect/>
          <a:stretch/>
        </p:blipFill>
        <p:spPr>
          <a:xfrm>
            <a:off x="4362602" y="1957730"/>
            <a:ext cx="427939" cy="427939"/>
          </a:xfrm>
          <a:prstGeom prst="rect">
            <a:avLst/>
          </a:prstGeom>
          <a:noFill/>
          <a:ln>
            <a:noFill/>
          </a:ln>
        </p:spPr>
      </p:pic>
      <p:sp>
        <p:nvSpPr>
          <p:cNvPr id="2040" name="Google Shape;2040;p125"/>
          <p:cNvSpPr/>
          <p:nvPr/>
        </p:nvSpPr>
        <p:spPr>
          <a:xfrm>
            <a:off x="4279392" y="2606040"/>
            <a:ext cx="3044952" cy="3200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1" i="0" u="none" strike="noStrike" cap="none">
                <a:solidFill>
                  <a:srgbClr val="1B2340"/>
                </a:solidFill>
                <a:latin typeface="Calibri"/>
                <a:ea typeface="Calibri"/>
                <a:cs typeface="Calibri"/>
                <a:sym typeface="Calibri"/>
              </a:rPr>
              <a:t>Critical Thinking</a:t>
            </a:r>
            <a:endParaRPr sz="1400" b="0" i="0" u="none" strike="noStrike" cap="none">
              <a:solidFill>
                <a:schemeClr val="dk1"/>
              </a:solidFill>
              <a:latin typeface="Calibri"/>
              <a:ea typeface="Calibri"/>
              <a:cs typeface="Calibri"/>
              <a:sym typeface="Calibri"/>
            </a:endParaRPr>
          </a:p>
        </p:txBody>
      </p:sp>
      <p:sp>
        <p:nvSpPr>
          <p:cNvPr id="2041" name="Google Shape;2041;p125"/>
          <p:cNvSpPr/>
          <p:nvPr/>
        </p:nvSpPr>
        <p:spPr>
          <a:xfrm>
            <a:off x="4279392" y="2926080"/>
            <a:ext cx="3044952" cy="12801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050"/>
              <a:buFont typeface="Calibri"/>
              <a:buNone/>
            </a:pPr>
            <a:r>
              <a:rPr lang="en-US" sz="1050" b="0" i="0" u="none" strike="noStrike" cap="none">
                <a:solidFill>
                  <a:srgbClr val="5B6478"/>
                </a:solidFill>
                <a:latin typeface="Calibri"/>
                <a:ea typeface="Calibri"/>
                <a:cs typeface="Calibri"/>
                <a:sym typeface="Calibri"/>
              </a:rPr>
              <a:t>Bastiat's Economic Sophisms (1845): people defer to experts in hard science, but “no one admits ignorance” in social science. AI answers values questions with remixed opinion, not judgment — the judgment is still ours.</a:t>
            </a:r>
            <a:endParaRPr sz="1050" b="0" i="0" u="none" strike="noStrike" cap="none">
              <a:solidFill>
                <a:schemeClr val="dk1"/>
              </a:solidFill>
              <a:latin typeface="Calibri"/>
              <a:ea typeface="Calibri"/>
              <a:cs typeface="Calibri"/>
              <a:sym typeface="Calibri"/>
            </a:endParaRPr>
          </a:p>
        </p:txBody>
      </p:sp>
      <p:sp>
        <p:nvSpPr>
          <p:cNvPr id="2042" name="Google Shape;2042;p125"/>
          <p:cNvSpPr/>
          <p:nvPr/>
        </p:nvSpPr>
        <p:spPr>
          <a:xfrm>
            <a:off x="7644384" y="1691640"/>
            <a:ext cx="3410712" cy="2606040"/>
          </a:xfrm>
          <a:prstGeom prst="roundRect">
            <a:avLst>
              <a:gd name="adj" fmla="val 280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25"/>
          <p:cNvSpPr/>
          <p:nvPr/>
        </p:nvSpPr>
        <p:spPr>
          <a:xfrm>
            <a:off x="7827264" y="1874520"/>
            <a:ext cx="594360" cy="59436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4" name="Google Shape;2044;p125" descr="preencoded.png"/>
          <p:cNvPicPr preferRelativeResize="0"/>
          <p:nvPr/>
        </p:nvPicPr>
        <p:blipFill rotWithShape="1">
          <a:blip r:embed="rId5">
            <a:alphaModFix/>
          </a:blip>
          <a:srcRect/>
          <a:stretch/>
        </p:blipFill>
        <p:spPr>
          <a:xfrm>
            <a:off x="7910474" y="1957730"/>
            <a:ext cx="427939" cy="427939"/>
          </a:xfrm>
          <a:prstGeom prst="rect">
            <a:avLst/>
          </a:prstGeom>
          <a:noFill/>
          <a:ln>
            <a:noFill/>
          </a:ln>
        </p:spPr>
      </p:pic>
      <p:sp>
        <p:nvSpPr>
          <p:cNvPr id="2045" name="Google Shape;2045;p125"/>
          <p:cNvSpPr/>
          <p:nvPr/>
        </p:nvSpPr>
        <p:spPr>
          <a:xfrm>
            <a:off x="7827264" y="2606040"/>
            <a:ext cx="3044952" cy="3200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1" i="0" u="none" strike="noStrike" cap="none">
                <a:solidFill>
                  <a:srgbClr val="1B2340"/>
                </a:solidFill>
                <a:latin typeface="Calibri"/>
                <a:ea typeface="Calibri"/>
                <a:cs typeface="Calibri"/>
                <a:sym typeface="Calibri"/>
              </a:rPr>
              <a:t>Self-Regulation</a:t>
            </a:r>
            <a:endParaRPr sz="1400" b="0" i="0" u="none" strike="noStrike" cap="none">
              <a:solidFill>
                <a:schemeClr val="dk1"/>
              </a:solidFill>
              <a:latin typeface="Calibri"/>
              <a:ea typeface="Calibri"/>
              <a:cs typeface="Calibri"/>
              <a:sym typeface="Calibri"/>
            </a:endParaRPr>
          </a:p>
        </p:txBody>
      </p:sp>
      <p:sp>
        <p:nvSpPr>
          <p:cNvPr id="2046" name="Google Shape;2046;p125"/>
          <p:cNvSpPr/>
          <p:nvPr/>
        </p:nvSpPr>
        <p:spPr>
          <a:xfrm>
            <a:off x="7827264" y="2926080"/>
            <a:ext cx="3044952" cy="12801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050"/>
              <a:buFont typeface="Calibri"/>
              <a:buNone/>
            </a:pPr>
            <a:r>
              <a:rPr lang="en-US" sz="1050" b="0" i="0" u="none" strike="noStrike" cap="none">
                <a:solidFill>
                  <a:srgbClr val="5B6478"/>
                </a:solidFill>
                <a:latin typeface="Calibri"/>
                <a:ea typeface="Calibri"/>
                <a:cs typeface="Calibri"/>
                <a:sym typeface="Calibri"/>
              </a:rPr>
              <a:t>Knowing the right answer isn't the same as acting on it. Adam Smith's “self-command” remains the weakest link in the chain, even as AI gets better at telling us what to do.</a:t>
            </a:r>
            <a:endParaRPr sz="1050" b="0" i="0" u="none" strike="noStrike" cap="none">
              <a:solidFill>
                <a:schemeClr val="dk1"/>
              </a:solidFill>
              <a:latin typeface="Calibri"/>
              <a:ea typeface="Calibri"/>
              <a:cs typeface="Calibri"/>
              <a:sym typeface="Calibri"/>
            </a:endParaRPr>
          </a:p>
        </p:txBody>
      </p:sp>
      <p:sp>
        <p:nvSpPr>
          <p:cNvPr id="2047" name="Google Shape;2047;p125"/>
          <p:cNvSpPr/>
          <p:nvPr/>
        </p:nvSpPr>
        <p:spPr>
          <a:xfrm>
            <a:off x="548640" y="4480560"/>
            <a:ext cx="10607040" cy="777240"/>
          </a:xfrm>
          <a:prstGeom prst="roundRect">
            <a:avLst>
              <a:gd name="adj" fmla="val 9412"/>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25"/>
          <p:cNvSpPr/>
          <p:nvPr/>
        </p:nvSpPr>
        <p:spPr>
          <a:xfrm>
            <a:off x="777240" y="4617720"/>
            <a:ext cx="1014984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00"/>
              <a:buFont typeface="Calibri"/>
              <a:buNone/>
            </a:pPr>
            <a:r>
              <a:rPr lang="en-US" sz="1200" b="0" i="1" u="none" strike="noStrike" cap="none">
                <a:solidFill>
                  <a:srgbClr val="1B2340"/>
                </a:solidFill>
                <a:latin typeface="Calibri"/>
                <a:ea typeface="Calibri"/>
                <a:cs typeface="Calibri"/>
                <a:sym typeface="Calibri"/>
              </a:rPr>
              <a:t>This lesson would also revisit Goodhart's Law — already one of Perfect Pairings' six core concepts — through Campbell's Law and the modern problem of AI “data poisoning.”</a:t>
            </a:r>
            <a:endParaRPr sz="1200" b="0" i="0" u="none" strike="noStrike" cap="none">
              <a:solidFill>
                <a:schemeClr val="dk1"/>
              </a:solidFill>
              <a:latin typeface="Calibri"/>
              <a:ea typeface="Calibri"/>
              <a:cs typeface="Calibri"/>
              <a:sym typeface="Calibri"/>
            </a:endParaRPr>
          </a:p>
        </p:txBody>
      </p:sp>
      <p:sp>
        <p:nvSpPr>
          <p:cNvPr id="2049" name="Google Shape;2049;p125"/>
          <p:cNvSpPr/>
          <p:nvPr/>
        </p:nvSpPr>
        <p:spPr>
          <a:xfrm>
            <a:off x="548640" y="5349240"/>
            <a:ext cx="1060704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000"/>
              <a:buFont typeface="Calibri"/>
              <a:buNone/>
            </a:pPr>
            <a:r>
              <a:rPr lang="en-US" sz="1000" b="0" i="1" u="none" strike="noStrike" cap="none">
                <a:solidFill>
                  <a:srgbClr val="5B6478"/>
                </a:solidFill>
                <a:latin typeface="Calibri"/>
                <a:ea typeface="Calibri"/>
                <a:cs typeface="Calibri"/>
                <a:sym typeface="Calibri"/>
              </a:rPr>
              <a:t>Adapted from Pablo Peña, “Curiosity, critical thinking, and self-regulation matter more than ever in the AI age,” IMF Finance &amp; Development.</a:t>
            </a:r>
            <a:endParaRPr sz="1000" b="0" i="0" u="none" strike="noStrike" cap="none">
              <a:solidFill>
                <a:schemeClr val="dk1"/>
              </a:solidFill>
              <a:latin typeface="Calibri"/>
              <a:ea typeface="Calibri"/>
              <a:cs typeface="Calibri"/>
              <a:sym typeface="Calibri"/>
            </a:endParaRPr>
          </a:p>
        </p:txBody>
      </p:sp>
      <p:sp>
        <p:nvSpPr>
          <p:cNvPr id="2050" name="Google Shape;2050;p125"/>
          <p:cNvSpPr/>
          <p:nvPr/>
        </p:nvSpPr>
        <p:spPr>
          <a:xfrm>
            <a:off x="548640" y="576072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1" name="Google Shape;2051;p125" descr="preencoded.png"/>
          <p:cNvPicPr preferRelativeResize="0"/>
          <p:nvPr/>
        </p:nvPicPr>
        <p:blipFill rotWithShape="1">
          <a:blip r:embed="rId6">
            <a:alphaModFix/>
          </a:blip>
          <a:srcRect/>
          <a:stretch/>
        </p:blipFill>
        <p:spPr>
          <a:xfrm>
            <a:off x="667512" y="5870448"/>
            <a:ext cx="237744" cy="237744"/>
          </a:xfrm>
          <a:prstGeom prst="rect">
            <a:avLst/>
          </a:prstGeom>
          <a:noFill/>
          <a:ln>
            <a:noFill/>
          </a:ln>
        </p:spPr>
      </p:pic>
      <p:sp>
        <p:nvSpPr>
          <p:cNvPr id="2052" name="Google Shape;2052;p125"/>
          <p:cNvSpPr/>
          <p:nvPr/>
        </p:nvSpPr>
        <p:spPr>
          <a:xfrm>
            <a:off x="987552" y="576072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Poll — which of these three do you find hardest to teach explicitly in your own classroom?</a:t>
            </a:r>
            <a:endParaRPr sz="1050" b="0" i="0" u="none" strike="noStrike" cap="none">
              <a:solidFill>
                <a:schemeClr val="dk1"/>
              </a:solidFill>
              <a:latin typeface="Calibri"/>
              <a:ea typeface="Calibri"/>
              <a:cs typeface="Calibri"/>
              <a:sym typeface="Calibri"/>
            </a:endParaRPr>
          </a:p>
        </p:txBody>
      </p:sp>
      <p:sp>
        <p:nvSpPr>
          <p:cNvPr id="2053" name="Google Shape;2053;p125"/>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2054" name="Google Shape;2054;p125"/>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52</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59"/>
        <p:cNvGrpSpPr/>
        <p:nvPr/>
      </p:nvGrpSpPr>
      <p:grpSpPr>
        <a:xfrm>
          <a:off x="0" y="0"/>
          <a:ext cx="0" cy="0"/>
          <a:chOff x="0" y="0"/>
          <a:chExt cx="0" cy="0"/>
        </a:xfrm>
      </p:grpSpPr>
      <p:sp>
        <p:nvSpPr>
          <p:cNvPr id="2060" name="Google Shape;2060;p126"/>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ABOUT THE PARTNERSHIP</a:t>
            </a:r>
            <a:endParaRPr sz="1300" b="0" i="0" u="none" strike="noStrike" cap="none">
              <a:solidFill>
                <a:schemeClr val="dk1"/>
              </a:solidFill>
              <a:latin typeface="Calibri"/>
              <a:ea typeface="Calibri"/>
              <a:cs typeface="Calibri"/>
              <a:sym typeface="Calibri"/>
            </a:endParaRPr>
          </a:p>
        </p:txBody>
      </p:sp>
      <p:sp>
        <p:nvSpPr>
          <p:cNvPr id="2061" name="Google Shape;2061;p126"/>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200"/>
              <a:buFont typeface="Oswald"/>
              <a:buNone/>
            </a:pPr>
            <a:r>
              <a:rPr lang="en-US" sz="2200" b="1" i="0" u="none" strike="noStrike" cap="none">
                <a:solidFill>
                  <a:srgbClr val="1B2340"/>
                </a:solidFill>
                <a:latin typeface="Oswald"/>
                <a:ea typeface="Oswald"/>
                <a:cs typeface="Oswald"/>
                <a:sym typeface="Oswald"/>
              </a:rPr>
              <a:t>FEE's Learning Center × UChicago's Econ4Everyone</a:t>
            </a:r>
            <a:endParaRPr sz="2200" b="0" i="0" u="none" strike="noStrike" cap="none">
              <a:solidFill>
                <a:schemeClr val="dk1"/>
              </a:solidFill>
              <a:latin typeface="Calibri"/>
              <a:ea typeface="Calibri"/>
              <a:cs typeface="Calibri"/>
              <a:sym typeface="Calibri"/>
            </a:endParaRPr>
          </a:p>
        </p:txBody>
      </p:sp>
      <p:sp>
        <p:nvSpPr>
          <p:cNvPr id="2062" name="Google Shape;2062;p126"/>
          <p:cNvSpPr/>
          <p:nvPr/>
        </p:nvSpPr>
        <p:spPr>
          <a:xfrm>
            <a:off x="548640" y="1600200"/>
            <a:ext cx="5120640" cy="3429000"/>
          </a:xfrm>
          <a:prstGeom prst="roundRect">
            <a:avLst>
              <a:gd name="adj" fmla="val 2133"/>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26"/>
          <p:cNvSpPr/>
          <p:nvPr/>
        </p:nvSpPr>
        <p:spPr>
          <a:xfrm>
            <a:off x="822960" y="1828800"/>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4" name="Google Shape;2064;p126" descr="preencoded.png"/>
          <p:cNvPicPr preferRelativeResize="0"/>
          <p:nvPr/>
        </p:nvPicPr>
        <p:blipFill rotWithShape="1">
          <a:blip r:embed="rId3">
            <a:alphaModFix/>
          </a:blip>
          <a:srcRect/>
          <a:stretch/>
        </p:blipFill>
        <p:spPr>
          <a:xfrm>
            <a:off x="925373" y="1931213"/>
            <a:ext cx="526694" cy="526694"/>
          </a:xfrm>
          <a:prstGeom prst="rect">
            <a:avLst/>
          </a:prstGeom>
          <a:noFill/>
          <a:ln>
            <a:noFill/>
          </a:ln>
        </p:spPr>
      </p:pic>
      <p:sp>
        <p:nvSpPr>
          <p:cNvPr id="2065" name="Google Shape;2065;p126"/>
          <p:cNvSpPr/>
          <p:nvPr/>
        </p:nvSpPr>
        <p:spPr>
          <a:xfrm>
            <a:off x="822960" y="2651760"/>
            <a:ext cx="457200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300"/>
              <a:buFont typeface="Calibri"/>
              <a:buNone/>
            </a:pPr>
            <a:r>
              <a:rPr lang="en-US" sz="1300" b="1" i="0" u="none" strike="noStrike" cap="none">
                <a:solidFill>
                  <a:srgbClr val="214291"/>
                </a:solidFill>
                <a:latin typeface="Calibri"/>
                <a:ea typeface="Calibri"/>
                <a:cs typeface="Calibri"/>
                <a:sym typeface="Calibri"/>
              </a:rPr>
              <a:t>FEE's LEARNING CENTER</a:t>
            </a:r>
            <a:endParaRPr sz="1300" b="0" i="0" u="none" strike="noStrike" cap="none">
              <a:solidFill>
                <a:schemeClr val="dk1"/>
              </a:solidFill>
              <a:latin typeface="Calibri"/>
              <a:ea typeface="Calibri"/>
              <a:cs typeface="Calibri"/>
              <a:sym typeface="Calibri"/>
            </a:endParaRPr>
          </a:p>
        </p:txBody>
      </p:sp>
      <p:sp>
        <p:nvSpPr>
          <p:cNvPr id="2066" name="Google Shape;2066;p126"/>
          <p:cNvSpPr/>
          <p:nvPr/>
        </p:nvSpPr>
        <p:spPr>
          <a:xfrm>
            <a:off x="822960" y="3017520"/>
            <a:ext cx="4572000" cy="182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250" b="0" i="0" u="none" strike="noStrike" cap="none">
                <a:solidFill>
                  <a:srgbClr val="1B2340"/>
                </a:solidFill>
                <a:latin typeface="Calibri"/>
                <a:ea typeface="Calibri"/>
                <a:cs typeface="Calibri"/>
                <a:sym typeface="Calibri"/>
              </a:rPr>
              <a:t>Expertise in classroom-ready economic education — turning ideas into materials teachers can use the same day, with no extra prep.</a:t>
            </a:r>
            <a:endParaRPr sz="1250" b="0" i="0" u="none" strike="noStrike" cap="none">
              <a:solidFill>
                <a:schemeClr val="dk1"/>
              </a:solidFill>
              <a:latin typeface="Calibri"/>
              <a:ea typeface="Calibri"/>
              <a:cs typeface="Calibri"/>
              <a:sym typeface="Calibri"/>
            </a:endParaRPr>
          </a:p>
        </p:txBody>
      </p:sp>
      <p:sp>
        <p:nvSpPr>
          <p:cNvPr id="2067" name="Google Shape;2067;p126"/>
          <p:cNvSpPr/>
          <p:nvPr/>
        </p:nvSpPr>
        <p:spPr>
          <a:xfrm>
            <a:off x="5852160" y="1600200"/>
            <a:ext cx="5120640" cy="3429000"/>
          </a:xfrm>
          <a:prstGeom prst="roundRect">
            <a:avLst>
              <a:gd name="adj" fmla="val 2133"/>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26"/>
          <p:cNvSpPr/>
          <p:nvPr/>
        </p:nvSpPr>
        <p:spPr>
          <a:xfrm>
            <a:off x="6126480" y="1828800"/>
            <a:ext cx="731520" cy="7315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9" name="Google Shape;2069;p126" descr="preencoded.png"/>
          <p:cNvPicPr preferRelativeResize="0"/>
          <p:nvPr/>
        </p:nvPicPr>
        <p:blipFill rotWithShape="1">
          <a:blip r:embed="rId4">
            <a:alphaModFix/>
          </a:blip>
          <a:srcRect/>
          <a:stretch/>
        </p:blipFill>
        <p:spPr>
          <a:xfrm>
            <a:off x="6228893" y="1931213"/>
            <a:ext cx="526694" cy="526694"/>
          </a:xfrm>
          <a:prstGeom prst="rect">
            <a:avLst/>
          </a:prstGeom>
          <a:noFill/>
          <a:ln>
            <a:noFill/>
          </a:ln>
        </p:spPr>
      </p:pic>
      <p:sp>
        <p:nvSpPr>
          <p:cNvPr id="2070" name="Google Shape;2070;p126"/>
          <p:cNvSpPr/>
          <p:nvPr/>
        </p:nvSpPr>
        <p:spPr>
          <a:xfrm>
            <a:off x="6126480" y="2651760"/>
            <a:ext cx="457200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ECON4EVERYONE (UCHICAGO)</a:t>
            </a:r>
            <a:endParaRPr sz="1300" b="0" i="0" u="none" strike="noStrike" cap="none">
              <a:solidFill>
                <a:schemeClr val="dk1"/>
              </a:solidFill>
              <a:latin typeface="Calibri"/>
              <a:ea typeface="Calibri"/>
              <a:cs typeface="Calibri"/>
              <a:sym typeface="Calibri"/>
            </a:endParaRPr>
          </a:p>
        </p:txBody>
      </p:sp>
      <p:sp>
        <p:nvSpPr>
          <p:cNvPr id="2071" name="Google Shape;2071;p126"/>
          <p:cNvSpPr/>
          <p:nvPr/>
        </p:nvSpPr>
        <p:spPr>
          <a:xfrm>
            <a:off x="6126480" y="3017520"/>
            <a:ext cx="4572000" cy="1828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250" b="0" i="0" u="none" strike="noStrike" cap="none">
                <a:solidFill>
                  <a:srgbClr val="1B2340"/>
                </a:solidFill>
                <a:latin typeface="Calibri"/>
                <a:ea typeface="Calibri"/>
                <a:cs typeface="Calibri"/>
                <a:sym typeface="Calibri"/>
              </a:rPr>
              <a:t>A commitment to rigorous, accessible economic thinking for educators and students nationwide — grounded in real research and real data.</a:t>
            </a:r>
            <a:endParaRPr sz="1250" b="0" i="0" u="none" strike="noStrike" cap="none">
              <a:solidFill>
                <a:schemeClr val="dk1"/>
              </a:solidFill>
              <a:latin typeface="Calibri"/>
              <a:ea typeface="Calibri"/>
              <a:cs typeface="Calibri"/>
              <a:sym typeface="Calibri"/>
            </a:endParaRPr>
          </a:p>
        </p:txBody>
      </p:sp>
      <p:sp>
        <p:nvSpPr>
          <p:cNvPr id="2072" name="Google Shape;2072;p126"/>
          <p:cNvSpPr/>
          <p:nvPr/>
        </p:nvSpPr>
        <p:spPr>
          <a:xfrm>
            <a:off x="548640" y="5257800"/>
            <a:ext cx="1060704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B6478"/>
              </a:buClr>
              <a:buSzPts val="1300"/>
              <a:buFont typeface="Calibri"/>
              <a:buNone/>
            </a:pPr>
            <a:r>
              <a:rPr lang="en-US" sz="1300" b="0" i="1" u="none" strike="noStrike" cap="none">
                <a:solidFill>
                  <a:srgbClr val="5B6478"/>
                </a:solidFill>
                <a:latin typeface="Calibri"/>
                <a:ea typeface="Calibri"/>
                <a:cs typeface="Calibri"/>
                <a:sym typeface="Calibri"/>
              </a:rPr>
              <a:t>Together: classroom-ready design + rigorous economic thinking, released monthly.</a:t>
            </a:r>
            <a:endParaRPr sz="1300" b="0" i="0" u="none" strike="noStrike" cap="none">
              <a:solidFill>
                <a:schemeClr val="dk1"/>
              </a:solidFill>
              <a:latin typeface="Calibri"/>
              <a:ea typeface="Calibri"/>
              <a:cs typeface="Calibri"/>
              <a:sym typeface="Calibri"/>
            </a:endParaRPr>
          </a:p>
        </p:txBody>
      </p:sp>
      <p:sp>
        <p:nvSpPr>
          <p:cNvPr id="2073" name="Google Shape;2073;p126"/>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2074" name="Google Shape;2074;p126"/>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53</a:t>
            </a:r>
            <a:endParaRPr sz="900" b="0" i="0" u="none" strike="noStrike" cap="none">
              <a:solidFill>
                <a:schemeClr val="dk1"/>
              </a:solidFill>
              <a:latin typeface="Calibri"/>
              <a:ea typeface="Calibri"/>
              <a:cs typeface="Calibri"/>
              <a:sym typeface="Calibri"/>
            </a:endParaRPr>
          </a:p>
        </p:txBody>
      </p:sp>
      <p:pic>
        <p:nvPicPr>
          <p:cNvPr id="2075" name="Google Shape;2075;p126"/>
          <p:cNvPicPr preferRelativeResize="0"/>
          <p:nvPr/>
        </p:nvPicPr>
        <p:blipFill>
          <a:blip r:embed="rId5">
            <a:alphaModFix/>
          </a:blip>
          <a:stretch>
            <a:fillRect/>
          </a:stretch>
        </p:blipFill>
        <p:spPr>
          <a:xfrm>
            <a:off x="1872150" y="1979113"/>
            <a:ext cx="1495425" cy="485775"/>
          </a:xfrm>
          <a:prstGeom prst="rect">
            <a:avLst/>
          </a:prstGeom>
          <a:noFill/>
          <a:ln>
            <a:noFill/>
          </a:ln>
        </p:spPr>
      </p:pic>
      <p:pic>
        <p:nvPicPr>
          <p:cNvPr id="2076" name="Google Shape;2076;p126"/>
          <p:cNvPicPr preferRelativeResize="0"/>
          <p:nvPr/>
        </p:nvPicPr>
        <p:blipFill>
          <a:blip r:embed="rId6">
            <a:alphaModFix/>
          </a:blip>
          <a:stretch>
            <a:fillRect/>
          </a:stretch>
        </p:blipFill>
        <p:spPr>
          <a:xfrm>
            <a:off x="7057950" y="2021975"/>
            <a:ext cx="1771650" cy="400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217"/>
        <p:cNvGrpSpPr/>
        <p:nvPr/>
      </p:nvGrpSpPr>
      <p:grpSpPr>
        <a:xfrm>
          <a:off x="0" y="0"/>
          <a:ext cx="0" cy="0"/>
          <a:chOff x="0" y="0"/>
          <a:chExt cx="0" cy="0"/>
        </a:xfrm>
      </p:grpSpPr>
      <p:sp>
        <p:nvSpPr>
          <p:cNvPr id="218" name="Google Shape;218;p28"/>
          <p:cNvSpPr/>
          <p:nvPr/>
        </p:nvSpPr>
        <p:spPr>
          <a:xfrm>
            <a:off x="0" y="0"/>
            <a:ext cx="12192000" cy="1321200"/>
          </a:xfrm>
          <a:prstGeom prst="rect">
            <a:avLst/>
          </a:prstGeom>
          <a:solidFill>
            <a:srgbClr val="1C4587"/>
          </a:solidFill>
          <a:ln w="16925"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19" name="Google Shape;219;p28"/>
          <p:cNvSpPr/>
          <p:nvPr/>
        </p:nvSpPr>
        <p:spPr>
          <a:xfrm>
            <a:off x="160200" y="228867"/>
            <a:ext cx="11732400" cy="7317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900"/>
              <a:buFont typeface="Georgia"/>
              <a:buNone/>
            </a:pPr>
            <a:r>
              <a:rPr lang="en-US" sz="3900" b="1" i="0" u="none" strike="noStrike" cap="none">
                <a:solidFill>
                  <a:srgbClr val="FFFFFF"/>
                </a:solidFill>
                <a:latin typeface="Georgia"/>
                <a:ea typeface="Georgia"/>
                <a:cs typeface="Georgia"/>
                <a:sym typeface="Georgia"/>
              </a:rPr>
              <a:t>Economic Marvels Lesson Series: </a:t>
            </a:r>
            <a:endParaRPr sz="3900" b="1" i="0" u="none" strike="noStrike" cap="none">
              <a:solidFill>
                <a:srgbClr val="FFFFFF"/>
              </a:solidFill>
              <a:latin typeface="Georgia"/>
              <a:ea typeface="Georgia"/>
              <a:cs typeface="Georgia"/>
              <a:sym typeface="Georgia"/>
            </a:endParaRPr>
          </a:p>
          <a:p>
            <a:pPr marL="0" marR="0" lvl="0" indent="0" algn="ctr" rtl="0">
              <a:lnSpc>
                <a:spcPct val="100000"/>
              </a:lnSpc>
              <a:spcBef>
                <a:spcPts val="0"/>
              </a:spcBef>
              <a:spcAft>
                <a:spcPts val="0"/>
              </a:spcAft>
              <a:buClr>
                <a:srgbClr val="FFFFFF"/>
              </a:buClr>
              <a:buSzPts val="2900"/>
              <a:buFont typeface="Georgia"/>
              <a:buNone/>
            </a:pPr>
            <a:r>
              <a:rPr lang="en-US" sz="3900" b="1" i="0" u="none" strike="noStrike" cap="none">
                <a:solidFill>
                  <a:srgbClr val="FFFFFF"/>
                </a:solidFill>
                <a:latin typeface="Georgia"/>
                <a:ea typeface="Georgia"/>
                <a:cs typeface="Georgia"/>
                <a:sym typeface="Georgia"/>
              </a:rPr>
              <a:t>Seeing the Invisible Connections</a:t>
            </a:r>
            <a:endParaRPr sz="3900" b="0" i="0" u="none" strike="noStrike" cap="none">
              <a:solidFill>
                <a:schemeClr val="dk1"/>
              </a:solidFill>
              <a:latin typeface="Calibri"/>
              <a:ea typeface="Calibri"/>
              <a:cs typeface="Calibri"/>
              <a:sym typeface="Calibri"/>
            </a:endParaRPr>
          </a:p>
        </p:txBody>
      </p:sp>
      <p:sp>
        <p:nvSpPr>
          <p:cNvPr id="220" name="Google Shape;220;p28"/>
          <p:cNvSpPr/>
          <p:nvPr/>
        </p:nvSpPr>
        <p:spPr>
          <a:xfrm>
            <a:off x="548633" y="1398600"/>
            <a:ext cx="5304000" cy="1869900"/>
          </a:xfrm>
          <a:prstGeom prst="rect">
            <a:avLst/>
          </a:prstGeom>
          <a:solidFill>
            <a:srgbClr val="F4F6F9"/>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1" name="Google Shape;221;p28"/>
          <p:cNvSpPr/>
          <p:nvPr/>
        </p:nvSpPr>
        <p:spPr>
          <a:xfrm>
            <a:off x="548633" y="1398600"/>
            <a:ext cx="97500" cy="18288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2" name="Google Shape;222;p28"/>
          <p:cNvSpPr/>
          <p:nvPr/>
        </p:nvSpPr>
        <p:spPr>
          <a:xfrm>
            <a:off x="792487" y="1520887"/>
            <a:ext cx="4754700" cy="365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700"/>
              <a:buFont typeface="Calibri"/>
              <a:buNone/>
            </a:pPr>
            <a:r>
              <a:rPr lang="en-US" sz="2400" b="1" i="0" u="none" strike="noStrike" cap="none">
                <a:solidFill>
                  <a:srgbClr val="0C2340"/>
                </a:solidFill>
                <a:latin typeface="Montserrat"/>
                <a:ea typeface="Montserrat"/>
                <a:cs typeface="Montserrat"/>
                <a:sym typeface="Montserrat"/>
              </a:rPr>
              <a:t>Everyday stories</a:t>
            </a:r>
            <a:endParaRPr sz="2400" b="0" i="0" u="none" strike="noStrike" cap="none">
              <a:solidFill>
                <a:schemeClr val="dk1"/>
              </a:solidFill>
              <a:latin typeface="Montserrat"/>
              <a:ea typeface="Montserrat"/>
              <a:cs typeface="Montserrat"/>
              <a:sym typeface="Montserrat"/>
            </a:endParaRPr>
          </a:p>
        </p:txBody>
      </p:sp>
      <p:sp>
        <p:nvSpPr>
          <p:cNvPr id="223" name="Google Shape;223;p28"/>
          <p:cNvSpPr/>
          <p:nvPr/>
        </p:nvSpPr>
        <p:spPr>
          <a:xfrm>
            <a:off x="792500" y="1947597"/>
            <a:ext cx="4754700" cy="1321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500"/>
              <a:buFont typeface="Calibri"/>
              <a:buNone/>
            </a:pPr>
            <a:r>
              <a:rPr lang="en-US" sz="2100" b="0" i="0" u="none" strike="noStrike" cap="none">
                <a:solidFill>
                  <a:srgbClr val="2E4A6A"/>
                </a:solidFill>
                <a:latin typeface="Montserrat"/>
                <a:ea typeface="Montserrat"/>
                <a:cs typeface="Montserrat"/>
                <a:sym typeface="Montserrat"/>
              </a:rPr>
              <a:t>Common products and services students know reveal powerful economic principles students can relate to. </a:t>
            </a:r>
            <a:endParaRPr sz="2100" b="0" i="0" u="none" strike="noStrike" cap="none">
              <a:solidFill>
                <a:schemeClr val="dk1"/>
              </a:solidFill>
              <a:latin typeface="Montserrat"/>
              <a:ea typeface="Montserrat"/>
              <a:cs typeface="Montserrat"/>
              <a:sym typeface="Montserrat"/>
            </a:endParaRPr>
          </a:p>
        </p:txBody>
      </p:sp>
      <p:sp>
        <p:nvSpPr>
          <p:cNvPr id="224" name="Google Shape;224;p28"/>
          <p:cNvSpPr/>
          <p:nvPr/>
        </p:nvSpPr>
        <p:spPr>
          <a:xfrm>
            <a:off x="6163813" y="1398613"/>
            <a:ext cx="5304000" cy="1828800"/>
          </a:xfrm>
          <a:prstGeom prst="rect">
            <a:avLst/>
          </a:prstGeom>
          <a:solidFill>
            <a:srgbClr val="F4F6F9"/>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5" name="Google Shape;225;p28"/>
          <p:cNvSpPr/>
          <p:nvPr/>
        </p:nvSpPr>
        <p:spPr>
          <a:xfrm>
            <a:off x="6163813" y="1398613"/>
            <a:ext cx="97500" cy="18288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226" name="Google Shape;226;p28"/>
          <p:cNvSpPr/>
          <p:nvPr/>
        </p:nvSpPr>
        <p:spPr>
          <a:xfrm>
            <a:off x="6438187" y="1494287"/>
            <a:ext cx="4754700" cy="365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700"/>
              <a:buFont typeface="Calibri"/>
              <a:buNone/>
            </a:pPr>
            <a:r>
              <a:rPr lang="en-US" sz="2400" b="1" i="0" u="none" strike="noStrike" cap="none">
                <a:solidFill>
                  <a:srgbClr val="0C2340"/>
                </a:solidFill>
                <a:latin typeface="Montserrat"/>
                <a:ea typeface="Montserrat"/>
                <a:cs typeface="Montserrat"/>
                <a:sym typeface="Montserrat"/>
              </a:rPr>
              <a:t>Innovation at work</a:t>
            </a:r>
            <a:endParaRPr sz="2400" b="0" i="0" u="none" strike="noStrike" cap="none">
              <a:solidFill>
                <a:schemeClr val="dk1"/>
              </a:solidFill>
              <a:latin typeface="Montserrat"/>
              <a:ea typeface="Montserrat"/>
              <a:cs typeface="Montserrat"/>
              <a:sym typeface="Montserrat"/>
            </a:endParaRPr>
          </a:p>
        </p:txBody>
      </p:sp>
      <p:sp>
        <p:nvSpPr>
          <p:cNvPr id="227" name="Google Shape;227;p28"/>
          <p:cNvSpPr/>
          <p:nvPr/>
        </p:nvSpPr>
        <p:spPr>
          <a:xfrm>
            <a:off x="6407653" y="2069173"/>
            <a:ext cx="4754700" cy="975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500"/>
              <a:buFont typeface="Calibri"/>
              <a:buNone/>
            </a:pPr>
            <a:r>
              <a:rPr lang="en-US" sz="2100" b="0" i="0" u="none" strike="noStrike" cap="none">
                <a:solidFill>
                  <a:srgbClr val="2E4A6A"/>
                </a:solidFill>
                <a:latin typeface="Montserrat"/>
                <a:ea typeface="Montserrat"/>
                <a:cs typeface="Montserrat"/>
                <a:sym typeface="Montserrat"/>
              </a:rPr>
              <a:t>Trade, specialization, incentives</a:t>
            </a:r>
            <a:r>
              <a:rPr lang="en-US" sz="2100">
                <a:solidFill>
                  <a:srgbClr val="2E4A6A"/>
                </a:solidFill>
                <a:latin typeface="Montserrat"/>
                <a:ea typeface="Montserrat"/>
                <a:cs typeface="Montserrat"/>
                <a:sym typeface="Montserrat"/>
              </a:rPr>
              <a:t>, and entrepreneurship </a:t>
            </a:r>
            <a:r>
              <a:rPr lang="en-US" sz="2100" b="0" i="0" u="none" strike="noStrike" cap="none">
                <a:solidFill>
                  <a:srgbClr val="2E4A6A"/>
                </a:solidFill>
                <a:latin typeface="Montserrat"/>
                <a:ea typeface="Montserrat"/>
                <a:cs typeface="Montserrat"/>
                <a:sym typeface="Montserrat"/>
              </a:rPr>
              <a:t>drive the world students live in every day.</a:t>
            </a:r>
            <a:endParaRPr sz="2100" b="0" i="0" u="none" strike="noStrike" cap="none">
              <a:solidFill>
                <a:schemeClr val="dk1"/>
              </a:solidFill>
              <a:latin typeface="Montserrat"/>
              <a:ea typeface="Montserrat"/>
              <a:cs typeface="Montserrat"/>
              <a:sym typeface="Montserrat"/>
            </a:endParaRPr>
          </a:p>
        </p:txBody>
      </p:sp>
      <p:pic>
        <p:nvPicPr>
          <p:cNvPr id="228" name="Google Shape;228;p28"/>
          <p:cNvPicPr preferRelativeResize="0"/>
          <p:nvPr/>
        </p:nvPicPr>
        <p:blipFill rotWithShape="1">
          <a:blip r:embed="rId3">
            <a:alphaModFix/>
          </a:blip>
          <a:srcRect/>
          <a:stretch/>
        </p:blipFill>
        <p:spPr>
          <a:xfrm>
            <a:off x="3195965" y="3665533"/>
            <a:ext cx="6232934" cy="2848524"/>
          </a:xfrm>
          <a:prstGeom prst="rect">
            <a:avLst/>
          </a:prstGeom>
          <a:noFill/>
          <a:ln w="50800" cap="flat" cmpd="sng">
            <a:solidFill>
              <a:schemeClr val="dk2"/>
            </a:solidFill>
            <a:prstDash val="solid"/>
            <a:round/>
            <a:headEnd type="none" w="sm" len="sm"/>
            <a:tailEnd type="none" w="sm" len="sm"/>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2081"/>
        <p:cNvGrpSpPr/>
        <p:nvPr/>
      </p:nvGrpSpPr>
      <p:grpSpPr>
        <a:xfrm>
          <a:off x="0" y="0"/>
          <a:ext cx="0" cy="0"/>
          <a:chOff x="0" y="0"/>
          <a:chExt cx="0" cy="0"/>
        </a:xfrm>
      </p:grpSpPr>
      <p:sp>
        <p:nvSpPr>
          <p:cNvPr id="2082" name="Google Shape;2082;p127"/>
          <p:cNvSpPr/>
          <p:nvPr/>
        </p:nvSpPr>
        <p:spPr>
          <a:xfrm>
            <a:off x="8595360" y="-2743200"/>
            <a:ext cx="7315200" cy="73152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27"/>
          <p:cNvSpPr/>
          <p:nvPr/>
        </p:nvSpPr>
        <p:spPr>
          <a:xfrm>
            <a:off x="-2743200" y="4754880"/>
            <a:ext cx="5486400" cy="54864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27"/>
          <p:cNvSpPr/>
          <p:nvPr/>
        </p:nvSpPr>
        <p:spPr>
          <a:xfrm>
            <a:off x="731520" y="1097280"/>
            <a:ext cx="1188720" cy="11887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85" name="Google Shape;2085;p127" descr="preencoded.png"/>
          <p:cNvPicPr preferRelativeResize="0"/>
          <p:nvPr/>
        </p:nvPicPr>
        <p:blipFill rotWithShape="1">
          <a:blip r:embed="rId3">
            <a:alphaModFix/>
          </a:blip>
          <a:srcRect/>
          <a:stretch/>
        </p:blipFill>
        <p:spPr>
          <a:xfrm>
            <a:off x="897941" y="1263701"/>
            <a:ext cx="855878" cy="855878"/>
          </a:xfrm>
          <a:prstGeom prst="rect">
            <a:avLst/>
          </a:prstGeom>
          <a:noFill/>
          <a:ln>
            <a:noFill/>
          </a:ln>
        </p:spPr>
      </p:pic>
      <p:sp>
        <p:nvSpPr>
          <p:cNvPr id="2086" name="Google Shape;2086;p127"/>
          <p:cNvSpPr/>
          <p:nvPr/>
        </p:nvSpPr>
        <p:spPr>
          <a:xfrm>
            <a:off x="731520" y="2514600"/>
            <a:ext cx="9144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500"/>
              <a:buFont typeface="Calibri"/>
              <a:buNone/>
            </a:pPr>
            <a:r>
              <a:rPr lang="en-US" sz="1500" b="1" i="0" u="none" strike="noStrike" cap="none">
                <a:solidFill>
                  <a:srgbClr val="D4A017"/>
                </a:solidFill>
                <a:latin typeface="Calibri"/>
                <a:ea typeface="Calibri"/>
                <a:cs typeface="Calibri"/>
                <a:sym typeface="Calibri"/>
              </a:rPr>
              <a:t>BRING IT TO YOUR SCHOOL</a:t>
            </a:r>
            <a:endParaRPr sz="1500" b="0" i="0" u="none" strike="noStrike" cap="none">
              <a:solidFill>
                <a:schemeClr val="dk1"/>
              </a:solidFill>
              <a:latin typeface="Calibri"/>
              <a:ea typeface="Calibri"/>
              <a:cs typeface="Calibri"/>
              <a:sym typeface="Calibri"/>
            </a:endParaRPr>
          </a:p>
        </p:txBody>
      </p:sp>
      <p:sp>
        <p:nvSpPr>
          <p:cNvPr id="2087" name="Google Shape;2087;p127"/>
          <p:cNvSpPr/>
          <p:nvPr/>
        </p:nvSpPr>
        <p:spPr>
          <a:xfrm>
            <a:off x="731520" y="2971800"/>
            <a:ext cx="1024128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400"/>
              <a:buFont typeface="Oswald"/>
              <a:buNone/>
            </a:pPr>
            <a:r>
              <a:rPr lang="en-US" sz="3400" b="1" i="0" u="none" strike="noStrike" cap="none">
                <a:solidFill>
                  <a:srgbClr val="FFFFFF"/>
                </a:solidFill>
                <a:latin typeface="Oswald"/>
                <a:ea typeface="Oswald"/>
                <a:cs typeface="Oswald"/>
                <a:sym typeface="Oswald"/>
              </a:rPr>
              <a:t>Want Early Access to Perfect Pairings?</a:t>
            </a:r>
            <a:endParaRPr sz="3400" b="0" i="0" u="none" strike="noStrike" cap="none">
              <a:solidFill>
                <a:schemeClr val="dk1"/>
              </a:solidFill>
              <a:latin typeface="Calibri"/>
              <a:ea typeface="Calibri"/>
              <a:cs typeface="Calibri"/>
              <a:sym typeface="Calibri"/>
            </a:endParaRPr>
          </a:p>
        </p:txBody>
      </p:sp>
      <p:sp>
        <p:nvSpPr>
          <p:cNvPr id="2088" name="Google Shape;2088;p127"/>
          <p:cNvSpPr/>
          <p:nvPr/>
        </p:nvSpPr>
        <p:spPr>
          <a:xfrm>
            <a:off x="731520" y="3886200"/>
            <a:ext cx="987552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1450"/>
              <a:buFont typeface="Calibri"/>
              <a:buNone/>
            </a:pPr>
            <a:r>
              <a:rPr lang="en-US" sz="1450" b="0" i="0" u="none" strike="noStrike" cap="none">
                <a:solidFill>
                  <a:srgbClr val="D9E2F5"/>
                </a:solidFill>
                <a:latin typeface="Calibri"/>
                <a:ea typeface="Calibri"/>
                <a:cs typeface="Calibri"/>
                <a:sym typeface="Calibri"/>
              </a:rPr>
              <a:t>Spring 2026 launch • monthly through the 2026–27 school year • grades 9–12 and intro college</a:t>
            </a:r>
            <a:endParaRPr sz="1450" b="0" i="0" u="none" strike="noStrike" cap="none">
              <a:solidFill>
                <a:schemeClr val="dk1"/>
              </a:solidFill>
              <a:latin typeface="Calibri"/>
              <a:ea typeface="Calibri"/>
              <a:cs typeface="Calibri"/>
              <a:sym typeface="Calibri"/>
            </a:endParaRPr>
          </a:p>
        </p:txBody>
      </p:sp>
      <p:sp>
        <p:nvSpPr>
          <p:cNvPr id="2089" name="Google Shape;2089;p127"/>
          <p:cNvSpPr/>
          <p:nvPr/>
        </p:nvSpPr>
        <p:spPr>
          <a:xfrm>
            <a:off x="731520" y="4709160"/>
            <a:ext cx="996696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0" name="Google Shape;2090;p127" descr="preencoded.png"/>
          <p:cNvPicPr preferRelativeResize="0"/>
          <p:nvPr/>
        </p:nvPicPr>
        <p:blipFill rotWithShape="1">
          <a:blip r:embed="rId4">
            <a:alphaModFix/>
          </a:blip>
          <a:srcRect/>
          <a:stretch/>
        </p:blipFill>
        <p:spPr>
          <a:xfrm>
            <a:off x="850392" y="4818888"/>
            <a:ext cx="237744" cy="237744"/>
          </a:xfrm>
          <a:prstGeom prst="rect">
            <a:avLst/>
          </a:prstGeom>
          <a:noFill/>
          <a:ln>
            <a:noFill/>
          </a:ln>
        </p:spPr>
      </p:pic>
      <p:sp>
        <p:nvSpPr>
          <p:cNvPr id="2091" name="Google Shape;2091;p127"/>
          <p:cNvSpPr/>
          <p:nvPr/>
        </p:nvSpPr>
        <p:spPr>
          <a:xfrm>
            <a:off x="1170432" y="4709160"/>
            <a:ext cx="93726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Poll — would you want your department added to the Perfect Pairings early-access list?</a:t>
            </a:r>
            <a:endParaRPr sz="1050" b="0" i="0" u="none" strike="noStrike" cap="none">
              <a:solidFill>
                <a:schemeClr val="dk1"/>
              </a:solidFill>
              <a:latin typeface="Calibri"/>
              <a:ea typeface="Calibri"/>
              <a:cs typeface="Calibri"/>
              <a:sym typeface="Calibri"/>
            </a:endParaRPr>
          </a:p>
        </p:txBody>
      </p:sp>
      <p:sp>
        <p:nvSpPr>
          <p:cNvPr id="2092" name="Google Shape;2092;p127"/>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2093" name="Google Shape;2093;p127"/>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54</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2098"/>
        <p:cNvGrpSpPr/>
        <p:nvPr/>
      </p:nvGrpSpPr>
      <p:grpSpPr>
        <a:xfrm>
          <a:off x="0" y="0"/>
          <a:ext cx="0" cy="0"/>
          <a:chOff x="0" y="0"/>
          <a:chExt cx="0" cy="0"/>
        </a:xfrm>
      </p:grpSpPr>
      <p:sp>
        <p:nvSpPr>
          <p:cNvPr id="2099" name="Google Shape;2099;p128"/>
          <p:cNvSpPr/>
          <p:nvPr/>
        </p:nvSpPr>
        <p:spPr>
          <a:xfrm>
            <a:off x="8595360" y="-2743200"/>
            <a:ext cx="7315200" cy="73152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28"/>
          <p:cNvSpPr/>
          <p:nvPr/>
        </p:nvSpPr>
        <p:spPr>
          <a:xfrm>
            <a:off x="-2743200" y="4754880"/>
            <a:ext cx="5486400" cy="54864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28"/>
          <p:cNvSpPr/>
          <p:nvPr/>
        </p:nvSpPr>
        <p:spPr>
          <a:xfrm>
            <a:off x="731520" y="1188720"/>
            <a:ext cx="1188720" cy="11887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2" name="Google Shape;2102;p128" descr="preencoded.png"/>
          <p:cNvPicPr preferRelativeResize="0"/>
          <p:nvPr/>
        </p:nvPicPr>
        <p:blipFill rotWithShape="1">
          <a:blip r:embed="rId3">
            <a:alphaModFix/>
          </a:blip>
          <a:srcRect/>
          <a:stretch/>
        </p:blipFill>
        <p:spPr>
          <a:xfrm>
            <a:off x="897941" y="1355141"/>
            <a:ext cx="855878" cy="855878"/>
          </a:xfrm>
          <a:prstGeom prst="rect">
            <a:avLst/>
          </a:prstGeom>
          <a:noFill/>
          <a:ln>
            <a:noFill/>
          </a:ln>
        </p:spPr>
      </p:pic>
      <p:sp>
        <p:nvSpPr>
          <p:cNvPr id="2103" name="Google Shape;2103;p128"/>
          <p:cNvSpPr/>
          <p:nvPr/>
        </p:nvSpPr>
        <p:spPr>
          <a:xfrm>
            <a:off x="731520" y="2606040"/>
            <a:ext cx="91440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600"/>
              <a:buFont typeface="Calibri"/>
              <a:buNone/>
            </a:pPr>
            <a:r>
              <a:rPr lang="en-US" sz="1600" b="1" i="0" u="none" strike="noStrike" cap="none">
                <a:solidFill>
                  <a:srgbClr val="D4A017"/>
                </a:solidFill>
                <a:latin typeface="Calibri"/>
                <a:ea typeface="Calibri"/>
                <a:cs typeface="Calibri"/>
                <a:sym typeface="Calibri"/>
              </a:rPr>
              <a:t>THANK YOU</a:t>
            </a:r>
            <a:endParaRPr sz="1600" b="0" i="0" u="none" strike="noStrike" cap="none">
              <a:solidFill>
                <a:schemeClr val="dk1"/>
              </a:solidFill>
              <a:latin typeface="Calibri"/>
              <a:ea typeface="Calibri"/>
              <a:cs typeface="Calibri"/>
              <a:sym typeface="Calibri"/>
            </a:endParaRPr>
          </a:p>
        </p:txBody>
      </p:sp>
      <p:sp>
        <p:nvSpPr>
          <p:cNvPr id="2104" name="Google Shape;2104;p128"/>
          <p:cNvSpPr/>
          <p:nvPr/>
        </p:nvSpPr>
        <p:spPr>
          <a:xfrm>
            <a:off x="731520" y="3063240"/>
            <a:ext cx="1005840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4200"/>
              <a:buFont typeface="Oswald"/>
              <a:buNone/>
            </a:pPr>
            <a:r>
              <a:rPr lang="en-US" sz="4200" b="1" i="0" u="none" strike="noStrike" cap="none">
                <a:solidFill>
                  <a:srgbClr val="FFFFFF"/>
                </a:solidFill>
                <a:latin typeface="Oswald"/>
                <a:ea typeface="Oswald"/>
                <a:cs typeface="Oswald"/>
                <a:sym typeface="Oswald"/>
              </a:rPr>
              <a:t>Questions &amp; Discussion</a:t>
            </a:r>
            <a:endParaRPr sz="4200" b="0" i="0" u="none" strike="noStrike" cap="none">
              <a:solidFill>
                <a:schemeClr val="dk1"/>
              </a:solidFill>
              <a:latin typeface="Calibri"/>
              <a:ea typeface="Calibri"/>
              <a:cs typeface="Calibri"/>
              <a:sym typeface="Calibri"/>
            </a:endParaRPr>
          </a:p>
        </p:txBody>
      </p:sp>
      <p:sp>
        <p:nvSpPr>
          <p:cNvPr id="2105" name="Google Shape;2105;p128"/>
          <p:cNvSpPr/>
          <p:nvPr/>
        </p:nvSpPr>
        <p:spPr>
          <a:xfrm>
            <a:off x="731520" y="4114800"/>
            <a:ext cx="987552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1500"/>
              <a:buFont typeface="Calibri"/>
              <a:buNone/>
            </a:pPr>
            <a:r>
              <a:rPr lang="en-US" sz="1500" b="0" i="0" u="none" strike="noStrike" cap="none">
                <a:solidFill>
                  <a:srgbClr val="D9E2F5"/>
                </a:solidFill>
                <a:latin typeface="Calibri"/>
                <a:ea typeface="Calibri"/>
                <a:cs typeface="Calibri"/>
                <a:sym typeface="Calibri"/>
              </a:rPr>
              <a:t>Joel Miller  •  Foundation for Economic Education  •  EconEdLink Professional Development</a:t>
            </a:r>
            <a:endParaRPr sz="1500" b="0" i="0" u="none" strike="noStrike" cap="none">
              <a:solidFill>
                <a:schemeClr val="dk1"/>
              </a:solidFill>
              <a:latin typeface="Calibri"/>
              <a:ea typeface="Calibri"/>
              <a:cs typeface="Calibri"/>
              <a:sym typeface="Calibri"/>
            </a:endParaRPr>
          </a:p>
        </p:txBody>
      </p:sp>
      <p:sp>
        <p:nvSpPr>
          <p:cNvPr id="2106" name="Google Shape;2106;p128"/>
          <p:cNvSpPr/>
          <p:nvPr/>
        </p:nvSpPr>
        <p:spPr>
          <a:xfrm>
            <a:off x="731520" y="4663440"/>
            <a:ext cx="8778240" cy="8229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1350"/>
              <a:buFont typeface="Calibri"/>
              <a:buNone/>
            </a:pPr>
            <a:r>
              <a:rPr lang="en-US" sz="1350" b="0" i="1" u="none" strike="noStrike" cap="none">
                <a:solidFill>
                  <a:srgbClr val="FFFFFF"/>
                </a:solidFill>
                <a:latin typeface="Calibri"/>
                <a:ea typeface="Calibri"/>
                <a:cs typeface="Calibri"/>
                <a:sym typeface="Calibri"/>
              </a:rPr>
              <a:t>Slides, activity links, discussion prompts, and the grading rubric are all yours to keep — thank you for spending your afternoon making behavioral economics classroom-ready.</a:t>
            </a:r>
            <a:endParaRPr sz="1350" b="0" i="0" u="none" strike="noStrike" cap="none">
              <a:solidFill>
                <a:schemeClr val="dk1"/>
              </a:solidFill>
              <a:latin typeface="Calibri"/>
              <a:ea typeface="Calibri"/>
              <a:cs typeface="Calibri"/>
              <a:sym typeface="Calibri"/>
            </a:endParaRPr>
          </a:p>
        </p:txBody>
      </p:sp>
      <p:sp>
        <p:nvSpPr>
          <p:cNvPr id="2107" name="Google Shape;2107;p128"/>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2108" name="Google Shape;2108;p128"/>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55</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ABE2"/>
        </a:solidFill>
        <a:effectLst/>
      </p:bgPr>
    </p:bg>
    <p:spTree>
      <p:nvGrpSpPr>
        <p:cNvPr id="1" name="Shape 232"/>
        <p:cNvGrpSpPr/>
        <p:nvPr/>
      </p:nvGrpSpPr>
      <p:grpSpPr>
        <a:xfrm>
          <a:off x="0" y="0"/>
          <a:ext cx="0" cy="0"/>
          <a:chOff x="0" y="0"/>
          <a:chExt cx="0" cy="0"/>
        </a:xfrm>
      </p:grpSpPr>
      <p:pic>
        <p:nvPicPr>
          <p:cNvPr id="233" name="Google Shape;233;p29"/>
          <p:cNvPicPr preferRelativeResize="0"/>
          <p:nvPr/>
        </p:nvPicPr>
        <p:blipFill>
          <a:blip r:embed="rId3">
            <a:alphaModFix/>
          </a:blip>
          <a:stretch>
            <a:fillRect/>
          </a:stretch>
        </p:blipFill>
        <p:spPr>
          <a:xfrm>
            <a:off x="0" y="0"/>
            <a:ext cx="12191680" cy="4908327"/>
          </a:xfrm>
          <a:prstGeom prst="rect">
            <a:avLst/>
          </a:prstGeom>
          <a:noFill/>
          <a:ln>
            <a:noFill/>
          </a:ln>
        </p:spPr>
      </p:pic>
      <p:pic>
        <p:nvPicPr>
          <p:cNvPr id="234" name="Google Shape;234;p29"/>
          <p:cNvPicPr preferRelativeResize="0"/>
          <p:nvPr/>
        </p:nvPicPr>
        <p:blipFill>
          <a:blip r:embed="rId4">
            <a:alphaModFix/>
          </a:blip>
          <a:stretch>
            <a:fillRect/>
          </a:stretch>
        </p:blipFill>
        <p:spPr>
          <a:xfrm>
            <a:off x="97967" y="5430700"/>
            <a:ext cx="5000064" cy="1130404"/>
          </a:xfrm>
          <a:prstGeom prst="rect">
            <a:avLst/>
          </a:prstGeom>
          <a:noFill/>
          <a:ln>
            <a:noFill/>
          </a:ln>
        </p:spPr>
      </p:pic>
      <p:cxnSp>
        <p:nvCxnSpPr>
          <p:cNvPr id="235" name="Google Shape;235;p29"/>
          <p:cNvCxnSpPr/>
          <p:nvPr/>
        </p:nvCxnSpPr>
        <p:spPr>
          <a:xfrm rot="10800000" flipH="1">
            <a:off x="4444867" y="355967"/>
            <a:ext cx="1748400" cy="2109900"/>
          </a:xfrm>
          <a:prstGeom prst="straightConnector1">
            <a:avLst/>
          </a:prstGeom>
          <a:noFill/>
          <a:ln w="38100" cap="flat" cmpd="sng">
            <a:solidFill>
              <a:srgbClr val="FFFF00"/>
            </a:solidFill>
            <a:prstDash val="solid"/>
            <a:round/>
            <a:headEnd type="none" w="med" len="med"/>
            <a:tailEnd type="triangle" w="med" len="med"/>
          </a:ln>
        </p:spPr>
      </p:cxnSp>
      <p:pic>
        <p:nvPicPr>
          <p:cNvPr id="236" name="Google Shape;236;p29"/>
          <p:cNvPicPr preferRelativeResize="0"/>
          <p:nvPr/>
        </p:nvPicPr>
        <p:blipFill rotWithShape="1">
          <a:blip r:embed="rId5">
            <a:alphaModFix/>
          </a:blip>
          <a:srcRect l="4360" r="22604"/>
          <a:stretch/>
        </p:blipFill>
        <p:spPr>
          <a:xfrm>
            <a:off x="6768483" y="423267"/>
            <a:ext cx="2083467" cy="4714334"/>
          </a:xfrm>
          <a:prstGeom prst="rect">
            <a:avLst/>
          </a:prstGeom>
          <a:noFill/>
          <a:ln w="50800" cap="flat" cmpd="sng">
            <a:solidFill>
              <a:srgbClr val="FFFF00"/>
            </a:solidFill>
            <a:prstDash val="solid"/>
            <a:round/>
            <a:headEnd type="none" w="sm" len="sm"/>
            <a:tailEnd type="none" w="sm" len="sm"/>
          </a:ln>
        </p:spPr>
      </p:pic>
      <p:cxnSp>
        <p:nvCxnSpPr>
          <p:cNvPr id="237" name="Google Shape;237;p29"/>
          <p:cNvCxnSpPr/>
          <p:nvPr/>
        </p:nvCxnSpPr>
        <p:spPr>
          <a:xfrm rot="10800000" flipH="1">
            <a:off x="4505167" y="1576433"/>
            <a:ext cx="2517300" cy="904500"/>
          </a:xfrm>
          <a:prstGeom prst="straightConnector1">
            <a:avLst/>
          </a:prstGeom>
          <a:noFill/>
          <a:ln w="38100" cap="flat" cmpd="sng">
            <a:solidFill>
              <a:srgbClr val="FFFF00"/>
            </a:solidFill>
            <a:prstDash val="solid"/>
            <a:round/>
            <a:headEnd type="none" w="med" len="med"/>
            <a:tailEnd type="triangle" w="med" len="med"/>
          </a:ln>
        </p:spPr>
      </p:cxnSp>
      <p:pic>
        <p:nvPicPr>
          <p:cNvPr id="238" name="Google Shape;238;p29"/>
          <p:cNvPicPr preferRelativeResize="0"/>
          <p:nvPr/>
        </p:nvPicPr>
        <p:blipFill>
          <a:blip r:embed="rId6">
            <a:alphaModFix/>
          </a:blip>
          <a:stretch>
            <a:fillRect/>
          </a:stretch>
        </p:blipFill>
        <p:spPr>
          <a:xfrm>
            <a:off x="97967" y="1779867"/>
            <a:ext cx="2161344" cy="1440896"/>
          </a:xfrm>
          <a:prstGeom prst="rect">
            <a:avLst/>
          </a:prstGeom>
          <a:noFill/>
          <a:ln w="25400" cap="flat" cmpd="sng">
            <a:solidFill>
              <a:schemeClr val="dk1"/>
            </a:solidFill>
            <a:prstDash val="solid"/>
            <a:round/>
            <a:headEnd type="none" w="sm" len="sm"/>
            <a:tailEnd type="none" w="sm" len="sm"/>
          </a:ln>
        </p:spPr>
      </p:pic>
      <p:pic>
        <p:nvPicPr>
          <p:cNvPr id="239" name="Google Shape;239;p29"/>
          <p:cNvPicPr preferRelativeResize="0"/>
          <p:nvPr/>
        </p:nvPicPr>
        <p:blipFill>
          <a:blip r:embed="rId7">
            <a:alphaModFix/>
          </a:blip>
          <a:stretch>
            <a:fillRect/>
          </a:stretch>
        </p:blipFill>
        <p:spPr>
          <a:xfrm>
            <a:off x="97967" y="3345700"/>
            <a:ext cx="2161344" cy="1440896"/>
          </a:xfrm>
          <a:prstGeom prst="rect">
            <a:avLst/>
          </a:prstGeom>
          <a:noFill/>
          <a:ln w="25400" cap="flat" cmpd="sng">
            <a:solidFill>
              <a:schemeClr val="dk1"/>
            </a:solidFill>
            <a:prstDash val="solid"/>
            <a:round/>
            <a:headEnd type="none" w="sm" len="sm"/>
            <a:tailEnd type="none" w="sm" len="sm"/>
          </a:ln>
        </p:spPr>
      </p:pic>
      <p:pic>
        <p:nvPicPr>
          <p:cNvPr id="240" name="Google Shape;240;p29"/>
          <p:cNvPicPr preferRelativeResize="0"/>
          <p:nvPr/>
        </p:nvPicPr>
        <p:blipFill>
          <a:blip r:embed="rId8">
            <a:alphaModFix/>
          </a:blip>
          <a:stretch>
            <a:fillRect/>
          </a:stretch>
        </p:blipFill>
        <p:spPr>
          <a:xfrm>
            <a:off x="2456633" y="3404467"/>
            <a:ext cx="2456297" cy="1382130"/>
          </a:xfrm>
          <a:prstGeom prst="rect">
            <a:avLst/>
          </a:prstGeom>
          <a:noFill/>
          <a:ln w="25400" cap="flat" cmpd="sng">
            <a:solidFill>
              <a:schemeClr val="dk1"/>
            </a:solidFill>
            <a:prstDash val="solid"/>
            <a:round/>
            <a:headEnd type="none" w="sm" len="sm"/>
            <a:tailEnd type="none" w="sm" len="sm"/>
          </a:ln>
        </p:spPr>
      </p:pic>
      <p:pic>
        <p:nvPicPr>
          <p:cNvPr id="241" name="Google Shape;241;p29"/>
          <p:cNvPicPr preferRelativeResize="0"/>
          <p:nvPr/>
        </p:nvPicPr>
        <p:blipFill>
          <a:blip r:embed="rId9">
            <a:alphaModFix/>
          </a:blip>
          <a:stretch>
            <a:fillRect/>
          </a:stretch>
        </p:blipFill>
        <p:spPr>
          <a:xfrm>
            <a:off x="6577826" y="5137600"/>
            <a:ext cx="5085501" cy="164859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5"/>
        <p:cNvGrpSpPr/>
        <p:nvPr/>
      </p:nvGrpSpPr>
      <p:grpSpPr>
        <a:xfrm>
          <a:off x="0" y="0"/>
          <a:ext cx="0" cy="0"/>
          <a:chOff x="0" y="0"/>
          <a:chExt cx="0" cy="0"/>
        </a:xfrm>
      </p:grpSpPr>
      <p:pic>
        <p:nvPicPr>
          <p:cNvPr id="246" name="Google Shape;246;p30"/>
          <p:cNvPicPr preferRelativeResize="0"/>
          <p:nvPr/>
        </p:nvPicPr>
        <p:blipFill>
          <a:blip r:embed="rId3">
            <a:alphaModFix/>
          </a:blip>
          <a:stretch>
            <a:fillRect/>
          </a:stretch>
        </p:blipFill>
        <p:spPr>
          <a:xfrm>
            <a:off x="655150" y="357133"/>
            <a:ext cx="10881409" cy="6143570"/>
          </a:xfrm>
          <a:prstGeom prst="rect">
            <a:avLst/>
          </a:prstGeom>
          <a:noFill/>
          <a:ln>
            <a:noFill/>
          </a:ln>
          <a:effectLst>
            <a:outerShdw blurRad="76201" dist="25400"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50"/>
        <p:cNvGrpSpPr/>
        <p:nvPr/>
      </p:nvGrpSpPr>
      <p:grpSpPr>
        <a:xfrm>
          <a:off x="0" y="0"/>
          <a:ext cx="0" cy="0"/>
          <a:chOff x="0" y="0"/>
          <a:chExt cx="0" cy="0"/>
        </a:xfrm>
      </p:grpSpPr>
      <p:pic>
        <p:nvPicPr>
          <p:cNvPr id="251" name="Google Shape;251;p31"/>
          <p:cNvPicPr preferRelativeResize="0"/>
          <p:nvPr/>
        </p:nvPicPr>
        <p:blipFill>
          <a:blip r:embed="rId3">
            <a:alphaModFix/>
          </a:blip>
          <a:stretch>
            <a:fillRect/>
          </a:stretch>
        </p:blipFill>
        <p:spPr>
          <a:xfrm>
            <a:off x="203200" y="203200"/>
            <a:ext cx="5695402" cy="6451428"/>
          </a:xfrm>
          <a:prstGeom prst="rect">
            <a:avLst/>
          </a:prstGeom>
          <a:noFill/>
          <a:ln>
            <a:noFill/>
          </a:ln>
        </p:spPr>
      </p:pic>
      <p:pic>
        <p:nvPicPr>
          <p:cNvPr id="252" name="Google Shape;252;p31"/>
          <p:cNvPicPr preferRelativeResize="0"/>
          <p:nvPr/>
        </p:nvPicPr>
        <p:blipFill>
          <a:blip r:embed="rId4">
            <a:alphaModFix/>
          </a:blip>
          <a:stretch>
            <a:fillRect/>
          </a:stretch>
        </p:blipFill>
        <p:spPr>
          <a:xfrm>
            <a:off x="6024267" y="203200"/>
            <a:ext cx="5964378" cy="3128683"/>
          </a:xfrm>
          <a:prstGeom prst="rect">
            <a:avLst/>
          </a:prstGeom>
          <a:noFill/>
          <a:ln>
            <a:noFill/>
          </a:ln>
        </p:spPr>
      </p:pic>
      <p:pic>
        <p:nvPicPr>
          <p:cNvPr id="253" name="Google Shape;253;p31"/>
          <p:cNvPicPr preferRelativeResize="0"/>
          <p:nvPr/>
        </p:nvPicPr>
        <p:blipFill>
          <a:blip r:embed="rId5">
            <a:alphaModFix/>
          </a:blip>
          <a:stretch>
            <a:fillRect/>
          </a:stretch>
        </p:blipFill>
        <p:spPr>
          <a:xfrm>
            <a:off x="5112900" y="4167001"/>
            <a:ext cx="6875717" cy="23008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32"/>
          <p:cNvPicPr preferRelativeResize="0"/>
          <p:nvPr/>
        </p:nvPicPr>
        <p:blipFill>
          <a:blip r:embed="rId3">
            <a:alphaModFix/>
          </a:blip>
          <a:stretch>
            <a:fillRect/>
          </a:stretch>
        </p:blipFill>
        <p:spPr>
          <a:xfrm>
            <a:off x="-1" y="0"/>
            <a:ext cx="12191674" cy="6857827"/>
          </a:xfrm>
          <a:prstGeom prst="rect">
            <a:avLst/>
          </a:prstGeom>
          <a:noFill/>
          <a:ln>
            <a:noFill/>
          </a:ln>
        </p:spPr>
      </p:pic>
      <p:pic>
        <p:nvPicPr>
          <p:cNvPr id="259" name="Google Shape;259;p32">
            <a:hlinkClick r:id="rId4"/>
          </p:cNvPr>
          <p:cNvPicPr preferRelativeResize="0"/>
          <p:nvPr/>
        </p:nvPicPr>
        <p:blipFill>
          <a:blip r:embed="rId5">
            <a:alphaModFix/>
          </a:blip>
          <a:stretch>
            <a:fillRect/>
          </a:stretch>
        </p:blipFill>
        <p:spPr>
          <a:xfrm>
            <a:off x="414967" y="3682467"/>
            <a:ext cx="4800606" cy="30483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263"/>
        <p:cNvGrpSpPr/>
        <p:nvPr/>
      </p:nvGrpSpPr>
      <p:grpSpPr>
        <a:xfrm>
          <a:off x="0" y="0"/>
          <a:ext cx="0" cy="0"/>
          <a:chOff x="0" y="0"/>
          <a:chExt cx="0" cy="0"/>
        </a:xfrm>
      </p:grpSpPr>
      <p:pic>
        <p:nvPicPr>
          <p:cNvPr id="264" name="Google Shape;264;p33"/>
          <p:cNvPicPr preferRelativeResize="0"/>
          <p:nvPr/>
        </p:nvPicPr>
        <p:blipFill>
          <a:blip r:embed="rId3">
            <a:alphaModFix/>
          </a:blip>
          <a:stretch>
            <a:fillRect/>
          </a:stretch>
        </p:blipFill>
        <p:spPr>
          <a:xfrm>
            <a:off x="2001100" y="984233"/>
            <a:ext cx="8635771" cy="4889370"/>
          </a:xfrm>
          <a:prstGeom prst="rect">
            <a:avLst/>
          </a:prstGeom>
          <a:noFill/>
          <a:ln>
            <a:noFill/>
          </a:ln>
        </p:spPr>
      </p:pic>
      <p:pic>
        <p:nvPicPr>
          <p:cNvPr id="265" name="Google Shape;265;p33"/>
          <p:cNvPicPr preferRelativeResize="0"/>
          <p:nvPr/>
        </p:nvPicPr>
        <p:blipFill>
          <a:blip r:embed="rId4">
            <a:alphaModFix/>
          </a:blip>
          <a:stretch>
            <a:fillRect/>
          </a:stretch>
        </p:blipFill>
        <p:spPr>
          <a:xfrm>
            <a:off x="8236844" y="215451"/>
            <a:ext cx="3626476" cy="4528600"/>
          </a:xfrm>
          <a:prstGeom prst="rect">
            <a:avLst/>
          </a:prstGeom>
          <a:noFill/>
          <a:ln>
            <a:noFill/>
          </a:ln>
        </p:spPr>
      </p:pic>
      <p:sp>
        <p:nvSpPr>
          <p:cNvPr id="266" name="Google Shape;266;p33"/>
          <p:cNvSpPr txBox="1"/>
          <p:nvPr/>
        </p:nvSpPr>
        <p:spPr>
          <a:xfrm>
            <a:off x="256233" y="6059167"/>
            <a:ext cx="10172400" cy="6003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300" b="1">
                <a:solidFill>
                  <a:schemeClr val="lt2"/>
                </a:solidFill>
                <a:latin typeface="Alexandria"/>
                <a:ea typeface="Alexandria"/>
                <a:cs typeface="Alexandria"/>
                <a:sym typeface="Alexandria"/>
              </a:rPr>
              <a:t>thefreemanmag.substack.com/p/kirkland-signature-condos</a:t>
            </a:r>
            <a:endParaRPr sz="2300" b="1">
              <a:solidFill>
                <a:schemeClr val="lt2"/>
              </a:solidFill>
              <a:latin typeface="Alexandria"/>
              <a:ea typeface="Alexandria"/>
              <a:cs typeface="Alexandria"/>
              <a:sym typeface="Alexandria"/>
            </a:endParaRPr>
          </a:p>
        </p:txBody>
      </p:sp>
      <p:sp>
        <p:nvSpPr>
          <p:cNvPr id="267" name="Google Shape;267;p33"/>
          <p:cNvSpPr txBox="1"/>
          <p:nvPr/>
        </p:nvSpPr>
        <p:spPr>
          <a:xfrm>
            <a:off x="0" y="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lt1"/>
                </a:solidFill>
                <a:latin typeface="Oswald SemiBold"/>
                <a:ea typeface="Oswald SemiBold"/>
                <a:cs typeface="Oswald SemiBold"/>
                <a:sym typeface="Oswald SemiBold"/>
              </a:rPr>
              <a:t>THE SOLUTION?</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2" name="Google Shape;272;p34"/>
          <p:cNvPicPr preferRelativeResize="0"/>
          <p:nvPr/>
        </p:nvPicPr>
        <p:blipFill>
          <a:blip r:embed="rId3">
            <a:alphaModFix/>
          </a:blip>
          <a:stretch>
            <a:fillRect/>
          </a:stretch>
        </p:blipFill>
        <p:spPr>
          <a:xfrm>
            <a:off x="0" y="0"/>
            <a:ext cx="12192002" cy="68616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rgbClr val="FFFFFF"/>
        </a:solidFill>
        <a:effectLst/>
      </p:bgPr>
    </p:bg>
    <p:spTree>
      <p:nvGrpSpPr>
        <p:cNvPr id="1" name="Shape 277"/>
        <p:cNvGrpSpPr/>
        <p:nvPr/>
      </p:nvGrpSpPr>
      <p:grpSpPr>
        <a:xfrm>
          <a:off x="0" y="0"/>
          <a:ext cx="0" cy="0"/>
          <a:chOff x="0" y="0"/>
          <a:chExt cx="0" cy="0"/>
        </a:xfrm>
      </p:grpSpPr>
      <p:sp>
        <p:nvSpPr>
          <p:cNvPr id="278" name="Google Shape;278;p35"/>
          <p:cNvSpPr/>
          <p:nvPr/>
        </p:nvSpPr>
        <p:spPr>
          <a:xfrm>
            <a:off x="548640" y="365760"/>
            <a:ext cx="10058400" cy="365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WELCOME</a:t>
            </a:r>
            <a:endParaRPr sz="1300" b="0" i="0" u="none" strike="noStrike" cap="none">
              <a:solidFill>
                <a:schemeClr val="dk1"/>
              </a:solidFill>
              <a:latin typeface="Calibri"/>
              <a:ea typeface="Calibri"/>
              <a:cs typeface="Calibri"/>
              <a:sym typeface="Calibri"/>
            </a:endParaRPr>
          </a:p>
        </p:txBody>
      </p:sp>
      <p:sp>
        <p:nvSpPr>
          <p:cNvPr id="279" name="Google Shape;279;p35"/>
          <p:cNvSpPr/>
          <p:nvPr/>
        </p:nvSpPr>
        <p:spPr>
          <a:xfrm>
            <a:off x="548640" y="694944"/>
            <a:ext cx="10789800" cy="731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Before We Get Started</a:t>
            </a:r>
            <a:endParaRPr sz="3000" b="0" i="0" u="none" strike="noStrike" cap="none">
              <a:solidFill>
                <a:schemeClr val="dk1"/>
              </a:solidFill>
              <a:latin typeface="Calibri"/>
              <a:ea typeface="Calibri"/>
              <a:cs typeface="Calibri"/>
              <a:sym typeface="Calibri"/>
            </a:endParaRPr>
          </a:p>
        </p:txBody>
      </p:sp>
      <p:sp>
        <p:nvSpPr>
          <p:cNvPr id="280" name="Google Shape;280;p35"/>
          <p:cNvSpPr/>
          <p:nvPr/>
        </p:nvSpPr>
        <p:spPr>
          <a:xfrm>
            <a:off x="548640" y="1874520"/>
            <a:ext cx="5212200" cy="1417200"/>
          </a:xfrm>
          <a:prstGeom prst="roundRect">
            <a:avLst>
              <a:gd name="adj" fmla="val 5161"/>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5"/>
          <p:cNvSpPr/>
          <p:nvPr/>
        </p:nvSpPr>
        <p:spPr>
          <a:xfrm>
            <a:off x="777240" y="2121408"/>
            <a:ext cx="685800" cy="6858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2" name="Google Shape;282;p35" descr="preencoded.png"/>
          <p:cNvPicPr preferRelativeResize="0"/>
          <p:nvPr/>
        </p:nvPicPr>
        <p:blipFill rotWithShape="1">
          <a:blip r:embed="rId3">
            <a:alphaModFix/>
          </a:blip>
          <a:srcRect/>
          <a:stretch/>
        </p:blipFill>
        <p:spPr>
          <a:xfrm>
            <a:off x="873252" y="2217420"/>
            <a:ext cx="493776" cy="493776"/>
          </a:xfrm>
          <a:prstGeom prst="rect">
            <a:avLst/>
          </a:prstGeom>
          <a:noFill/>
          <a:ln>
            <a:noFill/>
          </a:ln>
        </p:spPr>
      </p:pic>
      <p:sp>
        <p:nvSpPr>
          <p:cNvPr id="283" name="Google Shape;283;p35"/>
          <p:cNvSpPr/>
          <p:nvPr/>
        </p:nvSpPr>
        <p:spPr>
          <a:xfrm>
            <a:off x="1600200" y="2020824"/>
            <a:ext cx="39318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Today's Format</a:t>
            </a:r>
            <a:endParaRPr sz="1500" b="0" i="0" u="none" strike="noStrike" cap="none">
              <a:solidFill>
                <a:schemeClr val="dk1"/>
              </a:solidFill>
              <a:latin typeface="Calibri"/>
              <a:ea typeface="Calibri"/>
              <a:cs typeface="Calibri"/>
              <a:sym typeface="Calibri"/>
            </a:endParaRPr>
          </a:p>
        </p:txBody>
      </p:sp>
      <p:sp>
        <p:nvSpPr>
          <p:cNvPr id="284" name="Google Shape;284;p35"/>
          <p:cNvSpPr/>
          <p:nvPr/>
        </p:nvSpPr>
        <p:spPr>
          <a:xfrm>
            <a:off x="1600200" y="2377440"/>
            <a:ext cx="3931800" cy="868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2 hours, live on Zoom, with one 10-minute break. This is a working, hands-on session — expect to read, decide, and argue, not just listen.</a:t>
            </a:r>
            <a:endParaRPr sz="1150" b="0" i="0" u="none" strike="noStrike" cap="none">
              <a:solidFill>
                <a:schemeClr val="dk1"/>
              </a:solidFill>
              <a:latin typeface="Calibri"/>
              <a:ea typeface="Calibri"/>
              <a:cs typeface="Calibri"/>
              <a:sym typeface="Calibri"/>
            </a:endParaRPr>
          </a:p>
        </p:txBody>
      </p:sp>
      <p:sp>
        <p:nvSpPr>
          <p:cNvPr id="285" name="Google Shape;285;p35"/>
          <p:cNvSpPr/>
          <p:nvPr/>
        </p:nvSpPr>
        <p:spPr>
          <a:xfrm>
            <a:off x="6080760" y="1874520"/>
            <a:ext cx="5212200" cy="1417200"/>
          </a:xfrm>
          <a:prstGeom prst="roundRect">
            <a:avLst>
              <a:gd name="adj" fmla="val 5161"/>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5"/>
          <p:cNvSpPr/>
          <p:nvPr/>
        </p:nvSpPr>
        <p:spPr>
          <a:xfrm>
            <a:off x="6309360" y="2121408"/>
            <a:ext cx="685800" cy="6858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7" name="Google Shape;287;p35" descr="preencoded.png"/>
          <p:cNvPicPr preferRelativeResize="0"/>
          <p:nvPr/>
        </p:nvPicPr>
        <p:blipFill rotWithShape="1">
          <a:blip r:embed="rId4">
            <a:alphaModFix/>
          </a:blip>
          <a:srcRect/>
          <a:stretch/>
        </p:blipFill>
        <p:spPr>
          <a:xfrm>
            <a:off x="6405372" y="2217420"/>
            <a:ext cx="493776" cy="493776"/>
          </a:xfrm>
          <a:prstGeom prst="rect">
            <a:avLst/>
          </a:prstGeom>
          <a:noFill/>
          <a:ln>
            <a:noFill/>
          </a:ln>
        </p:spPr>
      </p:pic>
      <p:sp>
        <p:nvSpPr>
          <p:cNvPr id="288" name="Google Shape;288;p35"/>
          <p:cNvSpPr/>
          <p:nvPr/>
        </p:nvSpPr>
        <p:spPr>
          <a:xfrm>
            <a:off x="7132320" y="2020824"/>
            <a:ext cx="39318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Certificate of Completion</a:t>
            </a:r>
            <a:endParaRPr sz="1500" b="0" i="0" u="none" strike="noStrike" cap="none">
              <a:solidFill>
                <a:schemeClr val="dk1"/>
              </a:solidFill>
              <a:latin typeface="Calibri"/>
              <a:ea typeface="Calibri"/>
              <a:cs typeface="Calibri"/>
              <a:sym typeface="Calibri"/>
            </a:endParaRPr>
          </a:p>
        </p:txBody>
      </p:sp>
      <p:sp>
        <p:nvSpPr>
          <p:cNvPr id="289" name="Google Shape;289;p35"/>
          <p:cNvSpPr/>
          <p:nvPr/>
        </p:nvSpPr>
        <p:spPr>
          <a:xfrm>
            <a:off x="7132320" y="2377440"/>
            <a:ext cx="3931800" cy="868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Stay engaged for the full session and you'll receive an EconEdLink certificate of completion within 24 hours.</a:t>
            </a:r>
            <a:endParaRPr sz="1150" b="0" i="0" u="none" strike="noStrike" cap="none">
              <a:solidFill>
                <a:schemeClr val="dk1"/>
              </a:solidFill>
              <a:latin typeface="Calibri"/>
              <a:ea typeface="Calibri"/>
              <a:cs typeface="Calibri"/>
              <a:sym typeface="Calibri"/>
            </a:endParaRPr>
          </a:p>
        </p:txBody>
      </p:sp>
      <p:sp>
        <p:nvSpPr>
          <p:cNvPr id="290" name="Google Shape;290;p35"/>
          <p:cNvSpPr/>
          <p:nvPr/>
        </p:nvSpPr>
        <p:spPr>
          <a:xfrm>
            <a:off x="548640" y="3611880"/>
            <a:ext cx="5212200" cy="1417200"/>
          </a:xfrm>
          <a:prstGeom prst="roundRect">
            <a:avLst>
              <a:gd name="adj" fmla="val 5161"/>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a:off x="777240" y="3858768"/>
            <a:ext cx="685800" cy="6858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35" descr="preencoded.png"/>
          <p:cNvPicPr preferRelativeResize="0"/>
          <p:nvPr/>
        </p:nvPicPr>
        <p:blipFill rotWithShape="1">
          <a:blip r:embed="rId5">
            <a:alphaModFix/>
          </a:blip>
          <a:srcRect/>
          <a:stretch/>
        </p:blipFill>
        <p:spPr>
          <a:xfrm>
            <a:off x="873252" y="3954780"/>
            <a:ext cx="493776" cy="493776"/>
          </a:xfrm>
          <a:prstGeom prst="rect">
            <a:avLst/>
          </a:prstGeom>
          <a:noFill/>
          <a:ln>
            <a:noFill/>
          </a:ln>
        </p:spPr>
      </p:pic>
      <p:sp>
        <p:nvSpPr>
          <p:cNvPr id="293" name="Google Shape;293;p35"/>
          <p:cNvSpPr/>
          <p:nvPr/>
        </p:nvSpPr>
        <p:spPr>
          <a:xfrm>
            <a:off x="1600200" y="3758184"/>
            <a:ext cx="39318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Interactive Throughout</a:t>
            </a:r>
            <a:endParaRPr sz="1500" b="0" i="0" u="none" strike="noStrike" cap="none">
              <a:solidFill>
                <a:schemeClr val="dk1"/>
              </a:solidFill>
              <a:latin typeface="Calibri"/>
              <a:ea typeface="Calibri"/>
              <a:cs typeface="Calibri"/>
              <a:sym typeface="Calibri"/>
            </a:endParaRPr>
          </a:p>
        </p:txBody>
      </p:sp>
      <p:sp>
        <p:nvSpPr>
          <p:cNvPr id="294" name="Google Shape;294;p35"/>
          <p:cNvSpPr/>
          <p:nvPr/>
        </p:nvSpPr>
        <p:spPr>
          <a:xfrm>
            <a:off x="1600200" y="4114800"/>
            <a:ext cx="3931800" cy="868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Watch for Slido polls, discussion prompts, and a knowledge check woven into today's slides — join on your phone or laptop when prompted.</a:t>
            </a:r>
            <a:endParaRPr sz="1150" b="0" i="0" u="none" strike="noStrike" cap="none">
              <a:solidFill>
                <a:schemeClr val="dk1"/>
              </a:solidFill>
              <a:latin typeface="Calibri"/>
              <a:ea typeface="Calibri"/>
              <a:cs typeface="Calibri"/>
              <a:sym typeface="Calibri"/>
            </a:endParaRPr>
          </a:p>
        </p:txBody>
      </p:sp>
      <p:sp>
        <p:nvSpPr>
          <p:cNvPr id="295" name="Google Shape;295;p35"/>
          <p:cNvSpPr/>
          <p:nvPr/>
        </p:nvSpPr>
        <p:spPr>
          <a:xfrm>
            <a:off x="6080760" y="3611880"/>
            <a:ext cx="5212200" cy="1417200"/>
          </a:xfrm>
          <a:prstGeom prst="roundRect">
            <a:avLst>
              <a:gd name="adj" fmla="val 5161"/>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a:off x="6309360" y="3858768"/>
            <a:ext cx="685800" cy="6858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7" name="Google Shape;297;p35" descr="preencoded.png"/>
          <p:cNvPicPr preferRelativeResize="0"/>
          <p:nvPr/>
        </p:nvPicPr>
        <p:blipFill rotWithShape="1">
          <a:blip r:embed="rId6">
            <a:alphaModFix/>
          </a:blip>
          <a:srcRect/>
          <a:stretch/>
        </p:blipFill>
        <p:spPr>
          <a:xfrm>
            <a:off x="6405372" y="3954780"/>
            <a:ext cx="493776" cy="493776"/>
          </a:xfrm>
          <a:prstGeom prst="rect">
            <a:avLst/>
          </a:prstGeom>
          <a:noFill/>
          <a:ln>
            <a:noFill/>
          </a:ln>
        </p:spPr>
      </p:pic>
      <p:sp>
        <p:nvSpPr>
          <p:cNvPr id="298" name="Google Shape;298;p35"/>
          <p:cNvSpPr/>
          <p:nvPr/>
        </p:nvSpPr>
        <p:spPr>
          <a:xfrm>
            <a:off x="7132320" y="3758184"/>
            <a:ext cx="39318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A Sneak Preview</a:t>
            </a:r>
            <a:endParaRPr sz="1500" b="0" i="0" u="none" strike="noStrike" cap="none">
              <a:solidFill>
                <a:schemeClr val="dk1"/>
              </a:solidFill>
              <a:latin typeface="Calibri"/>
              <a:ea typeface="Calibri"/>
              <a:cs typeface="Calibri"/>
              <a:sym typeface="Calibri"/>
            </a:endParaRPr>
          </a:p>
        </p:txBody>
      </p:sp>
      <p:sp>
        <p:nvSpPr>
          <p:cNvPr id="299" name="Google Shape;299;p35"/>
          <p:cNvSpPr/>
          <p:nvPr/>
        </p:nvSpPr>
        <p:spPr>
          <a:xfrm>
            <a:off x="7132320" y="4114800"/>
            <a:ext cx="3931800" cy="868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We'll close with a first look at Perfect Pairings: Economics in Action, a new monthly lesson series launching in 2026–27.</a:t>
            </a:r>
            <a:endParaRPr sz="1150" b="0" i="0" u="none" strike="noStrike" cap="none">
              <a:solidFill>
                <a:schemeClr val="dk1"/>
              </a:solidFill>
              <a:latin typeface="Calibri"/>
              <a:ea typeface="Calibri"/>
              <a:cs typeface="Calibri"/>
              <a:sym typeface="Calibri"/>
            </a:endParaRPr>
          </a:p>
        </p:txBody>
      </p:sp>
      <p:sp>
        <p:nvSpPr>
          <p:cNvPr id="300" name="Google Shape;300;p35"/>
          <p:cNvSpPr/>
          <p:nvPr/>
        </p:nvSpPr>
        <p:spPr>
          <a:xfrm>
            <a:off x="457200" y="6473952"/>
            <a:ext cx="9601200" cy="27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301" name="Google Shape;301;p35"/>
          <p:cNvSpPr/>
          <p:nvPr/>
        </p:nvSpPr>
        <p:spPr>
          <a:xfrm>
            <a:off x="11365992" y="6473952"/>
            <a:ext cx="457200" cy="27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6"/>
        <p:cNvGrpSpPr/>
        <p:nvPr/>
      </p:nvGrpSpPr>
      <p:grpSpPr>
        <a:xfrm>
          <a:off x="0" y="0"/>
          <a:ext cx="0" cy="0"/>
          <a:chOff x="0" y="0"/>
          <a:chExt cx="0" cy="0"/>
        </a:xfrm>
      </p:grpSpPr>
      <p:sp>
        <p:nvSpPr>
          <p:cNvPr id="307" name="Google Shape;307;p36"/>
          <p:cNvSpPr/>
          <p:nvPr/>
        </p:nvSpPr>
        <p:spPr>
          <a:xfrm>
            <a:off x="548640" y="365760"/>
            <a:ext cx="10058400" cy="365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AGENDA</a:t>
            </a:r>
            <a:endParaRPr sz="1300" b="0" i="0" u="none" strike="noStrike" cap="none">
              <a:solidFill>
                <a:schemeClr val="dk1"/>
              </a:solidFill>
              <a:latin typeface="Calibri"/>
              <a:ea typeface="Calibri"/>
              <a:cs typeface="Calibri"/>
              <a:sym typeface="Calibri"/>
            </a:endParaRPr>
          </a:p>
        </p:txBody>
      </p:sp>
      <p:sp>
        <p:nvSpPr>
          <p:cNvPr id="308" name="Google Shape;308;p36"/>
          <p:cNvSpPr/>
          <p:nvPr/>
        </p:nvSpPr>
        <p:spPr>
          <a:xfrm>
            <a:off x="548640" y="694944"/>
            <a:ext cx="10789800" cy="731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800"/>
              <a:buFont typeface="Oswald"/>
              <a:buNone/>
            </a:pPr>
            <a:r>
              <a:rPr lang="en-US" sz="2800" b="1" i="0" u="none" strike="noStrike" cap="none">
                <a:solidFill>
                  <a:srgbClr val="1B2340"/>
                </a:solidFill>
                <a:latin typeface="Oswald"/>
                <a:ea typeface="Oswald"/>
                <a:cs typeface="Oswald"/>
                <a:sym typeface="Oswald"/>
              </a:rPr>
              <a:t>How We'll Spend Our 2 Hours</a:t>
            </a:r>
            <a:endParaRPr sz="2800" b="0" i="0" u="none" strike="noStrike" cap="none">
              <a:solidFill>
                <a:schemeClr val="dk1"/>
              </a:solidFill>
              <a:latin typeface="Calibri"/>
              <a:ea typeface="Calibri"/>
              <a:cs typeface="Calibri"/>
              <a:sym typeface="Calibri"/>
            </a:endParaRPr>
          </a:p>
        </p:txBody>
      </p:sp>
      <p:sp>
        <p:nvSpPr>
          <p:cNvPr id="309" name="Google Shape;309;p36"/>
          <p:cNvSpPr/>
          <p:nvPr/>
        </p:nvSpPr>
        <p:spPr>
          <a:xfrm>
            <a:off x="548640" y="1572768"/>
            <a:ext cx="10607100" cy="548700"/>
          </a:xfrm>
          <a:prstGeom prst="roundRect">
            <a:avLst>
              <a:gd name="adj" fmla="val 13333"/>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Montserrat"/>
              <a:ea typeface="Montserrat"/>
              <a:cs typeface="Montserrat"/>
              <a:sym typeface="Montserrat"/>
            </a:endParaRPr>
          </a:p>
        </p:txBody>
      </p:sp>
      <p:sp>
        <p:nvSpPr>
          <p:cNvPr id="310" name="Google Shape;310;p36"/>
          <p:cNvSpPr/>
          <p:nvPr/>
        </p:nvSpPr>
        <p:spPr>
          <a:xfrm>
            <a:off x="731520" y="166420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 name="Google Shape;311;p36" descr="preencoded.png"/>
          <p:cNvPicPr preferRelativeResize="0"/>
          <p:nvPr/>
        </p:nvPicPr>
        <p:blipFill rotWithShape="1">
          <a:blip r:embed="rId3">
            <a:alphaModFix/>
          </a:blip>
          <a:srcRect/>
          <a:stretch/>
        </p:blipFill>
        <p:spPr>
          <a:xfrm>
            <a:off x="822960" y="1755648"/>
            <a:ext cx="182880" cy="182880"/>
          </a:xfrm>
          <a:prstGeom prst="rect">
            <a:avLst/>
          </a:prstGeom>
          <a:noFill/>
          <a:ln>
            <a:noFill/>
          </a:ln>
        </p:spPr>
      </p:pic>
      <p:sp>
        <p:nvSpPr>
          <p:cNvPr id="312" name="Google Shape;312;p36"/>
          <p:cNvSpPr/>
          <p:nvPr/>
        </p:nvSpPr>
        <p:spPr>
          <a:xfrm>
            <a:off x="1325880" y="157276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12:45</a:t>
            </a:r>
            <a:endParaRPr sz="1450" i="0" u="none" strike="noStrike" cap="none">
              <a:solidFill>
                <a:schemeClr val="dk1"/>
              </a:solidFill>
              <a:latin typeface="Montserrat"/>
              <a:ea typeface="Montserrat"/>
              <a:cs typeface="Montserrat"/>
              <a:sym typeface="Montserrat"/>
            </a:endParaRPr>
          </a:p>
        </p:txBody>
      </p:sp>
      <p:sp>
        <p:nvSpPr>
          <p:cNvPr id="313" name="Google Shape;313;p36"/>
          <p:cNvSpPr/>
          <p:nvPr/>
        </p:nvSpPr>
        <p:spPr>
          <a:xfrm>
            <a:off x="2148840" y="157276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Welcome &amp; warm-up poll</a:t>
            </a:r>
            <a:endParaRPr sz="1500" i="0" u="none" strike="noStrike" cap="none">
              <a:solidFill>
                <a:schemeClr val="dk1"/>
              </a:solidFill>
              <a:latin typeface="Montserrat"/>
              <a:ea typeface="Montserrat"/>
              <a:cs typeface="Montserrat"/>
              <a:sym typeface="Montserrat"/>
            </a:endParaRPr>
          </a:p>
        </p:txBody>
      </p:sp>
      <p:sp>
        <p:nvSpPr>
          <p:cNvPr id="314" name="Google Shape;314;p36"/>
          <p:cNvSpPr/>
          <p:nvPr/>
        </p:nvSpPr>
        <p:spPr>
          <a:xfrm>
            <a:off x="10058400" y="157276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10 min</a:t>
            </a:r>
            <a:endParaRPr sz="1300" i="0" u="none" strike="noStrike" cap="none">
              <a:solidFill>
                <a:schemeClr val="dk1"/>
              </a:solidFill>
              <a:latin typeface="Montserrat"/>
              <a:ea typeface="Montserrat"/>
              <a:cs typeface="Montserrat"/>
              <a:sym typeface="Montserrat"/>
            </a:endParaRPr>
          </a:p>
        </p:txBody>
      </p:sp>
      <p:sp>
        <p:nvSpPr>
          <p:cNvPr id="315" name="Google Shape;315;p36"/>
          <p:cNvSpPr/>
          <p:nvPr/>
        </p:nvSpPr>
        <p:spPr>
          <a:xfrm>
            <a:off x="731520" y="221284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6" name="Google Shape;316;p36" descr="preencoded.png"/>
          <p:cNvPicPr preferRelativeResize="0"/>
          <p:nvPr/>
        </p:nvPicPr>
        <p:blipFill rotWithShape="1">
          <a:blip r:embed="rId4">
            <a:alphaModFix/>
          </a:blip>
          <a:srcRect/>
          <a:stretch/>
        </p:blipFill>
        <p:spPr>
          <a:xfrm>
            <a:off x="822960" y="2304288"/>
            <a:ext cx="182880" cy="182880"/>
          </a:xfrm>
          <a:prstGeom prst="rect">
            <a:avLst/>
          </a:prstGeom>
          <a:noFill/>
          <a:ln>
            <a:noFill/>
          </a:ln>
        </p:spPr>
      </p:pic>
      <p:sp>
        <p:nvSpPr>
          <p:cNvPr id="317" name="Google Shape;317;p36"/>
          <p:cNvSpPr/>
          <p:nvPr/>
        </p:nvSpPr>
        <p:spPr>
          <a:xfrm>
            <a:off x="1325880" y="212140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12:55</a:t>
            </a:r>
            <a:endParaRPr sz="1450" i="0" u="none" strike="noStrike" cap="none">
              <a:solidFill>
                <a:schemeClr val="dk1"/>
              </a:solidFill>
              <a:latin typeface="Montserrat"/>
              <a:ea typeface="Montserrat"/>
              <a:cs typeface="Montserrat"/>
              <a:sym typeface="Montserrat"/>
            </a:endParaRPr>
          </a:p>
        </p:txBody>
      </p:sp>
      <p:sp>
        <p:nvSpPr>
          <p:cNvPr id="318" name="Google Shape;318;p36"/>
          <p:cNvSpPr/>
          <p:nvPr/>
        </p:nvSpPr>
        <p:spPr>
          <a:xfrm>
            <a:off x="2148840" y="212140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PART ONE — DRIP  (Explore: The Economic Puzzle)</a:t>
            </a:r>
            <a:endParaRPr sz="1500" i="0" u="none" strike="noStrike" cap="none">
              <a:solidFill>
                <a:schemeClr val="dk1"/>
              </a:solidFill>
              <a:latin typeface="Montserrat"/>
              <a:ea typeface="Montserrat"/>
              <a:cs typeface="Montserrat"/>
              <a:sym typeface="Montserrat"/>
            </a:endParaRPr>
          </a:p>
        </p:txBody>
      </p:sp>
      <p:sp>
        <p:nvSpPr>
          <p:cNvPr id="319" name="Google Shape;319;p36"/>
          <p:cNvSpPr/>
          <p:nvPr/>
        </p:nvSpPr>
        <p:spPr>
          <a:xfrm>
            <a:off x="10058400" y="212140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30 min</a:t>
            </a:r>
            <a:endParaRPr sz="1300" i="0" u="none" strike="noStrike" cap="none">
              <a:solidFill>
                <a:schemeClr val="dk1"/>
              </a:solidFill>
              <a:latin typeface="Montserrat"/>
              <a:ea typeface="Montserrat"/>
              <a:cs typeface="Montserrat"/>
              <a:sym typeface="Montserrat"/>
            </a:endParaRPr>
          </a:p>
        </p:txBody>
      </p:sp>
      <p:sp>
        <p:nvSpPr>
          <p:cNvPr id="320" name="Google Shape;320;p36"/>
          <p:cNvSpPr/>
          <p:nvPr/>
        </p:nvSpPr>
        <p:spPr>
          <a:xfrm>
            <a:off x="548640" y="2670048"/>
            <a:ext cx="10607100" cy="548700"/>
          </a:xfrm>
          <a:prstGeom prst="roundRect">
            <a:avLst>
              <a:gd name="adj" fmla="val 13333"/>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Montserrat"/>
              <a:ea typeface="Montserrat"/>
              <a:cs typeface="Montserrat"/>
              <a:sym typeface="Montserrat"/>
            </a:endParaRPr>
          </a:p>
        </p:txBody>
      </p:sp>
      <p:sp>
        <p:nvSpPr>
          <p:cNvPr id="321" name="Google Shape;321;p36"/>
          <p:cNvSpPr/>
          <p:nvPr/>
        </p:nvSpPr>
        <p:spPr>
          <a:xfrm>
            <a:off x="731520" y="276148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36" descr="preencoded.png"/>
          <p:cNvPicPr preferRelativeResize="0"/>
          <p:nvPr/>
        </p:nvPicPr>
        <p:blipFill rotWithShape="1">
          <a:blip r:embed="rId5">
            <a:alphaModFix/>
          </a:blip>
          <a:srcRect/>
          <a:stretch/>
        </p:blipFill>
        <p:spPr>
          <a:xfrm>
            <a:off x="822960" y="2852928"/>
            <a:ext cx="182880" cy="182880"/>
          </a:xfrm>
          <a:prstGeom prst="rect">
            <a:avLst/>
          </a:prstGeom>
          <a:noFill/>
          <a:ln>
            <a:noFill/>
          </a:ln>
        </p:spPr>
      </p:pic>
      <p:sp>
        <p:nvSpPr>
          <p:cNvPr id="323" name="Google Shape;323;p36"/>
          <p:cNvSpPr/>
          <p:nvPr/>
        </p:nvSpPr>
        <p:spPr>
          <a:xfrm>
            <a:off x="1325880" y="267004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1:25</a:t>
            </a:r>
            <a:endParaRPr sz="1450" i="0" u="none" strike="noStrike" cap="none">
              <a:solidFill>
                <a:schemeClr val="dk1"/>
              </a:solidFill>
              <a:latin typeface="Montserrat"/>
              <a:ea typeface="Montserrat"/>
              <a:cs typeface="Montserrat"/>
              <a:sym typeface="Montserrat"/>
            </a:endParaRPr>
          </a:p>
        </p:txBody>
      </p:sp>
      <p:sp>
        <p:nvSpPr>
          <p:cNvPr id="324" name="Google Shape;324;p36"/>
          <p:cNvSpPr/>
          <p:nvPr/>
        </p:nvSpPr>
        <p:spPr>
          <a:xfrm>
            <a:off x="2148840" y="267004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PART TWO — DECIDE  (Apply: The Decision Lab)</a:t>
            </a:r>
            <a:endParaRPr sz="1500" i="0" u="none" strike="noStrike" cap="none">
              <a:solidFill>
                <a:schemeClr val="dk1"/>
              </a:solidFill>
              <a:latin typeface="Montserrat"/>
              <a:ea typeface="Montserrat"/>
              <a:cs typeface="Montserrat"/>
              <a:sym typeface="Montserrat"/>
            </a:endParaRPr>
          </a:p>
        </p:txBody>
      </p:sp>
      <p:sp>
        <p:nvSpPr>
          <p:cNvPr id="325" name="Google Shape;325;p36"/>
          <p:cNvSpPr/>
          <p:nvPr/>
        </p:nvSpPr>
        <p:spPr>
          <a:xfrm>
            <a:off x="10058400" y="267004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20 min</a:t>
            </a:r>
            <a:endParaRPr sz="1300" i="0" u="none" strike="noStrike" cap="none">
              <a:solidFill>
                <a:schemeClr val="dk1"/>
              </a:solidFill>
              <a:latin typeface="Montserrat"/>
              <a:ea typeface="Montserrat"/>
              <a:cs typeface="Montserrat"/>
              <a:sym typeface="Montserrat"/>
            </a:endParaRPr>
          </a:p>
        </p:txBody>
      </p:sp>
      <p:sp>
        <p:nvSpPr>
          <p:cNvPr id="326" name="Google Shape;326;p36"/>
          <p:cNvSpPr/>
          <p:nvPr/>
        </p:nvSpPr>
        <p:spPr>
          <a:xfrm>
            <a:off x="731520" y="331012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7" name="Google Shape;327;p36" descr="preencoded.png"/>
          <p:cNvPicPr preferRelativeResize="0"/>
          <p:nvPr/>
        </p:nvPicPr>
        <p:blipFill rotWithShape="1">
          <a:blip r:embed="rId6">
            <a:alphaModFix/>
          </a:blip>
          <a:srcRect/>
          <a:stretch/>
        </p:blipFill>
        <p:spPr>
          <a:xfrm>
            <a:off x="822960" y="3401568"/>
            <a:ext cx="182880" cy="182880"/>
          </a:xfrm>
          <a:prstGeom prst="rect">
            <a:avLst/>
          </a:prstGeom>
          <a:noFill/>
          <a:ln>
            <a:noFill/>
          </a:ln>
        </p:spPr>
      </p:pic>
      <p:sp>
        <p:nvSpPr>
          <p:cNvPr id="328" name="Google Shape;328;p36"/>
          <p:cNvSpPr/>
          <p:nvPr/>
        </p:nvSpPr>
        <p:spPr>
          <a:xfrm>
            <a:off x="1325880" y="321868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1:45</a:t>
            </a:r>
            <a:endParaRPr sz="1450" i="0" u="none" strike="noStrike" cap="none">
              <a:solidFill>
                <a:schemeClr val="dk1"/>
              </a:solidFill>
              <a:latin typeface="Montserrat"/>
              <a:ea typeface="Montserrat"/>
              <a:cs typeface="Montserrat"/>
              <a:sym typeface="Montserrat"/>
            </a:endParaRPr>
          </a:p>
        </p:txBody>
      </p:sp>
      <p:sp>
        <p:nvSpPr>
          <p:cNvPr id="329" name="Google Shape;329;p36"/>
          <p:cNvSpPr/>
          <p:nvPr/>
        </p:nvSpPr>
        <p:spPr>
          <a:xfrm>
            <a:off x="2148840" y="321868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Break</a:t>
            </a:r>
            <a:endParaRPr sz="1500" i="0" u="none" strike="noStrike" cap="none">
              <a:solidFill>
                <a:schemeClr val="dk1"/>
              </a:solidFill>
              <a:latin typeface="Montserrat"/>
              <a:ea typeface="Montserrat"/>
              <a:cs typeface="Montserrat"/>
              <a:sym typeface="Montserrat"/>
            </a:endParaRPr>
          </a:p>
        </p:txBody>
      </p:sp>
      <p:sp>
        <p:nvSpPr>
          <p:cNvPr id="330" name="Google Shape;330;p36"/>
          <p:cNvSpPr/>
          <p:nvPr/>
        </p:nvSpPr>
        <p:spPr>
          <a:xfrm>
            <a:off x="10058400" y="321868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10 min</a:t>
            </a:r>
            <a:endParaRPr sz="1300" i="0" u="none" strike="noStrike" cap="none">
              <a:solidFill>
                <a:schemeClr val="dk1"/>
              </a:solidFill>
              <a:latin typeface="Montserrat"/>
              <a:ea typeface="Montserrat"/>
              <a:cs typeface="Montserrat"/>
              <a:sym typeface="Montserrat"/>
            </a:endParaRPr>
          </a:p>
        </p:txBody>
      </p:sp>
      <p:sp>
        <p:nvSpPr>
          <p:cNvPr id="331" name="Google Shape;331;p36"/>
          <p:cNvSpPr/>
          <p:nvPr/>
        </p:nvSpPr>
        <p:spPr>
          <a:xfrm>
            <a:off x="548640" y="3767328"/>
            <a:ext cx="10607100" cy="548700"/>
          </a:xfrm>
          <a:prstGeom prst="roundRect">
            <a:avLst>
              <a:gd name="adj" fmla="val 13333"/>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Montserrat"/>
              <a:ea typeface="Montserrat"/>
              <a:cs typeface="Montserrat"/>
              <a:sym typeface="Montserrat"/>
            </a:endParaRPr>
          </a:p>
        </p:txBody>
      </p:sp>
      <p:sp>
        <p:nvSpPr>
          <p:cNvPr id="332" name="Google Shape;332;p36"/>
          <p:cNvSpPr/>
          <p:nvPr/>
        </p:nvSpPr>
        <p:spPr>
          <a:xfrm>
            <a:off x="731520" y="385876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3" name="Google Shape;333;p36" descr="preencoded.png"/>
          <p:cNvPicPr preferRelativeResize="0"/>
          <p:nvPr/>
        </p:nvPicPr>
        <p:blipFill rotWithShape="1">
          <a:blip r:embed="rId7">
            <a:alphaModFix/>
          </a:blip>
          <a:srcRect/>
          <a:stretch/>
        </p:blipFill>
        <p:spPr>
          <a:xfrm>
            <a:off x="822960" y="3950208"/>
            <a:ext cx="182880" cy="182880"/>
          </a:xfrm>
          <a:prstGeom prst="rect">
            <a:avLst/>
          </a:prstGeom>
          <a:noFill/>
          <a:ln>
            <a:noFill/>
          </a:ln>
        </p:spPr>
      </p:pic>
      <p:sp>
        <p:nvSpPr>
          <p:cNvPr id="334" name="Google Shape;334;p36"/>
          <p:cNvSpPr/>
          <p:nvPr/>
        </p:nvSpPr>
        <p:spPr>
          <a:xfrm>
            <a:off x="1325880" y="376732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1:55</a:t>
            </a:r>
            <a:endParaRPr sz="1450" i="0" u="none" strike="noStrike" cap="none">
              <a:solidFill>
                <a:schemeClr val="dk1"/>
              </a:solidFill>
              <a:latin typeface="Montserrat"/>
              <a:ea typeface="Montserrat"/>
              <a:cs typeface="Montserrat"/>
              <a:sym typeface="Montserrat"/>
            </a:endParaRPr>
          </a:p>
        </p:txBody>
      </p:sp>
      <p:sp>
        <p:nvSpPr>
          <p:cNvPr id="335" name="Google Shape;335;p36"/>
          <p:cNvSpPr/>
          <p:nvPr/>
        </p:nvSpPr>
        <p:spPr>
          <a:xfrm>
            <a:off x="2148840" y="376732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PART THREE — DISCOVER  (Decide &amp; Defend: SAC)</a:t>
            </a:r>
            <a:endParaRPr sz="1500" i="0" u="none" strike="noStrike" cap="none">
              <a:solidFill>
                <a:schemeClr val="dk1"/>
              </a:solidFill>
              <a:latin typeface="Montserrat"/>
              <a:ea typeface="Montserrat"/>
              <a:cs typeface="Montserrat"/>
              <a:sym typeface="Montserrat"/>
            </a:endParaRPr>
          </a:p>
        </p:txBody>
      </p:sp>
      <p:sp>
        <p:nvSpPr>
          <p:cNvPr id="336" name="Google Shape;336;p36"/>
          <p:cNvSpPr/>
          <p:nvPr/>
        </p:nvSpPr>
        <p:spPr>
          <a:xfrm>
            <a:off x="10058400" y="376732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25 min</a:t>
            </a:r>
            <a:endParaRPr sz="1300" i="0" u="none" strike="noStrike" cap="none">
              <a:solidFill>
                <a:schemeClr val="dk1"/>
              </a:solidFill>
              <a:latin typeface="Montserrat"/>
              <a:ea typeface="Montserrat"/>
              <a:cs typeface="Montserrat"/>
              <a:sym typeface="Montserrat"/>
            </a:endParaRPr>
          </a:p>
        </p:txBody>
      </p:sp>
      <p:sp>
        <p:nvSpPr>
          <p:cNvPr id="337" name="Google Shape;337;p36"/>
          <p:cNvSpPr/>
          <p:nvPr/>
        </p:nvSpPr>
        <p:spPr>
          <a:xfrm>
            <a:off x="731520" y="440740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8" name="Google Shape;338;p36" descr="preencoded.png"/>
          <p:cNvPicPr preferRelativeResize="0"/>
          <p:nvPr/>
        </p:nvPicPr>
        <p:blipFill rotWithShape="1">
          <a:blip r:embed="rId8">
            <a:alphaModFix/>
          </a:blip>
          <a:srcRect/>
          <a:stretch/>
        </p:blipFill>
        <p:spPr>
          <a:xfrm>
            <a:off x="822960" y="4498848"/>
            <a:ext cx="182880" cy="182880"/>
          </a:xfrm>
          <a:prstGeom prst="rect">
            <a:avLst/>
          </a:prstGeom>
          <a:noFill/>
          <a:ln>
            <a:noFill/>
          </a:ln>
        </p:spPr>
      </p:pic>
      <p:sp>
        <p:nvSpPr>
          <p:cNvPr id="339" name="Google Shape;339;p36"/>
          <p:cNvSpPr/>
          <p:nvPr/>
        </p:nvSpPr>
        <p:spPr>
          <a:xfrm>
            <a:off x="1325880" y="431596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2:20</a:t>
            </a:r>
            <a:endParaRPr sz="1450" i="0" u="none" strike="noStrike" cap="none">
              <a:solidFill>
                <a:schemeClr val="dk1"/>
              </a:solidFill>
              <a:latin typeface="Montserrat"/>
              <a:ea typeface="Montserrat"/>
              <a:cs typeface="Montserrat"/>
              <a:sym typeface="Montserrat"/>
            </a:endParaRPr>
          </a:p>
        </p:txBody>
      </p:sp>
      <p:sp>
        <p:nvSpPr>
          <p:cNvPr id="340" name="Google Shape;340;p36"/>
          <p:cNvSpPr/>
          <p:nvPr/>
        </p:nvSpPr>
        <p:spPr>
          <a:xfrm>
            <a:off x="2148840" y="431596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Capstone: Four Principles Travel Check</a:t>
            </a:r>
            <a:endParaRPr sz="1500" i="0" u="none" strike="noStrike" cap="none">
              <a:solidFill>
                <a:schemeClr val="dk1"/>
              </a:solidFill>
              <a:latin typeface="Montserrat"/>
              <a:ea typeface="Montserrat"/>
              <a:cs typeface="Montserrat"/>
              <a:sym typeface="Montserrat"/>
            </a:endParaRPr>
          </a:p>
        </p:txBody>
      </p:sp>
      <p:sp>
        <p:nvSpPr>
          <p:cNvPr id="341" name="Google Shape;341;p36"/>
          <p:cNvSpPr/>
          <p:nvPr/>
        </p:nvSpPr>
        <p:spPr>
          <a:xfrm>
            <a:off x="10058400" y="431596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10 min</a:t>
            </a:r>
            <a:endParaRPr sz="1300" i="0" u="none" strike="noStrike" cap="none">
              <a:solidFill>
                <a:schemeClr val="dk1"/>
              </a:solidFill>
              <a:latin typeface="Montserrat"/>
              <a:ea typeface="Montserrat"/>
              <a:cs typeface="Montserrat"/>
              <a:sym typeface="Montserrat"/>
            </a:endParaRPr>
          </a:p>
        </p:txBody>
      </p:sp>
      <p:sp>
        <p:nvSpPr>
          <p:cNvPr id="342" name="Google Shape;342;p36"/>
          <p:cNvSpPr/>
          <p:nvPr/>
        </p:nvSpPr>
        <p:spPr>
          <a:xfrm>
            <a:off x="548640" y="4864608"/>
            <a:ext cx="10607100" cy="548700"/>
          </a:xfrm>
          <a:prstGeom prst="roundRect">
            <a:avLst>
              <a:gd name="adj" fmla="val 13333"/>
            </a:avLst>
          </a:prstGeom>
          <a:solidFill>
            <a:srgbClr val="EDF1FA"/>
          </a:solidFill>
          <a:ln>
            <a:noFill/>
          </a:ln>
          <a:effectLst>
            <a:outerShdw blurRad="101600" dist="25400" dir="5400000" algn="bl" rotWithShape="0">
              <a:srgbClr val="1B2340">
                <a:alpha val="784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Montserrat"/>
              <a:ea typeface="Montserrat"/>
              <a:cs typeface="Montserrat"/>
              <a:sym typeface="Montserrat"/>
            </a:endParaRPr>
          </a:p>
        </p:txBody>
      </p:sp>
      <p:sp>
        <p:nvSpPr>
          <p:cNvPr id="343" name="Google Shape;343;p36"/>
          <p:cNvSpPr/>
          <p:nvPr/>
        </p:nvSpPr>
        <p:spPr>
          <a:xfrm>
            <a:off x="731520" y="495604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4" name="Google Shape;344;p36" descr="preencoded.png"/>
          <p:cNvPicPr preferRelativeResize="0"/>
          <p:nvPr/>
        </p:nvPicPr>
        <p:blipFill rotWithShape="1">
          <a:blip r:embed="rId9">
            <a:alphaModFix/>
          </a:blip>
          <a:srcRect/>
          <a:stretch/>
        </p:blipFill>
        <p:spPr>
          <a:xfrm>
            <a:off x="822960" y="5047488"/>
            <a:ext cx="182880" cy="182880"/>
          </a:xfrm>
          <a:prstGeom prst="rect">
            <a:avLst/>
          </a:prstGeom>
          <a:noFill/>
          <a:ln>
            <a:noFill/>
          </a:ln>
        </p:spPr>
      </p:pic>
      <p:sp>
        <p:nvSpPr>
          <p:cNvPr id="345" name="Google Shape;345;p36"/>
          <p:cNvSpPr/>
          <p:nvPr/>
        </p:nvSpPr>
        <p:spPr>
          <a:xfrm>
            <a:off x="1325880" y="486460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2:30</a:t>
            </a:r>
            <a:endParaRPr sz="1450" i="0" u="none" strike="noStrike" cap="none">
              <a:solidFill>
                <a:schemeClr val="dk1"/>
              </a:solidFill>
              <a:latin typeface="Montserrat"/>
              <a:ea typeface="Montserrat"/>
              <a:cs typeface="Montserrat"/>
              <a:sym typeface="Montserrat"/>
            </a:endParaRPr>
          </a:p>
        </p:txBody>
      </p:sp>
      <p:sp>
        <p:nvSpPr>
          <p:cNvPr id="346" name="Google Shape;346;p36"/>
          <p:cNvSpPr/>
          <p:nvPr/>
        </p:nvSpPr>
        <p:spPr>
          <a:xfrm>
            <a:off x="2148840" y="486460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Preview: Perfect Pairings — Economics in Action</a:t>
            </a:r>
            <a:endParaRPr sz="1500" i="0" u="none" strike="noStrike" cap="none">
              <a:solidFill>
                <a:schemeClr val="dk1"/>
              </a:solidFill>
              <a:latin typeface="Montserrat"/>
              <a:ea typeface="Montserrat"/>
              <a:cs typeface="Montserrat"/>
              <a:sym typeface="Montserrat"/>
            </a:endParaRPr>
          </a:p>
        </p:txBody>
      </p:sp>
      <p:sp>
        <p:nvSpPr>
          <p:cNvPr id="347" name="Google Shape;347;p36"/>
          <p:cNvSpPr/>
          <p:nvPr/>
        </p:nvSpPr>
        <p:spPr>
          <a:xfrm>
            <a:off x="10058400" y="486460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10 min</a:t>
            </a:r>
            <a:endParaRPr sz="1300" i="0" u="none" strike="noStrike" cap="none">
              <a:solidFill>
                <a:schemeClr val="dk1"/>
              </a:solidFill>
              <a:latin typeface="Montserrat"/>
              <a:ea typeface="Montserrat"/>
              <a:cs typeface="Montserrat"/>
              <a:sym typeface="Montserrat"/>
            </a:endParaRPr>
          </a:p>
        </p:txBody>
      </p:sp>
      <p:sp>
        <p:nvSpPr>
          <p:cNvPr id="348" name="Google Shape;348;p36"/>
          <p:cNvSpPr/>
          <p:nvPr/>
        </p:nvSpPr>
        <p:spPr>
          <a:xfrm>
            <a:off x="731520" y="5504688"/>
            <a:ext cx="365700" cy="3657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9" name="Google Shape;349;p36" descr="preencoded.png"/>
          <p:cNvPicPr preferRelativeResize="0"/>
          <p:nvPr/>
        </p:nvPicPr>
        <p:blipFill rotWithShape="1">
          <a:blip r:embed="rId10">
            <a:alphaModFix/>
          </a:blip>
          <a:srcRect/>
          <a:stretch/>
        </p:blipFill>
        <p:spPr>
          <a:xfrm>
            <a:off x="822960" y="5596128"/>
            <a:ext cx="182880" cy="182880"/>
          </a:xfrm>
          <a:prstGeom prst="rect">
            <a:avLst/>
          </a:prstGeom>
          <a:noFill/>
          <a:ln>
            <a:noFill/>
          </a:ln>
        </p:spPr>
      </p:pic>
      <p:sp>
        <p:nvSpPr>
          <p:cNvPr id="350" name="Google Shape;350;p36"/>
          <p:cNvSpPr/>
          <p:nvPr/>
        </p:nvSpPr>
        <p:spPr>
          <a:xfrm>
            <a:off x="1325880" y="5413248"/>
            <a:ext cx="7773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450" b="1" i="0" u="none" strike="noStrike" cap="none">
                <a:solidFill>
                  <a:srgbClr val="214291"/>
                </a:solidFill>
                <a:latin typeface="Montserrat"/>
                <a:ea typeface="Montserrat"/>
                <a:cs typeface="Montserrat"/>
                <a:sym typeface="Montserrat"/>
              </a:rPr>
              <a:t>2:40</a:t>
            </a:r>
            <a:endParaRPr sz="1450" i="0" u="none" strike="noStrike" cap="none">
              <a:solidFill>
                <a:schemeClr val="dk1"/>
              </a:solidFill>
              <a:latin typeface="Montserrat"/>
              <a:ea typeface="Montserrat"/>
              <a:cs typeface="Montserrat"/>
              <a:sym typeface="Montserrat"/>
            </a:endParaRPr>
          </a:p>
        </p:txBody>
      </p:sp>
      <p:sp>
        <p:nvSpPr>
          <p:cNvPr id="351" name="Google Shape;351;p36"/>
          <p:cNvSpPr/>
          <p:nvPr/>
        </p:nvSpPr>
        <p:spPr>
          <a:xfrm>
            <a:off x="2148840" y="5413248"/>
            <a:ext cx="79095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500" i="0" u="none" strike="noStrike" cap="none">
                <a:solidFill>
                  <a:srgbClr val="1B2340"/>
                </a:solidFill>
                <a:latin typeface="Montserrat"/>
                <a:ea typeface="Montserrat"/>
                <a:cs typeface="Montserrat"/>
                <a:sym typeface="Montserrat"/>
              </a:rPr>
              <a:t>Certificate, resources &amp; Q&amp;A</a:t>
            </a:r>
            <a:endParaRPr sz="1500" i="0" u="none" strike="noStrike" cap="none">
              <a:solidFill>
                <a:schemeClr val="dk1"/>
              </a:solidFill>
              <a:latin typeface="Montserrat"/>
              <a:ea typeface="Montserrat"/>
              <a:cs typeface="Montserrat"/>
              <a:sym typeface="Montserrat"/>
            </a:endParaRPr>
          </a:p>
        </p:txBody>
      </p:sp>
      <p:sp>
        <p:nvSpPr>
          <p:cNvPr id="352" name="Google Shape;352;p36"/>
          <p:cNvSpPr/>
          <p:nvPr/>
        </p:nvSpPr>
        <p:spPr>
          <a:xfrm>
            <a:off x="10058400" y="5413248"/>
            <a:ext cx="1097400" cy="5487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1100"/>
              <a:buFont typeface="Calibri"/>
              <a:buNone/>
            </a:pPr>
            <a:r>
              <a:rPr lang="en-US" sz="1300" i="0" u="none" strike="noStrike" cap="none">
                <a:solidFill>
                  <a:srgbClr val="5B6478"/>
                </a:solidFill>
                <a:latin typeface="Montserrat"/>
                <a:ea typeface="Montserrat"/>
                <a:cs typeface="Montserrat"/>
                <a:sym typeface="Montserrat"/>
              </a:rPr>
              <a:t>5 min</a:t>
            </a:r>
            <a:endParaRPr sz="1300" i="0" u="none" strike="noStrike" cap="none">
              <a:solidFill>
                <a:schemeClr val="dk1"/>
              </a:solidFill>
              <a:latin typeface="Montserrat"/>
              <a:ea typeface="Montserrat"/>
              <a:cs typeface="Montserrat"/>
              <a:sym typeface="Montserrat"/>
            </a:endParaRPr>
          </a:p>
        </p:txBody>
      </p:sp>
      <p:sp>
        <p:nvSpPr>
          <p:cNvPr id="353" name="Google Shape;353;p36"/>
          <p:cNvSpPr/>
          <p:nvPr/>
        </p:nvSpPr>
        <p:spPr>
          <a:xfrm>
            <a:off x="457200" y="6473952"/>
            <a:ext cx="9601200" cy="27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354" name="Google Shape;354;p36"/>
          <p:cNvSpPr/>
          <p:nvPr/>
        </p:nvSpPr>
        <p:spPr>
          <a:xfrm>
            <a:off x="11365992" y="6473952"/>
            <a:ext cx="457200" cy="27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73"/>
        <p:cNvGrpSpPr/>
        <p:nvPr/>
      </p:nvGrpSpPr>
      <p:grpSpPr>
        <a:xfrm>
          <a:off x="0" y="0"/>
          <a:ext cx="0" cy="0"/>
          <a:chOff x="0" y="0"/>
          <a:chExt cx="0" cy="0"/>
        </a:xfrm>
      </p:grpSpPr>
      <p:sp>
        <p:nvSpPr>
          <p:cNvPr id="74" name="Google Shape;74;p19"/>
          <p:cNvSpPr/>
          <p:nvPr/>
        </p:nvSpPr>
        <p:spPr>
          <a:xfrm>
            <a:off x="731520" y="914400"/>
            <a:ext cx="969264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400"/>
              <a:buFont typeface="Calibri"/>
              <a:buNone/>
            </a:pPr>
            <a:r>
              <a:rPr lang="en-US" sz="1400" b="1" i="0" u="none" strike="noStrike" cap="none">
                <a:solidFill>
                  <a:srgbClr val="D4A017"/>
                </a:solidFill>
                <a:latin typeface="Calibri"/>
                <a:ea typeface="Calibri"/>
                <a:cs typeface="Calibri"/>
                <a:sym typeface="Calibri"/>
              </a:rPr>
              <a:t>ECONEDLINK PROFESSIONAL DEVELOPMENT WEBINAR</a:t>
            </a:r>
            <a:endParaRPr sz="1400" b="0" i="0" u="none" strike="noStrike" cap="none">
              <a:solidFill>
                <a:schemeClr val="dk1"/>
              </a:solidFill>
              <a:latin typeface="Calibri"/>
              <a:ea typeface="Calibri"/>
              <a:cs typeface="Calibri"/>
              <a:sym typeface="Calibri"/>
            </a:endParaRPr>
          </a:p>
        </p:txBody>
      </p:sp>
      <p:sp>
        <p:nvSpPr>
          <p:cNvPr id="75" name="Google Shape;75;p19"/>
          <p:cNvSpPr/>
          <p:nvPr/>
        </p:nvSpPr>
        <p:spPr>
          <a:xfrm>
            <a:off x="731520" y="1371600"/>
            <a:ext cx="10241280" cy="11887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5200"/>
              <a:buFont typeface="Oswald"/>
              <a:buNone/>
            </a:pPr>
            <a:r>
              <a:rPr lang="en-US" sz="5200" b="1" i="0" u="none" strike="noStrike" cap="none">
                <a:solidFill>
                  <a:srgbClr val="FFFFFF"/>
                </a:solidFill>
                <a:latin typeface="Oswald"/>
                <a:ea typeface="Oswald"/>
                <a:cs typeface="Oswald"/>
                <a:sym typeface="Oswald"/>
              </a:rPr>
              <a:t>Drip, Decide, Discover</a:t>
            </a:r>
            <a:endParaRPr sz="5200" b="0" i="0" u="none" strike="noStrike" cap="none">
              <a:solidFill>
                <a:schemeClr val="dk1"/>
              </a:solidFill>
              <a:latin typeface="Calibri"/>
              <a:ea typeface="Calibri"/>
              <a:cs typeface="Calibri"/>
              <a:sym typeface="Calibri"/>
            </a:endParaRPr>
          </a:p>
        </p:txBody>
      </p:sp>
      <p:sp>
        <p:nvSpPr>
          <p:cNvPr id="76" name="Google Shape;76;p19"/>
          <p:cNvSpPr/>
          <p:nvPr/>
        </p:nvSpPr>
        <p:spPr>
          <a:xfrm>
            <a:off x="731520" y="2441448"/>
            <a:ext cx="9875520" cy="5486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2100"/>
              <a:buFont typeface="Calibri"/>
              <a:buNone/>
            </a:pPr>
            <a:r>
              <a:rPr lang="en-US" sz="2200" b="1" i="0" u="none" strike="noStrike" cap="none">
                <a:solidFill>
                  <a:srgbClr val="D9E2F5"/>
                </a:solidFill>
                <a:latin typeface="Calibri"/>
                <a:ea typeface="Calibri"/>
                <a:cs typeface="Calibri"/>
                <a:sym typeface="Calibri"/>
              </a:rPr>
              <a:t>Turning Behavioral Economics into Classroom-Ready Lessons</a:t>
            </a:r>
            <a:endParaRPr sz="2200" b="1" i="0" u="none" strike="noStrike" cap="none">
              <a:solidFill>
                <a:schemeClr val="dk1"/>
              </a:solidFill>
              <a:latin typeface="Calibri"/>
              <a:ea typeface="Calibri"/>
              <a:cs typeface="Calibri"/>
              <a:sym typeface="Calibri"/>
            </a:endParaRPr>
          </a:p>
        </p:txBody>
      </p:sp>
      <p:sp>
        <p:nvSpPr>
          <p:cNvPr id="77" name="Google Shape;77;p19"/>
          <p:cNvSpPr/>
          <p:nvPr/>
        </p:nvSpPr>
        <p:spPr>
          <a:xfrm>
            <a:off x="731520" y="3081528"/>
            <a:ext cx="8778240" cy="7315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1500"/>
              <a:buFont typeface="Calibri"/>
              <a:buNone/>
            </a:pPr>
            <a:r>
              <a:rPr lang="en-US" sz="2300" i="1" u="none" strike="noStrike" cap="none">
                <a:solidFill>
                  <a:srgbClr val="FFFFFF"/>
                </a:solidFill>
                <a:latin typeface="Oswald"/>
                <a:ea typeface="Oswald"/>
                <a:cs typeface="Oswald"/>
                <a:sym typeface="Oswald"/>
              </a:rPr>
              <a:t>Featuring a live demo of Perfect Pairings: Economics in Action, from FEE's Learning Center and the University of Chicago's Econ4Everyone.</a:t>
            </a:r>
            <a:endParaRPr sz="2300" i="0" u="none" strike="noStrike" cap="none">
              <a:solidFill>
                <a:schemeClr val="dk1"/>
              </a:solidFill>
              <a:latin typeface="Oswald"/>
              <a:ea typeface="Oswald"/>
              <a:cs typeface="Oswald"/>
              <a:sym typeface="Oswald"/>
            </a:endParaRPr>
          </a:p>
        </p:txBody>
      </p:sp>
      <p:cxnSp>
        <p:nvCxnSpPr>
          <p:cNvPr id="78" name="Google Shape;78;p19"/>
          <p:cNvCxnSpPr/>
          <p:nvPr/>
        </p:nvCxnSpPr>
        <p:spPr>
          <a:xfrm>
            <a:off x="731520" y="4023360"/>
            <a:ext cx="5852160" cy="0"/>
          </a:xfrm>
          <a:prstGeom prst="straightConnector1">
            <a:avLst/>
          </a:prstGeom>
          <a:noFill/>
          <a:ln w="12700" cap="flat" cmpd="sng">
            <a:solidFill>
              <a:srgbClr val="3E5AA8"/>
            </a:solidFill>
            <a:prstDash val="solid"/>
            <a:round/>
            <a:headEnd type="none" w="sm" len="sm"/>
            <a:tailEnd type="none" w="sm" len="sm"/>
          </a:ln>
        </p:spPr>
      </p:cxnSp>
      <p:sp>
        <p:nvSpPr>
          <p:cNvPr id="79" name="Google Shape;79;p19"/>
          <p:cNvSpPr/>
          <p:nvPr/>
        </p:nvSpPr>
        <p:spPr>
          <a:xfrm>
            <a:off x="731520" y="4206240"/>
            <a:ext cx="8229600" cy="11887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FFFFF"/>
              </a:buClr>
              <a:buSzPts val="1500"/>
              <a:buFont typeface="Calibri"/>
              <a:buNone/>
            </a:pPr>
            <a:r>
              <a:rPr lang="en-US" sz="1700" b="1" i="0" u="none" strike="noStrike" cap="none">
                <a:solidFill>
                  <a:srgbClr val="FFFFFF"/>
                </a:solidFill>
                <a:latin typeface="Calibri"/>
                <a:ea typeface="Calibri"/>
                <a:cs typeface="Calibri"/>
                <a:sym typeface="Calibri"/>
              </a:rPr>
              <a:t>July 14, 2026</a:t>
            </a:r>
            <a:endParaRPr sz="1700" b="0" i="0" u="none" strike="noStrike" cap="none">
              <a:solidFill>
                <a:schemeClr val="dk1"/>
              </a:solidFill>
              <a:latin typeface="Calibri"/>
              <a:ea typeface="Calibri"/>
              <a:cs typeface="Calibri"/>
              <a:sym typeface="Calibri"/>
            </a:endParaRPr>
          </a:p>
          <a:p>
            <a:pPr marL="0" marR="0" lvl="0" indent="0" algn="l" rtl="0">
              <a:spcBef>
                <a:spcPts val="400"/>
              </a:spcBef>
              <a:spcAft>
                <a:spcPts val="0"/>
              </a:spcAft>
              <a:buClr>
                <a:srgbClr val="FFFFFF"/>
              </a:buClr>
              <a:buSzPts val="1500"/>
              <a:buFont typeface="Calibri"/>
              <a:buNone/>
            </a:pPr>
            <a:r>
              <a:rPr lang="en-US" sz="1700" b="0" i="0" u="none" strike="noStrike" cap="none">
                <a:solidFill>
                  <a:srgbClr val="FFFFFF"/>
                </a:solidFill>
                <a:latin typeface="Calibri"/>
                <a:ea typeface="Calibri"/>
                <a:cs typeface="Calibri"/>
                <a:sym typeface="Calibri"/>
              </a:rPr>
              <a:t>1:45 PM –</a:t>
            </a:r>
            <a:r>
              <a:rPr lang="en-US" sz="1700">
                <a:solidFill>
                  <a:srgbClr val="FFFFFF"/>
                </a:solidFill>
                <a:latin typeface="Calibri"/>
                <a:ea typeface="Calibri"/>
                <a:cs typeface="Calibri"/>
                <a:sym typeface="Calibri"/>
              </a:rPr>
              <a:t> 3</a:t>
            </a:r>
            <a:r>
              <a:rPr lang="en-US" sz="1700" b="0" i="0" u="none" strike="noStrike" cap="none">
                <a:solidFill>
                  <a:srgbClr val="FFFFFF"/>
                </a:solidFill>
                <a:latin typeface="Calibri"/>
                <a:ea typeface="Calibri"/>
                <a:cs typeface="Calibri"/>
                <a:sym typeface="Calibri"/>
              </a:rPr>
              <a:t>:45 PM </a:t>
            </a:r>
            <a:r>
              <a:rPr lang="en-US" sz="1700">
                <a:solidFill>
                  <a:srgbClr val="FFFFFF"/>
                </a:solidFill>
                <a:latin typeface="Calibri"/>
                <a:ea typeface="Calibri"/>
                <a:cs typeface="Calibri"/>
                <a:sym typeface="Calibri"/>
              </a:rPr>
              <a:t>E</a:t>
            </a:r>
            <a:r>
              <a:rPr lang="en-US" sz="1700" b="0" i="0" u="none" strike="noStrike" cap="none">
                <a:solidFill>
                  <a:srgbClr val="FFFFFF"/>
                </a:solidFill>
                <a:latin typeface="Calibri"/>
                <a:ea typeface="Calibri"/>
                <a:cs typeface="Calibri"/>
                <a:sym typeface="Calibri"/>
              </a:rPr>
              <a:t>T </a:t>
            </a:r>
            <a:endParaRPr sz="1700" b="0" i="0" u="none" strike="noStrike" cap="none">
              <a:solidFill>
                <a:schemeClr val="dk1"/>
              </a:solidFill>
              <a:latin typeface="Calibri"/>
              <a:ea typeface="Calibri"/>
              <a:cs typeface="Calibri"/>
              <a:sym typeface="Calibri"/>
            </a:endParaRPr>
          </a:p>
          <a:p>
            <a:pPr marL="0" marR="0" lvl="0" indent="0" algn="l" rtl="0">
              <a:spcBef>
                <a:spcPts val="400"/>
              </a:spcBef>
              <a:spcAft>
                <a:spcPts val="0"/>
              </a:spcAft>
              <a:buClr>
                <a:srgbClr val="FFFFFF"/>
              </a:buClr>
              <a:buSzPts val="1500"/>
              <a:buFont typeface="Calibri"/>
              <a:buNone/>
            </a:pPr>
            <a:r>
              <a:rPr lang="en-US" sz="1700" b="0" i="0" u="none" strike="noStrike" cap="none">
                <a:solidFill>
                  <a:srgbClr val="FFFFFF"/>
                </a:solidFill>
                <a:latin typeface="Calibri"/>
                <a:ea typeface="Calibri"/>
                <a:cs typeface="Calibri"/>
                <a:sym typeface="Calibri"/>
              </a:rPr>
              <a:t>Presented by Joel Miller, Foundation for Economic Education</a:t>
            </a:r>
            <a:endParaRPr sz="1700" b="0" i="0" u="none" strike="noStrike" cap="none">
              <a:solidFill>
                <a:schemeClr val="dk1"/>
              </a:solidFill>
              <a:latin typeface="Calibri"/>
              <a:ea typeface="Calibri"/>
              <a:cs typeface="Calibri"/>
              <a:sym typeface="Calibri"/>
            </a:endParaRPr>
          </a:p>
        </p:txBody>
      </p:sp>
      <p:sp>
        <p:nvSpPr>
          <p:cNvPr id="80" name="Google Shape;80;p19"/>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81" name="Google Shape;81;p19"/>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1</a:t>
            </a:r>
            <a:endParaRPr sz="900" b="0" i="0" u="none" strike="noStrike" cap="none">
              <a:solidFill>
                <a:schemeClr val="dk1"/>
              </a:solidFill>
              <a:latin typeface="Calibri"/>
              <a:ea typeface="Calibri"/>
              <a:cs typeface="Calibri"/>
              <a:sym typeface="Calibri"/>
            </a:endParaRPr>
          </a:p>
        </p:txBody>
      </p:sp>
      <p:pic>
        <p:nvPicPr>
          <p:cNvPr id="82" name="Google Shape;82;p19"/>
          <p:cNvPicPr preferRelativeResize="0"/>
          <p:nvPr/>
        </p:nvPicPr>
        <p:blipFill rotWithShape="1">
          <a:blip r:embed="rId3">
            <a:alphaModFix/>
          </a:blip>
          <a:srcRect/>
          <a:stretch/>
        </p:blipFill>
        <p:spPr>
          <a:xfrm>
            <a:off x="731524" y="5550035"/>
            <a:ext cx="3795698" cy="768825"/>
          </a:xfrm>
          <a:prstGeom prst="rect">
            <a:avLst/>
          </a:prstGeom>
          <a:noFill/>
          <a:ln>
            <a:noFill/>
          </a:ln>
        </p:spPr>
      </p:pic>
      <p:pic>
        <p:nvPicPr>
          <p:cNvPr id="83" name="Google Shape;83;p19"/>
          <p:cNvPicPr preferRelativeResize="0"/>
          <p:nvPr/>
        </p:nvPicPr>
        <p:blipFill>
          <a:blip r:embed="rId4">
            <a:alphaModFix/>
          </a:blip>
          <a:stretch>
            <a:fillRect/>
          </a:stretch>
        </p:blipFill>
        <p:spPr>
          <a:xfrm>
            <a:off x="7810175" y="1542925"/>
            <a:ext cx="4195401" cy="27969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359"/>
        <p:cNvGrpSpPr/>
        <p:nvPr/>
      </p:nvGrpSpPr>
      <p:grpSpPr>
        <a:xfrm>
          <a:off x="0" y="0"/>
          <a:ext cx="0" cy="0"/>
          <a:chOff x="0" y="0"/>
          <a:chExt cx="0" cy="0"/>
        </a:xfrm>
      </p:grpSpPr>
      <p:sp>
        <p:nvSpPr>
          <p:cNvPr id="360" name="Google Shape;360;p37"/>
          <p:cNvSpPr/>
          <p:nvPr/>
        </p:nvSpPr>
        <p:spPr>
          <a:xfrm>
            <a:off x="8321040" y="-1645920"/>
            <a:ext cx="5486400" cy="548640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7"/>
          <p:cNvSpPr/>
          <p:nvPr/>
        </p:nvSpPr>
        <p:spPr>
          <a:xfrm>
            <a:off x="9326880" y="-640080"/>
            <a:ext cx="3474900" cy="3474900"/>
          </a:xfrm>
          <a:prstGeom prst="ellipse">
            <a:avLst/>
          </a:prstGeom>
          <a:solidFill>
            <a:srgbClr val="214291"/>
          </a:solidFill>
          <a:ln w="15875"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2" name="Google Shape;362;p37" descr="preencoded.png"/>
          <p:cNvPicPr preferRelativeResize="0"/>
          <p:nvPr/>
        </p:nvPicPr>
        <p:blipFill rotWithShape="1">
          <a:blip r:embed="rId3">
            <a:alphaModFix/>
          </a:blip>
          <a:srcRect/>
          <a:stretch/>
        </p:blipFill>
        <p:spPr>
          <a:xfrm>
            <a:off x="10287000" y="320040"/>
            <a:ext cx="1554480" cy="1554480"/>
          </a:xfrm>
          <a:prstGeom prst="rect">
            <a:avLst/>
          </a:prstGeom>
          <a:noFill/>
          <a:ln>
            <a:noFill/>
          </a:ln>
        </p:spPr>
      </p:pic>
      <p:sp>
        <p:nvSpPr>
          <p:cNvPr id="363" name="Google Shape;363;p37"/>
          <p:cNvSpPr/>
          <p:nvPr/>
        </p:nvSpPr>
        <p:spPr>
          <a:xfrm>
            <a:off x="594360" y="1828800"/>
            <a:ext cx="8686800" cy="137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6000"/>
              <a:buFont typeface="Cambria"/>
              <a:buNone/>
            </a:pPr>
            <a:r>
              <a:rPr lang="en-US" sz="6000" b="1" i="0" u="none" strike="noStrike" cap="none">
                <a:solidFill>
                  <a:srgbClr val="FFFFFF"/>
                </a:solidFill>
                <a:latin typeface="Oswald"/>
                <a:ea typeface="Oswald"/>
                <a:cs typeface="Oswald"/>
                <a:sym typeface="Oswald"/>
              </a:rPr>
              <a:t>What is Economics?</a:t>
            </a:r>
            <a:endParaRPr sz="6000" i="0" u="none" strike="noStrike" cap="none">
              <a:solidFill>
                <a:schemeClr val="dk1"/>
              </a:solidFill>
              <a:latin typeface="Oswald"/>
              <a:ea typeface="Oswald"/>
              <a:cs typeface="Oswald"/>
              <a:sym typeface="Oswald"/>
            </a:endParaRPr>
          </a:p>
        </p:txBody>
      </p:sp>
      <p:sp>
        <p:nvSpPr>
          <p:cNvPr id="364" name="Google Shape;364;p37"/>
          <p:cNvSpPr/>
          <p:nvPr/>
        </p:nvSpPr>
        <p:spPr>
          <a:xfrm>
            <a:off x="640080" y="3337560"/>
            <a:ext cx="7863900" cy="1005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CAD3E0"/>
              </a:buClr>
              <a:buSzPts val="1900"/>
              <a:buFont typeface="Calibri"/>
              <a:buNone/>
            </a:pPr>
            <a:r>
              <a:rPr lang="en-US" sz="2300" i="0" u="none" strike="noStrike" cap="none">
                <a:solidFill>
                  <a:srgbClr val="CAD3E0"/>
                </a:solidFill>
                <a:latin typeface="Lexend"/>
                <a:ea typeface="Lexend"/>
                <a:cs typeface="Lexend"/>
                <a:sym typeface="Lexend"/>
              </a:rPr>
              <a:t>The science of human action — how people pursue chosen ends with scarce means. </a:t>
            </a:r>
            <a:endParaRPr sz="2300" i="0" u="none" strike="noStrike" cap="none">
              <a:solidFill>
                <a:schemeClr val="dk1"/>
              </a:solidFill>
              <a:latin typeface="Lexend"/>
              <a:ea typeface="Lexend"/>
              <a:cs typeface="Lexend"/>
              <a:sym typeface="Lexend"/>
            </a:endParaRPr>
          </a:p>
        </p:txBody>
      </p:sp>
      <p:sp>
        <p:nvSpPr>
          <p:cNvPr id="365" name="Google Shape;365;p37"/>
          <p:cNvSpPr/>
          <p:nvPr/>
        </p:nvSpPr>
        <p:spPr>
          <a:xfrm>
            <a:off x="640072" y="4617727"/>
            <a:ext cx="54900" cy="1171200"/>
          </a:xfrm>
          <a:prstGeom prst="rect">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7"/>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367" name="Google Shape;367;p37"/>
          <p:cNvPicPr preferRelativeResize="0"/>
          <p:nvPr/>
        </p:nvPicPr>
        <p:blipFill>
          <a:blip r:embed="rId4">
            <a:alphaModFix/>
          </a:blip>
          <a:stretch>
            <a:fillRect/>
          </a:stretch>
        </p:blipFill>
        <p:spPr>
          <a:xfrm>
            <a:off x="7269475" y="4964428"/>
            <a:ext cx="4572000" cy="148209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372"/>
        <p:cNvGrpSpPr/>
        <p:nvPr/>
      </p:nvGrpSpPr>
      <p:grpSpPr>
        <a:xfrm>
          <a:off x="0" y="0"/>
          <a:ext cx="0" cy="0"/>
          <a:chOff x="0" y="0"/>
          <a:chExt cx="0" cy="0"/>
        </a:xfrm>
      </p:grpSpPr>
      <p:pic>
        <p:nvPicPr>
          <p:cNvPr id="373" name="Google Shape;373;p38" descr="preencoded.png"/>
          <p:cNvPicPr preferRelativeResize="0"/>
          <p:nvPr/>
        </p:nvPicPr>
        <p:blipFill rotWithShape="1">
          <a:blip r:embed="rId3">
            <a:alphaModFix/>
          </a:blip>
          <a:srcRect/>
          <a:stretch/>
        </p:blipFill>
        <p:spPr>
          <a:xfrm>
            <a:off x="649224" y="649224"/>
            <a:ext cx="274320" cy="274320"/>
          </a:xfrm>
          <a:prstGeom prst="rect">
            <a:avLst/>
          </a:prstGeom>
          <a:noFill/>
          <a:ln>
            <a:noFill/>
          </a:ln>
        </p:spPr>
      </p:pic>
      <p:sp>
        <p:nvSpPr>
          <p:cNvPr id="374" name="Google Shape;374;p38"/>
          <p:cNvSpPr/>
          <p:nvPr/>
        </p:nvSpPr>
        <p:spPr>
          <a:xfrm>
            <a:off x="1207008" y="484632"/>
            <a:ext cx="100584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3100"/>
              <a:buFont typeface="Cambria"/>
              <a:buNone/>
            </a:pPr>
            <a:r>
              <a:rPr lang="en-US" sz="3100" b="1">
                <a:solidFill>
                  <a:srgbClr val="214291"/>
                </a:solidFill>
                <a:latin typeface="Oswald"/>
                <a:ea typeface="Oswald"/>
                <a:cs typeface="Oswald"/>
                <a:sym typeface="Oswald"/>
              </a:rPr>
              <a:t>Teach choice before you teach curves/models.</a:t>
            </a:r>
            <a:endParaRPr sz="3100" i="0" u="none" strike="noStrike" cap="none">
              <a:solidFill>
                <a:srgbClr val="214291"/>
              </a:solidFill>
              <a:latin typeface="Oswald"/>
              <a:ea typeface="Oswald"/>
              <a:cs typeface="Oswald"/>
              <a:sym typeface="Oswald"/>
            </a:endParaRPr>
          </a:p>
        </p:txBody>
      </p:sp>
      <p:sp>
        <p:nvSpPr>
          <p:cNvPr id="375" name="Google Shape;375;p38"/>
          <p:cNvSpPr/>
          <p:nvPr/>
        </p:nvSpPr>
        <p:spPr>
          <a:xfrm>
            <a:off x="502925" y="1233025"/>
            <a:ext cx="5189100" cy="12480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2A2A2A"/>
              </a:buClr>
              <a:buSzPts val="1700"/>
              <a:buFont typeface="Calibri"/>
              <a:buNone/>
            </a:pPr>
            <a:endParaRPr sz="2100" b="1">
              <a:solidFill>
                <a:srgbClr val="2A2A2A"/>
              </a:solidFill>
              <a:latin typeface="Oswald"/>
              <a:ea typeface="Oswald"/>
              <a:cs typeface="Oswald"/>
              <a:sym typeface="Oswald"/>
            </a:endParaRPr>
          </a:p>
          <a:p>
            <a:pPr marL="0" marR="0" lvl="0" indent="0" algn="l" rtl="0">
              <a:lnSpc>
                <a:spcPct val="120000"/>
              </a:lnSpc>
              <a:spcBef>
                <a:spcPts val="0"/>
              </a:spcBef>
              <a:spcAft>
                <a:spcPts val="0"/>
              </a:spcAft>
              <a:buClr>
                <a:srgbClr val="2A2A2A"/>
              </a:buClr>
              <a:buSzPts val="1700"/>
              <a:buFont typeface="Calibri"/>
              <a:buNone/>
            </a:pPr>
            <a:endParaRPr sz="3100" i="0" u="none" strike="noStrike" cap="none">
              <a:solidFill>
                <a:srgbClr val="2A2A2A"/>
              </a:solidFill>
              <a:latin typeface="Oswald"/>
              <a:ea typeface="Oswald"/>
              <a:cs typeface="Oswald"/>
              <a:sym typeface="Oswald"/>
            </a:endParaRPr>
          </a:p>
          <a:p>
            <a:pPr marL="0" marR="0" lvl="0" indent="0" algn="l" rtl="0">
              <a:lnSpc>
                <a:spcPct val="120000"/>
              </a:lnSpc>
              <a:spcBef>
                <a:spcPts val="0"/>
              </a:spcBef>
              <a:spcAft>
                <a:spcPts val="0"/>
              </a:spcAft>
              <a:buClr>
                <a:srgbClr val="2A2A2A"/>
              </a:buClr>
              <a:buSzPts val="1700"/>
              <a:buFont typeface="Calibri"/>
              <a:buNone/>
            </a:pPr>
            <a:r>
              <a:rPr lang="en-US" sz="3600" b="1">
                <a:solidFill>
                  <a:srgbClr val="2A2A2A"/>
                </a:solidFill>
                <a:latin typeface="Oswald"/>
                <a:ea typeface="Oswald"/>
                <a:cs typeface="Oswald"/>
                <a:sym typeface="Oswald"/>
              </a:rPr>
              <a:t>W</a:t>
            </a:r>
            <a:r>
              <a:rPr lang="en-US" sz="3600" b="1" i="0" u="none" strike="noStrike" cap="none">
                <a:solidFill>
                  <a:srgbClr val="2A2A2A"/>
                </a:solidFill>
                <a:latin typeface="Oswald"/>
                <a:ea typeface="Oswald"/>
                <a:cs typeface="Oswald"/>
                <a:sym typeface="Oswald"/>
              </a:rPr>
              <a:t>hy do people act at all? </a:t>
            </a:r>
            <a:endParaRPr sz="3600" b="1" i="0" u="none" strike="noStrike" cap="none">
              <a:solidFill>
                <a:srgbClr val="2A2A2A"/>
              </a:solidFill>
              <a:latin typeface="Oswald"/>
              <a:ea typeface="Oswald"/>
              <a:cs typeface="Oswald"/>
              <a:sym typeface="Oswald"/>
            </a:endParaRPr>
          </a:p>
          <a:p>
            <a:pPr marL="0" marR="0" lvl="0" indent="0" algn="l" rtl="0">
              <a:lnSpc>
                <a:spcPct val="120000"/>
              </a:lnSpc>
              <a:spcBef>
                <a:spcPts val="0"/>
              </a:spcBef>
              <a:spcAft>
                <a:spcPts val="0"/>
              </a:spcAft>
              <a:buClr>
                <a:srgbClr val="2A2A2A"/>
              </a:buClr>
              <a:buSzPts val="1700"/>
              <a:buFont typeface="Calibri"/>
              <a:buNone/>
            </a:pPr>
            <a:endParaRPr sz="2100">
              <a:solidFill>
                <a:srgbClr val="2A2A2A"/>
              </a:solidFill>
              <a:latin typeface="Oswald"/>
              <a:ea typeface="Oswald"/>
              <a:cs typeface="Oswald"/>
              <a:sym typeface="Oswald"/>
            </a:endParaRPr>
          </a:p>
          <a:p>
            <a:pPr marL="0" marR="0" lvl="0" indent="0" algn="l" rtl="0">
              <a:lnSpc>
                <a:spcPct val="120000"/>
              </a:lnSpc>
              <a:spcBef>
                <a:spcPts val="0"/>
              </a:spcBef>
              <a:spcAft>
                <a:spcPts val="0"/>
              </a:spcAft>
              <a:buClr>
                <a:srgbClr val="2A2A2A"/>
              </a:buClr>
              <a:buSzPts val="1700"/>
              <a:buFont typeface="Calibri"/>
              <a:buNone/>
            </a:pPr>
            <a:r>
              <a:rPr lang="en-US" sz="2300" i="0" u="none" strike="noStrike" cap="none">
                <a:solidFill>
                  <a:srgbClr val="2A2A2A"/>
                </a:solidFill>
                <a:latin typeface="Lexend"/>
                <a:ea typeface="Lexend"/>
                <a:cs typeface="Lexend"/>
                <a:sym typeface="Lexend"/>
              </a:rPr>
              <a:t>Answer that, and supply, demand, and price all follow naturally.</a:t>
            </a:r>
            <a:endParaRPr sz="2300" i="0" u="none" strike="noStrike" cap="none">
              <a:solidFill>
                <a:schemeClr val="dk1"/>
              </a:solidFill>
              <a:latin typeface="Lexend"/>
              <a:ea typeface="Lexend"/>
              <a:cs typeface="Lexend"/>
              <a:sym typeface="Lexend"/>
            </a:endParaRPr>
          </a:p>
        </p:txBody>
      </p:sp>
      <p:sp>
        <p:nvSpPr>
          <p:cNvPr id="376" name="Google Shape;376;p38"/>
          <p:cNvSpPr/>
          <p:nvPr/>
        </p:nvSpPr>
        <p:spPr>
          <a:xfrm>
            <a:off x="6225125" y="1417325"/>
            <a:ext cx="5585700" cy="1560900"/>
          </a:xfrm>
          <a:prstGeom prst="roundRect">
            <a:avLst>
              <a:gd name="adj" fmla="val 5926"/>
            </a:avLst>
          </a:prstGeom>
          <a:solidFill>
            <a:srgbClr val="FFFFFF"/>
          </a:solidFill>
          <a:ln>
            <a:noFill/>
          </a:ln>
          <a:effectLst>
            <a:outerShdw blurRad="96338" dist="32113" dir="2700000" algn="bl" rotWithShape="0">
              <a:srgbClr val="000000">
                <a:alpha val="12160"/>
              </a:srgbClr>
            </a:outerShdw>
          </a:effectLst>
        </p:spPr>
        <p:txBody>
          <a:bodyPr spcFirstLastPara="1" wrap="square" lIns="115575" tIns="115575" rIns="115575" bIns="115575" anchor="ctr" anchorCtr="0">
            <a:noAutofit/>
          </a:bodyPr>
          <a:lstStyle/>
          <a:p>
            <a:pPr marL="0" lvl="0" indent="0" algn="l" rtl="0">
              <a:spcBef>
                <a:spcPts val="0"/>
              </a:spcBef>
              <a:spcAft>
                <a:spcPts val="0"/>
              </a:spcAft>
              <a:buNone/>
            </a:pPr>
            <a:endParaRPr sz="1600"/>
          </a:p>
        </p:txBody>
      </p:sp>
      <p:sp>
        <p:nvSpPr>
          <p:cNvPr id="377" name="Google Shape;377;p38"/>
          <p:cNvSpPr/>
          <p:nvPr/>
        </p:nvSpPr>
        <p:spPr>
          <a:xfrm>
            <a:off x="6514140" y="1902870"/>
            <a:ext cx="578100" cy="578100"/>
          </a:xfrm>
          <a:prstGeom prst="ellipse">
            <a:avLst/>
          </a:prstGeom>
          <a:solidFill>
            <a:srgbClr val="C8102E"/>
          </a:solidFill>
          <a:ln>
            <a:noFill/>
          </a:ln>
        </p:spPr>
        <p:txBody>
          <a:bodyPr spcFirstLastPara="1" wrap="square" lIns="115575" tIns="115575" rIns="115575" bIns="115575" anchor="ctr" anchorCtr="0">
            <a:noAutofit/>
          </a:bodyPr>
          <a:lstStyle/>
          <a:p>
            <a:pPr marL="0" lvl="0" indent="0" algn="l" rtl="0">
              <a:spcBef>
                <a:spcPts val="0"/>
              </a:spcBef>
              <a:spcAft>
                <a:spcPts val="0"/>
              </a:spcAft>
              <a:buNone/>
            </a:pPr>
            <a:endParaRPr/>
          </a:p>
        </p:txBody>
      </p:sp>
      <p:sp>
        <p:nvSpPr>
          <p:cNvPr id="378" name="Google Shape;378;p38"/>
          <p:cNvSpPr/>
          <p:nvPr/>
        </p:nvSpPr>
        <p:spPr>
          <a:xfrm>
            <a:off x="6514140" y="1902870"/>
            <a:ext cx="578100" cy="578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500"/>
              <a:buFont typeface="Cambria"/>
              <a:buNone/>
            </a:pPr>
            <a:r>
              <a:rPr lang="en-US" sz="2500" b="1" i="0" u="none" strike="noStrike" cap="none">
                <a:solidFill>
                  <a:srgbClr val="FFFFFF"/>
                </a:solidFill>
                <a:latin typeface="Cambria"/>
                <a:ea typeface="Cambria"/>
                <a:cs typeface="Cambria"/>
                <a:sym typeface="Cambria"/>
              </a:rPr>
              <a:t>1</a:t>
            </a:r>
            <a:endParaRPr sz="2500" b="0" i="0" u="none" strike="noStrike" cap="none">
              <a:solidFill>
                <a:schemeClr val="dk1"/>
              </a:solidFill>
              <a:latin typeface="Calibri"/>
              <a:ea typeface="Calibri"/>
              <a:cs typeface="Calibri"/>
              <a:sym typeface="Calibri"/>
            </a:endParaRPr>
          </a:p>
        </p:txBody>
      </p:sp>
      <p:sp>
        <p:nvSpPr>
          <p:cNvPr id="379" name="Google Shape;379;p38"/>
          <p:cNvSpPr/>
          <p:nvPr/>
        </p:nvSpPr>
        <p:spPr>
          <a:xfrm>
            <a:off x="7354139" y="1602294"/>
            <a:ext cx="4278900" cy="1214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1B2A4A"/>
              </a:buClr>
              <a:buSzPts val="1900"/>
              <a:buFont typeface="Calibri"/>
              <a:buNone/>
            </a:pPr>
            <a:r>
              <a:rPr lang="en-US" sz="2100" b="1" i="0" u="none" strike="noStrike" cap="none">
                <a:solidFill>
                  <a:srgbClr val="1B2A4A"/>
                </a:solidFill>
                <a:latin typeface="Lexend"/>
                <a:ea typeface="Lexend"/>
                <a:cs typeface="Lexend"/>
                <a:sym typeface="Lexend"/>
              </a:rPr>
              <a:t>Start with people</a:t>
            </a:r>
            <a:endParaRPr sz="2100" i="0" u="none" strike="noStrike" cap="none">
              <a:solidFill>
                <a:schemeClr val="dk1"/>
              </a:solidFill>
              <a:latin typeface="Lexend"/>
              <a:ea typeface="Lexend"/>
              <a:cs typeface="Lexend"/>
              <a:sym typeface="Lexend"/>
            </a:endParaRPr>
          </a:p>
          <a:p>
            <a:pPr marL="0" marR="0" lvl="0" indent="0" algn="l" rtl="0">
              <a:lnSpc>
                <a:spcPct val="105000"/>
              </a:lnSpc>
              <a:spcBef>
                <a:spcPts val="0"/>
              </a:spcBef>
              <a:spcAft>
                <a:spcPts val="0"/>
              </a:spcAft>
              <a:buClr>
                <a:srgbClr val="5A6473"/>
              </a:buClr>
              <a:buSzPts val="1600"/>
              <a:buFont typeface="Calibri"/>
              <a:buNone/>
            </a:pPr>
            <a:r>
              <a:rPr lang="en-US" sz="1700" i="0" u="none" strike="noStrike" cap="none">
                <a:solidFill>
                  <a:srgbClr val="5A6473"/>
                </a:solidFill>
                <a:latin typeface="Lexend"/>
                <a:ea typeface="Lexend"/>
                <a:cs typeface="Lexend"/>
                <a:sym typeface="Lexend"/>
              </a:rPr>
              <a:t>Economics begins with human beings making choices</a:t>
            </a:r>
            <a:r>
              <a:rPr lang="en-US" sz="1700">
                <a:solidFill>
                  <a:srgbClr val="5A6473"/>
                </a:solidFill>
                <a:latin typeface="Lexend"/>
                <a:ea typeface="Lexend"/>
                <a:cs typeface="Lexend"/>
                <a:sym typeface="Lexend"/>
              </a:rPr>
              <a:t>.</a:t>
            </a:r>
            <a:endParaRPr sz="2100" i="0" u="none" strike="noStrike" cap="none">
              <a:solidFill>
                <a:schemeClr val="dk1"/>
              </a:solidFill>
              <a:latin typeface="Lexend"/>
              <a:ea typeface="Lexend"/>
              <a:cs typeface="Lexend"/>
              <a:sym typeface="Lexend"/>
            </a:endParaRPr>
          </a:p>
        </p:txBody>
      </p:sp>
      <p:sp>
        <p:nvSpPr>
          <p:cNvPr id="380" name="Google Shape;380;p38"/>
          <p:cNvSpPr/>
          <p:nvPr/>
        </p:nvSpPr>
        <p:spPr>
          <a:xfrm>
            <a:off x="6225125" y="3209212"/>
            <a:ext cx="5585700" cy="1560900"/>
          </a:xfrm>
          <a:prstGeom prst="roundRect">
            <a:avLst>
              <a:gd name="adj" fmla="val 5926"/>
            </a:avLst>
          </a:prstGeom>
          <a:solidFill>
            <a:srgbClr val="FFFFFF"/>
          </a:solidFill>
          <a:ln>
            <a:noFill/>
          </a:ln>
          <a:effectLst>
            <a:outerShdw blurRad="96338" dist="32113" dir="2700000" algn="bl" rotWithShape="0">
              <a:srgbClr val="000000">
                <a:alpha val="12160"/>
              </a:srgbClr>
            </a:outerShdw>
          </a:effectLst>
        </p:spPr>
        <p:txBody>
          <a:bodyPr spcFirstLastPara="1" wrap="square" lIns="115575" tIns="115575" rIns="115575" bIns="115575" anchor="ctr" anchorCtr="0">
            <a:noAutofit/>
          </a:bodyPr>
          <a:lstStyle/>
          <a:p>
            <a:pPr marL="0" lvl="0" indent="0" algn="l" rtl="0">
              <a:spcBef>
                <a:spcPts val="0"/>
              </a:spcBef>
              <a:spcAft>
                <a:spcPts val="0"/>
              </a:spcAft>
              <a:buNone/>
            </a:pPr>
            <a:endParaRPr sz="1600"/>
          </a:p>
        </p:txBody>
      </p:sp>
      <p:sp>
        <p:nvSpPr>
          <p:cNvPr id="381" name="Google Shape;381;p38"/>
          <p:cNvSpPr/>
          <p:nvPr/>
        </p:nvSpPr>
        <p:spPr>
          <a:xfrm>
            <a:off x="6514140" y="3694757"/>
            <a:ext cx="578100" cy="578100"/>
          </a:xfrm>
          <a:prstGeom prst="ellipse">
            <a:avLst/>
          </a:prstGeom>
          <a:solidFill>
            <a:srgbClr val="C8102E"/>
          </a:solidFill>
          <a:ln>
            <a:noFill/>
          </a:ln>
        </p:spPr>
        <p:txBody>
          <a:bodyPr spcFirstLastPara="1" wrap="square" lIns="115575" tIns="115575" rIns="115575" bIns="115575" anchor="ctr" anchorCtr="0">
            <a:noAutofit/>
          </a:bodyPr>
          <a:lstStyle/>
          <a:p>
            <a:pPr marL="0" lvl="0" indent="0" algn="l" rtl="0">
              <a:spcBef>
                <a:spcPts val="0"/>
              </a:spcBef>
              <a:spcAft>
                <a:spcPts val="0"/>
              </a:spcAft>
              <a:buNone/>
            </a:pPr>
            <a:endParaRPr/>
          </a:p>
        </p:txBody>
      </p:sp>
      <p:sp>
        <p:nvSpPr>
          <p:cNvPr id="382" name="Google Shape;382;p38"/>
          <p:cNvSpPr/>
          <p:nvPr/>
        </p:nvSpPr>
        <p:spPr>
          <a:xfrm>
            <a:off x="6514140" y="3694757"/>
            <a:ext cx="578100" cy="578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500"/>
              <a:buFont typeface="Cambria"/>
              <a:buNone/>
            </a:pPr>
            <a:r>
              <a:rPr lang="en-US" sz="2500" b="1" i="0" u="none" strike="noStrike" cap="none">
                <a:solidFill>
                  <a:srgbClr val="FFFFFF"/>
                </a:solidFill>
                <a:latin typeface="Cambria"/>
                <a:ea typeface="Cambria"/>
                <a:cs typeface="Cambria"/>
                <a:sym typeface="Cambria"/>
              </a:rPr>
              <a:t>2</a:t>
            </a:r>
            <a:endParaRPr sz="2500" b="0" i="0" u="none" strike="noStrike" cap="none">
              <a:solidFill>
                <a:schemeClr val="dk1"/>
              </a:solidFill>
              <a:latin typeface="Calibri"/>
              <a:ea typeface="Calibri"/>
              <a:cs typeface="Calibri"/>
              <a:sym typeface="Calibri"/>
            </a:endParaRPr>
          </a:p>
        </p:txBody>
      </p:sp>
      <p:sp>
        <p:nvSpPr>
          <p:cNvPr id="383" name="Google Shape;383;p38"/>
          <p:cNvSpPr/>
          <p:nvPr/>
        </p:nvSpPr>
        <p:spPr>
          <a:xfrm>
            <a:off x="7354139" y="3394181"/>
            <a:ext cx="4278900" cy="1214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1B2A4A"/>
              </a:buClr>
              <a:buSzPts val="1900"/>
              <a:buFont typeface="Calibri"/>
              <a:buNone/>
            </a:pPr>
            <a:r>
              <a:rPr lang="en-US" sz="2100" b="1" i="0" u="none" strike="noStrike" cap="none">
                <a:solidFill>
                  <a:srgbClr val="1B2A4A"/>
                </a:solidFill>
                <a:latin typeface="Lexend"/>
                <a:ea typeface="Lexend"/>
                <a:cs typeface="Lexend"/>
                <a:sym typeface="Lexend"/>
              </a:rPr>
              <a:t>Build, don't memorize</a:t>
            </a:r>
            <a:endParaRPr sz="2100" i="0" u="none" strike="noStrike" cap="none">
              <a:solidFill>
                <a:schemeClr val="dk1"/>
              </a:solidFill>
              <a:latin typeface="Lexend"/>
              <a:ea typeface="Lexend"/>
              <a:cs typeface="Lexend"/>
              <a:sym typeface="Lexend"/>
            </a:endParaRPr>
          </a:p>
          <a:p>
            <a:pPr marL="0" marR="0" lvl="0" indent="0" algn="l" rtl="0">
              <a:lnSpc>
                <a:spcPct val="105000"/>
              </a:lnSpc>
              <a:spcBef>
                <a:spcPts val="0"/>
              </a:spcBef>
              <a:spcAft>
                <a:spcPts val="0"/>
              </a:spcAft>
              <a:buClr>
                <a:srgbClr val="5A6473"/>
              </a:buClr>
              <a:buSzPts val="1600"/>
              <a:buFont typeface="Calibri"/>
              <a:buNone/>
            </a:pPr>
            <a:r>
              <a:rPr lang="en-US" sz="1700" i="0" u="none" strike="noStrike" cap="none">
                <a:solidFill>
                  <a:srgbClr val="5A6473"/>
                </a:solidFill>
                <a:latin typeface="Lexend"/>
                <a:ea typeface="Lexend"/>
                <a:cs typeface="Lexend"/>
                <a:sym typeface="Lexend"/>
              </a:rPr>
              <a:t>Each idea follows from the one before it, so students reason rather than recall.</a:t>
            </a:r>
            <a:endParaRPr sz="2100" i="0" u="none" strike="noStrike" cap="none">
              <a:solidFill>
                <a:schemeClr val="dk1"/>
              </a:solidFill>
              <a:latin typeface="Lexend"/>
              <a:ea typeface="Lexend"/>
              <a:cs typeface="Lexend"/>
              <a:sym typeface="Lexend"/>
            </a:endParaRPr>
          </a:p>
        </p:txBody>
      </p:sp>
      <p:sp>
        <p:nvSpPr>
          <p:cNvPr id="384" name="Google Shape;384;p38"/>
          <p:cNvSpPr/>
          <p:nvPr/>
        </p:nvSpPr>
        <p:spPr>
          <a:xfrm>
            <a:off x="6225125" y="5001100"/>
            <a:ext cx="5585700" cy="1560900"/>
          </a:xfrm>
          <a:prstGeom prst="roundRect">
            <a:avLst>
              <a:gd name="adj" fmla="val 5926"/>
            </a:avLst>
          </a:prstGeom>
          <a:solidFill>
            <a:srgbClr val="FFFFFF"/>
          </a:solidFill>
          <a:ln>
            <a:noFill/>
          </a:ln>
          <a:effectLst>
            <a:outerShdw blurRad="96338" dist="32113" dir="2700000" algn="bl" rotWithShape="0">
              <a:srgbClr val="000000">
                <a:alpha val="12160"/>
              </a:srgbClr>
            </a:outerShdw>
          </a:effectLst>
        </p:spPr>
        <p:txBody>
          <a:bodyPr spcFirstLastPara="1" wrap="square" lIns="115575" tIns="115575" rIns="115575" bIns="115575" anchor="ctr" anchorCtr="0">
            <a:noAutofit/>
          </a:bodyPr>
          <a:lstStyle/>
          <a:p>
            <a:pPr marL="0" lvl="0" indent="0" algn="l" rtl="0">
              <a:spcBef>
                <a:spcPts val="0"/>
              </a:spcBef>
              <a:spcAft>
                <a:spcPts val="0"/>
              </a:spcAft>
              <a:buNone/>
            </a:pPr>
            <a:endParaRPr sz="1600"/>
          </a:p>
        </p:txBody>
      </p:sp>
      <p:sp>
        <p:nvSpPr>
          <p:cNvPr id="385" name="Google Shape;385;p38"/>
          <p:cNvSpPr/>
          <p:nvPr/>
        </p:nvSpPr>
        <p:spPr>
          <a:xfrm>
            <a:off x="6514140" y="5486644"/>
            <a:ext cx="578100" cy="578100"/>
          </a:xfrm>
          <a:prstGeom prst="ellipse">
            <a:avLst/>
          </a:prstGeom>
          <a:solidFill>
            <a:srgbClr val="C8102E"/>
          </a:solidFill>
          <a:ln>
            <a:noFill/>
          </a:ln>
        </p:spPr>
        <p:txBody>
          <a:bodyPr spcFirstLastPara="1" wrap="square" lIns="115575" tIns="115575" rIns="115575" bIns="115575" anchor="ctr" anchorCtr="0">
            <a:noAutofit/>
          </a:bodyPr>
          <a:lstStyle/>
          <a:p>
            <a:pPr marL="0" lvl="0" indent="0" algn="l" rtl="0">
              <a:spcBef>
                <a:spcPts val="0"/>
              </a:spcBef>
              <a:spcAft>
                <a:spcPts val="0"/>
              </a:spcAft>
              <a:buNone/>
            </a:pPr>
            <a:endParaRPr/>
          </a:p>
        </p:txBody>
      </p:sp>
      <p:sp>
        <p:nvSpPr>
          <p:cNvPr id="386" name="Google Shape;386;p38"/>
          <p:cNvSpPr/>
          <p:nvPr/>
        </p:nvSpPr>
        <p:spPr>
          <a:xfrm>
            <a:off x="6514140" y="5486644"/>
            <a:ext cx="578100" cy="578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500"/>
              <a:buFont typeface="Cambria"/>
              <a:buNone/>
            </a:pPr>
            <a:r>
              <a:rPr lang="en-US" sz="2500" b="1" i="0" u="none" strike="noStrike" cap="none">
                <a:solidFill>
                  <a:srgbClr val="FFFFFF"/>
                </a:solidFill>
                <a:latin typeface="Cambria"/>
                <a:ea typeface="Cambria"/>
                <a:cs typeface="Cambria"/>
                <a:sym typeface="Cambria"/>
              </a:rPr>
              <a:t>3</a:t>
            </a:r>
            <a:endParaRPr sz="2500" b="0" i="0" u="none" strike="noStrike" cap="none">
              <a:solidFill>
                <a:schemeClr val="dk1"/>
              </a:solidFill>
              <a:latin typeface="Calibri"/>
              <a:ea typeface="Calibri"/>
              <a:cs typeface="Calibri"/>
              <a:sym typeface="Calibri"/>
            </a:endParaRPr>
          </a:p>
        </p:txBody>
      </p:sp>
      <p:sp>
        <p:nvSpPr>
          <p:cNvPr id="387" name="Google Shape;387;p38"/>
          <p:cNvSpPr/>
          <p:nvPr/>
        </p:nvSpPr>
        <p:spPr>
          <a:xfrm>
            <a:off x="7354139" y="5186069"/>
            <a:ext cx="4278900" cy="1214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1B2A4A"/>
              </a:buClr>
              <a:buSzPts val="1900"/>
              <a:buFont typeface="Calibri"/>
              <a:buNone/>
            </a:pPr>
            <a:r>
              <a:rPr lang="en-US" sz="2100" b="1" i="0" u="none" strike="noStrike" cap="none">
                <a:solidFill>
                  <a:srgbClr val="1B2A4A"/>
                </a:solidFill>
                <a:latin typeface="Lexend"/>
                <a:ea typeface="Lexend"/>
                <a:cs typeface="Lexend"/>
                <a:sym typeface="Lexend"/>
              </a:rPr>
              <a:t>Transfers everywhere</a:t>
            </a:r>
            <a:endParaRPr sz="2100" i="0" u="none" strike="noStrike" cap="none">
              <a:solidFill>
                <a:schemeClr val="dk1"/>
              </a:solidFill>
              <a:latin typeface="Lexend"/>
              <a:ea typeface="Lexend"/>
              <a:cs typeface="Lexend"/>
              <a:sym typeface="Lexend"/>
            </a:endParaRPr>
          </a:p>
          <a:p>
            <a:pPr marL="0" marR="0" lvl="0" indent="0" algn="l" rtl="0">
              <a:lnSpc>
                <a:spcPct val="105000"/>
              </a:lnSpc>
              <a:spcBef>
                <a:spcPts val="0"/>
              </a:spcBef>
              <a:spcAft>
                <a:spcPts val="0"/>
              </a:spcAft>
              <a:buClr>
                <a:srgbClr val="5A6473"/>
              </a:buClr>
              <a:buSzPts val="1600"/>
              <a:buFont typeface="Calibri"/>
              <a:buNone/>
            </a:pPr>
            <a:r>
              <a:rPr lang="en-US" sz="1700" i="0" u="none" strike="noStrike" cap="none">
                <a:solidFill>
                  <a:srgbClr val="5A6473"/>
                </a:solidFill>
                <a:latin typeface="Lexend"/>
                <a:ea typeface="Lexend"/>
                <a:cs typeface="Lexend"/>
                <a:sym typeface="Lexend"/>
              </a:rPr>
              <a:t>The logic of choice explains prices, trade, and everyday decisions alike.</a:t>
            </a:r>
            <a:endParaRPr sz="2100" i="0" u="none" strike="noStrike" cap="none">
              <a:solidFill>
                <a:schemeClr val="dk1"/>
              </a:solidFill>
              <a:latin typeface="Lexend"/>
              <a:ea typeface="Lexend"/>
              <a:cs typeface="Lexend"/>
              <a:sym typeface="Lexend"/>
            </a:endParaRPr>
          </a:p>
        </p:txBody>
      </p:sp>
      <p:pic>
        <p:nvPicPr>
          <p:cNvPr id="388" name="Google Shape;388;p38"/>
          <p:cNvPicPr preferRelativeResize="0"/>
          <p:nvPr/>
        </p:nvPicPr>
        <p:blipFill>
          <a:blip r:embed="rId4">
            <a:alphaModFix/>
          </a:blip>
          <a:stretch>
            <a:fillRect/>
          </a:stretch>
        </p:blipFill>
        <p:spPr>
          <a:xfrm>
            <a:off x="10367210" y="82298"/>
            <a:ext cx="1748865" cy="566925"/>
          </a:xfrm>
          <a:prstGeom prst="rect">
            <a:avLst/>
          </a:prstGeom>
          <a:noFill/>
          <a:ln>
            <a:noFill/>
          </a:ln>
        </p:spPr>
      </p:pic>
      <p:pic>
        <p:nvPicPr>
          <p:cNvPr id="389" name="Google Shape;389;p38"/>
          <p:cNvPicPr preferRelativeResize="0"/>
          <p:nvPr/>
        </p:nvPicPr>
        <p:blipFill>
          <a:blip r:embed="rId5">
            <a:alphaModFix/>
          </a:blip>
          <a:stretch>
            <a:fillRect/>
          </a:stretch>
        </p:blipFill>
        <p:spPr>
          <a:xfrm>
            <a:off x="203200" y="2429492"/>
            <a:ext cx="5558804" cy="39705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394"/>
        <p:cNvGrpSpPr/>
        <p:nvPr/>
      </p:nvGrpSpPr>
      <p:grpSpPr>
        <a:xfrm>
          <a:off x="0" y="0"/>
          <a:ext cx="0" cy="0"/>
          <a:chOff x="0" y="0"/>
          <a:chExt cx="0" cy="0"/>
        </a:xfrm>
      </p:grpSpPr>
      <p:sp>
        <p:nvSpPr>
          <p:cNvPr id="395" name="Google Shape;395;p39"/>
          <p:cNvSpPr/>
          <p:nvPr/>
        </p:nvSpPr>
        <p:spPr>
          <a:xfrm>
            <a:off x="640080" y="1783080"/>
            <a:ext cx="10881300" cy="1463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FFFFFF"/>
              </a:buClr>
              <a:buSzPts val="4300"/>
              <a:buFont typeface="Cambria"/>
              <a:buNone/>
            </a:pPr>
            <a:r>
              <a:rPr lang="en-US" sz="4400" b="1" i="0" u="none" strike="noStrike" cap="none">
                <a:solidFill>
                  <a:srgbClr val="FFFFFF"/>
                </a:solidFill>
                <a:latin typeface="Cambria"/>
                <a:ea typeface="Cambria"/>
                <a:cs typeface="Cambria"/>
                <a:sym typeface="Cambria"/>
              </a:rPr>
              <a:t>Economics is the science of human action.</a:t>
            </a:r>
            <a:endParaRPr sz="4400" b="0" i="0" u="none" strike="noStrike" cap="none">
              <a:solidFill>
                <a:schemeClr val="dk1"/>
              </a:solidFill>
              <a:latin typeface="Calibri"/>
              <a:ea typeface="Calibri"/>
              <a:cs typeface="Calibri"/>
              <a:sym typeface="Calibri"/>
            </a:endParaRPr>
          </a:p>
        </p:txBody>
      </p:sp>
      <p:sp>
        <p:nvSpPr>
          <p:cNvPr id="396" name="Google Shape;396;p39"/>
          <p:cNvSpPr/>
          <p:nvPr/>
        </p:nvSpPr>
        <p:spPr>
          <a:xfrm>
            <a:off x="640075" y="3429000"/>
            <a:ext cx="10473300" cy="10977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CAD3E0"/>
              </a:buClr>
              <a:buSzPts val="1900"/>
              <a:buFont typeface="Calibri"/>
              <a:buNone/>
            </a:pPr>
            <a:r>
              <a:rPr lang="en-US" sz="2900" b="0" i="0" u="none" strike="noStrike" cap="none">
                <a:solidFill>
                  <a:srgbClr val="CAD3E0"/>
                </a:solidFill>
                <a:latin typeface="Calibri"/>
                <a:ea typeface="Calibri"/>
                <a:cs typeface="Calibri"/>
                <a:sym typeface="Calibri"/>
              </a:rPr>
              <a:t>Human </a:t>
            </a:r>
            <a:r>
              <a:rPr lang="en-US" sz="2900" b="1" i="0" u="none" strike="noStrike" cap="none">
                <a:solidFill>
                  <a:srgbClr val="CAD3E0"/>
                </a:solidFill>
                <a:latin typeface="Calibri"/>
                <a:ea typeface="Calibri"/>
                <a:cs typeface="Calibri"/>
                <a:sym typeface="Calibri"/>
              </a:rPr>
              <a:t>action </a:t>
            </a:r>
            <a:r>
              <a:rPr lang="en-US" sz="2900" b="0" i="0" u="none" strike="noStrike" cap="none">
                <a:solidFill>
                  <a:srgbClr val="CAD3E0"/>
                </a:solidFill>
                <a:latin typeface="Calibri"/>
                <a:ea typeface="Calibri"/>
                <a:cs typeface="Calibri"/>
                <a:sym typeface="Calibri"/>
              </a:rPr>
              <a:t>is purposeful behavior</a:t>
            </a:r>
            <a:r>
              <a:rPr lang="en-US" sz="2900">
                <a:solidFill>
                  <a:srgbClr val="CAD3E0"/>
                </a:solidFill>
                <a:latin typeface="Calibri"/>
                <a:ea typeface="Calibri"/>
                <a:cs typeface="Calibri"/>
                <a:sym typeface="Calibri"/>
              </a:rPr>
              <a:t>, </a:t>
            </a:r>
            <a:r>
              <a:rPr lang="en-US" sz="2900" b="0" i="0" u="none" strike="noStrike" cap="none">
                <a:solidFill>
                  <a:srgbClr val="CAD3E0"/>
                </a:solidFill>
                <a:latin typeface="Calibri"/>
                <a:ea typeface="Calibri"/>
                <a:cs typeface="Calibri"/>
                <a:sym typeface="Calibri"/>
              </a:rPr>
              <a:t>a person using </a:t>
            </a:r>
            <a:r>
              <a:rPr lang="en-US" sz="2900" b="1" i="0" u="none" strike="noStrike" cap="none">
                <a:solidFill>
                  <a:srgbClr val="CAD3E0"/>
                </a:solidFill>
                <a:latin typeface="Calibri"/>
                <a:ea typeface="Calibri"/>
                <a:cs typeface="Calibri"/>
                <a:sym typeface="Calibri"/>
              </a:rPr>
              <a:t>means </a:t>
            </a:r>
            <a:r>
              <a:rPr lang="en-US" sz="2900" b="0" i="0" u="none" strike="noStrike" cap="none">
                <a:solidFill>
                  <a:srgbClr val="CAD3E0"/>
                </a:solidFill>
                <a:latin typeface="Calibri"/>
                <a:ea typeface="Calibri"/>
                <a:cs typeface="Calibri"/>
                <a:sym typeface="Calibri"/>
              </a:rPr>
              <a:t>to reach a chosen </a:t>
            </a:r>
            <a:r>
              <a:rPr lang="en-US" sz="2900" b="1" i="0" u="none" strike="noStrike" cap="none">
                <a:solidFill>
                  <a:srgbClr val="CAD3E0"/>
                </a:solidFill>
                <a:latin typeface="Calibri"/>
                <a:ea typeface="Calibri"/>
                <a:cs typeface="Calibri"/>
                <a:sym typeface="Calibri"/>
              </a:rPr>
              <a:t>end</a:t>
            </a:r>
            <a:r>
              <a:rPr lang="en-US" sz="2900" b="0" i="0" u="none" strike="noStrike" cap="none">
                <a:solidFill>
                  <a:srgbClr val="CAD3E0"/>
                </a:solidFill>
                <a:latin typeface="Calibri"/>
                <a:ea typeface="Calibri"/>
                <a:cs typeface="Calibri"/>
                <a:sym typeface="Calibri"/>
              </a:rPr>
              <a:t>. Every </a:t>
            </a:r>
            <a:r>
              <a:rPr lang="en-US" sz="2900" b="1" i="0" u="none" strike="noStrike" cap="none">
                <a:solidFill>
                  <a:srgbClr val="CAD3E0"/>
                </a:solidFill>
                <a:latin typeface="Calibri"/>
                <a:ea typeface="Calibri"/>
                <a:cs typeface="Calibri"/>
                <a:sym typeface="Calibri"/>
              </a:rPr>
              <a:t>choice </a:t>
            </a:r>
            <a:r>
              <a:rPr lang="en-US" sz="2900" b="0" i="0" u="none" strike="noStrike" cap="none">
                <a:solidFill>
                  <a:srgbClr val="CAD3E0"/>
                </a:solidFill>
                <a:latin typeface="Calibri"/>
                <a:ea typeface="Calibri"/>
                <a:cs typeface="Calibri"/>
                <a:sym typeface="Calibri"/>
              </a:rPr>
              <a:t>in an economy</a:t>
            </a:r>
            <a:r>
              <a:rPr lang="en-US" sz="2900">
                <a:solidFill>
                  <a:srgbClr val="CAD3E0"/>
                </a:solidFill>
                <a:latin typeface="Calibri"/>
                <a:ea typeface="Calibri"/>
                <a:cs typeface="Calibri"/>
                <a:sym typeface="Calibri"/>
              </a:rPr>
              <a:t>—</a:t>
            </a:r>
            <a:r>
              <a:rPr lang="en-US" sz="2900" b="0" i="0" u="none" strike="noStrike" cap="none">
                <a:solidFill>
                  <a:srgbClr val="CAD3E0"/>
                </a:solidFill>
                <a:latin typeface="Calibri"/>
                <a:ea typeface="Calibri"/>
                <a:cs typeface="Calibri"/>
                <a:sym typeface="Calibri"/>
              </a:rPr>
              <a:t>from a grocery run to a global trade</a:t>
            </a:r>
            <a:r>
              <a:rPr lang="en-US" sz="2900">
                <a:solidFill>
                  <a:srgbClr val="CAD3E0"/>
                </a:solidFill>
                <a:latin typeface="Calibri"/>
                <a:ea typeface="Calibri"/>
                <a:cs typeface="Calibri"/>
                <a:sym typeface="Calibri"/>
              </a:rPr>
              <a:t>—</a:t>
            </a:r>
            <a:r>
              <a:rPr lang="en-US" sz="2900" b="0" i="0" u="none" strike="noStrike" cap="none">
                <a:solidFill>
                  <a:srgbClr val="CAD3E0"/>
                </a:solidFill>
                <a:latin typeface="Calibri"/>
                <a:ea typeface="Calibri"/>
                <a:cs typeface="Calibri"/>
                <a:sym typeface="Calibri"/>
              </a:rPr>
              <a:t>is an instance of </a:t>
            </a:r>
            <a:r>
              <a:rPr lang="en-US" sz="2900" i="1">
                <a:solidFill>
                  <a:srgbClr val="CAD3E0"/>
                </a:solidFill>
                <a:latin typeface="Calibri"/>
                <a:ea typeface="Calibri"/>
                <a:cs typeface="Calibri"/>
                <a:sym typeface="Calibri"/>
              </a:rPr>
              <a:t>human </a:t>
            </a:r>
            <a:r>
              <a:rPr lang="en-US" sz="2900">
                <a:solidFill>
                  <a:srgbClr val="CAD3E0"/>
                </a:solidFill>
                <a:latin typeface="Calibri"/>
                <a:ea typeface="Calibri"/>
                <a:cs typeface="Calibri"/>
                <a:sym typeface="Calibri"/>
              </a:rPr>
              <a:t>action</a:t>
            </a:r>
            <a:r>
              <a:rPr lang="en-US" sz="2900" b="0" i="0" u="none" strike="noStrike" cap="none">
                <a:solidFill>
                  <a:srgbClr val="CAD3E0"/>
                </a:solidFill>
                <a:latin typeface="Calibri"/>
                <a:ea typeface="Calibri"/>
                <a:cs typeface="Calibri"/>
                <a:sym typeface="Calibri"/>
              </a:rPr>
              <a:t>.</a:t>
            </a:r>
            <a:endParaRPr sz="2900" b="0" i="0" u="none" strike="noStrike" cap="none">
              <a:solidFill>
                <a:schemeClr val="dk1"/>
              </a:solidFill>
              <a:latin typeface="Calibri"/>
              <a:ea typeface="Calibri"/>
              <a:cs typeface="Calibri"/>
              <a:sym typeface="Calibri"/>
            </a:endParaRPr>
          </a:p>
        </p:txBody>
      </p:sp>
      <p:sp>
        <p:nvSpPr>
          <p:cNvPr id="397" name="Google Shape;397;p39"/>
          <p:cNvSpPr/>
          <p:nvPr/>
        </p:nvSpPr>
        <p:spPr>
          <a:xfrm>
            <a:off x="658368" y="4800600"/>
            <a:ext cx="54900" cy="502800"/>
          </a:xfrm>
          <a:prstGeom prst="rect">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p:nvPr/>
        </p:nvSpPr>
        <p:spPr>
          <a:xfrm>
            <a:off x="868680" y="4800600"/>
            <a:ext cx="6400800" cy="502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500"/>
              <a:buFont typeface="Calibri"/>
              <a:buNone/>
            </a:pPr>
            <a:r>
              <a:rPr lang="en-US" sz="1700" b="0" i="1" u="none" strike="noStrike" cap="none">
                <a:solidFill>
                  <a:srgbClr val="F16631"/>
                </a:solidFill>
                <a:latin typeface="Calibri"/>
                <a:ea typeface="Calibri"/>
                <a:cs typeface="Calibri"/>
                <a:sym typeface="Calibri"/>
              </a:rPr>
              <a:t>Ludwig von Mises, Human Action (1949)</a:t>
            </a:r>
            <a:endParaRPr sz="1700" b="0" i="0" u="none" strike="noStrike" cap="none">
              <a:solidFill>
                <a:srgbClr val="F16631"/>
              </a:solidFill>
              <a:latin typeface="Calibri"/>
              <a:ea typeface="Calibri"/>
              <a:cs typeface="Calibri"/>
              <a:sym typeface="Calibri"/>
            </a:endParaRPr>
          </a:p>
        </p:txBody>
      </p:sp>
      <p:sp>
        <p:nvSpPr>
          <p:cNvPr id="399" name="Google Shape;399;p39"/>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400" name="Google Shape;400;p39"/>
          <p:cNvPicPr preferRelativeResize="0"/>
          <p:nvPr/>
        </p:nvPicPr>
        <p:blipFill>
          <a:blip r:embed="rId3">
            <a:alphaModFix/>
          </a:blip>
          <a:stretch>
            <a:fillRect/>
          </a:stretch>
        </p:blipFill>
        <p:spPr>
          <a:xfrm>
            <a:off x="9480579" y="187546"/>
            <a:ext cx="2538645" cy="822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405"/>
        <p:cNvGrpSpPr/>
        <p:nvPr/>
      </p:nvGrpSpPr>
      <p:grpSpPr>
        <a:xfrm>
          <a:off x="0" y="0"/>
          <a:ext cx="0" cy="0"/>
          <a:chOff x="0" y="0"/>
          <a:chExt cx="0" cy="0"/>
        </a:xfrm>
      </p:grpSpPr>
      <p:sp>
        <p:nvSpPr>
          <p:cNvPr id="406" name="Google Shape;406;p40"/>
          <p:cNvSpPr/>
          <p:nvPr/>
        </p:nvSpPr>
        <p:spPr>
          <a:xfrm>
            <a:off x="502920" y="502920"/>
            <a:ext cx="566700" cy="566700"/>
          </a:xfrm>
          <a:prstGeom prst="ellipse">
            <a:avLst/>
          </a:prstGeom>
          <a:solidFill>
            <a:srgbClr val="1B2A4A"/>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7" name="Google Shape;407;p40" descr="preencoded.png"/>
          <p:cNvPicPr preferRelativeResize="0"/>
          <p:nvPr/>
        </p:nvPicPr>
        <p:blipFill rotWithShape="1">
          <a:blip r:embed="rId3">
            <a:alphaModFix/>
          </a:blip>
          <a:srcRect/>
          <a:stretch/>
        </p:blipFill>
        <p:spPr>
          <a:xfrm>
            <a:off x="649224" y="649224"/>
            <a:ext cx="274320" cy="274320"/>
          </a:xfrm>
          <a:prstGeom prst="rect">
            <a:avLst/>
          </a:prstGeom>
          <a:noFill/>
          <a:ln>
            <a:noFill/>
          </a:ln>
        </p:spPr>
      </p:pic>
      <p:sp>
        <p:nvSpPr>
          <p:cNvPr id="408" name="Google Shape;408;p40"/>
          <p:cNvSpPr/>
          <p:nvPr/>
        </p:nvSpPr>
        <p:spPr>
          <a:xfrm>
            <a:off x="1207008" y="484632"/>
            <a:ext cx="100584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3100"/>
              <a:buFont typeface="Cambria"/>
              <a:buNone/>
            </a:pPr>
            <a:r>
              <a:rPr lang="en-US" sz="3100" b="1" i="0" u="none" strike="noStrike" cap="none">
                <a:solidFill>
                  <a:srgbClr val="1B2A4A"/>
                </a:solidFill>
                <a:latin typeface="Cambria"/>
                <a:ea typeface="Cambria"/>
                <a:cs typeface="Cambria"/>
                <a:sym typeface="Cambria"/>
              </a:rPr>
              <a:t>The six building blocks of action</a:t>
            </a:r>
            <a:endParaRPr sz="3100" b="0" i="0" u="none" strike="noStrike" cap="none">
              <a:solidFill>
                <a:schemeClr val="dk1"/>
              </a:solidFill>
              <a:latin typeface="Calibri"/>
              <a:ea typeface="Calibri"/>
              <a:cs typeface="Calibri"/>
              <a:sym typeface="Calibri"/>
            </a:endParaRPr>
          </a:p>
        </p:txBody>
      </p:sp>
      <p:sp>
        <p:nvSpPr>
          <p:cNvPr id="409" name="Google Shape;409;p40"/>
          <p:cNvSpPr/>
          <p:nvPr/>
        </p:nvSpPr>
        <p:spPr>
          <a:xfrm>
            <a:off x="502920" y="1417320"/>
            <a:ext cx="3566100" cy="2148900"/>
          </a:xfrm>
          <a:prstGeom prst="roundRect">
            <a:avLst>
              <a:gd name="adj" fmla="val 3404"/>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0" name="Google Shape;410;p40"/>
          <p:cNvSpPr/>
          <p:nvPr/>
        </p:nvSpPr>
        <p:spPr>
          <a:xfrm>
            <a:off x="777240" y="1691640"/>
            <a:ext cx="640500" cy="640500"/>
          </a:xfrm>
          <a:prstGeom prst="ellipse">
            <a:avLst/>
          </a:prstGeom>
          <a:solidFill>
            <a:srgbClr val="EAE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 name="Google Shape;411;p40" descr="preencoded.png"/>
          <p:cNvPicPr preferRelativeResize="0"/>
          <p:nvPr/>
        </p:nvPicPr>
        <p:blipFill rotWithShape="1">
          <a:blip r:embed="rId3">
            <a:alphaModFix/>
          </a:blip>
          <a:srcRect/>
          <a:stretch/>
        </p:blipFill>
        <p:spPr>
          <a:xfrm>
            <a:off x="941832" y="1856232"/>
            <a:ext cx="310896" cy="310896"/>
          </a:xfrm>
          <a:prstGeom prst="rect">
            <a:avLst/>
          </a:prstGeom>
          <a:noFill/>
          <a:ln>
            <a:noFill/>
          </a:ln>
        </p:spPr>
      </p:pic>
      <p:sp>
        <p:nvSpPr>
          <p:cNvPr id="412" name="Google Shape;412;p40"/>
          <p:cNvSpPr/>
          <p:nvPr/>
        </p:nvSpPr>
        <p:spPr>
          <a:xfrm>
            <a:off x="1554480" y="1691640"/>
            <a:ext cx="23775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900"/>
              <a:buFont typeface="Cambria"/>
              <a:buNone/>
            </a:pPr>
            <a:r>
              <a:rPr lang="en-US" sz="3100" b="1" i="0" u="none" strike="noStrike" cap="none">
                <a:solidFill>
                  <a:srgbClr val="1B2A4A"/>
                </a:solidFill>
                <a:latin typeface="Oswald"/>
                <a:ea typeface="Oswald"/>
                <a:cs typeface="Oswald"/>
                <a:sym typeface="Oswald"/>
              </a:rPr>
              <a:t>Action</a:t>
            </a:r>
            <a:endParaRPr sz="3100" i="0" u="none" strike="noStrike" cap="none">
              <a:solidFill>
                <a:schemeClr val="dk1"/>
              </a:solidFill>
              <a:latin typeface="Oswald"/>
              <a:ea typeface="Oswald"/>
              <a:cs typeface="Oswald"/>
              <a:sym typeface="Oswald"/>
            </a:endParaRPr>
          </a:p>
        </p:txBody>
      </p:sp>
      <p:sp>
        <p:nvSpPr>
          <p:cNvPr id="413" name="Google Shape;413;p40"/>
          <p:cNvSpPr/>
          <p:nvPr/>
        </p:nvSpPr>
        <p:spPr>
          <a:xfrm>
            <a:off x="777240" y="2468880"/>
            <a:ext cx="3063300" cy="9144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5A6473"/>
              </a:buClr>
              <a:buSzPts val="1300"/>
              <a:buFont typeface="Calibri"/>
              <a:buNone/>
            </a:pPr>
            <a:r>
              <a:rPr lang="en-US" sz="2000" b="1" i="0" u="none" strike="noStrike" cap="none">
                <a:solidFill>
                  <a:srgbClr val="5A6473"/>
                </a:solidFill>
                <a:latin typeface="Lexend"/>
                <a:ea typeface="Lexend"/>
                <a:cs typeface="Lexend"/>
                <a:sym typeface="Lexend"/>
              </a:rPr>
              <a:t>Purposeful </a:t>
            </a:r>
            <a:r>
              <a:rPr lang="en-US" sz="2000" i="0" u="none" strike="noStrike" cap="none">
                <a:solidFill>
                  <a:srgbClr val="5A6473"/>
                </a:solidFill>
                <a:latin typeface="Lexend"/>
                <a:ea typeface="Lexend"/>
                <a:cs typeface="Lexend"/>
                <a:sym typeface="Lexend"/>
              </a:rPr>
              <a:t>behavior aimed at improving one's situation.</a:t>
            </a:r>
            <a:endParaRPr sz="2000" i="0" u="none" strike="noStrike" cap="none">
              <a:solidFill>
                <a:schemeClr val="dk1"/>
              </a:solidFill>
              <a:latin typeface="Lexend"/>
              <a:ea typeface="Lexend"/>
              <a:cs typeface="Lexend"/>
              <a:sym typeface="Lexend"/>
            </a:endParaRPr>
          </a:p>
        </p:txBody>
      </p:sp>
      <p:sp>
        <p:nvSpPr>
          <p:cNvPr id="414" name="Google Shape;414;p40"/>
          <p:cNvSpPr/>
          <p:nvPr/>
        </p:nvSpPr>
        <p:spPr>
          <a:xfrm>
            <a:off x="4297680" y="1417320"/>
            <a:ext cx="3566100" cy="2148900"/>
          </a:xfrm>
          <a:prstGeom prst="roundRect">
            <a:avLst>
              <a:gd name="adj" fmla="val 3404"/>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15" name="Google Shape;415;p40"/>
          <p:cNvSpPr/>
          <p:nvPr/>
        </p:nvSpPr>
        <p:spPr>
          <a:xfrm>
            <a:off x="4572000" y="1691640"/>
            <a:ext cx="640500" cy="640500"/>
          </a:xfrm>
          <a:prstGeom prst="ellipse">
            <a:avLst/>
          </a:prstGeom>
          <a:solidFill>
            <a:srgbClr val="EAE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6" name="Google Shape;416;p40" descr="preencoded.png"/>
          <p:cNvPicPr preferRelativeResize="0"/>
          <p:nvPr/>
        </p:nvPicPr>
        <p:blipFill rotWithShape="1">
          <a:blip r:embed="rId4">
            <a:alphaModFix/>
          </a:blip>
          <a:srcRect/>
          <a:stretch/>
        </p:blipFill>
        <p:spPr>
          <a:xfrm>
            <a:off x="4736592" y="1856232"/>
            <a:ext cx="310896" cy="310896"/>
          </a:xfrm>
          <a:prstGeom prst="rect">
            <a:avLst/>
          </a:prstGeom>
          <a:noFill/>
          <a:ln>
            <a:noFill/>
          </a:ln>
        </p:spPr>
      </p:pic>
      <p:sp>
        <p:nvSpPr>
          <p:cNvPr id="417" name="Google Shape;417;p40"/>
          <p:cNvSpPr/>
          <p:nvPr/>
        </p:nvSpPr>
        <p:spPr>
          <a:xfrm>
            <a:off x="5349240" y="1691640"/>
            <a:ext cx="23775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900"/>
              <a:buFont typeface="Cambria"/>
              <a:buNone/>
            </a:pPr>
            <a:r>
              <a:rPr lang="en-US" sz="3100" b="1" i="0" u="none" strike="noStrike" cap="none">
                <a:solidFill>
                  <a:srgbClr val="1B2A4A"/>
                </a:solidFill>
                <a:latin typeface="Oswald"/>
                <a:ea typeface="Oswald"/>
                <a:cs typeface="Oswald"/>
                <a:sym typeface="Oswald"/>
              </a:rPr>
              <a:t>Ends</a:t>
            </a:r>
            <a:endParaRPr sz="3100" i="0" u="none" strike="noStrike" cap="none">
              <a:solidFill>
                <a:schemeClr val="dk1"/>
              </a:solidFill>
              <a:latin typeface="Oswald"/>
              <a:ea typeface="Oswald"/>
              <a:cs typeface="Oswald"/>
              <a:sym typeface="Oswald"/>
            </a:endParaRPr>
          </a:p>
        </p:txBody>
      </p:sp>
      <p:sp>
        <p:nvSpPr>
          <p:cNvPr id="418" name="Google Shape;418;p40"/>
          <p:cNvSpPr/>
          <p:nvPr/>
        </p:nvSpPr>
        <p:spPr>
          <a:xfrm>
            <a:off x="4572000" y="2468880"/>
            <a:ext cx="3063300" cy="9144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5A6473"/>
              </a:buClr>
              <a:buSzPts val="1300"/>
              <a:buFont typeface="Calibri"/>
              <a:buNone/>
            </a:pPr>
            <a:r>
              <a:rPr lang="en-US" sz="2000" i="0" u="none" strike="noStrike" cap="none">
                <a:solidFill>
                  <a:srgbClr val="5A6473"/>
                </a:solidFill>
                <a:latin typeface="Lexend"/>
                <a:ea typeface="Lexend"/>
                <a:cs typeface="Lexend"/>
                <a:sym typeface="Lexend"/>
              </a:rPr>
              <a:t>The </a:t>
            </a:r>
            <a:r>
              <a:rPr lang="en-US" sz="2000" b="1" i="0" u="none" strike="noStrike" cap="none">
                <a:solidFill>
                  <a:srgbClr val="5A6473"/>
                </a:solidFill>
                <a:latin typeface="Lexend"/>
                <a:ea typeface="Lexend"/>
                <a:cs typeface="Lexend"/>
                <a:sym typeface="Lexend"/>
              </a:rPr>
              <a:t>goals </a:t>
            </a:r>
            <a:r>
              <a:rPr lang="en-US" sz="2000" i="0" u="none" strike="noStrike" cap="none">
                <a:solidFill>
                  <a:srgbClr val="5A6473"/>
                </a:solidFill>
                <a:latin typeface="Lexend"/>
                <a:ea typeface="Lexend"/>
                <a:cs typeface="Lexend"/>
                <a:sym typeface="Lexend"/>
              </a:rPr>
              <a:t>an actor seeks</a:t>
            </a:r>
            <a:r>
              <a:rPr lang="en-US" sz="2000">
                <a:solidFill>
                  <a:srgbClr val="5A6473"/>
                </a:solidFill>
                <a:latin typeface="Lexend"/>
                <a:ea typeface="Lexend"/>
                <a:cs typeface="Lexend"/>
                <a:sym typeface="Lexend"/>
              </a:rPr>
              <a:t>: s</a:t>
            </a:r>
            <a:r>
              <a:rPr lang="en-US" sz="2000" i="0" u="none" strike="noStrike" cap="none">
                <a:solidFill>
                  <a:srgbClr val="5A6473"/>
                </a:solidFill>
                <a:latin typeface="Lexend"/>
                <a:ea typeface="Lexend"/>
                <a:cs typeface="Lexend"/>
                <a:sym typeface="Lexend"/>
              </a:rPr>
              <a:t>urvival, comfort, enjoyment.</a:t>
            </a:r>
            <a:endParaRPr sz="2000" i="0" u="none" strike="noStrike" cap="none">
              <a:solidFill>
                <a:schemeClr val="dk1"/>
              </a:solidFill>
              <a:latin typeface="Lexend"/>
              <a:ea typeface="Lexend"/>
              <a:cs typeface="Lexend"/>
              <a:sym typeface="Lexend"/>
            </a:endParaRPr>
          </a:p>
        </p:txBody>
      </p:sp>
      <p:sp>
        <p:nvSpPr>
          <p:cNvPr id="419" name="Google Shape;419;p40"/>
          <p:cNvSpPr/>
          <p:nvPr/>
        </p:nvSpPr>
        <p:spPr>
          <a:xfrm>
            <a:off x="8092440" y="1417320"/>
            <a:ext cx="3566100" cy="2148900"/>
          </a:xfrm>
          <a:prstGeom prst="roundRect">
            <a:avLst>
              <a:gd name="adj" fmla="val 3404"/>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20" name="Google Shape;420;p40"/>
          <p:cNvSpPr/>
          <p:nvPr/>
        </p:nvSpPr>
        <p:spPr>
          <a:xfrm>
            <a:off x="8366760" y="1691640"/>
            <a:ext cx="640500" cy="640500"/>
          </a:xfrm>
          <a:prstGeom prst="ellipse">
            <a:avLst/>
          </a:prstGeom>
          <a:solidFill>
            <a:srgbClr val="EAE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1" name="Google Shape;421;p40" descr="preencoded.png"/>
          <p:cNvPicPr preferRelativeResize="0"/>
          <p:nvPr/>
        </p:nvPicPr>
        <p:blipFill rotWithShape="1">
          <a:blip r:embed="rId5">
            <a:alphaModFix/>
          </a:blip>
          <a:srcRect/>
          <a:stretch/>
        </p:blipFill>
        <p:spPr>
          <a:xfrm>
            <a:off x="8531352" y="1856232"/>
            <a:ext cx="310896" cy="310896"/>
          </a:xfrm>
          <a:prstGeom prst="rect">
            <a:avLst/>
          </a:prstGeom>
          <a:noFill/>
          <a:ln>
            <a:noFill/>
          </a:ln>
        </p:spPr>
      </p:pic>
      <p:sp>
        <p:nvSpPr>
          <p:cNvPr id="422" name="Google Shape;422;p40"/>
          <p:cNvSpPr/>
          <p:nvPr/>
        </p:nvSpPr>
        <p:spPr>
          <a:xfrm>
            <a:off x="9144000" y="1691640"/>
            <a:ext cx="23775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900"/>
              <a:buFont typeface="Cambria"/>
              <a:buNone/>
            </a:pPr>
            <a:r>
              <a:rPr lang="en-US" sz="3100" b="1" i="0" u="none" strike="noStrike" cap="none">
                <a:solidFill>
                  <a:srgbClr val="1B2A4A"/>
                </a:solidFill>
                <a:latin typeface="Oswald"/>
                <a:ea typeface="Oswald"/>
                <a:cs typeface="Oswald"/>
                <a:sym typeface="Oswald"/>
              </a:rPr>
              <a:t>Means</a:t>
            </a:r>
            <a:endParaRPr sz="3100" i="0" u="none" strike="noStrike" cap="none">
              <a:solidFill>
                <a:schemeClr val="dk1"/>
              </a:solidFill>
              <a:latin typeface="Oswald"/>
              <a:ea typeface="Oswald"/>
              <a:cs typeface="Oswald"/>
              <a:sym typeface="Oswald"/>
            </a:endParaRPr>
          </a:p>
        </p:txBody>
      </p:sp>
      <p:sp>
        <p:nvSpPr>
          <p:cNvPr id="423" name="Google Shape;423;p40"/>
          <p:cNvSpPr/>
          <p:nvPr/>
        </p:nvSpPr>
        <p:spPr>
          <a:xfrm>
            <a:off x="8366760" y="2468880"/>
            <a:ext cx="3063300" cy="9144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5A6473"/>
              </a:buClr>
              <a:buSzPts val="1300"/>
              <a:buFont typeface="Calibri"/>
              <a:buNone/>
            </a:pPr>
            <a:r>
              <a:rPr lang="en-US" sz="2000" i="0" u="none" strike="noStrike" cap="none">
                <a:solidFill>
                  <a:srgbClr val="5A6473"/>
                </a:solidFill>
                <a:latin typeface="Lexend"/>
                <a:ea typeface="Lexend"/>
                <a:cs typeface="Lexend"/>
                <a:sym typeface="Lexend"/>
              </a:rPr>
              <a:t>The </a:t>
            </a:r>
            <a:r>
              <a:rPr lang="en-US" sz="2000" b="1" i="0" u="none" strike="noStrike" cap="none">
                <a:solidFill>
                  <a:srgbClr val="5A6473"/>
                </a:solidFill>
                <a:latin typeface="Lexend"/>
                <a:ea typeface="Lexend"/>
                <a:cs typeface="Lexend"/>
                <a:sym typeface="Lexend"/>
              </a:rPr>
              <a:t>scarce </a:t>
            </a:r>
            <a:r>
              <a:rPr lang="en-US" sz="2000" i="0" u="none" strike="noStrike" cap="none">
                <a:solidFill>
                  <a:srgbClr val="5A6473"/>
                </a:solidFill>
                <a:latin typeface="Lexend"/>
                <a:ea typeface="Lexend"/>
                <a:cs typeface="Lexend"/>
                <a:sym typeface="Lexend"/>
              </a:rPr>
              <a:t>things used to pursue those ends.</a:t>
            </a:r>
            <a:endParaRPr sz="2000" i="0" u="none" strike="noStrike" cap="none">
              <a:solidFill>
                <a:schemeClr val="dk1"/>
              </a:solidFill>
              <a:latin typeface="Lexend"/>
              <a:ea typeface="Lexend"/>
              <a:cs typeface="Lexend"/>
              <a:sym typeface="Lexend"/>
            </a:endParaRPr>
          </a:p>
        </p:txBody>
      </p:sp>
      <p:sp>
        <p:nvSpPr>
          <p:cNvPr id="424" name="Google Shape;424;p40"/>
          <p:cNvSpPr/>
          <p:nvPr/>
        </p:nvSpPr>
        <p:spPr>
          <a:xfrm>
            <a:off x="502920" y="3794760"/>
            <a:ext cx="3566100" cy="2148900"/>
          </a:xfrm>
          <a:prstGeom prst="roundRect">
            <a:avLst>
              <a:gd name="adj" fmla="val 3404"/>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25" name="Google Shape;425;p40"/>
          <p:cNvSpPr/>
          <p:nvPr/>
        </p:nvSpPr>
        <p:spPr>
          <a:xfrm>
            <a:off x="777240" y="4069080"/>
            <a:ext cx="640500" cy="640500"/>
          </a:xfrm>
          <a:prstGeom prst="ellipse">
            <a:avLst/>
          </a:prstGeom>
          <a:solidFill>
            <a:srgbClr val="EAE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 name="Google Shape;426;p40" descr="preencoded.png"/>
          <p:cNvPicPr preferRelativeResize="0"/>
          <p:nvPr/>
        </p:nvPicPr>
        <p:blipFill rotWithShape="1">
          <a:blip r:embed="rId6">
            <a:alphaModFix/>
          </a:blip>
          <a:srcRect/>
          <a:stretch/>
        </p:blipFill>
        <p:spPr>
          <a:xfrm>
            <a:off x="941832" y="4233672"/>
            <a:ext cx="310896" cy="310896"/>
          </a:xfrm>
          <a:prstGeom prst="rect">
            <a:avLst/>
          </a:prstGeom>
          <a:noFill/>
          <a:ln>
            <a:noFill/>
          </a:ln>
        </p:spPr>
      </p:pic>
      <p:sp>
        <p:nvSpPr>
          <p:cNvPr id="427" name="Google Shape;427;p40"/>
          <p:cNvSpPr/>
          <p:nvPr/>
        </p:nvSpPr>
        <p:spPr>
          <a:xfrm>
            <a:off x="1554480" y="4069080"/>
            <a:ext cx="23775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900"/>
              <a:buFont typeface="Cambria"/>
              <a:buNone/>
            </a:pPr>
            <a:r>
              <a:rPr lang="en-US" sz="3100" b="1" i="0" u="none" strike="noStrike" cap="none">
                <a:solidFill>
                  <a:srgbClr val="1B2A4A"/>
                </a:solidFill>
                <a:latin typeface="Oswald"/>
                <a:ea typeface="Oswald"/>
                <a:cs typeface="Oswald"/>
                <a:sym typeface="Oswald"/>
              </a:rPr>
              <a:t>Scarcity</a:t>
            </a:r>
            <a:endParaRPr sz="3100" i="0" u="none" strike="noStrike" cap="none">
              <a:solidFill>
                <a:schemeClr val="dk1"/>
              </a:solidFill>
              <a:latin typeface="Oswald"/>
              <a:ea typeface="Oswald"/>
              <a:cs typeface="Oswald"/>
              <a:sym typeface="Oswald"/>
            </a:endParaRPr>
          </a:p>
        </p:txBody>
      </p:sp>
      <p:sp>
        <p:nvSpPr>
          <p:cNvPr id="428" name="Google Shape;428;p40"/>
          <p:cNvSpPr/>
          <p:nvPr/>
        </p:nvSpPr>
        <p:spPr>
          <a:xfrm>
            <a:off x="777240" y="4846320"/>
            <a:ext cx="3063300" cy="9144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5A6473"/>
              </a:buClr>
              <a:buSzPts val="1300"/>
              <a:buFont typeface="Calibri"/>
              <a:buNone/>
            </a:pPr>
            <a:r>
              <a:rPr lang="en-US" sz="2000" i="0" u="none" strike="noStrike" cap="none">
                <a:solidFill>
                  <a:srgbClr val="5A6473"/>
                </a:solidFill>
                <a:latin typeface="Lexend"/>
                <a:ea typeface="Lexend"/>
                <a:cs typeface="Lexend"/>
                <a:sym typeface="Lexend"/>
              </a:rPr>
              <a:t>Means are limited relative to all the ends they could serve.</a:t>
            </a:r>
            <a:endParaRPr sz="2000" i="0" u="none" strike="noStrike" cap="none">
              <a:solidFill>
                <a:schemeClr val="dk1"/>
              </a:solidFill>
              <a:latin typeface="Lexend"/>
              <a:ea typeface="Lexend"/>
              <a:cs typeface="Lexend"/>
              <a:sym typeface="Lexend"/>
            </a:endParaRPr>
          </a:p>
        </p:txBody>
      </p:sp>
      <p:sp>
        <p:nvSpPr>
          <p:cNvPr id="429" name="Google Shape;429;p40"/>
          <p:cNvSpPr/>
          <p:nvPr/>
        </p:nvSpPr>
        <p:spPr>
          <a:xfrm>
            <a:off x="4297680" y="3794760"/>
            <a:ext cx="3566100" cy="2148900"/>
          </a:xfrm>
          <a:prstGeom prst="roundRect">
            <a:avLst>
              <a:gd name="adj" fmla="val 3404"/>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30" name="Google Shape;430;p40"/>
          <p:cNvSpPr/>
          <p:nvPr/>
        </p:nvSpPr>
        <p:spPr>
          <a:xfrm>
            <a:off x="4572000" y="4069080"/>
            <a:ext cx="640500" cy="640500"/>
          </a:xfrm>
          <a:prstGeom prst="ellipse">
            <a:avLst/>
          </a:prstGeom>
          <a:solidFill>
            <a:srgbClr val="EAE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1" name="Google Shape;431;p40" descr="preencoded.png"/>
          <p:cNvPicPr preferRelativeResize="0"/>
          <p:nvPr/>
        </p:nvPicPr>
        <p:blipFill rotWithShape="1">
          <a:blip r:embed="rId7">
            <a:alphaModFix/>
          </a:blip>
          <a:srcRect/>
          <a:stretch/>
        </p:blipFill>
        <p:spPr>
          <a:xfrm>
            <a:off x="4736592" y="4233672"/>
            <a:ext cx="310896" cy="310896"/>
          </a:xfrm>
          <a:prstGeom prst="rect">
            <a:avLst/>
          </a:prstGeom>
          <a:noFill/>
          <a:ln>
            <a:noFill/>
          </a:ln>
        </p:spPr>
      </p:pic>
      <p:sp>
        <p:nvSpPr>
          <p:cNvPr id="432" name="Google Shape;432;p40"/>
          <p:cNvSpPr/>
          <p:nvPr/>
        </p:nvSpPr>
        <p:spPr>
          <a:xfrm>
            <a:off x="5349240" y="4069080"/>
            <a:ext cx="23775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900"/>
              <a:buFont typeface="Cambria"/>
              <a:buNone/>
            </a:pPr>
            <a:r>
              <a:rPr lang="en-US" sz="3100" b="1" i="0" u="none" strike="noStrike" cap="none">
                <a:solidFill>
                  <a:srgbClr val="1B2A4A"/>
                </a:solidFill>
                <a:latin typeface="Oswald"/>
                <a:ea typeface="Oswald"/>
                <a:cs typeface="Oswald"/>
                <a:sym typeface="Oswald"/>
              </a:rPr>
              <a:t>Economizing</a:t>
            </a:r>
            <a:endParaRPr sz="3100" i="0" u="none" strike="noStrike" cap="none">
              <a:solidFill>
                <a:schemeClr val="dk1"/>
              </a:solidFill>
              <a:latin typeface="Oswald"/>
              <a:ea typeface="Oswald"/>
              <a:cs typeface="Oswald"/>
              <a:sym typeface="Oswald"/>
            </a:endParaRPr>
          </a:p>
        </p:txBody>
      </p:sp>
      <p:sp>
        <p:nvSpPr>
          <p:cNvPr id="433" name="Google Shape;433;p40"/>
          <p:cNvSpPr/>
          <p:nvPr/>
        </p:nvSpPr>
        <p:spPr>
          <a:xfrm>
            <a:off x="4473033" y="4846333"/>
            <a:ext cx="2857500" cy="9144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5A6473"/>
              </a:buClr>
              <a:buSzPts val="1300"/>
              <a:buFont typeface="Calibri"/>
              <a:buNone/>
            </a:pPr>
            <a:r>
              <a:rPr lang="en-US" sz="2000" i="0" u="none" strike="noStrike" cap="none">
                <a:solidFill>
                  <a:srgbClr val="5A6473"/>
                </a:solidFill>
                <a:latin typeface="Lexend"/>
                <a:ea typeface="Lexend"/>
                <a:cs typeface="Lexend"/>
                <a:sym typeface="Lexend"/>
              </a:rPr>
              <a:t>Choosing which ends to serve, and </a:t>
            </a:r>
            <a:r>
              <a:rPr lang="en-US" sz="2000" b="1" i="0" u="none" strike="noStrike" cap="none">
                <a:solidFill>
                  <a:srgbClr val="5A6473"/>
                </a:solidFill>
                <a:latin typeface="Lexend"/>
                <a:ea typeface="Lexend"/>
                <a:cs typeface="Lexend"/>
                <a:sym typeface="Lexend"/>
              </a:rPr>
              <a:t>which to forgo</a:t>
            </a:r>
            <a:r>
              <a:rPr lang="en-US" sz="2000" i="0" u="none" strike="noStrike" cap="none">
                <a:solidFill>
                  <a:srgbClr val="5A6473"/>
                </a:solidFill>
                <a:latin typeface="Lexend"/>
                <a:ea typeface="Lexend"/>
                <a:cs typeface="Lexend"/>
                <a:sym typeface="Lexend"/>
              </a:rPr>
              <a:t>.</a:t>
            </a:r>
            <a:endParaRPr sz="2000" i="0" u="none" strike="noStrike" cap="none">
              <a:solidFill>
                <a:schemeClr val="dk1"/>
              </a:solidFill>
              <a:latin typeface="Lexend"/>
              <a:ea typeface="Lexend"/>
              <a:cs typeface="Lexend"/>
              <a:sym typeface="Lexend"/>
            </a:endParaRPr>
          </a:p>
        </p:txBody>
      </p:sp>
      <p:sp>
        <p:nvSpPr>
          <p:cNvPr id="434" name="Google Shape;434;p40"/>
          <p:cNvSpPr/>
          <p:nvPr/>
        </p:nvSpPr>
        <p:spPr>
          <a:xfrm>
            <a:off x="8092440" y="3794760"/>
            <a:ext cx="3566100" cy="2148900"/>
          </a:xfrm>
          <a:prstGeom prst="roundRect">
            <a:avLst>
              <a:gd name="adj" fmla="val 3404"/>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435" name="Google Shape;435;p40"/>
          <p:cNvSpPr/>
          <p:nvPr/>
        </p:nvSpPr>
        <p:spPr>
          <a:xfrm>
            <a:off x="8366760" y="4069080"/>
            <a:ext cx="640500" cy="640500"/>
          </a:xfrm>
          <a:prstGeom prst="ellipse">
            <a:avLst/>
          </a:prstGeom>
          <a:solidFill>
            <a:srgbClr val="EAEE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6" name="Google Shape;436;p40" descr="preencoded.png"/>
          <p:cNvPicPr preferRelativeResize="0"/>
          <p:nvPr/>
        </p:nvPicPr>
        <p:blipFill rotWithShape="1">
          <a:blip r:embed="rId8">
            <a:alphaModFix/>
          </a:blip>
          <a:srcRect/>
          <a:stretch/>
        </p:blipFill>
        <p:spPr>
          <a:xfrm>
            <a:off x="8531352" y="4233672"/>
            <a:ext cx="310896" cy="310896"/>
          </a:xfrm>
          <a:prstGeom prst="rect">
            <a:avLst/>
          </a:prstGeom>
          <a:noFill/>
          <a:ln>
            <a:noFill/>
          </a:ln>
        </p:spPr>
      </p:pic>
      <p:sp>
        <p:nvSpPr>
          <p:cNvPr id="437" name="Google Shape;437;p40"/>
          <p:cNvSpPr/>
          <p:nvPr/>
        </p:nvSpPr>
        <p:spPr>
          <a:xfrm>
            <a:off x="9144000" y="4069080"/>
            <a:ext cx="23775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900"/>
              <a:buFont typeface="Cambria"/>
              <a:buNone/>
            </a:pPr>
            <a:r>
              <a:rPr lang="en-US" sz="3100" b="1" i="0" u="none" strike="noStrike" cap="none">
                <a:solidFill>
                  <a:srgbClr val="1B2A4A"/>
                </a:solidFill>
                <a:latin typeface="Oswald"/>
                <a:ea typeface="Oswald"/>
                <a:cs typeface="Oswald"/>
                <a:sym typeface="Oswald"/>
              </a:rPr>
              <a:t>Value</a:t>
            </a:r>
            <a:endParaRPr sz="3100" i="0" u="none" strike="noStrike" cap="none">
              <a:solidFill>
                <a:schemeClr val="dk1"/>
              </a:solidFill>
              <a:latin typeface="Oswald"/>
              <a:ea typeface="Oswald"/>
              <a:cs typeface="Oswald"/>
              <a:sym typeface="Oswald"/>
            </a:endParaRPr>
          </a:p>
        </p:txBody>
      </p:sp>
      <p:sp>
        <p:nvSpPr>
          <p:cNvPr id="438" name="Google Shape;438;p40"/>
          <p:cNvSpPr/>
          <p:nvPr/>
        </p:nvSpPr>
        <p:spPr>
          <a:xfrm>
            <a:off x="8366760" y="4846320"/>
            <a:ext cx="3063300" cy="9144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5A6473"/>
              </a:buClr>
              <a:buSzPts val="1300"/>
              <a:buFont typeface="Calibri"/>
              <a:buNone/>
            </a:pPr>
            <a:r>
              <a:rPr lang="en-US" sz="2000" i="0" u="none" strike="noStrike" cap="none">
                <a:solidFill>
                  <a:srgbClr val="5A6473"/>
                </a:solidFill>
                <a:latin typeface="Lexend"/>
                <a:ea typeface="Lexend"/>
                <a:cs typeface="Lexend"/>
                <a:sym typeface="Lexend"/>
              </a:rPr>
              <a:t>A ranking of ends, revealed through the </a:t>
            </a:r>
            <a:r>
              <a:rPr lang="en-US" sz="2000" b="1" i="0" u="none" strike="noStrike" cap="none">
                <a:solidFill>
                  <a:srgbClr val="5A6473"/>
                </a:solidFill>
                <a:latin typeface="Lexend"/>
                <a:ea typeface="Lexend"/>
                <a:cs typeface="Lexend"/>
                <a:sym typeface="Lexend"/>
              </a:rPr>
              <a:t>choices </a:t>
            </a:r>
            <a:r>
              <a:rPr lang="en-US" sz="2000" i="0" u="none" strike="noStrike" cap="none">
                <a:solidFill>
                  <a:srgbClr val="5A6473"/>
                </a:solidFill>
                <a:latin typeface="Lexend"/>
                <a:ea typeface="Lexend"/>
                <a:cs typeface="Lexend"/>
                <a:sym typeface="Lexend"/>
              </a:rPr>
              <a:t>a person makes.</a:t>
            </a:r>
            <a:endParaRPr sz="2000" i="0" u="none" strike="noStrike" cap="none">
              <a:solidFill>
                <a:schemeClr val="dk1"/>
              </a:solidFill>
              <a:latin typeface="Lexend"/>
              <a:ea typeface="Lexend"/>
              <a:cs typeface="Lexend"/>
              <a:sym typeface="Lexend"/>
            </a:endParaRPr>
          </a:p>
        </p:txBody>
      </p:sp>
      <p:sp>
        <p:nvSpPr>
          <p:cNvPr id="439" name="Google Shape;439;p40"/>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440" name="Google Shape;440;p40"/>
          <p:cNvPicPr preferRelativeResize="0"/>
          <p:nvPr/>
        </p:nvPicPr>
        <p:blipFill>
          <a:blip r:embed="rId9">
            <a:alphaModFix/>
          </a:blip>
          <a:stretch>
            <a:fillRect/>
          </a:stretch>
        </p:blipFill>
        <p:spPr>
          <a:xfrm>
            <a:off x="10367210" y="82298"/>
            <a:ext cx="1748865" cy="5669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41"/>
          <p:cNvPicPr preferRelativeResize="0"/>
          <p:nvPr/>
        </p:nvPicPr>
        <p:blipFill>
          <a:blip r:embed="rId3">
            <a:alphaModFix/>
          </a:blip>
          <a:stretch>
            <a:fillRect/>
          </a:stretch>
        </p:blipFill>
        <p:spPr>
          <a:xfrm>
            <a:off x="10367210" y="82298"/>
            <a:ext cx="1748865" cy="566925"/>
          </a:xfrm>
          <a:prstGeom prst="rect">
            <a:avLst/>
          </a:prstGeom>
          <a:noFill/>
          <a:ln>
            <a:noFill/>
          </a:ln>
        </p:spPr>
      </p:pic>
      <p:pic>
        <p:nvPicPr>
          <p:cNvPr id="446" name="Google Shape;446;p41"/>
          <p:cNvPicPr preferRelativeResize="0"/>
          <p:nvPr/>
        </p:nvPicPr>
        <p:blipFill>
          <a:blip r:embed="rId4">
            <a:alphaModFix/>
          </a:blip>
          <a:stretch>
            <a:fillRect/>
          </a:stretch>
        </p:blipFill>
        <p:spPr>
          <a:xfrm>
            <a:off x="941074" y="852423"/>
            <a:ext cx="10309853" cy="5802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451"/>
        <p:cNvGrpSpPr/>
        <p:nvPr/>
      </p:nvGrpSpPr>
      <p:grpSpPr>
        <a:xfrm>
          <a:off x="0" y="0"/>
          <a:ext cx="0" cy="0"/>
          <a:chOff x="0" y="0"/>
          <a:chExt cx="0" cy="0"/>
        </a:xfrm>
      </p:grpSpPr>
      <p:sp>
        <p:nvSpPr>
          <p:cNvPr id="452" name="Google Shape;452;p42"/>
          <p:cNvSpPr/>
          <p:nvPr/>
        </p:nvSpPr>
        <p:spPr>
          <a:xfrm>
            <a:off x="502920" y="502920"/>
            <a:ext cx="566700" cy="566700"/>
          </a:xfrm>
          <a:prstGeom prst="ellipse">
            <a:avLst/>
          </a:prstGeom>
          <a:solidFill>
            <a:srgbClr val="1B2A4A"/>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3" name="Google Shape;453;p42" descr="preencoded.png"/>
          <p:cNvPicPr preferRelativeResize="0"/>
          <p:nvPr/>
        </p:nvPicPr>
        <p:blipFill rotWithShape="1">
          <a:blip r:embed="rId3">
            <a:alphaModFix/>
          </a:blip>
          <a:srcRect/>
          <a:stretch/>
        </p:blipFill>
        <p:spPr>
          <a:xfrm>
            <a:off x="649224" y="649224"/>
            <a:ext cx="274320" cy="274320"/>
          </a:xfrm>
          <a:prstGeom prst="rect">
            <a:avLst/>
          </a:prstGeom>
          <a:noFill/>
          <a:ln>
            <a:noFill/>
          </a:ln>
        </p:spPr>
      </p:pic>
      <p:sp>
        <p:nvSpPr>
          <p:cNvPr id="454" name="Google Shape;454;p42"/>
          <p:cNvSpPr/>
          <p:nvPr/>
        </p:nvSpPr>
        <p:spPr>
          <a:xfrm>
            <a:off x="1207008" y="484632"/>
            <a:ext cx="100584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3100"/>
              <a:buFont typeface="Cambria"/>
              <a:buNone/>
            </a:pPr>
            <a:r>
              <a:rPr lang="en-US" sz="3100" b="1">
                <a:solidFill>
                  <a:srgbClr val="214291"/>
                </a:solidFill>
                <a:latin typeface="Cambria"/>
                <a:ea typeface="Cambria"/>
                <a:cs typeface="Cambria"/>
                <a:sym typeface="Cambria"/>
              </a:rPr>
              <a:t>A Story from the Perspective of a Groundskeeper</a:t>
            </a:r>
            <a:endParaRPr sz="3100" b="0" i="0" u="none" strike="noStrike" cap="none">
              <a:solidFill>
                <a:srgbClr val="214291"/>
              </a:solidFill>
              <a:latin typeface="Calibri"/>
              <a:ea typeface="Calibri"/>
              <a:cs typeface="Calibri"/>
              <a:sym typeface="Calibri"/>
            </a:endParaRPr>
          </a:p>
        </p:txBody>
      </p:sp>
      <p:sp>
        <p:nvSpPr>
          <p:cNvPr id="455" name="Google Shape;455;p42"/>
          <p:cNvSpPr/>
          <p:nvPr/>
        </p:nvSpPr>
        <p:spPr>
          <a:xfrm>
            <a:off x="502920" y="1325880"/>
            <a:ext cx="11156100" cy="822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2A2A2A"/>
              </a:buClr>
              <a:buSzPts val="1600"/>
              <a:buFont typeface="Calibri"/>
              <a:buNone/>
            </a:pPr>
            <a:r>
              <a:rPr lang="en-US" sz="1900">
                <a:solidFill>
                  <a:srgbClr val="214291"/>
                </a:solidFill>
                <a:latin typeface="Lexend"/>
                <a:ea typeface="Lexend"/>
                <a:cs typeface="Lexend"/>
                <a:sym typeface="Lexend"/>
              </a:rPr>
              <a:t>It's a brutal afternoon doubleheader in the Arizona heat, and the clubhouse has only a limited supply of cold, fresh water left in the cooler. The Diamondbacks' manager has to decide how to ration it. Each use serves a different end — and he can't fund them all.</a:t>
            </a:r>
            <a:endParaRPr sz="1900" i="0" u="none" strike="noStrike" cap="none">
              <a:solidFill>
                <a:srgbClr val="214291"/>
              </a:solidFill>
              <a:latin typeface="Lexend"/>
              <a:ea typeface="Lexend"/>
              <a:cs typeface="Lexend"/>
              <a:sym typeface="Lexend"/>
            </a:endParaRPr>
          </a:p>
        </p:txBody>
      </p:sp>
      <p:sp>
        <p:nvSpPr>
          <p:cNvPr id="456" name="Google Shape;456;p42"/>
          <p:cNvSpPr/>
          <p:nvPr/>
        </p:nvSpPr>
        <p:spPr>
          <a:xfrm>
            <a:off x="502933" y="2377432"/>
            <a:ext cx="3566100" cy="3712500"/>
          </a:xfrm>
          <a:prstGeom prst="roundRect">
            <a:avLst>
              <a:gd name="adj" fmla="val 2500"/>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2"/>
          <p:cNvSpPr/>
          <p:nvPr/>
        </p:nvSpPr>
        <p:spPr>
          <a:xfrm>
            <a:off x="1828800" y="2697480"/>
            <a:ext cx="914400" cy="9144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8" name="Google Shape;458;p42" descr="preencoded.png"/>
          <p:cNvPicPr preferRelativeResize="0"/>
          <p:nvPr/>
        </p:nvPicPr>
        <p:blipFill rotWithShape="1">
          <a:blip r:embed="rId3">
            <a:alphaModFix/>
          </a:blip>
          <a:srcRect/>
          <a:stretch/>
        </p:blipFill>
        <p:spPr>
          <a:xfrm>
            <a:off x="2075688" y="2944368"/>
            <a:ext cx="420624" cy="420624"/>
          </a:xfrm>
          <a:prstGeom prst="rect">
            <a:avLst/>
          </a:prstGeom>
          <a:noFill/>
          <a:ln>
            <a:noFill/>
          </a:ln>
        </p:spPr>
      </p:pic>
      <p:sp>
        <p:nvSpPr>
          <p:cNvPr id="459" name="Google Shape;459;p42"/>
          <p:cNvSpPr/>
          <p:nvPr/>
        </p:nvSpPr>
        <p:spPr>
          <a:xfrm>
            <a:off x="685800" y="3703320"/>
            <a:ext cx="32004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1B2A4A"/>
              </a:buClr>
              <a:buSzPts val="2300"/>
              <a:buFont typeface="Cambria"/>
              <a:buNone/>
            </a:pPr>
            <a:r>
              <a:rPr lang="en-US" sz="2900" b="1">
                <a:solidFill>
                  <a:srgbClr val="214291"/>
                </a:solidFill>
                <a:latin typeface="Oswald"/>
                <a:ea typeface="Oswald"/>
                <a:cs typeface="Oswald"/>
                <a:sym typeface="Oswald"/>
              </a:rPr>
              <a:t>Hydration</a:t>
            </a:r>
            <a:endParaRPr sz="2900" i="0" u="none" strike="noStrike" cap="none">
              <a:solidFill>
                <a:srgbClr val="214291"/>
              </a:solidFill>
              <a:latin typeface="Oswald"/>
              <a:ea typeface="Oswald"/>
              <a:cs typeface="Oswald"/>
              <a:sym typeface="Oswald"/>
            </a:endParaRPr>
          </a:p>
        </p:txBody>
      </p:sp>
      <p:sp>
        <p:nvSpPr>
          <p:cNvPr id="460" name="Google Shape;460;p42"/>
          <p:cNvSpPr/>
          <p:nvPr/>
        </p:nvSpPr>
        <p:spPr>
          <a:xfrm>
            <a:off x="685800" y="4235962"/>
            <a:ext cx="3200400" cy="2445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C8102E"/>
              </a:buClr>
              <a:buSzPts val="1300"/>
              <a:buFont typeface="Calibri"/>
              <a:buNone/>
            </a:pPr>
            <a:r>
              <a:rPr lang="en-US" sz="1600" b="1" i="0" u="none" strike="noStrike" cap="none">
                <a:solidFill>
                  <a:srgbClr val="C8102E"/>
                </a:solidFill>
                <a:latin typeface="Lexend"/>
                <a:ea typeface="Lexend"/>
                <a:cs typeface="Lexend"/>
                <a:sym typeface="Lexend"/>
              </a:rPr>
              <a:t>End:  </a:t>
            </a:r>
            <a:r>
              <a:rPr lang="en-US" sz="1600" b="1">
                <a:solidFill>
                  <a:srgbClr val="1B2A4A"/>
                </a:solidFill>
                <a:latin typeface="Lexend"/>
                <a:ea typeface="Lexend"/>
                <a:cs typeface="Lexend"/>
                <a:sym typeface="Lexend"/>
              </a:rPr>
              <a:t>Performance (survival of the game) </a:t>
            </a:r>
            <a:endParaRPr sz="1600" i="0" u="none" strike="noStrike" cap="none">
              <a:solidFill>
                <a:schemeClr val="dk1"/>
              </a:solidFill>
              <a:latin typeface="Lexend"/>
              <a:ea typeface="Lexend"/>
              <a:cs typeface="Lexend"/>
              <a:sym typeface="Lexend"/>
            </a:endParaRPr>
          </a:p>
        </p:txBody>
      </p:sp>
      <p:sp>
        <p:nvSpPr>
          <p:cNvPr id="461" name="Google Shape;461;p42"/>
          <p:cNvSpPr/>
          <p:nvPr/>
        </p:nvSpPr>
        <p:spPr>
          <a:xfrm>
            <a:off x="822967" y="4526254"/>
            <a:ext cx="2926500" cy="13572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rgbClr val="5A6473"/>
              </a:buClr>
              <a:buSzPts val="1200"/>
              <a:buFont typeface="Calibri"/>
              <a:buNone/>
            </a:pPr>
            <a:r>
              <a:rPr lang="en-US" sz="1500">
                <a:solidFill>
                  <a:srgbClr val="5A6473"/>
                </a:solidFill>
                <a:latin typeface="Lexend"/>
                <a:ea typeface="Lexend"/>
                <a:cs typeface="Lexend"/>
                <a:sym typeface="Lexend"/>
              </a:rPr>
              <a:t>Keeping his players hydrated enough to stay on the field and compete — the most urgent need the water can meet. </a:t>
            </a:r>
            <a:endParaRPr sz="1500" i="0" u="none" strike="noStrike" cap="none">
              <a:solidFill>
                <a:srgbClr val="5A6473"/>
              </a:solidFill>
              <a:latin typeface="Lexend"/>
              <a:ea typeface="Lexend"/>
              <a:cs typeface="Lexend"/>
              <a:sym typeface="Lexend"/>
            </a:endParaRPr>
          </a:p>
        </p:txBody>
      </p:sp>
      <p:sp>
        <p:nvSpPr>
          <p:cNvPr id="462" name="Google Shape;462;p42"/>
          <p:cNvSpPr/>
          <p:nvPr/>
        </p:nvSpPr>
        <p:spPr>
          <a:xfrm>
            <a:off x="4297687" y="2377432"/>
            <a:ext cx="3566100" cy="3712500"/>
          </a:xfrm>
          <a:prstGeom prst="roundRect">
            <a:avLst>
              <a:gd name="adj" fmla="val 2500"/>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2"/>
          <p:cNvSpPr/>
          <p:nvPr/>
        </p:nvSpPr>
        <p:spPr>
          <a:xfrm>
            <a:off x="5623560" y="2697480"/>
            <a:ext cx="914400" cy="9144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p42" descr="preencoded.png"/>
          <p:cNvPicPr preferRelativeResize="0"/>
          <p:nvPr/>
        </p:nvPicPr>
        <p:blipFill rotWithShape="1">
          <a:blip r:embed="rId3">
            <a:alphaModFix/>
          </a:blip>
          <a:srcRect/>
          <a:stretch/>
        </p:blipFill>
        <p:spPr>
          <a:xfrm>
            <a:off x="5870448" y="2944368"/>
            <a:ext cx="420624" cy="420624"/>
          </a:xfrm>
          <a:prstGeom prst="rect">
            <a:avLst/>
          </a:prstGeom>
          <a:noFill/>
          <a:ln>
            <a:noFill/>
          </a:ln>
        </p:spPr>
      </p:pic>
      <p:sp>
        <p:nvSpPr>
          <p:cNvPr id="465" name="Google Shape;465;p42"/>
          <p:cNvSpPr/>
          <p:nvPr/>
        </p:nvSpPr>
        <p:spPr>
          <a:xfrm>
            <a:off x="4480560" y="3703320"/>
            <a:ext cx="32004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1B2A4A"/>
              </a:buClr>
              <a:buSzPts val="2300"/>
              <a:buFont typeface="Cambria"/>
              <a:buNone/>
            </a:pPr>
            <a:r>
              <a:rPr lang="en-US" sz="2900" b="1">
                <a:solidFill>
                  <a:srgbClr val="214291"/>
                </a:solidFill>
                <a:latin typeface="Oswald"/>
                <a:ea typeface="Oswald"/>
                <a:cs typeface="Oswald"/>
                <a:sym typeface="Oswald"/>
              </a:rPr>
              <a:t>Cooling down</a:t>
            </a:r>
            <a:endParaRPr sz="2900" i="0" u="none" strike="noStrike" cap="none">
              <a:solidFill>
                <a:srgbClr val="214291"/>
              </a:solidFill>
              <a:latin typeface="Oswald"/>
              <a:ea typeface="Oswald"/>
              <a:cs typeface="Oswald"/>
              <a:sym typeface="Oswald"/>
            </a:endParaRPr>
          </a:p>
        </p:txBody>
      </p:sp>
      <p:sp>
        <p:nvSpPr>
          <p:cNvPr id="466" name="Google Shape;466;p42"/>
          <p:cNvSpPr/>
          <p:nvPr/>
        </p:nvSpPr>
        <p:spPr>
          <a:xfrm>
            <a:off x="4480560" y="4160520"/>
            <a:ext cx="3200400" cy="320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C8102E"/>
              </a:buClr>
              <a:buSzPts val="1300"/>
              <a:buFont typeface="Calibri"/>
              <a:buNone/>
            </a:pPr>
            <a:r>
              <a:rPr lang="en-US" sz="1600" b="1" i="0" u="none" strike="noStrike" cap="none">
                <a:solidFill>
                  <a:srgbClr val="C8102E"/>
                </a:solidFill>
                <a:latin typeface="Lexend"/>
                <a:ea typeface="Lexend"/>
                <a:cs typeface="Lexend"/>
                <a:sym typeface="Lexend"/>
              </a:rPr>
              <a:t>End:  </a:t>
            </a:r>
            <a:r>
              <a:rPr lang="en-US" sz="1600" b="1">
                <a:solidFill>
                  <a:srgbClr val="1B2A4A"/>
                </a:solidFill>
                <a:latin typeface="Lexend"/>
                <a:ea typeface="Lexend"/>
                <a:cs typeface="Lexend"/>
                <a:sym typeface="Lexend"/>
              </a:rPr>
              <a:t>Recovery</a:t>
            </a:r>
            <a:endParaRPr sz="1600" i="0" u="none" strike="noStrike" cap="none">
              <a:solidFill>
                <a:schemeClr val="dk1"/>
              </a:solidFill>
              <a:latin typeface="Lexend"/>
              <a:ea typeface="Lexend"/>
              <a:cs typeface="Lexend"/>
              <a:sym typeface="Lexend"/>
            </a:endParaRPr>
          </a:p>
        </p:txBody>
      </p:sp>
      <p:sp>
        <p:nvSpPr>
          <p:cNvPr id="467" name="Google Shape;467;p42"/>
          <p:cNvSpPr/>
          <p:nvPr/>
        </p:nvSpPr>
        <p:spPr>
          <a:xfrm>
            <a:off x="4617719" y="4526254"/>
            <a:ext cx="2926500" cy="13572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rgbClr val="5A6473"/>
              </a:buClr>
              <a:buSzPts val="1200"/>
              <a:buFont typeface="Calibri"/>
              <a:buNone/>
            </a:pPr>
            <a:r>
              <a:rPr lang="en-US" sz="1500">
                <a:solidFill>
                  <a:srgbClr val="5A6473"/>
                </a:solidFill>
                <a:latin typeface="Lexend"/>
                <a:ea typeface="Lexend"/>
                <a:cs typeface="Lexend"/>
                <a:sym typeface="Lexend"/>
              </a:rPr>
              <a:t>Cold towels and cooling between innings, valued once players are hydrated enough to keep playing.</a:t>
            </a:r>
            <a:endParaRPr sz="1500" i="0" u="none" strike="noStrike" cap="none">
              <a:solidFill>
                <a:srgbClr val="5A6473"/>
              </a:solidFill>
              <a:latin typeface="Lexend"/>
              <a:ea typeface="Lexend"/>
              <a:cs typeface="Lexend"/>
              <a:sym typeface="Lexend"/>
            </a:endParaRPr>
          </a:p>
        </p:txBody>
      </p:sp>
      <p:sp>
        <p:nvSpPr>
          <p:cNvPr id="468" name="Google Shape;468;p42"/>
          <p:cNvSpPr/>
          <p:nvPr/>
        </p:nvSpPr>
        <p:spPr>
          <a:xfrm>
            <a:off x="8092440" y="2377432"/>
            <a:ext cx="3566100" cy="3712500"/>
          </a:xfrm>
          <a:prstGeom prst="roundRect">
            <a:avLst>
              <a:gd name="adj" fmla="val 2500"/>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2"/>
          <p:cNvSpPr/>
          <p:nvPr/>
        </p:nvSpPr>
        <p:spPr>
          <a:xfrm>
            <a:off x="9418320" y="2697480"/>
            <a:ext cx="914400" cy="9144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0" name="Google Shape;470;p42" descr="preencoded.png"/>
          <p:cNvPicPr preferRelativeResize="0"/>
          <p:nvPr/>
        </p:nvPicPr>
        <p:blipFill rotWithShape="1">
          <a:blip r:embed="rId3">
            <a:alphaModFix/>
          </a:blip>
          <a:srcRect/>
          <a:stretch/>
        </p:blipFill>
        <p:spPr>
          <a:xfrm>
            <a:off x="9665208" y="2944368"/>
            <a:ext cx="420624" cy="420624"/>
          </a:xfrm>
          <a:prstGeom prst="rect">
            <a:avLst/>
          </a:prstGeom>
          <a:noFill/>
          <a:ln>
            <a:noFill/>
          </a:ln>
        </p:spPr>
      </p:pic>
      <p:sp>
        <p:nvSpPr>
          <p:cNvPr id="471" name="Google Shape;471;p42"/>
          <p:cNvSpPr/>
          <p:nvPr/>
        </p:nvSpPr>
        <p:spPr>
          <a:xfrm>
            <a:off x="8275320" y="3703320"/>
            <a:ext cx="32004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1B2A4A"/>
              </a:buClr>
              <a:buSzPts val="2300"/>
              <a:buFont typeface="Cambria"/>
              <a:buNone/>
            </a:pPr>
            <a:r>
              <a:rPr lang="en-US" sz="2900" b="1">
                <a:solidFill>
                  <a:srgbClr val="214291"/>
                </a:solidFill>
                <a:latin typeface="Oswald"/>
                <a:ea typeface="Oswald"/>
                <a:cs typeface="Oswald"/>
                <a:sym typeface="Oswald"/>
              </a:rPr>
              <a:t>Celebration</a:t>
            </a:r>
            <a:endParaRPr sz="2900" i="0" u="none" strike="noStrike" cap="none">
              <a:solidFill>
                <a:srgbClr val="214291"/>
              </a:solidFill>
              <a:latin typeface="Oswald"/>
              <a:ea typeface="Oswald"/>
              <a:cs typeface="Oswald"/>
              <a:sym typeface="Oswald"/>
            </a:endParaRPr>
          </a:p>
        </p:txBody>
      </p:sp>
      <p:sp>
        <p:nvSpPr>
          <p:cNvPr id="472" name="Google Shape;472;p42"/>
          <p:cNvSpPr/>
          <p:nvPr/>
        </p:nvSpPr>
        <p:spPr>
          <a:xfrm>
            <a:off x="8275320" y="4160520"/>
            <a:ext cx="3200400" cy="3201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C8102E"/>
              </a:buClr>
              <a:buSzPts val="1300"/>
              <a:buFont typeface="Calibri"/>
              <a:buNone/>
            </a:pPr>
            <a:r>
              <a:rPr lang="en-US" sz="1600" b="1" i="0" u="none" strike="noStrike" cap="none">
                <a:solidFill>
                  <a:srgbClr val="C8102E"/>
                </a:solidFill>
                <a:latin typeface="Lexend"/>
                <a:ea typeface="Lexend"/>
                <a:cs typeface="Lexend"/>
                <a:sym typeface="Lexend"/>
              </a:rPr>
              <a:t>End:  </a:t>
            </a:r>
            <a:r>
              <a:rPr lang="en-US" sz="1600" b="1" i="0" u="none" strike="noStrike" cap="none">
                <a:solidFill>
                  <a:srgbClr val="1B2A4A"/>
                </a:solidFill>
                <a:latin typeface="Lexend"/>
                <a:ea typeface="Lexend"/>
                <a:cs typeface="Lexend"/>
                <a:sym typeface="Lexend"/>
              </a:rPr>
              <a:t>Fun</a:t>
            </a:r>
            <a:endParaRPr sz="1600" i="0" u="none" strike="noStrike" cap="none">
              <a:solidFill>
                <a:schemeClr val="dk1"/>
              </a:solidFill>
              <a:latin typeface="Lexend"/>
              <a:ea typeface="Lexend"/>
              <a:cs typeface="Lexend"/>
              <a:sym typeface="Lexend"/>
            </a:endParaRPr>
          </a:p>
        </p:txBody>
      </p:sp>
      <p:sp>
        <p:nvSpPr>
          <p:cNvPr id="473" name="Google Shape;473;p42"/>
          <p:cNvSpPr/>
          <p:nvPr/>
        </p:nvSpPr>
        <p:spPr>
          <a:xfrm>
            <a:off x="8412472" y="4526254"/>
            <a:ext cx="2926500" cy="1357200"/>
          </a:xfrm>
          <a:prstGeom prst="rect">
            <a:avLst/>
          </a:prstGeom>
          <a:noFill/>
          <a:ln>
            <a:noFill/>
          </a:ln>
        </p:spPr>
        <p:txBody>
          <a:bodyPr spcFirstLastPara="1" wrap="square" lIns="0" tIns="0" rIns="0" bIns="0" anchor="ctr" anchorCtr="0">
            <a:noAutofit/>
          </a:bodyPr>
          <a:lstStyle/>
          <a:p>
            <a:pPr marL="0" marR="0" lvl="0" indent="0" algn="ctr" rtl="0">
              <a:lnSpc>
                <a:spcPct val="110000"/>
              </a:lnSpc>
              <a:spcBef>
                <a:spcPts val="0"/>
              </a:spcBef>
              <a:spcAft>
                <a:spcPts val="0"/>
              </a:spcAft>
              <a:buClr>
                <a:srgbClr val="5A6473"/>
              </a:buClr>
              <a:buSzPts val="1200"/>
              <a:buFont typeface="Calibri"/>
              <a:buNone/>
            </a:pPr>
            <a:r>
              <a:rPr lang="en-US" sz="1600">
                <a:solidFill>
                  <a:srgbClr val="5A6473"/>
                </a:solidFill>
                <a:latin typeface="Lexend"/>
                <a:ea typeface="Lexend"/>
                <a:cs typeface="Lexend"/>
                <a:sym typeface="Lexend"/>
              </a:rPr>
              <a:t>A water-cooler dump on the rookie after a walk-off — worthwhile only when there's water to spare. </a:t>
            </a:r>
            <a:endParaRPr sz="1600" i="0" u="none" strike="noStrike" cap="none">
              <a:solidFill>
                <a:srgbClr val="5A6473"/>
              </a:solidFill>
              <a:latin typeface="Lexend"/>
              <a:ea typeface="Lexend"/>
              <a:cs typeface="Lexend"/>
              <a:sym typeface="Lexend"/>
            </a:endParaRPr>
          </a:p>
        </p:txBody>
      </p:sp>
      <p:sp>
        <p:nvSpPr>
          <p:cNvPr id="474" name="Google Shape;474;p42"/>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475" name="Google Shape;475;p42"/>
          <p:cNvPicPr preferRelativeResize="0"/>
          <p:nvPr/>
        </p:nvPicPr>
        <p:blipFill>
          <a:blip r:embed="rId4">
            <a:alphaModFix/>
          </a:blip>
          <a:stretch>
            <a:fillRect/>
          </a:stretch>
        </p:blipFill>
        <p:spPr>
          <a:xfrm>
            <a:off x="10367210" y="82298"/>
            <a:ext cx="1748865" cy="5669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480"/>
        <p:cNvGrpSpPr/>
        <p:nvPr/>
      </p:nvGrpSpPr>
      <p:grpSpPr>
        <a:xfrm>
          <a:off x="0" y="0"/>
          <a:ext cx="0" cy="0"/>
          <a:chOff x="0" y="0"/>
          <a:chExt cx="0" cy="0"/>
        </a:xfrm>
      </p:grpSpPr>
      <p:sp>
        <p:nvSpPr>
          <p:cNvPr id="481" name="Google Shape;481;p43"/>
          <p:cNvSpPr/>
          <p:nvPr/>
        </p:nvSpPr>
        <p:spPr>
          <a:xfrm>
            <a:off x="502920" y="502920"/>
            <a:ext cx="566700" cy="566700"/>
          </a:xfrm>
          <a:prstGeom prst="ellipse">
            <a:avLst/>
          </a:prstGeom>
          <a:solidFill>
            <a:srgbClr val="1B2A4A"/>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2" name="Google Shape;482;p43" descr="preencoded.png"/>
          <p:cNvPicPr preferRelativeResize="0"/>
          <p:nvPr/>
        </p:nvPicPr>
        <p:blipFill rotWithShape="1">
          <a:blip r:embed="rId3">
            <a:alphaModFix/>
          </a:blip>
          <a:srcRect/>
          <a:stretch/>
        </p:blipFill>
        <p:spPr>
          <a:xfrm>
            <a:off x="649224" y="649224"/>
            <a:ext cx="274320" cy="274320"/>
          </a:xfrm>
          <a:prstGeom prst="rect">
            <a:avLst/>
          </a:prstGeom>
          <a:noFill/>
          <a:ln>
            <a:noFill/>
          </a:ln>
        </p:spPr>
      </p:pic>
      <p:sp>
        <p:nvSpPr>
          <p:cNvPr id="483" name="Google Shape;483;p43"/>
          <p:cNvSpPr/>
          <p:nvPr/>
        </p:nvSpPr>
        <p:spPr>
          <a:xfrm>
            <a:off x="1207008" y="484632"/>
            <a:ext cx="100584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3100"/>
              <a:buFont typeface="Cambria"/>
              <a:buNone/>
            </a:pPr>
            <a:r>
              <a:rPr lang="en-US" sz="3300" b="1" i="0" u="none" strike="noStrike" cap="none">
                <a:solidFill>
                  <a:srgbClr val="1B2A4A"/>
                </a:solidFill>
                <a:latin typeface="Oswald"/>
                <a:ea typeface="Oswald"/>
                <a:cs typeface="Oswald"/>
                <a:sym typeface="Oswald"/>
              </a:rPr>
              <a:t>Value scale &amp; opportunity cost</a:t>
            </a:r>
            <a:endParaRPr sz="3300" i="0" u="none" strike="noStrike" cap="none">
              <a:solidFill>
                <a:schemeClr val="dk1"/>
              </a:solidFill>
              <a:latin typeface="Oswald"/>
              <a:ea typeface="Oswald"/>
              <a:cs typeface="Oswald"/>
              <a:sym typeface="Oswald"/>
            </a:endParaRPr>
          </a:p>
        </p:txBody>
      </p:sp>
      <p:sp>
        <p:nvSpPr>
          <p:cNvPr id="484" name="Google Shape;484;p43"/>
          <p:cNvSpPr/>
          <p:nvPr/>
        </p:nvSpPr>
        <p:spPr>
          <a:xfrm>
            <a:off x="502920" y="1325880"/>
            <a:ext cx="6400800" cy="10977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2A2A2A"/>
              </a:buClr>
              <a:buSzPts val="1600"/>
              <a:buFont typeface="Calibri"/>
              <a:buNone/>
            </a:pPr>
            <a:r>
              <a:rPr lang="en-US" sz="1900">
                <a:solidFill>
                  <a:srgbClr val="2A2A2A"/>
                </a:solidFill>
                <a:latin typeface="Lexend"/>
                <a:ea typeface="Lexend"/>
                <a:cs typeface="Lexend"/>
                <a:sym typeface="Lexend"/>
              </a:rPr>
              <a:t>Our </a:t>
            </a:r>
            <a:r>
              <a:rPr lang="en-US" sz="1900" i="0" u="none" strike="noStrike" cap="none">
                <a:solidFill>
                  <a:srgbClr val="2A2A2A"/>
                </a:solidFill>
                <a:latin typeface="Lexend"/>
                <a:ea typeface="Lexend"/>
                <a:cs typeface="Lexend"/>
                <a:sym typeface="Lexend"/>
              </a:rPr>
              <a:t>choices reveal a ranking. With only 5 gallons </a:t>
            </a:r>
            <a:r>
              <a:rPr lang="en-US" sz="1900">
                <a:solidFill>
                  <a:srgbClr val="2A2A2A"/>
                </a:solidFill>
                <a:latin typeface="Lexend"/>
                <a:ea typeface="Lexend"/>
                <a:cs typeface="Lexend"/>
                <a:sym typeface="Lexend"/>
              </a:rPr>
              <a:t>you </a:t>
            </a:r>
            <a:r>
              <a:rPr lang="en-US" sz="1900" i="0" u="none" strike="noStrike" cap="none">
                <a:solidFill>
                  <a:srgbClr val="2A2A2A"/>
                </a:solidFill>
                <a:latin typeface="Lexend"/>
                <a:ea typeface="Lexend"/>
                <a:cs typeface="Lexend"/>
                <a:sym typeface="Lexend"/>
              </a:rPr>
              <a:t>drink; with 10 </a:t>
            </a:r>
            <a:r>
              <a:rPr lang="en-US" sz="1900">
                <a:solidFill>
                  <a:srgbClr val="2A2A2A"/>
                </a:solidFill>
                <a:latin typeface="Lexend"/>
                <a:ea typeface="Lexend"/>
                <a:cs typeface="Lexend"/>
                <a:sym typeface="Lexend"/>
              </a:rPr>
              <a:t>you </a:t>
            </a:r>
            <a:r>
              <a:rPr lang="en-US" sz="1900" i="0" u="none" strike="noStrike" cap="none">
                <a:solidFill>
                  <a:srgbClr val="2A2A2A"/>
                </a:solidFill>
                <a:latin typeface="Lexend"/>
                <a:ea typeface="Lexend"/>
                <a:cs typeface="Lexend"/>
                <a:sym typeface="Lexend"/>
              </a:rPr>
              <a:t>drink and bath</a:t>
            </a:r>
            <a:r>
              <a:rPr lang="en-US" sz="1900">
                <a:solidFill>
                  <a:srgbClr val="2A2A2A"/>
                </a:solidFill>
                <a:latin typeface="Lexend"/>
                <a:ea typeface="Lexend"/>
                <a:cs typeface="Lexend"/>
                <a:sym typeface="Lexend"/>
              </a:rPr>
              <a:t>e</a:t>
            </a:r>
            <a:r>
              <a:rPr lang="en-US" sz="1900" i="0" u="none" strike="noStrike" cap="none">
                <a:solidFill>
                  <a:srgbClr val="2A2A2A"/>
                </a:solidFill>
                <a:latin typeface="Lexend"/>
                <a:ea typeface="Lexend"/>
                <a:cs typeface="Lexend"/>
                <a:sym typeface="Lexend"/>
              </a:rPr>
              <a:t>. What </a:t>
            </a:r>
            <a:r>
              <a:rPr lang="en-US" sz="1900">
                <a:solidFill>
                  <a:srgbClr val="2A2A2A"/>
                </a:solidFill>
                <a:latin typeface="Lexend"/>
                <a:ea typeface="Lexend"/>
                <a:cs typeface="Lexend"/>
                <a:sym typeface="Lexend"/>
              </a:rPr>
              <a:t>you</a:t>
            </a:r>
            <a:r>
              <a:rPr lang="en-US" sz="1900" i="0" u="none" strike="noStrike" cap="none">
                <a:solidFill>
                  <a:srgbClr val="2A2A2A"/>
                </a:solidFill>
                <a:latin typeface="Lexend"/>
                <a:ea typeface="Lexend"/>
                <a:cs typeface="Lexend"/>
                <a:sym typeface="Lexend"/>
              </a:rPr>
              <a:t> gives up each time is the opportunity cost.</a:t>
            </a:r>
            <a:endParaRPr sz="1900" i="0" u="none" strike="noStrike" cap="none">
              <a:solidFill>
                <a:schemeClr val="dk1"/>
              </a:solidFill>
              <a:latin typeface="Lexend"/>
              <a:ea typeface="Lexend"/>
              <a:cs typeface="Lexend"/>
              <a:sym typeface="Lexend"/>
            </a:endParaRPr>
          </a:p>
        </p:txBody>
      </p:sp>
      <p:graphicFrame>
        <p:nvGraphicFramePr>
          <p:cNvPr id="485" name="Google Shape;485;p43"/>
          <p:cNvGraphicFramePr/>
          <p:nvPr/>
        </p:nvGraphicFramePr>
        <p:xfrm>
          <a:off x="502920" y="2697480"/>
          <a:ext cx="3000000" cy="3000000"/>
        </p:xfrm>
        <a:graphic>
          <a:graphicData uri="http://schemas.openxmlformats.org/drawingml/2006/table">
            <a:tbl>
              <a:tblPr>
                <a:noFill/>
                <a:tableStyleId>{E5C21FFA-027A-4112-B62F-677D415971CC}</a:tableStyleId>
              </a:tblPr>
              <a:tblGrid>
                <a:gridCol w="1113175">
                  <a:extLst>
                    <a:ext uri="{9D8B030D-6E8A-4147-A177-3AD203B41FA5}">
                      <a16:colId xmlns:a16="http://schemas.microsoft.com/office/drawing/2014/main" val="20000"/>
                    </a:ext>
                  </a:extLst>
                </a:gridCol>
                <a:gridCol w="2319125">
                  <a:extLst>
                    <a:ext uri="{9D8B030D-6E8A-4147-A177-3AD203B41FA5}">
                      <a16:colId xmlns:a16="http://schemas.microsoft.com/office/drawing/2014/main" val="20001"/>
                    </a:ext>
                  </a:extLst>
                </a:gridCol>
                <a:gridCol w="1855300">
                  <a:extLst>
                    <a:ext uri="{9D8B030D-6E8A-4147-A177-3AD203B41FA5}">
                      <a16:colId xmlns:a16="http://schemas.microsoft.com/office/drawing/2014/main" val="20002"/>
                    </a:ext>
                  </a:extLst>
                </a:gridCol>
                <a:gridCol w="1113175">
                  <a:extLst>
                    <a:ext uri="{9D8B030D-6E8A-4147-A177-3AD203B41FA5}">
                      <a16:colId xmlns:a16="http://schemas.microsoft.com/office/drawing/2014/main" val="20003"/>
                    </a:ext>
                  </a:extLst>
                </a:gridCol>
              </a:tblGrid>
              <a:tr h="530675">
                <a:tc>
                  <a:txBody>
                    <a:bodyPr/>
                    <a:lstStyle/>
                    <a:p>
                      <a:pPr marL="0" marR="0" lvl="0" indent="0" algn="ctr" rtl="0">
                        <a:spcBef>
                          <a:spcPts val="0"/>
                        </a:spcBef>
                        <a:spcAft>
                          <a:spcPts val="0"/>
                        </a:spcAft>
                        <a:buClr>
                          <a:srgbClr val="FFFFFF"/>
                        </a:buClr>
                        <a:buSzPts val="1500"/>
                        <a:buFont typeface="Calibri"/>
                        <a:buNone/>
                      </a:pPr>
                      <a:r>
                        <a:rPr lang="en-US" sz="2100" b="1" u="none" strike="noStrike" cap="none">
                          <a:solidFill>
                            <a:srgbClr val="FFFFFF"/>
                          </a:solidFill>
                          <a:latin typeface="Calibri"/>
                          <a:ea typeface="Calibri"/>
                          <a:cs typeface="Calibri"/>
                          <a:sym typeface="Calibri"/>
                        </a:rPr>
                        <a:t>Rank</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1B2A4A"/>
                    </a:solidFill>
                  </a:tcPr>
                </a:tc>
                <a:tc>
                  <a:txBody>
                    <a:bodyPr/>
                    <a:lstStyle/>
                    <a:p>
                      <a:pPr marL="0" marR="0" lvl="0" indent="0" algn="l" rtl="0">
                        <a:spcBef>
                          <a:spcPts val="0"/>
                        </a:spcBef>
                        <a:spcAft>
                          <a:spcPts val="0"/>
                        </a:spcAft>
                        <a:buClr>
                          <a:srgbClr val="FFFFFF"/>
                        </a:buClr>
                        <a:buSzPts val="1500"/>
                        <a:buFont typeface="Calibri"/>
                        <a:buNone/>
                      </a:pPr>
                      <a:r>
                        <a:rPr lang="en-US" sz="2100" b="1" u="none" strike="noStrike" cap="none">
                          <a:solidFill>
                            <a:srgbClr val="FFFFFF"/>
                          </a:solidFill>
                          <a:latin typeface="Calibri"/>
                          <a:ea typeface="Calibri"/>
                          <a:cs typeface="Calibri"/>
                          <a:sym typeface="Calibri"/>
                        </a:rPr>
                        <a:t>End</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1B2A4A"/>
                    </a:solidFill>
                  </a:tcPr>
                </a:tc>
                <a:tc>
                  <a:txBody>
                    <a:bodyPr/>
                    <a:lstStyle/>
                    <a:p>
                      <a:pPr marL="0" marR="0" lvl="0" indent="0" algn="l" rtl="0">
                        <a:spcBef>
                          <a:spcPts val="0"/>
                        </a:spcBef>
                        <a:spcAft>
                          <a:spcPts val="0"/>
                        </a:spcAft>
                        <a:buClr>
                          <a:srgbClr val="FFFFFF"/>
                        </a:buClr>
                        <a:buSzPts val="1500"/>
                        <a:buFont typeface="Calibri"/>
                        <a:buNone/>
                      </a:pPr>
                      <a:r>
                        <a:rPr lang="en-US" sz="2100" b="1" u="none" strike="noStrike" cap="none">
                          <a:solidFill>
                            <a:srgbClr val="FFFFFF"/>
                          </a:solidFill>
                          <a:latin typeface="Calibri"/>
                          <a:ea typeface="Calibri"/>
                          <a:cs typeface="Calibri"/>
                          <a:sym typeface="Calibri"/>
                        </a:rPr>
                        <a:t>Use</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1B2A4A"/>
                    </a:solidFill>
                  </a:tcPr>
                </a:tc>
                <a:tc>
                  <a:txBody>
                    <a:bodyPr/>
                    <a:lstStyle/>
                    <a:p>
                      <a:pPr marL="0" marR="0" lvl="0" indent="0" algn="ctr" rtl="0">
                        <a:spcBef>
                          <a:spcPts val="0"/>
                        </a:spcBef>
                        <a:spcAft>
                          <a:spcPts val="0"/>
                        </a:spcAft>
                        <a:buClr>
                          <a:srgbClr val="FFFFFF"/>
                        </a:buClr>
                        <a:buSzPts val="1500"/>
                        <a:buFont typeface="Calibri"/>
                        <a:buNone/>
                      </a:pPr>
                      <a:r>
                        <a:rPr lang="en-US" sz="2100" b="1" u="none" strike="noStrike" cap="none">
                          <a:solidFill>
                            <a:srgbClr val="FFFFFF"/>
                          </a:solidFill>
                          <a:latin typeface="Calibri"/>
                          <a:ea typeface="Calibri"/>
                          <a:cs typeface="Calibri"/>
                          <a:sym typeface="Calibri"/>
                        </a:rPr>
                        <a:t>Water</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1B2A4A"/>
                    </a:solidFill>
                  </a:tcPr>
                </a:tc>
                <a:extLst>
                  <a:ext uri="{0D108BD9-81ED-4DB2-BD59-A6C34878D82A}">
                    <a16:rowId xmlns:a16="http://schemas.microsoft.com/office/drawing/2014/main" val="10000"/>
                  </a:ext>
                </a:extLst>
              </a:tr>
              <a:tr h="675400">
                <a:tc>
                  <a:txBody>
                    <a:bodyPr/>
                    <a:lstStyle/>
                    <a:p>
                      <a:pPr marL="0" marR="0" lvl="0" indent="0" algn="ctr" rtl="0">
                        <a:spcBef>
                          <a:spcPts val="0"/>
                        </a:spcBef>
                        <a:spcAft>
                          <a:spcPts val="0"/>
                        </a:spcAft>
                        <a:buClr>
                          <a:srgbClr val="C8102E"/>
                        </a:buClr>
                        <a:buSzPts val="1500"/>
                        <a:buFont typeface="Calibri"/>
                        <a:buNone/>
                      </a:pPr>
                      <a:r>
                        <a:rPr lang="en-US" sz="2100" b="1" u="none" strike="noStrike" cap="none">
                          <a:solidFill>
                            <a:srgbClr val="C8102E"/>
                          </a:solidFill>
                          <a:latin typeface="Calibri"/>
                          <a:ea typeface="Calibri"/>
                          <a:cs typeface="Calibri"/>
                          <a:sym typeface="Calibri"/>
                        </a:rPr>
                        <a:t>1st</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2A2A2A"/>
                        </a:buClr>
                        <a:buSzPts val="1500"/>
                        <a:buFont typeface="Calibri"/>
                        <a:buNone/>
                      </a:pPr>
                      <a:r>
                        <a:rPr lang="en-US" sz="2100">
                          <a:solidFill>
                            <a:srgbClr val="2A2A2A"/>
                          </a:solidFill>
                          <a:latin typeface="Calibri"/>
                          <a:ea typeface="Calibri"/>
                          <a:cs typeface="Calibri"/>
                          <a:sym typeface="Calibri"/>
                        </a:rPr>
                        <a:t>Survival </a:t>
                      </a:r>
                      <a:r>
                        <a:rPr lang="en-US" sz="1900">
                          <a:solidFill>
                            <a:srgbClr val="2A2A2A"/>
                          </a:solidFill>
                          <a:latin typeface="Calibri"/>
                          <a:ea typeface="Calibri"/>
                          <a:cs typeface="Calibri"/>
                          <a:sym typeface="Calibri"/>
                        </a:rPr>
                        <a:t>(performance)</a:t>
                      </a:r>
                      <a:endParaRPr sz="19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2A2A2A"/>
                        </a:buClr>
                        <a:buSzPts val="1500"/>
                        <a:buFont typeface="Calibri"/>
                        <a:buNone/>
                      </a:pPr>
                      <a:r>
                        <a:rPr lang="en-US" sz="2100">
                          <a:solidFill>
                            <a:srgbClr val="2A2A2A"/>
                          </a:solidFill>
                          <a:latin typeface="Calibri"/>
                          <a:ea typeface="Calibri"/>
                          <a:cs typeface="Calibri"/>
                          <a:sym typeface="Calibri"/>
                        </a:rPr>
                        <a:t>Hydration</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Clr>
                          <a:srgbClr val="2A2A2A"/>
                        </a:buClr>
                        <a:buSzPts val="1500"/>
                        <a:buFont typeface="Calibri"/>
                        <a:buNone/>
                      </a:pPr>
                      <a:r>
                        <a:rPr lang="en-US" sz="2100" u="none" strike="noStrike" cap="none">
                          <a:solidFill>
                            <a:srgbClr val="2A2A2A"/>
                          </a:solidFill>
                          <a:latin typeface="Calibri"/>
                          <a:ea typeface="Calibri"/>
                          <a:cs typeface="Calibri"/>
                          <a:sym typeface="Calibri"/>
                        </a:rPr>
                        <a:t>5 gal</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675400">
                <a:tc>
                  <a:txBody>
                    <a:bodyPr/>
                    <a:lstStyle/>
                    <a:p>
                      <a:pPr marL="0" marR="0" lvl="0" indent="0" algn="ctr" rtl="0">
                        <a:spcBef>
                          <a:spcPts val="0"/>
                        </a:spcBef>
                        <a:spcAft>
                          <a:spcPts val="0"/>
                        </a:spcAft>
                        <a:buClr>
                          <a:srgbClr val="1B2A4A"/>
                        </a:buClr>
                        <a:buSzPts val="1500"/>
                        <a:buFont typeface="Calibri"/>
                        <a:buNone/>
                      </a:pPr>
                      <a:r>
                        <a:rPr lang="en-US" sz="2100" b="1" u="none" strike="noStrike" cap="none">
                          <a:solidFill>
                            <a:srgbClr val="1B2A4A"/>
                          </a:solidFill>
                          <a:latin typeface="Calibri"/>
                          <a:ea typeface="Calibri"/>
                          <a:cs typeface="Calibri"/>
                          <a:sym typeface="Calibri"/>
                        </a:rPr>
                        <a:t>2nd</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Clr>
                          <a:srgbClr val="2A2A2A"/>
                        </a:buClr>
                        <a:buSzPts val="1500"/>
                        <a:buFont typeface="Calibri"/>
                        <a:buNone/>
                      </a:pPr>
                      <a:r>
                        <a:rPr lang="en-US" sz="2100">
                          <a:solidFill>
                            <a:srgbClr val="2A2A2A"/>
                          </a:solidFill>
                          <a:latin typeface="Calibri"/>
                          <a:ea typeface="Calibri"/>
                          <a:cs typeface="Calibri"/>
                          <a:sym typeface="Calibri"/>
                        </a:rPr>
                        <a:t>Recovery</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2A2A2A"/>
                        </a:buClr>
                        <a:buSzPts val="1500"/>
                        <a:buFont typeface="Calibri"/>
                        <a:buNone/>
                      </a:pPr>
                      <a:r>
                        <a:rPr lang="en-US" sz="2100">
                          <a:latin typeface="Calibri"/>
                          <a:ea typeface="Calibri"/>
                          <a:cs typeface="Calibri"/>
                          <a:sym typeface="Calibri"/>
                        </a:rPr>
                        <a:t>Cooling Down</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Clr>
                          <a:srgbClr val="2A2A2A"/>
                        </a:buClr>
                        <a:buSzPts val="1500"/>
                        <a:buFont typeface="Calibri"/>
                        <a:buNone/>
                      </a:pPr>
                      <a:r>
                        <a:rPr lang="en-US" sz="2100" u="none" strike="noStrike" cap="none">
                          <a:solidFill>
                            <a:srgbClr val="2A2A2A"/>
                          </a:solidFill>
                          <a:latin typeface="Calibri"/>
                          <a:ea typeface="Calibri"/>
                          <a:cs typeface="Calibri"/>
                          <a:sym typeface="Calibri"/>
                        </a:rPr>
                        <a:t>5 gal</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675400">
                <a:tc>
                  <a:txBody>
                    <a:bodyPr/>
                    <a:lstStyle/>
                    <a:p>
                      <a:pPr marL="0" marR="0" lvl="0" indent="0" algn="ctr" rtl="0">
                        <a:spcBef>
                          <a:spcPts val="0"/>
                        </a:spcBef>
                        <a:spcAft>
                          <a:spcPts val="0"/>
                        </a:spcAft>
                        <a:buClr>
                          <a:srgbClr val="5A6473"/>
                        </a:buClr>
                        <a:buSzPts val="1500"/>
                        <a:buFont typeface="Calibri"/>
                        <a:buNone/>
                      </a:pPr>
                      <a:r>
                        <a:rPr lang="en-US" sz="2100" b="1" u="none" strike="noStrike" cap="none">
                          <a:solidFill>
                            <a:srgbClr val="5A6473"/>
                          </a:solidFill>
                          <a:latin typeface="Calibri"/>
                          <a:ea typeface="Calibri"/>
                          <a:cs typeface="Calibri"/>
                          <a:sym typeface="Calibri"/>
                        </a:rPr>
                        <a:t>3rd</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2A2A2A"/>
                        </a:buClr>
                        <a:buSzPts val="1500"/>
                        <a:buFont typeface="Calibri"/>
                        <a:buNone/>
                      </a:pPr>
                      <a:r>
                        <a:rPr lang="en-US" sz="2100" u="none" strike="noStrike" cap="none">
                          <a:solidFill>
                            <a:srgbClr val="2A2A2A"/>
                          </a:solidFill>
                          <a:latin typeface="Calibri"/>
                          <a:ea typeface="Calibri"/>
                          <a:cs typeface="Calibri"/>
                          <a:sym typeface="Calibri"/>
                        </a:rPr>
                        <a:t>Fun</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2A2A2A"/>
                        </a:buClr>
                        <a:buSzPts val="1500"/>
                        <a:buFont typeface="Calibri"/>
                        <a:buNone/>
                      </a:pPr>
                      <a:r>
                        <a:rPr lang="en-US" sz="2100">
                          <a:solidFill>
                            <a:srgbClr val="2A2A2A"/>
                          </a:solidFill>
                          <a:latin typeface="Calibri"/>
                          <a:ea typeface="Calibri"/>
                          <a:cs typeface="Calibri"/>
                          <a:sym typeface="Calibri"/>
                        </a:rPr>
                        <a:t>Celebration</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tc>
                  <a:txBody>
                    <a:bodyPr/>
                    <a:lstStyle/>
                    <a:p>
                      <a:pPr marL="0" marR="0" lvl="0" indent="0" algn="ctr" rtl="0">
                        <a:spcBef>
                          <a:spcPts val="0"/>
                        </a:spcBef>
                        <a:spcAft>
                          <a:spcPts val="0"/>
                        </a:spcAft>
                        <a:buClr>
                          <a:srgbClr val="2A2A2A"/>
                        </a:buClr>
                        <a:buSzPts val="1500"/>
                        <a:buFont typeface="Calibri"/>
                        <a:buNone/>
                      </a:pPr>
                      <a:r>
                        <a:rPr lang="en-US" sz="2100" u="none" strike="noStrike" cap="none">
                          <a:solidFill>
                            <a:srgbClr val="2A2A2A"/>
                          </a:solidFill>
                          <a:latin typeface="Calibri"/>
                          <a:ea typeface="Calibri"/>
                          <a:cs typeface="Calibri"/>
                          <a:sym typeface="Calibri"/>
                        </a:rPr>
                        <a:t>5 gal</a:t>
                      </a:r>
                      <a:endParaRPr sz="2100" u="none" strike="noStrike" cap="none">
                        <a:latin typeface="Calibri"/>
                        <a:ea typeface="Calibri"/>
                        <a:cs typeface="Calibri"/>
                        <a:sym typeface="Calibri"/>
                      </a:endParaRPr>
                    </a:p>
                  </a:txBody>
                  <a:tcPr marL="91475" marR="91475" marT="45725" marB="45725" anchor="ctr">
                    <a:lnL w="12700" cap="flat" cmpd="sng">
                      <a:solidFill>
                        <a:srgbClr val="D5DBE3"/>
                      </a:solidFill>
                      <a:prstDash val="solid"/>
                      <a:round/>
                      <a:headEnd type="none" w="sm" len="sm"/>
                      <a:tailEnd type="none" w="sm" len="sm"/>
                    </a:lnL>
                    <a:lnR w="12700" cap="flat" cmpd="sng">
                      <a:solidFill>
                        <a:srgbClr val="D5DBE3"/>
                      </a:solidFill>
                      <a:prstDash val="solid"/>
                      <a:round/>
                      <a:headEnd type="none" w="sm" len="sm"/>
                      <a:tailEnd type="none" w="sm" len="sm"/>
                    </a:lnR>
                    <a:lnT w="12700" cap="flat" cmpd="sng">
                      <a:solidFill>
                        <a:srgbClr val="D5DBE3"/>
                      </a:solidFill>
                      <a:prstDash val="solid"/>
                      <a:round/>
                      <a:headEnd type="none" w="sm" len="sm"/>
                      <a:tailEnd type="none" w="sm" len="sm"/>
                    </a:lnT>
                    <a:lnB w="12700" cap="flat" cmpd="sng">
                      <a:solidFill>
                        <a:srgbClr val="D5DBE3"/>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sp>
        <p:nvSpPr>
          <p:cNvPr id="486" name="Google Shape;486;p43"/>
          <p:cNvSpPr/>
          <p:nvPr/>
        </p:nvSpPr>
        <p:spPr>
          <a:xfrm>
            <a:off x="7269475" y="1417325"/>
            <a:ext cx="4389300" cy="4701900"/>
          </a:xfrm>
          <a:prstGeom prst="roundRect">
            <a:avLst>
              <a:gd name="adj" fmla="val 1839"/>
            </a:avLst>
          </a:prstGeom>
          <a:solidFill>
            <a:schemeClr val="accent3"/>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700"/>
          </a:p>
        </p:txBody>
      </p:sp>
      <p:sp>
        <p:nvSpPr>
          <p:cNvPr id="487" name="Google Shape;487;p43"/>
          <p:cNvSpPr/>
          <p:nvPr/>
        </p:nvSpPr>
        <p:spPr>
          <a:xfrm>
            <a:off x="7589520" y="1783080"/>
            <a:ext cx="640500" cy="640500"/>
          </a:xfrm>
          <a:prstGeom prst="ellipse">
            <a:avLst/>
          </a:prstGeom>
          <a:solidFill>
            <a:srgbClr val="2436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8" name="Google Shape;488;p43" descr="preencoded.png"/>
          <p:cNvPicPr preferRelativeResize="0"/>
          <p:nvPr/>
        </p:nvPicPr>
        <p:blipFill rotWithShape="1">
          <a:blip r:embed="rId4">
            <a:alphaModFix/>
          </a:blip>
          <a:srcRect/>
          <a:stretch/>
        </p:blipFill>
        <p:spPr>
          <a:xfrm>
            <a:off x="7744968" y="1938528"/>
            <a:ext cx="329185" cy="329185"/>
          </a:xfrm>
          <a:prstGeom prst="rect">
            <a:avLst/>
          </a:prstGeom>
          <a:noFill/>
          <a:ln>
            <a:noFill/>
          </a:ln>
        </p:spPr>
      </p:pic>
      <p:sp>
        <p:nvSpPr>
          <p:cNvPr id="489" name="Google Shape;489;p43"/>
          <p:cNvSpPr/>
          <p:nvPr/>
        </p:nvSpPr>
        <p:spPr>
          <a:xfrm>
            <a:off x="8366756" y="1849714"/>
            <a:ext cx="3108900" cy="756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100"/>
              <a:buFont typeface="Cambria"/>
              <a:buNone/>
            </a:pPr>
            <a:r>
              <a:rPr lang="en-US" sz="2400" b="1" i="0" u="none" strike="noStrike" cap="none">
                <a:solidFill>
                  <a:srgbClr val="FFFFFF"/>
                </a:solidFill>
                <a:latin typeface="Oswald"/>
                <a:ea typeface="Oswald"/>
                <a:cs typeface="Oswald"/>
                <a:sym typeface="Oswald"/>
              </a:rPr>
              <a:t>Opportunity Cost</a:t>
            </a:r>
            <a:endParaRPr sz="2400" i="0" u="none" strike="noStrike" cap="none">
              <a:solidFill>
                <a:schemeClr val="dk1"/>
              </a:solidFill>
              <a:latin typeface="Oswald"/>
              <a:ea typeface="Oswald"/>
              <a:cs typeface="Oswald"/>
              <a:sym typeface="Oswald"/>
            </a:endParaRPr>
          </a:p>
        </p:txBody>
      </p:sp>
      <p:sp>
        <p:nvSpPr>
          <p:cNvPr id="490" name="Google Shape;490;p43"/>
          <p:cNvSpPr/>
          <p:nvPr/>
        </p:nvSpPr>
        <p:spPr>
          <a:xfrm>
            <a:off x="7589515" y="2822588"/>
            <a:ext cx="3749100" cy="10269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CAD3E0"/>
              </a:buClr>
              <a:buSzPts val="1500"/>
              <a:buFont typeface="Calibri"/>
              <a:buNone/>
            </a:pPr>
            <a:r>
              <a:rPr lang="en-US" sz="2100" i="0" u="none" strike="noStrike" cap="none">
                <a:solidFill>
                  <a:schemeClr val="lt1"/>
                </a:solidFill>
                <a:latin typeface="Lexend"/>
                <a:ea typeface="Lexend"/>
                <a:cs typeface="Lexend"/>
                <a:sym typeface="Lexend"/>
              </a:rPr>
              <a:t>The value of the highest-ranked end you give up when you commit a means to one use.</a:t>
            </a:r>
            <a:endParaRPr sz="2100" i="0" u="none" strike="noStrike" cap="none">
              <a:solidFill>
                <a:schemeClr val="lt1"/>
              </a:solidFill>
              <a:latin typeface="Lexend"/>
              <a:ea typeface="Lexend"/>
              <a:cs typeface="Lexend"/>
              <a:sym typeface="Lexend"/>
            </a:endParaRPr>
          </a:p>
        </p:txBody>
      </p:sp>
      <p:sp>
        <p:nvSpPr>
          <p:cNvPr id="491" name="Google Shape;491;p43"/>
          <p:cNvSpPr/>
          <p:nvPr/>
        </p:nvSpPr>
        <p:spPr>
          <a:xfrm>
            <a:off x="7589515" y="3903559"/>
            <a:ext cx="3749100" cy="20541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D4A017"/>
              </a:buClr>
              <a:buSzPts val="1500"/>
              <a:buFont typeface="Calibri"/>
              <a:buNone/>
            </a:pPr>
            <a:r>
              <a:rPr lang="en-US" sz="2000" b="1" i="0" u="none" strike="noStrike" cap="none">
                <a:solidFill>
                  <a:schemeClr val="dk1"/>
                </a:solidFill>
                <a:latin typeface="Montserrat"/>
                <a:ea typeface="Montserrat"/>
                <a:cs typeface="Montserrat"/>
                <a:sym typeface="Montserrat"/>
              </a:rPr>
              <a:t>5 gallons → drink.</a:t>
            </a:r>
            <a:endParaRPr sz="200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400"/>
              </a:spcBef>
              <a:spcAft>
                <a:spcPts val="0"/>
              </a:spcAft>
              <a:buClr>
                <a:srgbClr val="FFFFFF"/>
              </a:buClr>
              <a:buSzPts val="1500"/>
              <a:buFont typeface="Calibri"/>
              <a:buNone/>
            </a:pPr>
            <a:r>
              <a:rPr lang="en-US" sz="2000" i="0" u="none" strike="noStrike" cap="none">
                <a:solidFill>
                  <a:srgbClr val="FFFFFF"/>
                </a:solidFill>
                <a:latin typeface="Montserrat"/>
                <a:ea typeface="Montserrat"/>
                <a:cs typeface="Montserrat"/>
                <a:sym typeface="Montserrat"/>
              </a:rPr>
              <a:t>Cost = cleanliness.</a:t>
            </a:r>
            <a:endParaRPr sz="2000" i="0" u="none" strike="noStrike" cap="none">
              <a:solidFill>
                <a:schemeClr val="dk1"/>
              </a:solidFill>
              <a:latin typeface="Montserrat"/>
              <a:ea typeface="Montserrat"/>
              <a:cs typeface="Montserrat"/>
              <a:sym typeface="Montserrat"/>
            </a:endParaRPr>
          </a:p>
          <a:p>
            <a:pPr marL="0" marR="0" lvl="0" indent="0" algn="l" rtl="0">
              <a:lnSpc>
                <a:spcPct val="115000"/>
              </a:lnSpc>
              <a:spcBef>
                <a:spcPts val="400"/>
              </a:spcBef>
              <a:spcAft>
                <a:spcPts val="0"/>
              </a:spcAft>
              <a:buClr>
                <a:srgbClr val="D4A017"/>
              </a:buClr>
              <a:buSzPts val="1500"/>
              <a:buFont typeface="Calibri"/>
              <a:buNone/>
            </a:pPr>
            <a:r>
              <a:rPr lang="en-US" sz="2000" b="1" i="0" u="none" strike="noStrike" cap="none">
                <a:solidFill>
                  <a:srgbClr val="2A2A2A"/>
                </a:solidFill>
                <a:latin typeface="Montserrat"/>
                <a:ea typeface="Montserrat"/>
                <a:cs typeface="Montserrat"/>
                <a:sym typeface="Montserrat"/>
              </a:rPr>
              <a:t>10 gallons → drink + bathe.</a:t>
            </a:r>
            <a:endParaRPr sz="2000" i="0" u="none" strike="noStrike" cap="none">
              <a:solidFill>
                <a:srgbClr val="2A2A2A"/>
              </a:solidFill>
              <a:latin typeface="Montserrat"/>
              <a:ea typeface="Montserrat"/>
              <a:cs typeface="Montserrat"/>
              <a:sym typeface="Montserrat"/>
            </a:endParaRPr>
          </a:p>
          <a:p>
            <a:pPr marL="0" marR="0" lvl="0" indent="0" algn="l" rtl="0">
              <a:lnSpc>
                <a:spcPct val="115000"/>
              </a:lnSpc>
              <a:spcBef>
                <a:spcPts val="400"/>
              </a:spcBef>
              <a:spcAft>
                <a:spcPts val="0"/>
              </a:spcAft>
              <a:buClr>
                <a:srgbClr val="FFFFFF"/>
              </a:buClr>
              <a:buSzPts val="1500"/>
              <a:buFont typeface="Calibri"/>
              <a:buNone/>
            </a:pPr>
            <a:r>
              <a:rPr lang="en-US" sz="2000" i="0" u="none" strike="noStrike" cap="none">
                <a:solidFill>
                  <a:srgbClr val="FFFFFF"/>
                </a:solidFill>
                <a:latin typeface="Montserrat"/>
                <a:ea typeface="Montserrat"/>
                <a:cs typeface="Montserrat"/>
                <a:sym typeface="Montserrat"/>
              </a:rPr>
              <a:t>Cost = fun.</a:t>
            </a:r>
            <a:endParaRPr sz="2000" i="0" u="none" strike="noStrike" cap="none">
              <a:solidFill>
                <a:schemeClr val="dk1"/>
              </a:solidFill>
              <a:latin typeface="Montserrat"/>
              <a:ea typeface="Montserrat"/>
              <a:cs typeface="Montserrat"/>
              <a:sym typeface="Montserrat"/>
            </a:endParaRPr>
          </a:p>
        </p:txBody>
      </p:sp>
      <p:sp>
        <p:nvSpPr>
          <p:cNvPr id="492" name="Google Shape;492;p43"/>
          <p:cNvSpPr/>
          <p:nvPr/>
        </p:nvSpPr>
        <p:spPr>
          <a:xfrm>
            <a:off x="502920" y="6446520"/>
            <a:ext cx="6400800" cy="27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A6473"/>
              </a:buClr>
              <a:buSzPts val="900"/>
              <a:buFont typeface="Calibri"/>
              <a:buNone/>
            </a:pPr>
            <a:r>
              <a:rPr lang="en-US" sz="900" b="0" i="0" u="none" strike="noStrike" cap="none">
                <a:solidFill>
                  <a:srgbClr val="5A6473"/>
                </a:solidFill>
                <a:latin typeface="Calibri"/>
                <a:ea typeface="Calibri"/>
                <a:cs typeface="Calibri"/>
                <a:sym typeface="Calibri"/>
              </a:rPr>
              <a:t>FOUNDATION FOR ECONOMIC EDUCATION</a:t>
            </a:r>
            <a:endParaRPr sz="900" b="0" i="0" u="none" strike="noStrike" cap="none">
              <a:solidFill>
                <a:schemeClr val="dk1"/>
              </a:solidFill>
              <a:latin typeface="Calibri"/>
              <a:ea typeface="Calibri"/>
              <a:cs typeface="Calibri"/>
              <a:sym typeface="Calibri"/>
            </a:endParaRPr>
          </a:p>
        </p:txBody>
      </p:sp>
      <p:sp>
        <p:nvSpPr>
          <p:cNvPr id="493" name="Google Shape;493;p43"/>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494" name="Google Shape;494;p43"/>
          <p:cNvPicPr preferRelativeResize="0"/>
          <p:nvPr/>
        </p:nvPicPr>
        <p:blipFill>
          <a:blip r:embed="rId5">
            <a:alphaModFix/>
          </a:blip>
          <a:stretch>
            <a:fillRect/>
          </a:stretch>
        </p:blipFill>
        <p:spPr>
          <a:xfrm>
            <a:off x="10367210" y="82298"/>
            <a:ext cx="1748865" cy="566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499"/>
        <p:cNvGrpSpPr/>
        <p:nvPr/>
      </p:nvGrpSpPr>
      <p:grpSpPr>
        <a:xfrm>
          <a:off x="0" y="0"/>
          <a:ext cx="0" cy="0"/>
          <a:chOff x="0" y="0"/>
          <a:chExt cx="0" cy="0"/>
        </a:xfrm>
      </p:grpSpPr>
      <p:sp>
        <p:nvSpPr>
          <p:cNvPr id="500" name="Google Shape;500;p44"/>
          <p:cNvSpPr/>
          <p:nvPr/>
        </p:nvSpPr>
        <p:spPr>
          <a:xfrm>
            <a:off x="502920" y="502920"/>
            <a:ext cx="566700" cy="566700"/>
          </a:xfrm>
          <a:prstGeom prst="ellipse">
            <a:avLst/>
          </a:prstGeom>
          <a:solidFill>
            <a:srgbClr val="1B2A4A"/>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1" name="Google Shape;501;p44" descr="preencoded.png"/>
          <p:cNvPicPr preferRelativeResize="0"/>
          <p:nvPr/>
        </p:nvPicPr>
        <p:blipFill rotWithShape="1">
          <a:blip r:embed="rId3">
            <a:alphaModFix/>
          </a:blip>
          <a:srcRect/>
          <a:stretch/>
        </p:blipFill>
        <p:spPr>
          <a:xfrm>
            <a:off x="649224" y="649224"/>
            <a:ext cx="274320" cy="274320"/>
          </a:xfrm>
          <a:prstGeom prst="rect">
            <a:avLst/>
          </a:prstGeom>
          <a:noFill/>
          <a:ln>
            <a:noFill/>
          </a:ln>
        </p:spPr>
      </p:pic>
      <p:sp>
        <p:nvSpPr>
          <p:cNvPr id="502" name="Google Shape;502;p44"/>
          <p:cNvSpPr/>
          <p:nvPr/>
        </p:nvSpPr>
        <p:spPr>
          <a:xfrm>
            <a:off x="1207008" y="484632"/>
            <a:ext cx="100584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3100"/>
              <a:buFont typeface="Cambria"/>
              <a:buNone/>
            </a:pPr>
            <a:r>
              <a:rPr lang="en-US" sz="3100" b="1" i="0" u="none" strike="noStrike" cap="none">
                <a:solidFill>
                  <a:srgbClr val="214291"/>
                </a:solidFill>
                <a:latin typeface="Oswald"/>
                <a:ea typeface="Oswald"/>
                <a:cs typeface="Oswald"/>
                <a:sym typeface="Oswald"/>
              </a:rPr>
              <a:t>The Law of Marginal Utility</a:t>
            </a:r>
            <a:endParaRPr sz="3100" i="0" u="none" strike="noStrike" cap="none">
              <a:solidFill>
                <a:srgbClr val="214291"/>
              </a:solidFill>
              <a:latin typeface="Oswald"/>
              <a:ea typeface="Oswald"/>
              <a:cs typeface="Oswald"/>
              <a:sym typeface="Oswald"/>
            </a:endParaRPr>
          </a:p>
        </p:txBody>
      </p:sp>
      <p:sp>
        <p:nvSpPr>
          <p:cNvPr id="503" name="Google Shape;503;p44"/>
          <p:cNvSpPr/>
          <p:nvPr/>
        </p:nvSpPr>
        <p:spPr>
          <a:xfrm>
            <a:off x="502920" y="1325880"/>
            <a:ext cx="11156100" cy="822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2A2A2A"/>
              </a:buClr>
              <a:buSzPts val="1600"/>
              <a:buFont typeface="Calibri"/>
              <a:buNone/>
            </a:pPr>
            <a:r>
              <a:rPr lang="en-US" sz="1900" i="0" u="none" strike="noStrike" cap="none">
                <a:solidFill>
                  <a:srgbClr val="2A2A2A"/>
                </a:solidFill>
                <a:latin typeface="Lexend"/>
                <a:ea typeface="Lexend"/>
                <a:cs typeface="Lexend"/>
                <a:sym typeface="Lexend"/>
              </a:rPr>
              <a:t>The value of one more unit depends on the lowest-ranked end it serves at the current supply. As supply rises, each added gallon serves a less urgent end — so its marginal value falls.</a:t>
            </a:r>
            <a:endParaRPr sz="1900" i="0" u="none" strike="noStrike" cap="none">
              <a:solidFill>
                <a:schemeClr val="dk1"/>
              </a:solidFill>
              <a:latin typeface="Lexend"/>
              <a:ea typeface="Lexend"/>
              <a:cs typeface="Lexend"/>
              <a:sym typeface="Lexend"/>
            </a:endParaRPr>
          </a:p>
        </p:txBody>
      </p:sp>
      <p:sp>
        <p:nvSpPr>
          <p:cNvPr id="504" name="Google Shape;504;p44"/>
          <p:cNvSpPr/>
          <p:nvPr/>
        </p:nvSpPr>
        <p:spPr>
          <a:xfrm>
            <a:off x="502920" y="2331720"/>
            <a:ext cx="3566100" cy="2972100"/>
          </a:xfrm>
          <a:prstGeom prst="roundRect">
            <a:avLst>
              <a:gd name="adj" fmla="val 2462"/>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Lexend"/>
              <a:ea typeface="Lexend"/>
              <a:cs typeface="Lexend"/>
              <a:sym typeface="Lexend"/>
            </a:endParaRPr>
          </a:p>
        </p:txBody>
      </p:sp>
      <p:sp>
        <p:nvSpPr>
          <p:cNvPr id="505" name="Google Shape;505;p44"/>
          <p:cNvSpPr/>
          <p:nvPr/>
        </p:nvSpPr>
        <p:spPr>
          <a:xfrm>
            <a:off x="777240" y="2651760"/>
            <a:ext cx="3017700" cy="548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2400"/>
              <a:buFont typeface="Cambria"/>
              <a:buNone/>
            </a:pPr>
            <a:r>
              <a:rPr lang="en-US" sz="2400" b="1" i="0" u="none" strike="noStrike" cap="none">
                <a:solidFill>
                  <a:srgbClr val="214291"/>
                </a:solidFill>
                <a:latin typeface="Lexend"/>
                <a:ea typeface="Lexend"/>
                <a:cs typeface="Lexend"/>
                <a:sym typeface="Lexend"/>
              </a:rPr>
              <a:t>5 gallons</a:t>
            </a:r>
            <a:endParaRPr sz="2400" i="0" u="none" strike="noStrike" cap="none">
              <a:solidFill>
                <a:srgbClr val="214291"/>
              </a:solidFill>
              <a:latin typeface="Lexend"/>
              <a:ea typeface="Lexend"/>
              <a:cs typeface="Lexend"/>
              <a:sym typeface="Lexend"/>
            </a:endParaRPr>
          </a:p>
        </p:txBody>
      </p:sp>
      <p:sp>
        <p:nvSpPr>
          <p:cNvPr id="506" name="Google Shape;506;p44"/>
          <p:cNvSpPr/>
          <p:nvPr/>
        </p:nvSpPr>
        <p:spPr>
          <a:xfrm>
            <a:off x="777240" y="3337560"/>
            <a:ext cx="347700" cy="3477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4"/>
          <p:cNvSpPr/>
          <p:nvPr/>
        </p:nvSpPr>
        <p:spPr>
          <a:xfrm>
            <a:off x="777240" y="3931920"/>
            <a:ext cx="3017700" cy="822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2A2A2A"/>
              </a:buClr>
              <a:buSzPts val="1500"/>
              <a:buFont typeface="Calibri"/>
              <a:buNone/>
            </a:pPr>
            <a:r>
              <a:rPr lang="en-US" sz="2100" i="0" u="none" strike="noStrike" cap="none">
                <a:solidFill>
                  <a:srgbClr val="2A2A2A"/>
                </a:solidFill>
                <a:latin typeface="Lexend"/>
                <a:ea typeface="Lexend"/>
                <a:cs typeface="Lexend"/>
                <a:sym typeface="Lexend"/>
              </a:rPr>
              <a:t>Trading 5 away costs </a:t>
            </a:r>
            <a:r>
              <a:rPr lang="en-US" sz="2100">
                <a:solidFill>
                  <a:srgbClr val="2A2A2A"/>
                </a:solidFill>
                <a:latin typeface="Lexend"/>
                <a:ea typeface="Lexend"/>
                <a:cs typeface="Lexend"/>
                <a:sym typeface="Lexend"/>
              </a:rPr>
              <a:t>the game</a:t>
            </a:r>
            <a:r>
              <a:rPr lang="en-US" sz="2100" i="0" u="none" strike="noStrike" cap="none">
                <a:solidFill>
                  <a:srgbClr val="2A2A2A"/>
                </a:solidFill>
                <a:latin typeface="Lexend"/>
                <a:ea typeface="Lexend"/>
                <a:cs typeface="Lexend"/>
                <a:sym typeface="Lexend"/>
              </a:rPr>
              <a:t>.</a:t>
            </a:r>
            <a:endParaRPr sz="2100" i="0" u="none" strike="noStrike" cap="none">
              <a:solidFill>
                <a:schemeClr val="dk1"/>
              </a:solidFill>
              <a:latin typeface="Lexend"/>
              <a:ea typeface="Lexend"/>
              <a:cs typeface="Lexend"/>
              <a:sym typeface="Lexend"/>
            </a:endParaRPr>
          </a:p>
        </p:txBody>
      </p:sp>
      <p:sp>
        <p:nvSpPr>
          <p:cNvPr id="508" name="Google Shape;508;p44"/>
          <p:cNvSpPr/>
          <p:nvPr/>
        </p:nvSpPr>
        <p:spPr>
          <a:xfrm>
            <a:off x="777240" y="4709160"/>
            <a:ext cx="1737300" cy="411600"/>
          </a:xfrm>
          <a:prstGeom prst="roundRect">
            <a:avLst>
              <a:gd name="adj" fmla="val 11111"/>
            </a:avLst>
          </a:pr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Lexend"/>
              <a:ea typeface="Lexend"/>
              <a:cs typeface="Lexend"/>
              <a:sym typeface="Lexend"/>
            </a:endParaRPr>
          </a:p>
        </p:txBody>
      </p:sp>
      <p:sp>
        <p:nvSpPr>
          <p:cNvPr id="509" name="Google Shape;509;p44"/>
          <p:cNvSpPr/>
          <p:nvPr/>
        </p:nvSpPr>
        <p:spPr>
          <a:xfrm>
            <a:off x="777240" y="4709160"/>
            <a:ext cx="1737300" cy="41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200"/>
              <a:buFont typeface="Calibri"/>
              <a:buNone/>
            </a:pPr>
            <a:r>
              <a:rPr lang="en-US" sz="1600" b="1" i="0" u="none" strike="noStrike" cap="none">
                <a:solidFill>
                  <a:srgbClr val="FFFFFF"/>
                </a:solidFill>
                <a:latin typeface="Lexend"/>
                <a:ea typeface="Lexend"/>
                <a:cs typeface="Lexend"/>
                <a:sym typeface="Lexend"/>
              </a:rPr>
              <a:t>Highest cost</a:t>
            </a:r>
            <a:endParaRPr sz="1600" i="0" u="none" strike="noStrike" cap="none">
              <a:solidFill>
                <a:schemeClr val="dk1"/>
              </a:solidFill>
              <a:latin typeface="Lexend"/>
              <a:ea typeface="Lexend"/>
              <a:cs typeface="Lexend"/>
              <a:sym typeface="Lexend"/>
            </a:endParaRPr>
          </a:p>
        </p:txBody>
      </p:sp>
      <p:sp>
        <p:nvSpPr>
          <p:cNvPr id="510" name="Google Shape;510;p44"/>
          <p:cNvSpPr/>
          <p:nvPr/>
        </p:nvSpPr>
        <p:spPr>
          <a:xfrm>
            <a:off x="4297680" y="2331720"/>
            <a:ext cx="3566100" cy="2972100"/>
          </a:xfrm>
          <a:prstGeom prst="roundRect">
            <a:avLst>
              <a:gd name="adj" fmla="val 2462"/>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Lexend"/>
              <a:ea typeface="Lexend"/>
              <a:cs typeface="Lexend"/>
              <a:sym typeface="Lexend"/>
            </a:endParaRPr>
          </a:p>
        </p:txBody>
      </p:sp>
      <p:sp>
        <p:nvSpPr>
          <p:cNvPr id="511" name="Google Shape;511;p44"/>
          <p:cNvSpPr/>
          <p:nvPr/>
        </p:nvSpPr>
        <p:spPr>
          <a:xfrm>
            <a:off x="4572000" y="2651760"/>
            <a:ext cx="3017700" cy="548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2400"/>
              <a:buFont typeface="Cambria"/>
              <a:buNone/>
            </a:pPr>
            <a:r>
              <a:rPr lang="en-US" sz="2400" b="1" i="0" u="none" strike="noStrike" cap="none">
                <a:solidFill>
                  <a:srgbClr val="214291"/>
                </a:solidFill>
                <a:latin typeface="Lexend"/>
                <a:ea typeface="Lexend"/>
                <a:cs typeface="Lexend"/>
                <a:sym typeface="Lexend"/>
              </a:rPr>
              <a:t>10 gallons</a:t>
            </a:r>
            <a:endParaRPr sz="2400" i="0" u="none" strike="noStrike" cap="none">
              <a:solidFill>
                <a:srgbClr val="214291"/>
              </a:solidFill>
              <a:latin typeface="Lexend"/>
              <a:ea typeface="Lexend"/>
              <a:cs typeface="Lexend"/>
              <a:sym typeface="Lexend"/>
            </a:endParaRPr>
          </a:p>
        </p:txBody>
      </p:sp>
      <p:sp>
        <p:nvSpPr>
          <p:cNvPr id="512" name="Google Shape;512;p44"/>
          <p:cNvSpPr/>
          <p:nvPr/>
        </p:nvSpPr>
        <p:spPr>
          <a:xfrm>
            <a:off x="4572000" y="3337560"/>
            <a:ext cx="347700" cy="3477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4"/>
          <p:cNvSpPr/>
          <p:nvPr/>
        </p:nvSpPr>
        <p:spPr>
          <a:xfrm>
            <a:off x="5029200" y="3337560"/>
            <a:ext cx="347700" cy="3477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4"/>
          <p:cNvSpPr/>
          <p:nvPr/>
        </p:nvSpPr>
        <p:spPr>
          <a:xfrm>
            <a:off x="4572000" y="3931920"/>
            <a:ext cx="3017700" cy="822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2A2A2A"/>
              </a:buClr>
              <a:buSzPts val="1500"/>
              <a:buFont typeface="Calibri"/>
              <a:buNone/>
            </a:pPr>
            <a:r>
              <a:rPr lang="en-US" sz="2100" i="0" u="none" strike="noStrike" cap="none">
                <a:solidFill>
                  <a:srgbClr val="2A2A2A"/>
                </a:solidFill>
                <a:latin typeface="Lexend"/>
                <a:ea typeface="Lexend"/>
                <a:cs typeface="Lexend"/>
                <a:sym typeface="Lexend"/>
              </a:rPr>
              <a:t>Trading 5 away costs </a:t>
            </a:r>
            <a:r>
              <a:rPr lang="en-US" sz="2100">
                <a:solidFill>
                  <a:srgbClr val="2A2A2A"/>
                </a:solidFill>
                <a:latin typeface="Lexend"/>
                <a:ea typeface="Lexend"/>
                <a:cs typeface="Lexend"/>
                <a:sym typeface="Lexend"/>
              </a:rPr>
              <a:t>recovery</a:t>
            </a:r>
            <a:r>
              <a:rPr lang="en-US" sz="2100" i="0" u="none" strike="noStrike" cap="none">
                <a:solidFill>
                  <a:srgbClr val="2A2A2A"/>
                </a:solidFill>
                <a:latin typeface="Lexend"/>
                <a:ea typeface="Lexend"/>
                <a:cs typeface="Lexend"/>
                <a:sym typeface="Lexend"/>
              </a:rPr>
              <a:t>.</a:t>
            </a:r>
            <a:endParaRPr sz="2100" i="0" u="none" strike="noStrike" cap="none">
              <a:solidFill>
                <a:schemeClr val="dk1"/>
              </a:solidFill>
              <a:latin typeface="Lexend"/>
              <a:ea typeface="Lexend"/>
              <a:cs typeface="Lexend"/>
              <a:sym typeface="Lexend"/>
            </a:endParaRPr>
          </a:p>
        </p:txBody>
      </p:sp>
      <p:sp>
        <p:nvSpPr>
          <p:cNvPr id="515" name="Google Shape;515;p44"/>
          <p:cNvSpPr/>
          <p:nvPr/>
        </p:nvSpPr>
        <p:spPr>
          <a:xfrm>
            <a:off x="4572000" y="4709160"/>
            <a:ext cx="1737300" cy="411600"/>
          </a:xfrm>
          <a:prstGeom prst="roundRect">
            <a:avLst>
              <a:gd name="adj" fmla="val 11111"/>
            </a:avLst>
          </a:prstGeom>
          <a:solidFill>
            <a:srgbClr val="D4A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Lexend"/>
              <a:ea typeface="Lexend"/>
              <a:cs typeface="Lexend"/>
              <a:sym typeface="Lexend"/>
            </a:endParaRPr>
          </a:p>
        </p:txBody>
      </p:sp>
      <p:sp>
        <p:nvSpPr>
          <p:cNvPr id="516" name="Google Shape;516;p44"/>
          <p:cNvSpPr/>
          <p:nvPr/>
        </p:nvSpPr>
        <p:spPr>
          <a:xfrm>
            <a:off x="4572000" y="4709160"/>
            <a:ext cx="1737300" cy="41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200"/>
              <a:buFont typeface="Calibri"/>
              <a:buNone/>
            </a:pPr>
            <a:r>
              <a:rPr lang="en-US" sz="1600" b="1" i="0" u="none" strike="noStrike" cap="none">
                <a:solidFill>
                  <a:srgbClr val="FFFFFF"/>
                </a:solidFill>
                <a:latin typeface="Lexend"/>
                <a:ea typeface="Lexend"/>
                <a:cs typeface="Lexend"/>
                <a:sym typeface="Lexend"/>
              </a:rPr>
              <a:t>Lower cost</a:t>
            </a:r>
            <a:endParaRPr sz="1600" i="0" u="none" strike="noStrike" cap="none">
              <a:solidFill>
                <a:schemeClr val="dk1"/>
              </a:solidFill>
              <a:latin typeface="Lexend"/>
              <a:ea typeface="Lexend"/>
              <a:cs typeface="Lexend"/>
              <a:sym typeface="Lexend"/>
            </a:endParaRPr>
          </a:p>
        </p:txBody>
      </p:sp>
      <p:sp>
        <p:nvSpPr>
          <p:cNvPr id="517" name="Google Shape;517;p44"/>
          <p:cNvSpPr/>
          <p:nvPr/>
        </p:nvSpPr>
        <p:spPr>
          <a:xfrm>
            <a:off x="8092440" y="2331720"/>
            <a:ext cx="3566100" cy="2972100"/>
          </a:xfrm>
          <a:prstGeom prst="roundRect">
            <a:avLst>
              <a:gd name="adj" fmla="val 2462"/>
            </a:avLst>
          </a:prstGeom>
          <a:solidFill>
            <a:srgbClr val="FFFFFF"/>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Lexend"/>
              <a:ea typeface="Lexend"/>
              <a:cs typeface="Lexend"/>
              <a:sym typeface="Lexend"/>
            </a:endParaRPr>
          </a:p>
        </p:txBody>
      </p:sp>
      <p:sp>
        <p:nvSpPr>
          <p:cNvPr id="518" name="Google Shape;518;p44"/>
          <p:cNvSpPr/>
          <p:nvPr/>
        </p:nvSpPr>
        <p:spPr>
          <a:xfrm>
            <a:off x="8366760" y="2651760"/>
            <a:ext cx="3017700" cy="548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2400"/>
              <a:buFont typeface="Cambria"/>
              <a:buNone/>
            </a:pPr>
            <a:r>
              <a:rPr lang="en-US" sz="2400" b="1" i="0" u="none" strike="noStrike" cap="none">
                <a:solidFill>
                  <a:srgbClr val="214291"/>
                </a:solidFill>
                <a:latin typeface="Lexend"/>
                <a:ea typeface="Lexend"/>
                <a:cs typeface="Lexend"/>
                <a:sym typeface="Lexend"/>
              </a:rPr>
              <a:t>15 gallons</a:t>
            </a:r>
            <a:endParaRPr sz="2400" i="0" u="none" strike="noStrike" cap="none">
              <a:solidFill>
                <a:srgbClr val="214291"/>
              </a:solidFill>
              <a:latin typeface="Lexend"/>
              <a:ea typeface="Lexend"/>
              <a:cs typeface="Lexend"/>
              <a:sym typeface="Lexend"/>
            </a:endParaRPr>
          </a:p>
        </p:txBody>
      </p:sp>
      <p:sp>
        <p:nvSpPr>
          <p:cNvPr id="519" name="Google Shape;519;p44"/>
          <p:cNvSpPr/>
          <p:nvPr/>
        </p:nvSpPr>
        <p:spPr>
          <a:xfrm>
            <a:off x="8366760" y="3337560"/>
            <a:ext cx="347700" cy="3477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4"/>
          <p:cNvSpPr/>
          <p:nvPr/>
        </p:nvSpPr>
        <p:spPr>
          <a:xfrm>
            <a:off x="8823960" y="3337560"/>
            <a:ext cx="347700" cy="3477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4"/>
          <p:cNvSpPr/>
          <p:nvPr/>
        </p:nvSpPr>
        <p:spPr>
          <a:xfrm>
            <a:off x="9281160" y="3337560"/>
            <a:ext cx="347700" cy="347700"/>
          </a:xfrm>
          <a:prstGeom prst="ellipse">
            <a:avLst/>
          </a:prstGeom>
          <a:solidFill>
            <a:srgbClr val="1B2A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4"/>
          <p:cNvSpPr/>
          <p:nvPr/>
        </p:nvSpPr>
        <p:spPr>
          <a:xfrm>
            <a:off x="8366760" y="3931920"/>
            <a:ext cx="3017700" cy="822900"/>
          </a:xfrm>
          <a:prstGeom prst="rect">
            <a:avLst/>
          </a:prstGeom>
          <a:noFill/>
          <a:ln>
            <a:noFill/>
          </a:ln>
        </p:spPr>
        <p:txBody>
          <a:bodyPr spcFirstLastPara="1" wrap="square" lIns="0" tIns="0" rIns="0" bIns="0" anchor="ctr" anchorCtr="0">
            <a:noAutofit/>
          </a:bodyPr>
          <a:lstStyle/>
          <a:p>
            <a:pPr marL="0" marR="0" lvl="0" indent="0" algn="l" rtl="0">
              <a:lnSpc>
                <a:spcPct val="115000"/>
              </a:lnSpc>
              <a:spcBef>
                <a:spcPts val="0"/>
              </a:spcBef>
              <a:spcAft>
                <a:spcPts val="0"/>
              </a:spcAft>
              <a:buClr>
                <a:srgbClr val="2A2A2A"/>
              </a:buClr>
              <a:buSzPts val="1500"/>
              <a:buFont typeface="Calibri"/>
              <a:buNone/>
            </a:pPr>
            <a:r>
              <a:rPr lang="en-US" sz="2100" i="0" u="none" strike="noStrike" cap="none">
                <a:solidFill>
                  <a:srgbClr val="2A2A2A"/>
                </a:solidFill>
                <a:latin typeface="Lexend"/>
                <a:ea typeface="Lexend"/>
                <a:cs typeface="Lexend"/>
                <a:sym typeface="Lexend"/>
              </a:rPr>
              <a:t>Trading 5 away costs only </a:t>
            </a:r>
            <a:r>
              <a:rPr lang="en-US" sz="2100">
                <a:solidFill>
                  <a:srgbClr val="2A2A2A"/>
                </a:solidFill>
                <a:latin typeface="Lexend"/>
                <a:ea typeface="Lexend"/>
                <a:cs typeface="Lexend"/>
                <a:sym typeface="Lexend"/>
              </a:rPr>
              <a:t>celebration</a:t>
            </a:r>
            <a:r>
              <a:rPr lang="en-US" sz="2100" i="0" u="none" strike="noStrike" cap="none">
                <a:solidFill>
                  <a:srgbClr val="2A2A2A"/>
                </a:solidFill>
                <a:latin typeface="Lexend"/>
                <a:ea typeface="Lexend"/>
                <a:cs typeface="Lexend"/>
                <a:sym typeface="Lexend"/>
              </a:rPr>
              <a:t>.</a:t>
            </a:r>
            <a:endParaRPr sz="2100" i="0" u="none" strike="noStrike" cap="none">
              <a:solidFill>
                <a:schemeClr val="dk1"/>
              </a:solidFill>
              <a:latin typeface="Lexend"/>
              <a:ea typeface="Lexend"/>
              <a:cs typeface="Lexend"/>
              <a:sym typeface="Lexend"/>
            </a:endParaRPr>
          </a:p>
        </p:txBody>
      </p:sp>
      <p:sp>
        <p:nvSpPr>
          <p:cNvPr id="523" name="Google Shape;523;p44"/>
          <p:cNvSpPr/>
          <p:nvPr/>
        </p:nvSpPr>
        <p:spPr>
          <a:xfrm>
            <a:off x="8366760" y="4709160"/>
            <a:ext cx="1737300" cy="411600"/>
          </a:xfrm>
          <a:prstGeom prst="roundRect">
            <a:avLst>
              <a:gd name="adj" fmla="val 11111"/>
            </a:avLst>
          </a:prstGeom>
          <a:solidFill>
            <a:srgbClr val="2C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00">
              <a:latin typeface="Lexend"/>
              <a:ea typeface="Lexend"/>
              <a:cs typeface="Lexend"/>
              <a:sym typeface="Lexend"/>
            </a:endParaRPr>
          </a:p>
        </p:txBody>
      </p:sp>
      <p:sp>
        <p:nvSpPr>
          <p:cNvPr id="524" name="Google Shape;524;p44"/>
          <p:cNvSpPr/>
          <p:nvPr/>
        </p:nvSpPr>
        <p:spPr>
          <a:xfrm>
            <a:off x="8366760" y="4709160"/>
            <a:ext cx="1737300" cy="41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200"/>
              <a:buFont typeface="Calibri"/>
              <a:buNone/>
            </a:pPr>
            <a:r>
              <a:rPr lang="en-US" sz="1600" b="1" i="0" u="none" strike="noStrike" cap="none">
                <a:solidFill>
                  <a:srgbClr val="FFFFFF"/>
                </a:solidFill>
                <a:latin typeface="Lexend"/>
                <a:ea typeface="Lexend"/>
                <a:cs typeface="Lexend"/>
                <a:sym typeface="Lexend"/>
              </a:rPr>
              <a:t>Lowest cost</a:t>
            </a:r>
            <a:endParaRPr sz="1600" i="0" u="none" strike="noStrike" cap="none">
              <a:solidFill>
                <a:schemeClr val="dk1"/>
              </a:solidFill>
              <a:latin typeface="Lexend"/>
              <a:ea typeface="Lexend"/>
              <a:cs typeface="Lexend"/>
              <a:sym typeface="Lexend"/>
            </a:endParaRPr>
          </a:p>
        </p:txBody>
      </p:sp>
      <p:sp>
        <p:nvSpPr>
          <p:cNvPr id="525" name="Google Shape;525;p44"/>
          <p:cNvSpPr/>
          <p:nvPr/>
        </p:nvSpPr>
        <p:spPr>
          <a:xfrm>
            <a:off x="502920" y="6446520"/>
            <a:ext cx="6400800" cy="27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A6473"/>
              </a:buClr>
              <a:buSzPts val="900"/>
              <a:buFont typeface="Calibri"/>
              <a:buNone/>
            </a:pPr>
            <a:r>
              <a:rPr lang="en-US" sz="900" b="0" i="0" u="none" strike="noStrike" cap="none">
                <a:solidFill>
                  <a:srgbClr val="5A6473"/>
                </a:solidFill>
                <a:latin typeface="Calibri"/>
                <a:ea typeface="Calibri"/>
                <a:cs typeface="Calibri"/>
                <a:sym typeface="Calibri"/>
              </a:rPr>
              <a:t>FOUNDATION FOR ECONOMIC EDUCATION</a:t>
            </a:r>
            <a:endParaRPr sz="900" b="0" i="0" u="none" strike="noStrike" cap="none">
              <a:solidFill>
                <a:schemeClr val="dk1"/>
              </a:solidFill>
              <a:latin typeface="Calibri"/>
              <a:ea typeface="Calibri"/>
              <a:cs typeface="Calibri"/>
              <a:sym typeface="Calibri"/>
            </a:endParaRPr>
          </a:p>
        </p:txBody>
      </p:sp>
      <p:sp>
        <p:nvSpPr>
          <p:cNvPr id="526" name="Google Shape;526;p44"/>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527" name="Google Shape;527;p44"/>
          <p:cNvPicPr preferRelativeResize="0"/>
          <p:nvPr/>
        </p:nvPicPr>
        <p:blipFill>
          <a:blip r:embed="rId4">
            <a:alphaModFix/>
          </a:blip>
          <a:stretch>
            <a:fillRect/>
          </a:stretch>
        </p:blipFill>
        <p:spPr>
          <a:xfrm>
            <a:off x="10367210" y="82298"/>
            <a:ext cx="1748865" cy="566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532"/>
        <p:cNvGrpSpPr/>
        <p:nvPr/>
      </p:nvGrpSpPr>
      <p:grpSpPr>
        <a:xfrm>
          <a:off x="0" y="0"/>
          <a:ext cx="0" cy="0"/>
          <a:chOff x="0" y="0"/>
          <a:chExt cx="0" cy="0"/>
        </a:xfrm>
      </p:grpSpPr>
      <p:sp>
        <p:nvSpPr>
          <p:cNvPr id="533" name="Google Shape;533;p45"/>
          <p:cNvSpPr/>
          <p:nvPr/>
        </p:nvSpPr>
        <p:spPr>
          <a:xfrm>
            <a:off x="640080" y="1783080"/>
            <a:ext cx="10881300" cy="1463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FFFFFF"/>
              </a:buClr>
              <a:buSzPts val="4300"/>
              <a:buFont typeface="Cambria"/>
              <a:buNone/>
            </a:pPr>
            <a:r>
              <a:rPr lang="en-US" sz="4300" b="1" i="0" u="none" strike="noStrike" cap="none">
                <a:solidFill>
                  <a:srgbClr val="FFFFFF"/>
                </a:solidFill>
                <a:latin typeface="Oswald"/>
                <a:ea typeface="Oswald"/>
                <a:cs typeface="Oswald"/>
                <a:sym typeface="Oswald"/>
              </a:rPr>
              <a:t>Economics is the science of human action.</a:t>
            </a:r>
            <a:endParaRPr sz="4300" i="0" u="none" strike="noStrike" cap="none">
              <a:solidFill>
                <a:schemeClr val="dk1"/>
              </a:solidFill>
              <a:latin typeface="Oswald"/>
              <a:ea typeface="Oswald"/>
              <a:cs typeface="Oswald"/>
              <a:sym typeface="Oswald"/>
            </a:endParaRPr>
          </a:p>
        </p:txBody>
      </p:sp>
      <p:sp>
        <p:nvSpPr>
          <p:cNvPr id="534" name="Google Shape;534;p45"/>
          <p:cNvSpPr/>
          <p:nvPr/>
        </p:nvSpPr>
        <p:spPr>
          <a:xfrm>
            <a:off x="640075" y="3246175"/>
            <a:ext cx="10473300" cy="12801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CAD3E0"/>
              </a:buClr>
              <a:buSzPts val="1900"/>
              <a:buFont typeface="Calibri"/>
              <a:buNone/>
            </a:pPr>
            <a:r>
              <a:rPr lang="en-US" sz="2900">
                <a:solidFill>
                  <a:srgbClr val="CAD3E0"/>
                </a:solidFill>
                <a:latin typeface="Lexend"/>
                <a:ea typeface="Lexend"/>
                <a:cs typeface="Lexend"/>
                <a:sym typeface="Lexend"/>
              </a:rPr>
              <a:t>The classroom payoff is that students stop asking </a:t>
            </a:r>
            <a:r>
              <a:rPr lang="en-US" sz="2900" i="1">
                <a:solidFill>
                  <a:srgbClr val="CAD3E0"/>
                </a:solidFill>
                <a:latin typeface="Lexend"/>
                <a:ea typeface="Lexend"/>
                <a:cs typeface="Lexend"/>
                <a:sym typeface="Lexend"/>
              </a:rPr>
              <a:t>"what is X really worth?"</a:t>
            </a:r>
            <a:r>
              <a:rPr lang="en-US" sz="2900">
                <a:solidFill>
                  <a:srgbClr val="CAD3E0"/>
                </a:solidFill>
                <a:latin typeface="Lexend"/>
                <a:ea typeface="Lexend"/>
                <a:cs typeface="Lexend"/>
                <a:sym typeface="Lexend"/>
              </a:rPr>
              <a:t> and start asking </a:t>
            </a:r>
            <a:r>
              <a:rPr lang="en-US" sz="2900" i="1">
                <a:solidFill>
                  <a:srgbClr val="CAD3E0"/>
                </a:solidFill>
                <a:latin typeface="Lexend"/>
                <a:ea typeface="Lexend"/>
                <a:cs typeface="Lexend"/>
                <a:sym typeface="Lexend"/>
              </a:rPr>
              <a:t>"to whom, under what conditions, and compared to what?"</a:t>
            </a:r>
            <a:endParaRPr sz="2900" i="1" u="none" strike="noStrike" cap="none">
              <a:solidFill>
                <a:schemeClr val="dk1"/>
              </a:solidFill>
              <a:latin typeface="Lexend"/>
              <a:ea typeface="Lexend"/>
              <a:cs typeface="Lexend"/>
              <a:sym typeface="Lexend"/>
            </a:endParaRPr>
          </a:p>
        </p:txBody>
      </p:sp>
      <p:sp>
        <p:nvSpPr>
          <p:cNvPr id="535" name="Google Shape;535;p45"/>
          <p:cNvSpPr/>
          <p:nvPr/>
        </p:nvSpPr>
        <p:spPr>
          <a:xfrm>
            <a:off x="448018" y="3634825"/>
            <a:ext cx="54900" cy="502800"/>
          </a:xfrm>
          <a:prstGeom prst="rect">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5"/>
          <p:cNvSpPr/>
          <p:nvPr/>
        </p:nvSpPr>
        <p:spPr>
          <a:xfrm>
            <a:off x="502920" y="6446520"/>
            <a:ext cx="6400800" cy="27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AAB4C4"/>
              </a:buClr>
              <a:buSzPts val="900"/>
              <a:buFont typeface="Calibri"/>
              <a:buNone/>
            </a:pPr>
            <a:r>
              <a:rPr lang="en-US" sz="900" b="0" i="0" u="none" strike="noStrike" cap="none">
                <a:solidFill>
                  <a:srgbClr val="AAB4C4"/>
                </a:solidFill>
                <a:latin typeface="Calibri"/>
                <a:ea typeface="Calibri"/>
                <a:cs typeface="Calibri"/>
                <a:sym typeface="Calibri"/>
              </a:rPr>
              <a:t>FOUNDATION FOR ECONOMIC EDUCATION</a:t>
            </a:r>
            <a:endParaRPr sz="900" b="0" i="0" u="none" strike="noStrike" cap="none">
              <a:solidFill>
                <a:schemeClr val="dk1"/>
              </a:solidFill>
              <a:latin typeface="Calibri"/>
              <a:ea typeface="Calibri"/>
              <a:cs typeface="Calibri"/>
              <a:sym typeface="Calibri"/>
            </a:endParaRPr>
          </a:p>
        </p:txBody>
      </p:sp>
      <p:sp>
        <p:nvSpPr>
          <p:cNvPr id="537" name="Google Shape;537;p45"/>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538" name="Google Shape;538;p45"/>
          <p:cNvPicPr preferRelativeResize="0"/>
          <p:nvPr/>
        </p:nvPicPr>
        <p:blipFill>
          <a:blip r:embed="rId3">
            <a:alphaModFix/>
          </a:blip>
          <a:stretch>
            <a:fillRect/>
          </a:stretch>
        </p:blipFill>
        <p:spPr>
          <a:xfrm>
            <a:off x="9480579" y="187546"/>
            <a:ext cx="2538645" cy="822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543"/>
        <p:cNvGrpSpPr/>
        <p:nvPr/>
      </p:nvGrpSpPr>
      <p:grpSpPr>
        <a:xfrm>
          <a:off x="0" y="0"/>
          <a:ext cx="0" cy="0"/>
          <a:chOff x="0" y="0"/>
          <a:chExt cx="0" cy="0"/>
        </a:xfrm>
      </p:grpSpPr>
      <p:sp>
        <p:nvSpPr>
          <p:cNvPr id="544" name="Google Shape;544;p46"/>
          <p:cNvSpPr/>
          <p:nvPr/>
        </p:nvSpPr>
        <p:spPr>
          <a:xfrm>
            <a:off x="640080" y="548640"/>
            <a:ext cx="10881300" cy="731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200"/>
              <a:buFont typeface="Cambria"/>
              <a:buNone/>
            </a:pPr>
            <a:r>
              <a:rPr lang="en-US" sz="3200" b="1" i="0" u="none" strike="noStrike" cap="none">
                <a:solidFill>
                  <a:srgbClr val="FFFFFF"/>
                </a:solidFill>
                <a:latin typeface="Oswald"/>
                <a:ea typeface="Oswald"/>
                <a:cs typeface="Oswald"/>
                <a:sym typeface="Oswald"/>
              </a:rPr>
              <a:t>The Diamond–Water Paradox, resolved</a:t>
            </a:r>
            <a:endParaRPr sz="3200" i="0" u="none" strike="noStrike" cap="none">
              <a:solidFill>
                <a:schemeClr val="dk1"/>
              </a:solidFill>
              <a:latin typeface="Oswald"/>
              <a:ea typeface="Oswald"/>
              <a:cs typeface="Oswald"/>
              <a:sym typeface="Oswald"/>
            </a:endParaRPr>
          </a:p>
        </p:txBody>
      </p:sp>
      <p:sp>
        <p:nvSpPr>
          <p:cNvPr id="545" name="Google Shape;545;p46"/>
          <p:cNvSpPr/>
          <p:nvPr/>
        </p:nvSpPr>
        <p:spPr>
          <a:xfrm>
            <a:off x="640080" y="1554480"/>
            <a:ext cx="5074800" cy="2743200"/>
          </a:xfrm>
          <a:prstGeom prst="roundRect">
            <a:avLst>
              <a:gd name="adj" fmla="val 2667"/>
            </a:avLst>
          </a:prstGeom>
          <a:solidFill>
            <a:srgbClr val="F16631"/>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6"/>
          <p:cNvSpPr/>
          <p:nvPr/>
        </p:nvSpPr>
        <p:spPr>
          <a:xfrm>
            <a:off x="960120" y="1874520"/>
            <a:ext cx="777300" cy="777300"/>
          </a:xfrm>
          <a:prstGeom prst="ellipse">
            <a:avLst/>
          </a:prstGeom>
          <a:solidFill>
            <a:srgbClr val="1B2A4A"/>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7" name="Google Shape;547;p46" descr="preencoded.png"/>
          <p:cNvPicPr preferRelativeResize="0"/>
          <p:nvPr/>
        </p:nvPicPr>
        <p:blipFill rotWithShape="1">
          <a:blip r:embed="rId3">
            <a:alphaModFix/>
          </a:blip>
          <a:srcRect/>
          <a:stretch/>
        </p:blipFill>
        <p:spPr>
          <a:xfrm>
            <a:off x="1152144" y="2066544"/>
            <a:ext cx="393192" cy="393192"/>
          </a:xfrm>
          <a:prstGeom prst="rect">
            <a:avLst/>
          </a:prstGeom>
          <a:noFill/>
          <a:ln>
            <a:noFill/>
          </a:ln>
        </p:spPr>
      </p:pic>
      <p:sp>
        <p:nvSpPr>
          <p:cNvPr id="548" name="Google Shape;548;p46"/>
          <p:cNvSpPr/>
          <p:nvPr/>
        </p:nvSpPr>
        <p:spPr>
          <a:xfrm>
            <a:off x="1920240" y="1874520"/>
            <a:ext cx="2743200" cy="777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400"/>
              <a:buFont typeface="Cambria"/>
              <a:buNone/>
            </a:pPr>
            <a:r>
              <a:rPr lang="en-US" sz="3100" b="1" i="0" u="none" strike="noStrike" cap="none">
                <a:solidFill>
                  <a:srgbClr val="FFFFFF"/>
                </a:solidFill>
                <a:latin typeface="Oswald"/>
                <a:ea typeface="Oswald"/>
                <a:cs typeface="Oswald"/>
                <a:sym typeface="Oswald"/>
              </a:rPr>
              <a:t>Water</a:t>
            </a:r>
            <a:endParaRPr sz="3100" i="0" u="none" strike="noStrike" cap="none">
              <a:solidFill>
                <a:schemeClr val="dk1"/>
              </a:solidFill>
              <a:latin typeface="Oswald"/>
              <a:ea typeface="Oswald"/>
              <a:cs typeface="Oswald"/>
              <a:sym typeface="Oswald"/>
            </a:endParaRPr>
          </a:p>
        </p:txBody>
      </p:sp>
      <p:sp>
        <p:nvSpPr>
          <p:cNvPr id="549" name="Google Shape;549;p46"/>
          <p:cNvSpPr/>
          <p:nvPr/>
        </p:nvSpPr>
        <p:spPr>
          <a:xfrm>
            <a:off x="960120" y="2834640"/>
            <a:ext cx="4480500" cy="12801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CAD3E0"/>
              </a:buClr>
              <a:buSzPts val="1500"/>
              <a:buFont typeface="Calibri"/>
              <a:buNone/>
            </a:pPr>
            <a:r>
              <a:rPr lang="en-US" sz="2000" i="0" u="none" strike="noStrike" cap="none">
                <a:solidFill>
                  <a:srgbClr val="1B2A4A"/>
                </a:solidFill>
                <a:latin typeface="Lexend"/>
                <a:ea typeface="Lexend"/>
                <a:cs typeface="Lexend"/>
                <a:sym typeface="Lexend"/>
              </a:rPr>
              <a:t>Essential, but abundant. Any one gallon serves only a trivial end, so its marginal value—and price—is low.</a:t>
            </a:r>
            <a:endParaRPr sz="2000" i="0" u="none" strike="noStrike" cap="none">
              <a:solidFill>
                <a:srgbClr val="1B2A4A"/>
              </a:solidFill>
              <a:latin typeface="Lexend"/>
              <a:ea typeface="Lexend"/>
              <a:cs typeface="Lexend"/>
              <a:sym typeface="Lexend"/>
            </a:endParaRPr>
          </a:p>
        </p:txBody>
      </p:sp>
      <p:sp>
        <p:nvSpPr>
          <p:cNvPr id="550" name="Google Shape;550;p46"/>
          <p:cNvSpPr/>
          <p:nvPr/>
        </p:nvSpPr>
        <p:spPr>
          <a:xfrm>
            <a:off x="6446520" y="1554480"/>
            <a:ext cx="5074800" cy="2743200"/>
          </a:xfrm>
          <a:prstGeom prst="roundRect">
            <a:avLst>
              <a:gd name="adj" fmla="val 2667"/>
            </a:avLst>
          </a:prstGeom>
          <a:solidFill>
            <a:srgbClr val="F16631"/>
          </a:solidFill>
          <a:ln>
            <a:noFill/>
          </a:ln>
          <a:effectLst>
            <a:outerShdw blurRad="76200" dist="25400" dir="2700000" algn="bl" rotWithShape="0">
              <a:srgbClr val="000000">
                <a:alpha val="121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6766560" y="1874520"/>
            <a:ext cx="777300" cy="777300"/>
          </a:xfrm>
          <a:prstGeom prst="ellipse">
            <a:avLst/>
          </a:prstGeom>
          <a:solidFill>
            <a:srgbClr val="1B2A4A"/>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2" name="Google Shape;552;p46" descr="preencoded.png"/>
          <p:cNvPicPr preferRelativeResize="0"/>
          <p:nvPr/>
        </p:nvPicPr>
        <p:blipFill rotWithShape="1">
          <a:blip r:embed="rId4">
            <a:alphaModFix/>
          </a:blip>
          <a:srcRect/>
          <a:stretch/>
        </p:blipFill>
        <p:spPr>
          <a:xfrm>
            <a:off x="6958584" y="2066544"/>
            <a:ext cx="393192" cy="393192"/>
          </a:xfrm>
          <a:prstGeom prst="rect">
            <a:avLst/>
          </a:prstGeom>
          <a:noFill/>
          <a:ln>
            <a:noFill/>
          </a:ln>
        </p:spPr>
      </p:pic>
      <p:sp>
        <p:nvSpPr>
          <p:cNvPr id="553" name="Google Shape;553;p46"/>
          <p:cNvSpPr/>
          <p:nvPr/>
        </p:nvSpPr>
        <p:spPr>
          <a:xfrm>
            <a:off x="7726680" y="1874520"/>
            <a:ext cx="3200400" cy="777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400"/>
              <a:buFont typeface="Cambria"/>
              <a:buNone/>
            </a:pPr>
            <a:r>
              <a:rPr lang="en-US" sz="3100" b="1" i="0" u="none" strike="noStrike" cap="none">
                <a:solidFill>
                  <a:srgbClr val="FFFFFF"/>
                </a:solidFill>
                <a:latin typeface="Oswald"/>
                <a:ea typeface="Oswald"/>
                <a:cs typeface="Oswald"/>
                <a:sym typeface="Oswald"/>
              </a:rPr>
              <a:t>Diamonds</a:t>
            </a:r>
            <a:endParaRPr sz="3100" i="0" u="none" strike="noStrike" cap="none">
              <a:solidFill>
                <a:schemeClr val="dk1"/>
              </a:solidFill>
              <a:latin typeface="Oswald"/>
              <a:ea typeface="Oswald"/>
              <a:cs typeface="Oswald"/>
              <a:sym typeface="Oswald"/>
            </a:endParaRPr>
          </a:p>
        </p:txBody>
      </p:sp>
      <p:sp>
        <p:nvSpPr>
          <p:cNvPr id="554" name="Google Shape;554;p46"/>
          <p:cNvSpPr/>
          <p:nvPr/>
        </p:nvSpPr>
        <p:spPr>
          <a:xfrm>
            <a:off x="6766560" y="2834640"/>
            <a:ext cx="4480500" cy="12801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CAD3E0"/>
              </a:buClr>
              <a:buSzPts val="1500"/>
              <a:buFont typeface="Calibri"/>
              <a:buNone/>
            </a:pPr>
            <a:r>
              <a:rPr lang="en-US" sz="2000" i="0" u="none" strike="noStrike" cap="none">
                <a:solidFill>
                  <a:srgbClr val="1B2A4A"/>
                </a:solidFill>
                <a:latin typeface="Lexend"/>
                <a:ea typeface="Lexend"/>
                <a:cs typeface="Lexend"/>
                <a:sym typeface="Lexend"/>
              </a:rPr>
              <a:t>A mere luxury, but scarce. Each one serves a highly-ranked end, so its marginal value—and price—is high.</a:t>
            </a:r>
            <a:endParaRPr sz="2000" i="0" u="none" strike="noStrike" cap="none">
              <a:solidFill>
                <a:srgbClr val="1B2A4A"/>
              </a:solidFill>
              <a:latin typeface="Lexend"/>
              <a:ea typeface="Lexend"/>
              <a:cs typeface="Lexend"/>
              <a:sym typeface="Lexend"/>
            </a:endParaRPr>
          </a:p>
        </p:txBody>
      </p:sp>
      <p:sp>
        <p:nvSpPr>
          <p:cNvPr id="555" name="Google Shape;555;p46"/>
          <p:cNvSpPr/>
          <p:nvPr/>
        </p:nvSpPr>
        <p:spPr>
          <a:xfrm>
            <a:off x="640080" y="4572000"/>
            <a:ext cx="10881300" cy="1005900"/>
          </a:xfrm>
          <a:prstGeom prst="roundRect">
            <a:avLst>
              <a:gd name="adj" fmla="val 5455"/>
            </a:avLst>
          </a:prstGeom>
          <a:solidFill>
            <a:srgbClr val="D4A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1005840" y="4572000"/>
            <a:ext cx="10149900" cy="10059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1B2A4A"/>
              </a:buClr>
              <a:buSzPts val="1600"/>
              <a:buFont typeface="Calibri"/>
              <a:buNone/>
            </a:pPr>
            <a:r>
              <a:rPr lang="en-US" sz="2100" b="1" i="0" u="none" strike="noStrike" cap="none">
                <a:solidFill>
                  <a:schemeClr val="lt1"/>
                </a:solidFill>
                <a:latin typeface="Lexend"/>
                <a:ea typeface="Lexend"/>
                <a:cs typeface="Lexend"/>
                <a:sym typeface="Lexend"/>
              </a:rPr>
              <a:t>Menger's insight (1871):  </a:t>
            </a:r>
            <a:r>
              <a:rPr lang="en-US" sz="2100" i="0" u="none" strike="noStrike" cap="none">
                <a:solidFill>
                  <a:schemeClr val="lt1"/>
                </a:solidFill>
                <a:latin typeface="Lexend"/>
                <a:ea typeface="Lexend"/>
                <a:cs typeface="Lexend"/>
                <a:sym typeface="Lexend"/>
              </a:rPr>
              <a:t>price tracks the usefulness of the marginal unit, not a good's importance in general.</a:t>
            </a:r>
            <a:endParaRPr sz="2100" i="0" u="none" strike="noStrike" cap="none">
              <a:solidFill>
                <a:schemeClr val="lt1"/>
              </a:solidFill>
              <a:latin typeface="Lexend"/>
              <a:ea typeface="Lexend"/>
              <a:cs typeface="Lexend"/>
              <a:sym typeface="Lexend"/>
            </a:endParaRPr>
          </a:p>
        </p:txBody>
      </p:sp>
      <p:sp>
        <p:nvSpPr>
          <p:cNvPr id="557" name="Google Shape;557;p46"/>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558" name="Google Shape;558;p46"/>
          <p:cNvPicPr preferRelativeResize="0"/>
          <p:nvPr/>
        </p:nvPicPr>
        <p:blipFill>
          <a:blip r:embed="rId5">
            <a:alphaModFix/>
          </a:blip>
          <a:stretch>
            <a:fillRect/>
          </a:stretch>
        </p:blipFill>
        <p:spPr>
          <a:xfrm>
            <a:off x="9480579" y="187546"/>
            <a:ext cx="2538645" cy="822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0"/>
          <p:cNvSpPr txBox="1">
            <a:spLocks noGrp="1"/>
          </p:cNvSpPr>
          <p:nvPr>
            <p:ph type="title"/>
          </p:nvPr>
        </p:nvSpPr>
        <p:spPr>
          <a:xfrm>
            <a:off x="311700" y="445025"/>
            <a:ext cx="8520900" cy="5727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p20"/>
          <p:cNvSpPr txBox="1">
            <a:spLocks noGrp="1"/>
          </p:cNvSpPr>
          <p:nvPr>
            <p:ph type="body" idx="1"/>
          </p:nvPr>
        </p:nvSpPr>
        <p:spPr>
          <a:xfrm>
            <a:off x="311700" y="1152475"/>
            <a:ext cx="8520900" cy="34164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90" name="Google Shape;90;p20" title="FEE80-SlideTemplates-10.png"/>
          <p:cNvPicPr preferRelativeResize="0"/>
          <p:nvPr/>
        </p:nvPicPr>
        <p:blipFill>
          <a:blip r:embed="rId3">
            <a:alphaModFix/>
          </a:blip>
          <a:stretch>
            <a:fillRect/>
          </a:stretch>
        </p:blipFill>
        <p:spPr>
          <a:xfrm>
            <a:off x="0" y="1785"/>
            <a:ext cx="12191996" cy="6854428"/>
          </a:xfrm>
          <a:prstGeom prst="rect">
            <a:avLst/>
          </a:prstGeom>
          <a:noFill/>
          <a:ln>
            <a:noFill/>
          </a:ln>
        </p:spPr>
      </p:pic>
      <p:sp>
        <p:nvSpPr>
          <p:cNvPr id="91" name="Google Shape;91;p20"/>
          <p:cNvSpPr txBox="1">
            <a:spLocks noGrp="1"/>
          </p:cNvSpPr>
          <p:nvPr>
            <p:ph type="title"/>
          </p:nvPr>
        </p:nvSpPr>
        <p:spPr>
          <a:xfrm>
            <a:off x="415800" y="274700"/>
            <a:ext cx="11360700" cy="13323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SzPts val="1300"/>
              <a:buNone/>
            </a:pPr>
            <a:r>
              <a:rPr lang="en-US" sz="4800">
                <a:solidFill>
                  <a:srgbClr val="F16631"/>
                </a:solidFill>
                <a:latin typeface="Oswald Medium"/>
                <a:ea typeface="Oswald Medium"/>
                <a:cs typeface="Oswald Medium"/>
                <a:sym typeface="Oswald Medium"/>
              </a:rPr>
              <a:t>JOEL MILLER</a:t>
            </a:r>
            <a:endParaRPr sz="4800">
              <a:solidFill>
                <a:srgbClr val="F16631"/>
              </a:solidFill>
              <a:latin typeface="Oswald Medium"/>
              <a:ea typeface="Oswald Medium"/>
              <a:cs typeface="Oswald Medium"/>
              <a:sym typeface="Oswald Medium"/>
            </a:endParaRPr>
          </a:p>
          <a:p>
            <a:pPr marL="0" lvl="0" indent="0" algn="l" rtl="0">
              <a:spcBef>
                <a:spcPts val="0"/>
              </a:spcBef>
              <a:spcAft>
                <a:spcPts val="0"/>
              </a:spcAft>
              <a:buSzPts val="1300"/>
              <a:buNone/>
            </a:pPr>
            <a:r>
              <a:rPr lang="en-US" sz="3600">
                <a:solidFill>
                  <a:srgbClr val="F16631"/>
                </a:solidFill>
                <a:latin typeface="Oswald Medium"/>
                <a:ea typeface="Oswald Medium"/>
                <a:cs typeface="Oswald Medium"/>
                <a:sym typeface="Oswald Medium"/>
              </a:rPr>
              <a:t>Director of Educator Engagement, FEE</a:t>
            </a:r>
            <a:endParaRPr sz="3600">
              <a:solidFill>
                <a:srgbClr val="F16631"/>
              </a:solidFill>
              <a:latin typeface="Oswald Medium"/>
              <a:ea typeface="Oswald Medium"/>
              <a:cs typeface="Oswald Medium"/>
              <a:sym typeface="Oswald Medium"/>
            </a:endParaRPr>
          </a:p>
        </p:txBody>
      </p:sp>
      <p:sp>
        <p:nvSpPr>
          <p:cNvPr id="92" name="Google Shape;92;p20"/>
          <p:cNvSpPr txBox="1">
            <a:spLocks noGrp="1"/>
          </p:cNvSpPr>
          <p:nvPr>
            <p:ph type="body" idx="1"/>
          </p:nvPr>
        </p:nvSpPr>
        <p:spPr>
          <a:xfrm>
            <a:off x="170433" y="2112867"/>
            <a:ext cx="7476000" cy="3978900"/>
          </a:xfrm>
          <a:prstGeom prst="rect">
            <a:avLst/>
          </a:prstGeom>
        </p:spPr>
        <p:txBody>
          <a:bodyPr spcFirstLastPara="1" wrap="square" lIns="121900" tIns="121900" rIns="121900" bIns="121900" anchor="ctr" anchorCtr="0">
            <a:noAutofit/>
          </a:bodyPr>
          <a:lstStyle/>
          <a:p>
            <a:pPr marL="609600" lvl="0" indent="-425450" algn="l" rtl="0">
              <a:lnSpc>
                <a:spcPct val="95000"/>
              </a:lnSpc>
              <a:spcBef>
                <a:spcPts val="0"/>
              </a:spcBef>
              <a:spcAft>
                <a:spcPts val="0"/>
              </a:spcAft>
              <a:buClr>
                <a:srgbClr val="214291"/>
              </a:buClr>
              <a:buSzPts val="1900"/>
              <a:buFont typeface="Lexend"/>
              <a:buChar char="●"/>
            </a:pPr>
            <a:r>
              <a:rPr lang="en-US" sz="1900">
                <a:solidFill>
                  <a:srgbClr val="214291"/>
                </a:solidFill>
                <a:latin typeface="Lexend"/>
                <a:ea typeface="Lexend"/>
                <a:cs typeface="Lexend"/>
                <a:sym typeface="Lexend"/>
              </a:rPr>
              <a:t>14 year veteran educator with Ed.S. in Educational Leadership: Curriculum and Instruction </a:t>
            </a:r>
            <a:endParaRPr sz="1900">
              <a:solidFill>
                <a:srgbClr val="214291"/>
              </a:solidFill>
              <a:latin typeface="Lexend"/>
              <a:ea typeface="Lexend"/>
              <a:cs typeface="Lexend"/>
              <a:sym typeface="Lexend"/>
            </a:endParaRPr>
          </a:p>
          <a:p>
            <a:pPr marL="609600" lvl="0" indent="0" algn="l" rtl="0">
              <a:lnSpc>
                <a:spcPct val="95000"/>
              </a:lnSpc>
              <a:spcBef>
                <a:spcPts val="0"/>
              </a:spcBef>
              <a:spcAft>
                <a:spcPts val="0"/>
              </a:spcAft>
              <a:buNone/>
            </a:pPr>
            <a:endParaRPr>
              <a:solidFill>
                <a:srgbClr val="214291"/>
              </a:solidFill>
              <a:latin typeface="Lexend"/>
              <a:ea typeface="Lexend"/>
              <a:cs typeface="Lexend"/>
              <a:sym typeface="Lexend"/>
            </a:endParaRPr>
          </a:p>
          <a:p>
            <a:pPr marL="609600" lvl="0" indent="-425450" algn="l" rtl="0">
              <a:lnSpc>
                <a:spcPct val="95000"/>
              </a:lnSpc>
              <a:spcBef>
                <a:spcPts val="0"/>
              </a:spcBef>
              <a:spcAft>
                <a:spcPts val="0"/>
              </a:spcAft>
              <a:buClr>
                <a:srgbClr val="214291"/>
              </a:buClr>
              <a:buSzPts val="1900"/>
              <a:buFont typeface="Lexend"/>
              <a:buChar char="●"/>
            </a:pPr>
            <a:r>
              <a:rPr lang="en-US">
                <a:solidFill>
                  <a:srgbClr val="214291"/>
                </a:solidFill>
                <a:latin typeface="Lexend"/>
                <a:ea typeface="Lexend"/>
                <a:cs typeface="Lexend"/>
                <a:sym typeface="Lexend"/>
              </a:rPr>
              <a:t>John Morton Excellence in the Teaching of Economics</a:t>
            </a:r>
            <a:endParaRPr>
              <a:solidFill>
                <a:srgbClr val="214291"/>
              </a:solidFill>
              <a:latin typeface="Lexend"/>
              <a:ea typeface="Lexend"/>
              <a:cs typeface="Lexend"/>
              <a:sym typeface="Lexend"/>
            </a:endParaRPr>
          </a:p>
          <a:p>
            <a:pPr marL="609600" lvl="0" indent="0" algn="l" rtl="0">
              <a:lnSpc>
                <a:spcPct val="95000"/>
              </a:lnSpc>
              <a:spcBef>
                <a:spcPts val="0"/>
              </a:spcBef>
              <a:spcAft>
                <a:spcPts val="0"/>
              </a:spcAft>
              <a:buNone/>
            </a:pPr>
            <a:endParaRPr>
              <a:solidFill>
                <a:srgbClr val="214291"/>
              </a:solidFill>
              <a:latin typeface="Lexend"/>
              <a:ea typeface="Lexend"/>
              <a:cs typeface="Lexend"/>
              <a:sym typeface="Lexend"/>
            </a:endParaRPr>
          </a:p>
          <a:p>
            <a:pPr marL="609600" lvl="0" indent="-425450" algn="l" rtl="0">
              <a:lnSpc>
                <a:spcPct val="95000"/>
              </a:lnSpc>
              <a:spcBef>
                <a:spcPts val="0"/>
              </a:spcBef>
              <a:spcAft>
                <a:spcPts val="0"/>
              </a:spcAft>
              <a:buClr>
                <a:srgbClr val="214291"/>
              </a:buClr>
              <a:buSzPts val="1900"/>
              <a:buFont typeface="Lexend"/>
              <a:buChar char="●"/>
            </a:pPr>
            <a:r>
              <a:rPr lang="en-US">
                <a:solidFill>
                  <a:srgbClr val="214291"/>
                </a:solidFill>
                <a:latin typeface="Lexend"/>
                <a:ea typeface="Lexend"/>
                <a:cs typeface="Lexend"/>
                <a:sym typeface="Lexend"/>
              </a:rPr>
              <a:t>Creator of the Financial Intelligence Teacher (FIT) Certification</a:t>
            </a:r>
            <a:endParaRPr>
              <a:solidFill>
                <a:srgbClr val="214291"/>
              </a:solidFill>
              <a:latin typeface="Lexend"/>
              <a:ea typeface="Lexend"/>
              <a:cs typeface="Lexend"/>
              <a:sym typeface="Lexend"/>
            </a:endParaRPr>
          </a:p>
          <a:p>
            <a:pPr marL="609600" lvl="0" indent="0" algn="l" rtl="0">
              <a:lnSpc>
                <a:spcPct val="95000"/>
              </a:lnSpc>
              <a:spcBef>
                <a:spcPts val="0"/>
              </a:spcBef>
              <a:spcAft>
                <a:spcPts val="0"/>
              </a:spcAft>
              <a:buNone/>
            </a:pPr>
            <a:endParaRPr>
              <a:solidFill>
                <a:srgbClr val="214291"/>
              </a:solidFill>
              <a:latin typeface="Lexend"/>
              <a:ea typeface="Lexend"/>
              <a:cs typeface="Lexend"/>
              <a:sym typeface="Lexend"/>
            </a:endParaRPr>
          </a:p>
          <a:p>
            <a:pPr marL="609600" lvl="0" indent="-425450" algn="l" rtl="0">
              <a:lnSpc>
                <a:spcPct val="95000"/>
              </a:lnSpc>
              <a:spcBef>
                <a:spcPts val="0"/>
              </a:spcBef>
              <a:spcAft>
                <a:spcPts val="0"/>
              </a:spcAft>
              <a:buClr>
                <a:srgbClr val="214291"/>
              </a:buClr>
              <a:buSzPts val="1900"/>
              <a:buFont typeface="Lexend"/>
              <a:buChar char="●"/>
            </a:pPr>
            <a:r>
              <a:rPr lang="en-US">
                <a:solidFill>
                  <a:srgbClr val="214291"/>
                </a:solidFill>
                <a:latin typeface="Lexend"/>
                <a:ea typeface="Lexend"/>
                <a:cs typeface="Lexend"/>
                <a:sym typeface="Lexend"/>
              </a:rPr>
              <a:t>Co-Chair, National Association of Economic Educators – Professional Development Committee</a:t>
            </a:r>
            <a:endParaRPr>
              <a:solidFill>
                <a:srgbClr val="214291"/>
              </a:solidFill>
              <a:latin typeface="Lexend"/>
              <a:ea typeface="Lexend"/>
              <a:cs typeface="Lexend"/>
              <a:sym typeface="Lexend"/>
            </a:endParaRPr>
          </a:p>
          <a:p>
            <a:pPr marL="609600" lvl="0" indent="0" algn="l" rtl="0">
              <a:lnSpc>
                <a:spcPct val="95000"/>
              </a:lnSpc>
              <a:spcBef>
                <a:spcPts val="0"/>
              </a:spcBef>
              <a:spcAft>
                <a:spcPts val="0"/>
              </a:spcAft>
              <a:buNone/>
            </a:pPr>
            <a:endParaRPr>
              <a:solidFill>
                <a:srgbClr val="214291"/>
              </a:solidFill>
              <a:latin typeface="Lexend"/>
              <a:ea typeface="Lexend"/>
              <a:cs typeface="Lexend"/>
              <a:sym typeface="Lexend"/>
            </a:endParaRPr>
          </a:p>
          <a:p>
            <a:pPr marL="609600" lvl="0" indent="-425450" algn="l" rtl="0">
              <a:lnSpc>
                <a:spcPct val="95000"/>
              </a:lnSpc>
              <a:spcBef>
                <a:spcPts val="0"/>
              </a:spcBef>
              <a:spcAft>
                <a:spcPts val="0"/>
              </a:spcAft>
              <a:buClr>
                <a:srgbClr val="214291"/>
              </a:buClr>
              <a:buSzPts val="1900"/>
              <a:buFont typeface="Lexend"/>
              <a:buChar char="●"/>
            </a:pPr>
            <a:r>
              <a:rPr lang="en-US">
                <a:solidFill>
                  <a:srgbClr val="214291"/>
                </a:solidFill>
                <a:latin typeface="Lexend"/>
                <a:ea typeface="Lexend"/>
                <a:cs typeface="Lexend"/>
                <a:sym typeface="Lexend"/>
              </a:rPr>
              <a:t>Designs curriculum and PD workshops for secondary economics &amp; personal finance educators nationwide</a:t>
            </a:r>
            <a:endParaRPr>
              <a:solidFill>
                <a:srgbClr val="214291"/>
              </a:solidFill>
              <a:latin typeface="Lexend"/>
              <a:ea typeface="Lexend"/>
              <a:cs typeface="Lexend"/>
              <a:sym typeface="Lexend"/>
            </a:endParaRPr>
          </a:p>
          <a:p>
            <a:pPr marL="609600" lvl="0" indent="0" algn="l" rtl="0">
              <a:lnSpc>
                <a:spcPct val="95000"/>
              </a:lnSpc>
              <a:spcBef>
                <a:spcPts val="0"/>
              </a:spcBef>
              <a:spcAft>
                <a:spcPts val="0"/>
              </a:spcAft>
              <a:buSzPts val="1500"/>
              <a:buNone/>
            </a:pPr>
            <a:endParaRPr sz="1900">
              <a:solidFill>
                <a:srgbClr val="214291"/>
              </a:solidFill>
              <a:latin typeface="Lexend"/>
              <a:ea typeface="Lexend"/>
              <a:cs typeface="Lexend"/>
              <a:sym typeface="Lexend"/>
            </a:endParaRPr>
          </a:p>
        </p:txBody>
      </p:sp>
      <p:cxnSp>
        <p:nvCxnSpPr>
          <p:cNvPr id="93" name="Google Shape;93;p20"/>
          <p:cNvCxnSpPr/>
          <p:nvPr/>
        </p:nvCxnSpPr>
        <p:spPr>
          <a:xfrm>
            <a:off x="503000" y="1902015"/>
            <a:ext cx="10238100" cy="0"/>
          </a:xfrm>
          <a:prstGeom prst="straightConnector1">
            <a:avLst/>
          </a:prstGeom>
          <a:noFill/>
          <a:ln w="12700" cap="flat" cmpd="sng">
            <a:solidFill>
              <a:srgbClr val="B7B7B7"/>
            </a:solidFill>
            <a:prstDash val="solid"/>
            <a:round/>
            <a:headEnd type="none" w="med" len="med"/>
            <a:tailEnd type="none" w="med" len="med"/>
          </a:ln>
        </p:spPr>
      </p:cxnSp>
      <p:pic>
        <p:nvPicPr>
          <p:cNvPr id="94" name="Google Shape;94;p20"/>
          <p:cNvPicPr preferRelativeResize="0"/>
          <p:nvPr/>
        </p:nvPicPr>
        <p:blipFill rotWithShape="1">
          <a:blip r:embed="rId4">
            <a:alphaModFix/>
          </a:blip>
          <a:srcRect t="7792" r="37261"/>
          <a:stretch/>
        </p:blipFill>
        <p:spPr>
          <a:xfrm>
            <a:off x="7893925" y="2197042"/>
            <a:ext cx="3564000" cy="3490800"/>
          </a:xfrm>
          <a:prstGeom prst="ellipse">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562"/>
        <p:cNvGrpSpPr/>
        <p:nvPr/>
      </p:nvGrpSpPr>
      <p:grpSpPr>
        <a:xfrm>
          <a:off x="0" y="0"/>
          <a:ext cx="0" cy="0"/>
          <a:chOff x="0" y="0"/>
          <a:chExt cx="0" cy="0"/>
        </a:xfrm>
      </p:grpSpPr>
      <p:sp>
        <p:nvSpPr>
          <p:cNvPr id="563" name="Google Shape;563;p47"/>
          <p:cNvSpPr/>
          <p:nvPr/>
        </p:nvSpPr>
        <p:spPr>
          <a:xfrm>
            <a:off x="640080" y="480000"/>
            <a:ext cx="8400000" cy="731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Oswald"/>
                <a:ea typeface="Oswald"/>
                <a:cs typeface="Oswald"/>
                <a:sym typeface="Oswald"/>
              </a:rPr>
              <a:t>From the jeweler’s case to the batter’s box</a:t>
            </a:r>
            <a:endParaRPr sz="1900">
              <a:latin typeface="Oswald"/>
              <a:ea typeface="Oswald"/>
              <a:cs typeface="Oswald"/>
              <a:sym typeface="Oswald"/>
            </a:endParaRPr>
          </a:p>
        </p:txBody>
      </p:sp>
      <p:sp>
        <p:nvSpPr>
          <p:cNvPr id="564" name="Google Shape;564;p47"/>
          <p:cNvSpPr/>
          <p:nvPr/>
        </p:nvSpPr>
        <p:spPr>
          <a:xfrm>
            <a:off x="640080" y="1253333"/>
            <a:ext cx="108813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i="1" u="none" strike="noStrike" cap="none">
                <a:solidFill>
                  <a:srgbClr val="D4A017"/>
                </a:solidFill>
                <a:latin typeface="Lexend"/>
                <a:ea typeface="Lexend"/>
                <a:cs typeface="Lexend"/>
                <a:sym typeface="Lexend"/>
              </a:rPr>
              <a:t>Same logic, new diamond. Value lives in the marginal unit—and context sets it.</a:t>
            </a:r>
            <a:endParaRPr sz="1900">
              <a:latin typeface="Lexend"/>
              <a:ea typeface="Lexend"/>
              <a:cs typeface="Lexend"/>
              <a:sym typeface="Lexend"/>
            </a:endParaRPr>
          </a:p>
        </p:txBody>
      </p:sp>
      <p:sp>
        <p:nvSpPr>
          <p:cNvPr id="565" name="Google Shape;565;p47"/>
          <p:cNvSpPr/>
          <p:nvPr/>
        </p:nvSpPr>
        <p:spPr>
          <a:xfrm>
            <a:off x="640080" y="1920000"/>
            <a:ext cx="5074800" cy="2533200"/>
          </a:xfrm>
          <a:prstGeom prst="roundRect">
            <a:avLst>
              <a:gd name="adj" fmla="val 2667"/>
            </a:avLst>
          </a:prstGeom>
          <a:solidFill>
            <a:srgbClr val="FFFFFF"/>
          </a:solidFill>
          <a:ln>
            <a:noFill/>
          </a:ln>
          <a:effectLst>
            <a:outerShdw blurRad="76200" dist="25400"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6" name="Google Shape;566;p47"/>
          <p:cNvSpPr/>
          <p:nvPr/>
        </p:nvSpPr>
        <p:spPr>
          <a:xfrm>
            <a:off x="960120" y="2186667"/>
            <a:ext cx="4426800" cy="56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16631"/>
                </a:solidFill>
                <a:latin typeface="Oswald"/>
                <a:ea typeface="Oswald"/>
                <a:cs typeface="Oswald"/>
                <a:sym typeface="Oswald"/>
              </a:rPr>
              <a:t>The gem diamond</a:t>
            </a:r>
            <a:endParaRPr sz="1900"/>
          </a:p>
        </p:txBody>
      </p:sp>
      <p:sp>
        <p:nvSpPr>
          <p:cNvPr id="567" name="Google Shape;567;p47"/>
          <p:cNvSpPr/>
          <p:nvPr/>
        </p:nvSpPr>
        <p:spPr>
          <a:xfrm>
            <a:off x="960120" y="2786667"/>
            <a:ext cx="4426800" cy="1573200"/>
          </a:xfrm>
          <a:prstGeom prst="rect">
            <a:avLst/>
          </a:prstGeom>
          <a:noFill/>
          <a:ln>
            <a:noFill/>
          </a:ln>
        </p:spPr>
        <p:txBody>
          <a:bodyPr spcFirstLastPara="1" wrap="square" lIns="0" tIns="0" rIns="0" bIns="0" anchor="t" anchorCtr="0">
            <a:noAutofit/>
          </a:bodyPr>
          <a:lstStyle/>
          <a:p>
            <a:pPr marL="0" marR="0" lvl="0" indent="0" algn="l" rtl="0">
              <a:lnSpc>
                <a:spcPct val="118000"/>
              </a:lnSpc>
              <a:spcBef>
                <a:spcPts val="0"/>
              </a:spcBef>
              <a:spcAft>
                <a:spcPts val="0"/>
              </a:spcAft>
              <a:buClr>
                <a:srgbClr val="000000"/>
              </a:buClr>
              <a:buSzPts val="1900"/>
              <a:buFont typeface="Arial"/>
              <a:buNone/>
            </a:pPr>
            <a:r>
              <a:rPr lang="en-US" sz="1900" b="0" i="0" u="none" strike="noStrike" cap="none">
                <a:solidFill>
                  <a:srgbClr val="1B2A4A"/>
                </a:solidFill>
                <a:latin typeface="Lexend"/>
                <a:ea typeface="Lexend"/>
                <a:cs typeface="Lexend"/>
                <a:sym typeface="Lexend"/>
              </a:rPr>
              <a:t>Scarce, so the next stone serves a highly-ranked end. Its price is high—not because the rock is useful, but because one more is hard to get.</a:t>
            </a:r>
            <a:endParaRPr sz="1900"/>
          </a:p>
        </p:txBody>
      </p:sp>
      <p:sp>
        <p:nvSpPr>
          <p:cNvPr id="568" name="Google Shape;568;p47"/>
          <p:cNvSpPr/>
          <p:nvPr/>
        </p:nvSpPr>
        <p:spPr>
          <a:xfrm>
            <a:off x="6446520" y="1920000"/>
            <a:ext cx="5074800" cy="2533200"/>
          </a:xfrm>
          <a:prstGeom prst="roundRect">
            <a:avLst>
              <a:gd name="adj" fmla="val 2667"/>
            </a:avLst>
          </a:prstGeom>
          <a:solidFill>
            <a:srgbClr val="F16631"/>
          </a:solidFill>
          <a:ln>
            <a:noFill/>
          </a:ln>
          <a:effectLst>
            <a:outerShdw blurRad="76200" dist="25400"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69" name="Google Shape;569;p47"/>
          <p:cNvSpPr/>
          <p:nvPr/>
        </p:nvSpPr>
        <p:spPr>
          <a:xfrm>
            <a:off x="6766560" y="2186667"/>
            <a:ext cx="4426800" cy="560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FFFF"/>
                </a:solidFill>
                <a:latin typeface="Oswald"/>
                <a:ea typeface="Oswald"/>
                <a:cs typeface="Oswald"/>
                <a:sym typeface="Oswald"/>
              </a:rPr>
              <a:t>The ballpark diamond</a:t>
            </a:r>
            <a:endParaRPr sz="1900"/>
          </a:p>
        </p:txBody>
      </p:sp>
      <p:sp>
        <p:nvSpPr>
          <p:cNvPr id="570" name="Google Shape;570;p47"/>
          <p:cNvSpPr/>
          <p:nvPr/>
        </p:nvSpPr>
        <p:spPr>
          <a:xfrm>
            <a:off x="6766560" y="2786667"/>
            <a:ext cx="4426800" cy="1573200"/>
          </a:xfrm>
          <a:prstGeom prst="rect">
            <a:avLst/>
          </a:prstGeom>
          <a:noFill/>
          <a:ln>
            <a:noFill/>
          </a:ln>
        </p:spPr>
        <p:txBody>
          <a:bodyPr spcFirstLastPara="1" wrap="square" lIns="0" tIns="0" rIns="0" bIns="0" anchor="t" anchorCtr="0">
            <a:noAutofit/>
          </a:bodyPr>
          <a:lstStyle/>
          <a:p>
            <a:pPr marL="0" marR="0" lvl="0" indent="0" algn="l" rtl="0">
              <a:lnSpc>
                <a:spcPct val="118000"/>
              </a:lnSpc>
              <a:spcBef>
                <a:spcPts val="0"/>
              </a:spcBef>
              <a:spcAft>
                <a:spcPts val="0"/>
              </a:spcAft>
              <a:buClr>
                <a:srgbClr val="000000"/>
              </a:buClr>
              <a:buSzPts val="1900"/>
              <a:buFont typeface="Arial"/>
              <a:buNone/>
            </a:pPr>
            <a:r>
              <a:rPr lang="en-US" sz="1900" b="0" i="0" u="none" strike="noStrike" cap="none">
                <a:solidFill>
                  <a:srgbClr val="FFFFFF"/>
                </a:solidFill>
                <a:latin typeface="Lexend"/>
                <a:ea typeface="Lexend"/>
                <a:cs typeface="Lexend"/>
                <a:sym typeface="Lexend"/>
              </a:rPr>
              <a:t>An empty field at noon is nearly worthless. The same diamond in the bottom of the 9th, down a run, is priceless. Context—not the dirt—sets the value.</a:t>
            </a:r>
            <a:endParaRPr sz="1900"/>
          </a:p>
        </p:txBody>
      </p:sp>
      <p:sp>
        <p:nvSpPr>
          <p:cNvPr id="571" name="Google Shape;571;p47"/>
          <p:cNvSpPr/>
          <p:nvPr/>
        </p:nvSpPr>
        <p:spPr>
          <a:xfrm>
            <a:off x="640080" y="4640000"/>
            <a:ext cx="10881300" cy="1005900"/>
          </a:xfrm>
          <a:prstGeom prst="roundRect">
            <a:avLst>
              <a:gd name="adj" fmla="val 5455"/>
            </a:avLst>
          </a:prstGeom>
          <a:solidFill>
            <a:srgbClr val="D4A01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72" name="Google Shape;572;p47"/>
          <p:cNvSpPr/>
          <p:nvPr/>
        </p:nvSpPr>
        <p:spPr>
          <a:xfrm>
            <a:off x="1005840" y="4640000"/>
            <a:ext cx="10149900" cy="10059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100" b="1" i="0" u="none" strike="noStrike" cap="none">
                <a:solidFill>
                  <a:srgbClr val="1B2A4A"/>
                </a:solidFill>
                <a:latin typeface="Lexend"/>
                <a:ea typeface="Lexend"/>
                <a:cs typeface="Lexend"/>
                <a:sym typeface="Lexend"/>
              </a:rPr>
              <a:t>Ask your students: </a:t>
            </a:r>
            <a:r>
              <a:rPr lang="en-US" sz="2100" b="0" i="0" u="none" strike="noStrike" cap="none">
                <a:solidFill>
                  <a:srgbClr val="1B2A4A"/>
                </a:solidFill>
                <a:latin typeface="Lexend"/>
                <a:ea typeface="Lexend"/>
                <a:cs typeface="Lexend"/>
                <a:sym typeface="Lexend"/>
              </a:rPr>
              <a:t>what is a baseball player “worth”? The honest answer is always—to whom, and compared to what?</a:t>
            </a:r>
            <a:endParaRPr sz="1900"/>
          </a:p>
        </p:txBody>
      </p:sp>
      <p:sp>
        <p:nvSpPr>
          <p:cNvPr id="573" name="Google Shape;573;p47"/>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D4A017"/>
                </a:solidFill>
                <a:latin typeface="Calibri"/>
                <a:ea typeface="Calibri"/>
                <a:cs typeface="Calibri"/>
                <a:sym typeface="Calibri"/>
              </a:rPr>
              <a:t>EST. 1946</a:t>
            </a:r>
            <a:endParaRPr sz="1900"/>
          </a:p>
        </p:txBody>
      </p:sp>
      <p:pic>
        <p:nvPicPr>
          <p:cNvPr id="574" name="Google Shape;574;p47"/>
          <p:cNvPicPr preferRelativeResize="0"/>
          <p:nvPr/>
        </p:nvPicPr>
        <p:blipFill rotWithShape="1">
          <a:blip r:embed="rId3">
            <a:alphaModFix/>
          </a:blip>
          <a:srcRect/>
          <a:stretch/>
        </p:blipFill>
        <p:spPr>
          <a:xfrm>
            <a:off x="9480579" y="187547"/>
            <a:ext cx="2538645" cy="822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578"/>
        <p:cNvGrpSpPr/>
        <p:nvPr/>
      </p:nvGrpSpPr>
      <p:grpSpPr>
        <a:xfrm>
          <a:off x="0" y="0"/>
          <a:ext cx="0" cy="0"/>
          <a:chOff x="0" y="0"/>
          <a:chExt cx="0" cy="0"/>
        </a:xfrm>
      </p:grpSpPr>
      <p:sp>
        <p:nvSpPr>
          <p:cNvPr id="579" name="Google Shape;579;p48"/>
          <p:cNvSpPr/>
          <p:nvPr/>
        </p:nvSpPr>
        <p:spPr>
          <a:xfrm>
            <a:off x="640080" y="480000"/>
            <a:ext cx="10881300" cy="731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Oswald"/>
                <a:ea typeface="Oswald"/>
                <a:cs typeface="Oswald"/>
                <a:sym typeface="Oswald"/>
              </a:rPr>
              <a:t>Same “category,” very different price</a:t>
            </a:r>
            <a:endParaRPr sz="1900"/>
          </a:p>
        </p:txBody>
      </p:sp>
      <p:sp>
        <p:nvSpPr>
          <p:cNvPr id="580" name="Google Shape;580;p48"/>
          <p:cNvSpPr/>
          <p:nvPr/>
        </p:nvSpPr>
        <p:spPr>
          <a:xfrm>
            <a:off x="640080" y="1253333"/>
            <a:ext cx="108813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a:solidFill>
                  <a:srgbClr val="D4A017"/>
                </a:solidFill>
                <a:latin typeface="Lexend"/>
                <a:ea typeface="Lexend"/>
                <a:cs typeface="Lexend"/>
                <a:sym typeface="Lexend"/>
              </a:rPr>
              <a:t>2001 World Series champion Arizona Diamondbacks — one roster, two ends of the value scale</a:t>
            </a:r>
            <a:endParaRPr sz="1900"/>
          </a:p>
        </p:txBody>
      </p:sp>
      <p:sp>
        <p:nvSpPr>
          <p:cNvPr id="581" name="Google Shape;581;p48"/>
          <p:cNvSpPr/>
          <p:nvPr/>
        </p:nvSpPr>
        <p:spPr>
          <a:xfrm>
            <a:off x="640080" y="1906667"/>
            <a:ext cx="5280000" cy="2733300"/>
          </a:xfrm>
          <a:prstGeom prst="roundRect">
            <a:avLst>
              <a:gd name="adj" fmla="val 2667"/>
            </a:avLst>
          </a:prstGeom>
          <a:solidFill>
            <a:srgbClr val="F16631"/>
          </a:solidFill>
          <a:ln>
            <a:noFill/>
          </a:ln>
          <a:effectLst>
            <a:outerShdw blurRad="76200" dist="25400"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2" name="Google Shape;582;p48"/>
          <p:cNvSpPr/>
          <p:nvPr/>
        </p:nvSpPr>
        <p:spPr>
          <a:xfrm>
            <a:off x="960120" y="2080000"/>
            <a:ext cx="46401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1B2A4A"/>
                </a:solidFill>
                <a:latin typeface="Oswald"/>
                <a:ea typeface="Oswald"/>
                <a:cs typeface="Oswald"/>
                <a:sym typeface="Oswald"/>
              </a:rPr>
              <a:t>THE ACE</a:t>
            </a:r>
            <a:endParaRPr sz="1900"/>
          </a:p>
        </p:txBody>
      </p:sp>
      <p:sp>
        <p:nvSpPr>
          <p:cNvPr id="583" name="Google Shape;583;p48"/>
          <p:cNvSpPr/>
          <p:nvPr/>
        </p:nvSpPr>
        <p:spPr>
          <a:xfrm>
            <a:off x="960120" y="2453333"/>
            <a:ext cx="4640100" cy="4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700"/>
              <a:buFont typeface="Arial"/>
              <a:buNone/>
            </a:pPr>
            <a:r>
              <a:rPr lang="en-US" sz="2700" b="1" i="0" u="none" strike="noStrike" cap="none">
                <a:solidFill>
                  <a:srgbClr val="FFFFFF"/>
                </a:solidFill>
                <a:latin typeface="Oswald"/>
                <a:ea typeface="Oswald"/>
                <a:cs typeface="Oswald"/>
                <a:sym typeface="Oswald"/>
              </a:rPr>
              <a:t>Randy Johnson</a:t>
            </a:r>
            <a:endParaRPr sz="1900"/>
          </a:p>
        </p:txBody>
      </p:sp>
      <p:sp>
        <p:nvSpPr>
          <p:cNvPr id="584" name="Google Shape;584;p48"/>
          <p:cNvSpPr/>
          <p:nvPr/>
        </p:nvSpPr>
        <p:spPr>
          <a:xfrm>
            <a:off x="960120" y="2973333"/>
            <a:ext cx="4640100" cy="693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900"/>
              <a:buFont typeface="Arial"/>
              <a:buNone/>
            </a:pPr>
            <a:r>
              <a:rPr lang="en-US" sz="5900" b="1" i="0" u="none" strike="noStrike" cap="none">
                <a:solidFill>
                  <a:srgbClr val="FFFFFF"/>
                </a:solidFill>
                <a:latin typeface="Oswald"/>
                <a:ea typeface="Oswald"/>
                <a:cs typeface="Oswald"/>
                <a:sym typeface="Oswald"/>
              </a:rPr>
              <a:t>$13.1M</a:t>
            </a:r>
            <a:endParaRPr sz="1900"/>
          </a:p>
        </p:txBody>
      </p:sp>
      <p:sp>
        <p:nvSpPr>
          <p:cNvPr id="585" name="Google Shape;585;p48"/>
          <p:cNvSpPr/>
          <p:nvPr/>
        </p:nvSpPr>
        <p:spPr>
          <a:xfrm>
            <a:off x="960120" y="3760000"/>
            <a:ext cx="4640100" cy="746700"/>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Clr>
                <a:srgbClr val="000000"/>
              </a:buClr>
              <a:buSzPts val="1600"/>
              <a:buFont typeface="Arial"/>
              <a:buNone/>
            </a:pPr>
            <a:r>
              <a:rPr lang="en-US" sz="1600" b="0" i="0" u="none" strike="noStrike" cap="none">
                <a:solidFill>
                  <a:srgbClr val="1B2A4A"/>
                </a:solidFill>
                <a:latin typeface="Lexend"/>
                <a:ea typeface="Lexend"/>
                <a:cs typeface="Lexend"/>
                <a:sym typeface="Lexend"/>
              </a:rPr>
              <a:t>Per year (4-yr / $52.4M deal). 2001 NL Cy Young — the scarcest arm in baseball.</a:t>
            </a:r>
            <a:endParaRPr sz="1900"/>
          </a:p>
        </p:txBody>
      </p:sp>
      <p:sp>
        <p:nvSpPr>
          <p:cNvPr id="586" name="Google Shape;586;p48"/>
          <p:cNvSpPr/>
          <p:nvPr/>
        </p:nvSpPr>
        <p:spPr>
          <a:xfrm>
            <a:off x="6080000" y="1906667"/>
            <a:ext cx="5280000" cy="2733300"/>
          </a:xfrm>
          <a:prstGeom prst="roundRect">
            <a:avLst>
              <a:gd name="adj" fmla="val 2667"/>
            </a:avLst>
          </a:prstGeom>
          <a:solidFill>
            <a:srgbClr val="FFFFFF"/>
          </a:solidFill>
          <a:ln>
            <a:noFill/>
          </a:ln>
          <a:effectLst>
            <a:outerShdw blurRad="76200" dist="25400"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87" name="Google Shape;587;p48"/>
          <p:cNvSpPr/>
          <p:nvPr/>
        </p:nvSpPr>
        <p:spPr>
          <a:xfrm>
            <a:off x="6400040" y="2080000"/>
            <a:ext cx="46401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F16631"/>
                </a:solidFill>
                <a:latin typeface="Oswald"/>
                <a:ea typeface="Oswald"/>
                <a:cs typeface="Oswald"/>
                <a:sym typeface="Oswald"/>
              </a:rPr>
              <a:t>THE ROSTER FILLER</a:t>
            </a:r>
            <a:endParaRPr sz="1900"/>
          </a:p>
        </p:txBody>
      </p:sp>
      <p:sp>
        <p:nvSpPr>
          <p:cNvPr id="588" name="Google Shape;588;p48"/>
          <p:cNvSpPr/>
          <p:nvPr/>
        </p:nvSpPr>
        <p:spPr>
          <a:xfrm>
            <a:off x="6400040" y="2453333"/>
            <a:ext cx="4640100" cy="48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1B2A4A"/>
                </a:solidFill>
                <a:latin typeface="Oswald"/>
                <a:ea typeface="Oswald"/>
                <a:cs typeface="Oswald"/>
                <a:sym typeface="Oswald"/>
              </a:rPr>
              <a:t>League-minimum bench player</a:t>
            </a:r>
            <a:endParaRPr sz="1900"/>
          </a:p>
        </p:txBody>
      </p:sp>
      <p:sp>
        <p:nvSpPr>
          <p:cNvPr id="589" name="Google Shape;589;p48"/>
          <p:cNvSpPr/>
          <p:nvPr/>
        </p:nvSpPr>
        <p:spPr>
          <a:xfrm>
            <a:off x="6400040" y="2973333"/>
            <a:ext cx="4640100" cy="693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5900"/>
              <a:buFont typeface="Arial"/>
              <a:buNone/>
            </a:pPr>
            <a:r>
              <a:rPr lang="en-US" sz="5900" b="1" i="0" u="none" strike="noStrike" cap="none">
                <a:solidFill>
                  <a:srgbClr val="F16631"/>
                </a:solidFill>
                <a:latin typeface="Oswald"/>
                <a:ea typeface="Oswald"/>
                <a:cs typeface="Oswald"/>
                <a:sym typeface="Oswald"/>
              </a:rPr>
              <a:t>$200K</a:t>
            </a:r>
            <a:endParaRPr sz="1900"/>
          </a:p>
        </p:txBody>
      </p:sp>
      <p:sp>
        <p:nvSpPr>
          <p:cNvPr id="590" name="Google Shape;590;p48"/>
          <p:cNvSpPr/>
          <p:nvPr/>
        </p:nvSpPr>
        <p:spPr>
          <a:xfrm>
            <a:off x="6400040" y="3760000"/>
            <a:ext cx="4640100" cy="746700"/>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Clr>
                <a:srgbClr val="000000"/>
              </a:buClr>
              <a:buSzPts val="1600"/>
              <a:buFont typeface="Arial"/>
              <a:buNone/>
            </a:pPr>
            <a:r>
              <a:rPr lang="en-US" sz="1600" b="0" i="0" u="none" strike="noStrike" cap="none">
                <a:solidFill>
                  <a:srgbClr val="1B2A4A"/>
                </a:solidFill>
                <a:latin typeface="Lexend"/>
                <a:ea typeface="Lexend"/>
                <a:cs typeface="Lexend"/>
                <a:sym typeface="Lexend"/>
              </a:rPr>
              <a:t>2001 MLB minimum salary. A replaceable contribution—many players could fill the spot.</a:t>
            </a:r>
            <a:endParaRPr sz="1900"/>
          </a:p>
        </p:txBody>
      </p:sp>
      <p:sp>
        <p:nvSpPr>
          <p:cNvPr id="591" name="Google Shape;591;p48"/>
          <p:cNvSpPr/>
          <p:nvPr/>
        </p:nvSpPr>
        <p:spPr>
          <a:xfrm>
            <a:off x="640080" y="4906667"/>
            <a:ext cx="10719900" cy="1005900"/>
          </a:xfrm>
          <a:prstGeom prst="roundRect">
            <a:avLst>
              <a:gd name="adj" fmla="val 5455"/>
            </a:avLst>
          </a:prstGeom>
          <a:solidFill>
            <a:srgbClr val="D4A01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592" name="Google Shape;592;p48"/>
          <p:cNvSpPr/>
          <p:nvPr/>
        </p:nvSpPr>
        <p:spPr>
          <a:xfrm>
            <a:off x="1005840" y="4906667"/>
            <a:ext cx="9999900" cy="10059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100" b="1" i="0" u="none" strike="noStrike" cap="none">
                <a:solidFill>
                  <a:srgbClr val="1B2A4A"/>
                </a:solidFill>
                <a:latin typeface="Lexend"/>
                <a:ea typeface="Lexend"/>
                <a:cs typeface="Lexend"/>
                <a:sym typeface="Lexend"/>
              </a:rPr>
              <a:t>65× the price</a:t>
            </a:r>
            <a:r>
              <a:rPr lang="en-US" sz="2100" b="0" i="0" u="none" strike="noStrike" cap="none">
                <a:solidFill>
                  <a:srgbClr val="1B2A4A"/>
                </a:solidFill>
                <a:latin typeface="Lexend"/>
                <a:ea typeface="Lexend"/>
                <a:cs typeface="Lexend"/>
                <a:sym typeface="Lexend"/>
              </a:rPr>
              <a:t> for the same job title. </a:t>
            </a:r>
            <a:r>
              <a:rPr lang="en-US" sz="2100" b="1" i="0" u="none" strike="noStrike" cap="none">
                <a:solidFill>
                  <a:srgbClr val="1B2A4A"/>
                </a:solidFill>
                <a:latin typeface="Lexend"/>
                <a:ea typeface="Lexend"/>
                <a:cs typeface="Lexend"/>
                <a:sym typeface="Lexend"/>
              </a:rPr>
              <a:t>Price </a:t>
            </a:r>
            <a:r>
              <a:rPr lang="en-US" sz="2100" b="0" i="0" u="none" strike="noStrike" cap="none">
                <a:solidFill>
                  <a:srgbClr val="1B2A4A"/>
                </a:solidFill>
                <a:latin typeface="Lexend"/>
                <a:ea typeface="Lexend"/>
                <a:cs typeface="Lexend"/>
                <a:sym typeface="Lexend"/>
              </a:rPr>
              <a:t>tracks the value of the next, scarce contribution—not “baseball player” in general.</a:t>
            </a:r>
            <a:endParaRPr sz="1900"/>
          </a:p>
        </p:txBody>
      </p:sp>
      <p:sp>
        <p:nvSpPr>
          <p:cNvPr id="593" name="Google Shape;593;p48"/>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D4A017"/>
                </a:solidFill>
                <a:latin typeface="Calibri"/>
                <a:ea typeface="Calibri"/>
                <a:cs typeface="Calibri"/>
                <a:sym typeface="Calibri"/>
              </a:rPr>
              <a:t>EST. 1946</a:t>
            </a:r>
            <a:endParaRPr sz="1900"/>
          </a:p>
        </p:txBody>
      </p:sp>
      <p:pic>
        <p:nvPicPr>
          <p:cNvPr id="594" name="Google Shape;594;p48"/>
          <p:cNvPicPr preferRelativeResize="0"/>
          <p:nvPr/>
        </p:nvPicPr>
        <p:blipFill rotWithShape="1">
          <a:blip r:embed="rId3">
            <a:alphaModFix/>
          </a:blip>
          <a:srcRect/>
          <a:stretch/>
        </p:blipFill>
        <p:spPr>
          <a:xfrm>
            <a:off x="9480579" y="187547"/>
            <a:ext cx="2538645" cy="822950"/>
          </a:xfrm>
          <a:prstGeom prst="rect">
            <a:avLst/>
          </a:prstGeom>
          <a:noFill/>
          <a:ln>
            <a:noFill/>
          </a:ln>
        </p:spPr>
      </p:pic>
      <p:pic>
        <p:nvPicPr>
          <p:cNvPr id="595" name="Google Shape;595;p48"/>
          <p:cNvPicPr preferRelativeResize="0"/>
          <p:nvPr/>
        </p:nvPicPr>
        <p:blipFill>
          <a:blip r:embed="rId4">
            <a:alphaModFix/>
          </a:blip>
          <a:stretch>
            <a:fillRect/>
          </a:stretch>
        </p:blipFill>
        <p:spPr>
          <a:xfrm>
            <a:off x="3167639" y="1995933"/>
            <a:ext cx="2704534" cy="1670601"/>
          </a:xfrm>
          <a:prstGeom prst="rect">
            <a:avLst/>
          </a:prstGeom>
          <a:noFill/>
          <a:ln>
            <a:noFill/>
          </a:ln>
        </p:spPr>
      </p:pic>
      <p:pic>
        <p:nvPicPr>
          <p:cNvPr id="596" name="Google Shape;596;p48"/>
          <p:cNvPicPr preferRelativeResize="0"/>
          <p:nvPr/>
        </p:nvPicPr>
        <p:blipFill>
          <a:blip r:embed="rId5">
            <a:alphaModFix/>
          </a:blip>
          <a:stretch>
            <a:fillRect/>
          </a:stretch>
        </p:blipFill>
        <p:spPr>
          <a:xfrm>
            <a:off x="9915467" y="1978417"/>
            <a:ext cx="1279225" cy="170563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600"/>
        <p:cNvGrpSpPr/>
        <p:nvPr/>
      </p:nvGrpSpPr>
      <p:grpSpPr>
        <a:xfrm>
          <a:off x="0" y="0"/>
          <a:ext cx="0" cy="0"/>
          <a:chOff x="0" y="0"/>
          <a:chExt cx="0" cy="0"/>
        </a:xfrm>
      </p:grpSpPr>
      <p:sp>
        <p:nvSpPr>
          <p:cNvPr id="601" name="Google Shape;601;p49"/>
          <p:cNvSpPr/>
          <p:nvPr/>
        </p:nvSpPr>
        <p:spPr>
          <a:xfrm>
            <a:off x="640080" y="480000"/>
            <a:ext cx="10881300" cy="731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Oswald"/>
                <a:ea typeface="Oswald"/>
                <a:cs typeface="Oswald"/>
                <a:sym typeface="Oswald"/>
              </a:rPr>
              <a:t>One bottle of water, two prices</a:t>
            </a:r>
            <a:endParaRPr sz="1900"/>
          </a:p>
        </p:txBody>
      </p:sp>
      <p:sp>
        <p:nvSpPr>
          <p:cNvPr id="602" name="Google Shape;602;p49"/>
          <p:cNvSpPr/>
          <p:nvPr/>
        </p:nvSpPr>
        <p:spPr>
          <a:xfrm>
            <a:off x="640080" y="1253333"/>
            <a:ext cx="108813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a:solidFill>
                  <a:srgbClr val="D4A017"/>
                </a:solidFill>
                <a:latin typeface="Lexend"/>
                <a:ea typeface="Lexend"/>
                <a:cs typeface="Lexend"/>
                <a:sym typeface="Lexend"/>
              </a:rPr>
              <a:t>Nothing about the water changes</a:t>
            </a:r>
            <a:r>
              <a:rPr lang="en-US" sz="1900" i="1">
                <a:solidFill>
                  <a:srgbClr val="D4A017"/>
                </a:solidFill>
                <a:latin typeface="Lexend"/>
                <a:ea typeface="Lexend"/>
                <a:cs typeface="Lexend"/>
                <a:sym typeface="Lexend"/>
              </a:rPr>
              <a:t>, </a:t>
            </a:r>
            <a:r>
              <a:rPr lang="en-US" sz="1900" b="0" i="1" u="none" strike="noStrike" cap="none">
                <a:solidFill>
                  <a:srgbClr val="D4A017"/>
                </a:solidFill>
                <a:latin typeface="Lexend"/>
                <a:ea typeface="Lexend"/>
                <a:cs typeface="Lexend"/>
                <a:sym typeface="Lexend"/>
              </a:rPr>
              <a:t>only the </a:t>
            </a:r>
            <a:r>
              <a:rPr lang="en-US" sz="1900" b="1" i="1" u="none" strike="noStrike" cap="none">
                <a:solidFill>
                  <a:srgbClr val="D4A017"/>
                </a:solidFill>
                <a:latin typeface="Lexend"/>
                <a:ea typeface="Lexend"/>
                <a:cs typeface="Lexend"/>
                <a:sym typeface="Lexend"/>
              </a:rPr>
              <a:t>scarcity </a:t>
            </a:r>
            <a:r>
              <a:rPr lang="en-US" sz="1900" b="0" i="1" u="none" strike="noStrike" cap="none">
                <a:solidFill>
                  <a:srgbClr val="D4A017"/>
                </a:solidFill>
                <a:latin typeface="Lexend"/>
                <a:ea typeface="Lexend"/>
                <a:cs typeface="Lexend"/>
                <a:sym typeface="Lexend"/>
              </a:rPr>
              <a:t>and </a:t>
            </a:r>
            <a:r>
              <a:rPr lang="en-US" sz="1900" b="1" i="1" u="none" strike="noStrike" cap="none">
                <a:solidFill>
                  <a:srgbClr val="D4A017"/>
                </a:solidFill>
                <a:latin typeface="Lexend"/>
                <a:ea typeface="Lexend"/>
                <a:cs typeface="Lexend"/>
                <a:sym typeface="Lexend"/>
              </a:rPr>
              <a:t>urgency </a:t>
            </a:r>
            <a:r>
              <a:rPr lang="en-US" sz="1900" b="0" i="1" u="none" strike="noStrike" cap="none">
                <a:solidFill>
                  <a:srgbClr val="D4A017"/>
                </a:solidFill>
                <a:latin typeface="Lexend"/>
                <a:ea typeface="Lexend"/>
                <a:cs typeface="Lexend"/>
                <a:sym typeface="Lexend"/>
              </a:rPr>
              <a:t>of the next unit</a:t>
            </a:r>
            <a:endParaRPr sz="1900"/>
          </a:p>
        </p:txBody>
      </p:sp>
      <p:sp>
        <p:nvSpPr>
          <p:cNvPr id="603" name="Google Shape;603;p49"/>
          <p:cNvSpPr/>
          <p:nvPr/>
        </p:nvSpPr>
        <p:spPr>
          <a:xfrm>
            <a:off x="640080" y="1920000"/>
            <a:ext cx="3466800" cy="2346900"/>
          </a:xfrm>
          <a:prstGeom prst="roundRect">
            <a:avLst>
              <a:gd name="adj" fmla="val 2667"/>
            </a:avLst>
          </a:prstGeom>
          <a:solidFill>
            <a:srgbClr val="FFFFFF"/>
          </a:solidFill>
          <a:ln>
            <a:noFill/>
          </a:ln>
          <a:effectLst>
            <a:outerShdw blurRad="76200" dist="25400"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4" name="Google Shape;604;p49"/>
          <p:cNvSpPr/>
          <p:nvPr/>
        </p:nvSpPr>
        <p:spPr>
          <a:xfrm>
            <a:off x="880080" y="2133333"/>
            <a:ext cx="29868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16631"/>
                </a:solidFill>
                <a:latin typeface="Oswald"/>
                <a:ea typeface="Oswald"/>
                <a:cs typeface="Oswald"/>
                <a:sym typeface="Oswald"/>
              </a:rPr>
              <a:t>STOREROOM</a:t>
            </a:r>
            <a:endParaRPr sz="1900"/>
          </a:p>
        </p:txBody>
      </p:sp>
      <p:sp>
        <p:nvSpPr>
          <p:cNvPr id="605" name="Google Shape;605;p49"/>
          <p:cNvSpPr/>
          <p:nvPr/>
        </p:nvSpPr>
        <p:spPr>
          <a:xfrm>
            <a:off x="880080" y="2506667"/>
            <a:ext cx="2986800" cy="61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1B2A4A"/>
                </a:solidFill>
                <a:latin typeface="Oswald"/>
                <a:ea typeface="Oswald"/>
                <a:cs typeface="Oswald"/>
                <a:sym typeface="Oswald"/>
              </a:rPr>
              <a:t>¢</a:t>
            </a:r>
            <a:endParaRPr sz="1900"/>
          </a:p>
        </p:txBody>
      </p:sp>
      <p:sp>
        <p:nvSpPr>
          <p:cNvPr id="606" name="Google Shape;606;p49"/>
          <p:cNvSpPr/>
          <p:nvPr/>
        </p:nvSpPr>
        <p:spPr>
          <a:xfrm>
            <a:off x="880080" y="3173333"/>
            <a:ext cx="2986800" cy="960000"/>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Clr>
                <a:srgbClr val="000000"/>
              </a:buClr>
              <a:buSzPts val="1500"/>
              <a:buFont typeface="Arial"/>
              <a:buNone/>
            </a:pPr>
            <a:r>
              <a:rPr lang="en-US" sz="1500" b="0" i="0" u="none" strike="noStrike" cap="none">
                <a:solidFill>
                  <a:srgbClr val="1B2A4A"/>
                </a:solidFill>
                <a:latin typeface="Lexend"/>
                <a:ea typeface="Lexend"/>
                <a:cs typeface="Lexend"/>
                <a:sym typeface="Lexend"/>
              </a:rPr>
              <a:t>The 10th case sitting in back. Abundant supply—the marginal bottle is nearly worthless.</a:t>
            </a:r>
            <a:endParaRPr sz="1900"/>
          </a:p>
        </p:txBody>
      </p:sp>
      <p:sp>
        <p:nvSpPr>
          <p:cNvPr id="607" name="Google Shape;607;p49"/>
          <p:cNvSpPr/>
          <p:nvPr/>
        </p:nvSpPr>
        <p:spPr>
          <a:xfrm>
            <a:off x="4362667" y="1920000"/>
            <a:ext cx="3466800" cy="2346900"/>
          </a:xfrm>
          <a:prstGeom prst="roundRect">
            <a:avLst>
              <a:gd name="adj" fmla="val 2667"/>
            </a:avLst>
          </a:prstGeom>
          <a:solidFill>
            <a:srgbClr val="FFFFFF"/>
          </a:solidFill>
          <a:ln>
            <a:noFill/>
          </a:ln>
          <a:effectLst>
            <a:outerShdw blurRad="76200" dist="25400"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08" name="Google Shape;608;p49"/>
          <p:cNvSpPr/>
          <p:nvPr/>
        </p:nvSpPr>
        <p:spPr>
          <a:xfrm>
            <a:off x="4602667" y="2133333"/>
            <a:ext cx="29868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1" i="0" u="none" strike="noStrike" cap="none">
                <a:solidFill>
                  <a:srgbClr val="F16631"/>
                </a:solidFill>
                <a:latin typeface="Oswald"/>
                <a:ea typeface="Oswald"/>
                <a:cs typeface="Oswald"/>
                <a:sym typeface="Oswald"/>
              </a:rPr>
              <a:t>CONCOURSE STAND</a:t>
            </a:r>
            <a:endParaRPr sz="1900"/>
          </a:p>
        </p:txBody>
      </p:sp>
      <p:sp>
        <p:nvSpPr>
          <p:cNvPr id="609" name="Google Shape;609;p49"/>
          <p:cNvSpPr/>
          <p:nvPr/>
        </p:nvSpPr>
        <p:spPr>
          <a:xfrm>
            <a:off x="4602667" y="2506667"/>
            <a:ext cx="2986800" cy="61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rgbClr val="1B2A4A"/>
                </a:solidFill>
                <a:latin typeface="Oswald"/>
                <a:ea typeface="Oswald"/>
                <a:cs typeface="Oswald"/>
                <a:sym typeface="Oswald"/>
              </a:rPr>
              <a:t>$5</a:t>
            </a:r>
            <a:endParaRPr sz="1900"/>
          </a:p>
        </p:txBody>
      </p:sp>
      <p:sp>
        <p:nvSpPr>
          <p:cNvPr id="610" name="Google Shape;610;p49"/>
          <p:cNvSpPr/>
          <p:nvPr/>
        </p:nvSpPr>
        <p:spPr>
          <a:xfrm>
            <a:off x="4602667" y="3173333"/>
            <a:ext cx="2986800" cy="960000"/>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Clr>
                <a:srgbClr val="000000"/>
              </a:buClr>
              <a:buSzPts val="1500"/>
              <a:buFont typeface="Arial"/>
              <a:buNone/>
            </a:pPr>
            <a:r>
              <a:rPr lang="en-US" sz="1500" b="0" i="0" u="none" strike="noStrike" cap="none">
                <a:solidFill>
                  <a:srgbClr val="1B2A4A"/>
                </a:solidFill>
                <a:latin typeface="Lexend"/>
                <a:ea typeface="Lexend"/>
                <a:cs typeface="Lexend"/>
                <a:sym typeface="Lexend"/>
              </a:rPr>
              <a:t>Same bottle, now scarce relative to a stadium full of thirsty fans on a hot day.</a:t>
            </a:r>
            <a:endParaRPr sz="1900"/>
          </a:p>
        </p:txBody>
      </p:sp>
      <p:sp>
        <p:nvSpPr>
          <p:cNvPr id="611" name="Google Shape;611;p49"/>
          <p:cNvSpPr/>
          <p:nvPr/>
        </p:nvSpPr>
        <p:spPr>
          <a:xfrm>
            <a:off x="8085333" y="1920000"/>
            <a:ext cx="3466800" cy="2346900"/>
          </a:xfrm>
          <a:prstGeom prst="roundRect">
            <a:avLst>
              <a:gd name="adj" fmla="val 2667"/>
            </a:avLst>
          </a:prstGeom>
          <a:solidFill>
            <a:srgbClr val="F16631"/>
          </a:solidFill>
          <a:ln>
            <a:noFill/>
          </a:ln>
          <a:effectLst>
            <a:outerShdw blurRad="76200" dist="25400"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2" name="Google Shape;612;p49"/>
          <p:cNvSpPr/>
          <p:nvPr/>
        </p:nvSpPr>
        <p:spPr>
          <a:xfrm>
            <a:off x="8325333" y="2133333"/>
            <a:ext cx="29868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1B2A4A"/>
                </a:solidFill>
                <a:latin typeface="Oswald"/>
                <a:ea typeface="Oswald"/>
                <a:cs typeface="Oswald"/>
                <a:sym typeface="Oswald"/>
              </a:rPr>
              <a:t>7TH INNING, 108°F</a:t>
            </a:r>
            <a:endParaRPr sz="1900"/>
          </a:p>
        </p:txBody>
      </p:sp>
      <p:sp>
        <p:nvSpPr>
          <p:cNvPr id="613" name="Google Shape;613;p49"/>
          <p:cNvSpPr/>
          <p:nvPr/>
        </p:nvSpPr>
        <p:spPr>
          <a:xfrm>
            <a:off x="8325333" y="2506667"/>
            <a:ext cx="2986800" cy="613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rgbClr val="FFFFFF"/>
                </a:solidFill>
                <a:latin typeface="Oswald"/>
                <a:ea typeface="Oswald"/>
                <a:cs typeface="Oswald"/>
                <a:sym typeface="Oswald"/>
              </a:rPr>
              <a:t>Priceless</a:t>
            </a:r>
            <a:endParaRPr sz="1900"/>
          </a:p>
        </p:txBody>
      </p:sp>
      <p:sp>
        <p:nvSpPr>
          <p:cNvPr id="614" name="Google Shape;614;p49"/>
          <p:cNvSpPr/>
          <p:nvPr/>
        </p:nvSpPr>
        <p:spPr>
          <a:xfrm>
            <a:off x="8325333" y="3173333"/>
            <a:ext cx="2986800" cy="960000"/>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Clr>
                <a:srgbClr val="000000"/>
              </a:buClr>
              <a:buSzPts val="1500"/>
              <a:buFont typeface="Arial"/>
              <a:buNone/>
            </a:pPr>
            <a:r>
              <a:rPr lang="en-US" sz="1500" b="0" i="0" u="none" strike="noStrike" cap="none">
                <a:solidFill>
                  <a:srgbClr val="1B2A4A"/>
                </a:solidFill>
                <a:latin typeface="Lexend"/>
                <a:ea typeface="Lexend"/>
                <a:cs typeface="Lexend"/>
                <a:sym typeface="Lexend"/>
              </a:rPr>
              <a:t>To one overheating fan, the next bottle meets the most urgent end of all.</a:t>
            </a:r>
            <a:endParaRPr sz="1900"/>
          </a:p>
        </p:txBody>
      </p:sp>
      <p:sp>
        <p:nvSpPr>
          <p:cNvPr id="615" name="Google Shape;615;p49"/>
          <p:cNvSpPr/>
          <p:nvPr/>
        </p:nvSpPr>
        <p:spPr>
          <a:xfrm>
            <a:off x="640080" y="4640000"/>
            <a:ext cx="10881300" cy="1005900"/>
          </a:xfrm>
          <a:prstGeom prst="roundRect">
            <a:avLst>
              <a:gd name="adj" fmla="val 5455"/>
            </a:avLst>
          </a:prstGeom>
          <a:solidFill>
            <a:srgbClr val="D4A01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16" name="Google Shape;616;p49"/>
          <p:cNvSpPr/>
          <p:nvPr/>
        </p:nvSpPr>
        <p:spPr>
          <a:xfrm>
            <a:off x="1005840" y="4640000"/>
            <a:ext cx="10149900" cy="10059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100" b="1" i="0" u="none" strike="noStrike" cap="none">
                <a:solidFill>
                  <a:srgbClr val="1B2A4A"/>
                </a:solidFill>
                <a:latin typeface="Lexend"/>
                <a:ea typeface="Lexend"/>
                <a:cs typeface="Lexend"/>
                <a:sym typeface="Lexend"/>
              </a:rPr>
              <a:t>Marginal utility in one image: </a:t>
            </a:r>
            <a:r>
              <a:rPr lang="en-US" sz="2100" b="0" i="0" u="none" strike="noStrike" cap="none">
                <a:solidFill>
                  <a:srgbClr val="1B2A4A"/>
                </a:solidFill>
                <a:latin typeface="Lexend"/>
                <a:ea typeface="Lexend"/>
                <a:cs typeface="Lexend"/>
                <a:sym typeface="Lexend"/>
              </a:rPr>
              <a:t>we never value “water” as a category—only the next unit, in context, to a specific person.</a:t>
            </a:r>
            <a:endParaRPr sz="1900"/>
          </a:p>
        </p:txBody>
      </p:sp>
      <p:sp>
        <p:nvSpPr>
          <p:cNvPr id="617" name="Google Shape;617;p49"/>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D4A017"/>
                </a:solidFill>
                <a:latin typeface="Calibri"/>
                <a:ea typeface="Calibri"/>
                <a:cs typeface="Calibri"/>
                <a:sym typeface="Calibri"/>
              </a:rPr>
              <a:t>EST. 1946</a:t>
            </a:r>
            <a:endParaRPr sz="1900"/>
          </a:p>
        </p:txBody>
      </p:sp>
      <p:pic>
        <p:nvPicPr>
          <p:cNvPr id="618" name="Google Shape;618;p49"/>
          <p:cNvPicPr preferRelativeResize="0"/>
          <p:nvPr/>
        </p:nvPicPr>
        <p:blipFill rotWithShape="1">
          <a:blip r:embed="rId3">
            <a:alphaModFix/>
          </a:blip>
          <a:srcRect/>
          <a:stretch/>
        </p:blipFill>
        <p:spPr>
          <a:xfrm>
            <a:off x="9480579" y="187547"/>
            <a:ext cx="2538645" cy="822950"/>
          </a:xfrm>
          <a:prstGeom prst="rect">
            <a:avLst/>
          </a:prstGeom>
          <a:noFill/>
          <a:ln>
            <a:noFill/>
          </a:ln>
        </p:spPr>
      </p:pic>
      <p:pic>
        <p:nvPicPr>
          <p:cNvPr id="619" name="Google Shape;619;p49"/>
          <p:cNvPicPr preferRelativeResize="0"/>
          <p:nvPr/>
        </p:nvPicPr>
        <p:blipFill>
          <a:blip r:embed="rId4">
            <a:alphaModFix/>
          </a:blip>
          <a:stretch>
            <a:fillRect/>
          </a:stretch>
        </p:blipFill>
        <p:spPr>
          <a:xfrm>
            <a:off x="10457831" y="1211198"/>
            <a:ext cx="1161066" cy="1836400"/>
          </a:xfrm>
          <a:prstGeom prst="rect">
            <a:avLst/>
          </a:prstGeom>
          <a:noFill/>
          <a:ln>
            <a:noFill/>
          </a:ln>
        </p:spPr>
      </p:pic>
      <p:pic>
        <p:nvPicPr>
          <p:cNvPr id="620" name="Google Shape;620;p49"/>
          <p:cNvPicPr preferRelativeResize="0"/>
          <p:nvPr/>
        </p:nvPicPr>
        <p:blipFill>
          <a:blip r:embed="rId5">
            <a:alphaModFix/>
          </a:blip>
          <a:stretch>
            <a:fillRect/>
          </a:stretch>
        </p:blipFill>
        <p:spPr>
          <a:xfrm>
            <a:off x="6381974" y="2133333"/>
            <a:ext cx="1107701" cy="960000"/>
          </a:xfrm>
          <a:prstGeom prst="rect">
            <a:avLst/>
          </a:prstGeom>
          <a:noFill/>
          <a:ln>
            <a:noFill/>
          </a:ln>
        </p:spPr>
      </p:pic>
      <p:pic>
        <p:nvPicPr>
          <p:cNvPr id="621" name="Google Shape;621;p49"/>
          <p:cNvPicPr preferRelativeResize="0"/>
          <p:nvPr/>
        </p:nvPicPr>
        <p:blipFill>
          <a:blip r:embed="rId5">
            <a:alphaModFix/>
          </a:blip>
          <a:stretch>
            <a:fillRect/>
          </a:stretch>
        </p:blipFill>
        <p:spPr>
          <a:xfrm>
            <a:off x="2255392" y="2115066"/>
            <a:ext cx="503701" cy="436534"/>
          </a:xfrm>
          <a:prstGeom prst="rect">
            <a:avLst/>
          </a:prstGeom>
          <a:noFill/>
          <a:ln>
            <a:noFill/>
          </a:ln>
        </p:spPr>
      </p:pic>
      <p:pic>
        <p:nvPicPr>
          <p:cNvPr id="622" name="Google Shape;622;p49"/>
          <p:cNvPicPr preferRelativeResize="0"/>
          <p:nvPr/>
        </p:nvPicPr>
        <p:blipFill>
          <a:blip r:embed="rId5">
            <a:alphaModFix/>
          </a:blip>
          <a:stretch>
            <a:fillRect/>
          </a:stretch>
        </p:blipFill>
        <p:spPr>
          <a:xfrm>
            <a:off x="2693192" y="2133333"/>
            <a:ext cx="503701" cy="436534"/>
          </a:xfrm>
          <a:prstGeom prst="rect">
            <a:avLst/>
          </a:prstGeom>
          <a:noFill/>
          <a:ln>
            <a:noFill/>
          </a:ln>
        </p:spPr>
      </p:pic>
      <p:pic>
        <p:nvPicPr>
          <p:cNvPr id="623" name="Google Shape;623;p49"/>
          <p:cNvPicPr preferRelativeResize="0"/>
          <p:nvPr/>
        </p:nvPicPr>
        <p:blipFill>
          <a:blip r:embed="rId5">
            <a:alphaModFix/>
          </a:blip>
          <a:stretch>
            <a:fillRect/>
          </a:stretch>
        </p:blipFill>
        <p:spPr>
          <a:xfrm>
            <a:off x="3196892" y="2133333"/>
            <a:ext cx="503701" cy="436534"/>
          </a:xfrm>
          <a:prstGeom prst="rect">
            <a:avLst/>
          </a:prstGeom>
          <a:noFill/>
          <a:ln>
            <a:noFill/>
          </a:ln>
        </p:spPr>
      </p:pic>
      <p:pic>
        <p:nvPicPr>
          <p:cNvPr id="624" name="Google Shape;624;p49"/>
          <p:cNvPicPr preferRelativeResize="0"/>
          <p:nvPr/>
        </p:nvPicPr>
        <p:blipFill>
          <a:blip r:embed="rId5">
            <a:alphaModFix/>
          </a:blip>
          <a:stretch>
            <a:fillRect/>
          </a:stretch>
        </p:blipFill>
        <p:spPr>
          <a:xfrm>
            <a:off x="3196892" y="2551600"/>
            <a:ext cx="503701" cy="436534"/>
          </a:xfrm>
          <a:prstGeom prst="rect">
            <a:avLst/>
          </a:prstGeom>
          <a:noFill/>
          <a:ln>
            <a:noFill/>
          </a:ln>
        </p:spPr>
      </p:pic>
      <p:pic>
        <p:nvPicPr>
          <p:cNvPr id="625" name="Google Shape;625;p49"/>
          <p:cNvPicPr preferRelativeResize="0"/>
          <p:nvPr/>
        </p:nvPicPr>
        <p:blipFill>
          <a:blip r:embed="rId5">
            <a:alphaModFix/>
          </a:blip>
          <a:stretch>
            <a:fillRect/>
          </a:stretch>
        </p:blipFill>
        <p:spPr>
          <a:xfrm>
            <a:off x="2693192" y="2551600"/>
            <a:ext cx="503701" cy="436534"/>
          </a:xfrm>
          <a:prstGeom prst="rect">
            <a:avLst/>
          </a:prstGeom>
          <a:noFill/>
          <a:ln>
            <a:noFill/>
          </a:ln>
        </p:spPr>
      </p:pic>
      <p:pic>
        <p:nvPicPr>
          <p:cNvPr id="626" name="Google Shape;626;p49"/>
          <p:cNvPicPr preferRelativeResize="0"/>
          <p:nvPr/>
        </p:nvPicPr>
        <p:blipFill>
          <a:blip r:embed="rId5">
            <a:alphaModFix/>
          </a:blip>
          <a:stretch>
            <a:fillRect/>
          </a:stretch>
        </p:blipFill>
        <p:spPr>
          <a:xfrm>
            <a:off x="2189492" y="2551600"/>
            <a:ext cx="503701" cy="43653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630"/>
        <p:cNvGrpSpPr/>
        <p:nvPr/>
      </p:nvGrpSpPr>
      <p:grpSpPr>
        <a:xfrm>
          <a:off x="0" y="0"/>
          <a:ext cx="0" cy="0"/>
          <a:chOff x="0" y="0"/>
          <a:chExt cx="0" cy="0"/>
        </a:xfrm>
      </p:grpSpPr>
      <p:sp>
        <p:nvSpPr>
          <p:cNvPr id="631" name="Google Shape;631;p50"/>
          <p:cNvSpPr/>
          <p:nvPr/>
        </p:nvSpPr>
        <p:spPr>
          <a:xfrm>
            <a:off x="640080" y="480000"/>
            <a:ext cx="10881300" cy="731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a:solidFill>
                  <a:srgbClr val="FFFFFF"/>
                </a:solidFill>
                <a:latin typeface="Oswald"/>
                <a:ea typeface="Oswald"/>
                <a:cs typeface="Oswald"/>
                <a:sym typeface="Oswald"/>
              </a:rPr>
              <a:t>One parking lot, two prices.</a:t>
            </a:r>
            <a:endParaRPr sz="1900"/>
          </a:p>
        </p:txBody>
      </p:sp>
      <p:sp>
        <p:nvSpPr>
          <p:cNvPr id="632" name="Google Shape;632;p50"/>
          <p:cNvSpPr/>
          <p:nvPr/>
        </p:nvSpPr>
        <p:spPr>
          <a:xfrm>
            <a:off x="640080" y="1253333"/>
            <a:ext cx="10881300" cy="3999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r>
              <a:rPr lang="en-US" sz="1900" b="0" i="1" u="none" strike="noStrike" cap="none">
                <a:solidFill>
                  <a:srgbClr val="D4A017"/>
                </a:solidFill>
                <a:latin typeface="Lexend"/>
                <a:ea typeface="Lexend"/>
                <a:cs typeface="Lexend"/>
                <a:sym typeface="Lexend"/>
              </a:rPr>
              <a:t>Nothing about the </a:t>
            </a:r>
            <a:r>
              <a:rPr lang="en-US" sz="1900" i="1">
                <a:solidFill>
                  <a:srgbClr val="D4A017"/>
                </a:solidFill>
                <a:latin typeface="Lexend"/>
                <a:ea typeface="Lexend"/>
                <a:cs typeface="Lexend"/>
                <a:sym typeface="Lexend"/>
              </a:rPr>
              <a:t>parking lot </a:t>
            </a:r>
            <a:r>
              <a:rPr lang="en-US" sz="1900" b="0" i="1" u="none" strike="noStrike" cap="none">
                <a:solidFill>
                  <a:srgbClr val="D4A017"/>
                </a:solidFill>
                <a:latin typeface="Lexend"/>
                <a:ea typeface="Lexend"/>
                <a:cs typeface="Lexend"/>
                <a:sym typeface="Lexend"/>
              </a:rPr>
              <a:t>changes</a:t>
            </a:r>
            <a:r>
              <a:rPr lang="en-US" sz="1900" i="1">
                <a:solidFill>
                  <a:srgbClr val="D4A017"/>
                </a:solidFill>
                <a:latin typeface="Lexend"/>
                <a:ea typeface="Lexend"/>
                <a:cs typeface="Lexend"/>
                <a:sym typeface="Lexend"/>
              </a:rPr>
              <a:t>, </a:t>
            </a:r>
            <a:r>
              <a:rPr lang="en-US" sz="1900" b="0" i="1" u="none" strike="noStrike" cap="none">
                <a:solidFill>
                  <a:srgbClr val="D4A017"/>
                </a:solidFill>
                <a:latin typeface="Lexend"/>
                <a:ea typeface="Lexend"/>
                <a:cs typeface="Lexend"/>
                <a:sym typeface="Lexend"/>
              </a:rPr>
              <a:t>only the </a:t>
            </a:r>
            <a:r>
              <a:rPr lang="en-US" sz="1900" b="1" i="1" u="none" strike="noStrike" cap="none">
                <a:solidFill>
                  <a:srgbClr val="D4A017"/>
                </a:solidFill>
                <a:latin typeface="Lexend"/>
                <a:ea typeface="Lexend"/>
                <a:cs typeface="Lexend"/>
                <a:sym typeface="Lexend"/>
              </a:rPr>
              <a:t>scarcity </a:t>
            </a:r>
            <a:r>
              <a:rPr lang="en-US" sz="1900" b="0" i="1" u="none" strike="noStrike" cap="none">
                <a:solidFill>
                  <a:srgbClr val="D4A017"/>
                </a:solidFill>
                <a:latin typeface="Lexend"/>
                <a:ea typeface="Lexend"/>
                <a:cs typeface="Lexend"/>
                <a:sym typeface="Lexend"/>
              </a:rPr>
              <a:t>and </a:t>
            </a:r>
            <a:r>
              <a:rPr lang="en-US" sz="1900" b="1" i="1" u="none" strike="noStrike" cap="none">
                <a:solidFill>
                  <a:srgbClr val="D4A017"/>
                </a:solidFill>
                <a:latin typeface="Lexend"/>
                <a:ea typeface="Lexend"/>
                <a:cs typeface="Lexend"/>
                <a:sym typeface="Lexend"/>
              </a:rPr>
              <a:t>urgency </a:t>
            </a:r>
            <a:r>
              <a:rPr lang="en-US" sz="1900" b="0" i="1" u="none" strike="noStrike" cap="none">
                <a:solidFill>
                  <a:srgbClr val="D4A017"/>
                </a:solidFill>
                <a:latin typeface="Lexend"/>
                <a:ea typeface="Lexend"/>
                <a:cs typeface="Lexend"/>
                <a:sym typeface="Lexend"/>
              </a:rPr>
              <a:t>of the next unit</a:t>
            </a:r>
            <a:endParaRPr sz="1900"/>
          </a:p>
        </p:txBody>
      </p:sp>
      <p:sp>
        <p:nvSpPr>
          <p:cNvPr id="633" name="Google Shape;633;p50"/>
          <p:cNvSpPr/>
          <p:nvPr/>
        </p:nvSpPr>
        <p:spPr>
          <a:xfrm>
            <a:off x="6013767" y="1649900"/>
            <a:ext cx="4264800" cy="2887200"/>
          </a:xfrm>
          <a:prstGeom prst="roundRect">
            <a:avLst>
              <a:gd name="adj" fmla="val 2667"/>
            </a:avLst>
          </a:prstGeom>
          <a:solidFill>
            <a:srgbClr val="F16631"/>
          </a:solidFill>
          <a:ln>
            <a:noFill/>
          </a:ln>
          <a:effectLst>
            <a:outerShdw blurRad="93740" dist="31247" dir="2700000" algn="bl" rotWithShape="0">
              <a:srgbClr val="000000">
                <a:alpha val="1216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2300" b="0" i="0" u="none" strike="noStrike" cap="none">
              <a:solidFill>
                <a:srgbClr val="000000"/>
              </a:solidFill>
              <a:latin typeface="Arial"/>
              <a:ea typeface="Arial"/>
              <a:cs typeface="Arial"/>
              <a:sym typeface="Arial"/>
            </a:endParaRPr>
          </a:p>
        </p:txBody>
      </p:sp>
      <p:sp>
        <p:nvSpPr>
          <p:cNvPr id="634" name="Google Shape;634;p50"/>
          <p:cNvSpPr/>
          <p:nvPr/>
        </p:nvSpPr>
        <p:spPr>
          <a:xfrm>
            <a:off x="6309011" y="1912340"/>
            <a:ext cx="3674400" cy="492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700"/>
              <a:buFont typeface="Arial"/>
              <a:buNone/>
            </a:pPr>
            <a:r>
              <a:rPr lang="en-US" sz="1700" b="1" i="0" u="none" strike="noStrike" cap="none">
                <a:solidFill>
                  <a:srgbClr val="1B2A4A"/>
                </a:solidFill>
                <a:latin typeface="Oswald"/>
                <a:ea typeface="Oswald"/>
                <a:cs typeface="Oswald"/>
                <a:sym typeface="Oswald"/>
              </a:rPr>
              <a:t>7TH INNING, 108°F</a:t>
            </a:r>
            <a:endParaRPr sz="2300"/>
          </a:p>
        </p:txBody>
      </p:sp>
      <p:sp>
        <p:nvSpPr>
          <p:cNvPr id="635" name="Google Shape;635;p50"/>
          <p:cNvSpPr/>
          <p:nvPr/>
        </p:nvSpPr>
        <p:spPr>
          <a:xfrm>
            <a:off x="6309011" y="2371609"/>
            <a:ext cx="3674400" cy="754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3900"/>
              <a:buFont typeface="Arial"/>
              <a:buNone/>
            </a:pPr>
            <a:r>
              <a:rPr lang="en-US" sz="3900" b="1">
                <a:solidFill>
                  <a:srgbClr val="FFFFFF"/>
                </a:solidFill>
                <a:latin typeface="Oswald"/>
                <a:ea typeface="Oswald"/>
                <a:cs typeface="Oswald"/>
                <a:sym typeface="Oswald"/>
              </a:rPr>
              <a:t>“</a:t>
            </a:r>
            <a:r>
              <a:rPr lang="en-US" sz="3900" b="1" i="0" u="none" strike="noStrike" cap="none">
                <a:solidFill>
                  <a:srgbClr val="FFFFFF"/>
                </a:solidFill>
                <a:latin typeface="Oswald"/>
                <a:ea typeface="Oswald"/>
                <a:cs typeface="Oswald"/>
                <a:sym typeface="Oswald"/>
              </a:rPr>
              <a:t>Priceless</a:t>
            </a:r>
            <a:r>
              <a:rPr lang="en-US" sz="3900" b="1">
                <a:solidFill>
                  <a:srgbClr val="FFFFFF"/>
                </a:solidFill>
                <a:latin typeface="Oswald"/>
                <a:ea typeface="Oswald"/>
                <a:cs typeface="Oswald"/>
                <a:sym typeface="Oswald"/>
              </a:rPr>
              <a:t>”</a:t>
            </a:r>
            <a:endParaRPr sz="2300"/>
          </a:p>
        </p:txBody>
      </p:sp>
      <p:sp>
        <p:nvSpPr>
          <p:cNvPr id="636" name="Google Shape;636;p50"/>
          <p:cNvSpPr/>
          <p:nvPr/>
        </p:nvSpPr>
        <p:spPr>
          <a:xfrm>
            <a:off x="6309011" y="3191733"/>
            <a:ext cx="3674400" cy="1180800"/>
          </a:xfrm>
          <a:prstGeom prst="rect">
            <a:avLst/>
          </a:prstGeom>
          <a:noFill/>
          <a:ln>
            <a:noFill/>
          </a:ln>
        </p:spPr>
        <p:txBody>
          <a:bodyPr spcFirstLastPara="1" wrap="square" lIns="0" tIns="0" rIns="0" bIns="0" anchor="t" anchorCtr="0">
            <a:noAutofit/>
          </a:bodyPr>
          <a:lstStyle/>
          <a:p>
            <a:pPr marL="0" marR="0" lvl="0" indent="0" algn="l" rtl="0">
              <a:lnSpc>
                <a:spcPct val="112000"/>
              </a:lnSpc>
              <a:spcBef>
                <a:spcPts val="0"/>
              </a:spcBef>
              <a:spcAft>
                <a:spcPts val="0"/>
              </a:spcAft>
              <a:buClr>
                <a:srgbClr val="000000"/>
              </a:buClr>
              <a:buSzPts val="1900"/>
              <a:buFont typeface="Arial"/>
              <a:buNone/>
            </a:pPr>
            <a:r>
              <a:rPr lang="en-US" sz="1900" b="0" i="0" u="none" strike="noStrike" cap="none">
                <a:solidFill>
                  <a:srgbClr val="1B2A4A"/>
                </a:solidFill>
                <a:latin typeface="Lexend"/>
                <a:ea typeface="Lexend"/>
                <a:cs typeface="Lexend"/>
                <a:sym typeface="Lexend"/>
              </a:rPr>
              <a:t>To one overheating fan, the next bottle meets the most urgent end of all.</a:t>
            </a:r>
            <a:endParaRPr sz="2300"/>
          </a:p>
        </p:txBody>
      </p:sp>
      <p:sp>
        <p:nvSpPr>
          <p:cNvPr id="637" name="Google Shape;637;p50"/>
          <p:cNvSpPr/>
          <p:nvPr/>
        </p:nvSpPr>
        <p:spPr>
          <a:xfrm>
            <a:off x="640068" y="4640000"/>
            <a:ext cx="9573900" cy="1005900"/>
          </a:xfrm>
          <a:prstGeom prst="roundRect">
            <a:avLst>
              <a:gd name="adj" fmla="val 5455"/>
            </a:avLst>
          </a:prstGeom>
          <a:solidFill>
            <a:srgbClr val="D4A017"/>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638" name="Google Shape;638;p50"/>
          <p:cNvSpPr/>
          <p:nvPr/>
        </p:nvSpPr>
        <p:spPr>
          <a:xfrm>
            <a:off x="1005834" y="4640000"/>
            <a:ext cx="9144000" cy="1005900"/>
          </a:xfrm>
          <a:prstGeom prst="rect">
            <a:avLst/>
          </a:prstGeom>
          <a:noFill/>
          <a:ln>
            <a:noFill/>
          </a:ln>
        </p:spPr>
        <p:txBody>
          <a:bodyPr spcFirstLastPara="1" wrap="square" lIns="0" tIns="0" rIns="0" bIns="0" anchor="ctr" anchorCtr="0">
            <a:noAutofit/>
          </a:bodyPr>
          <a:lstStyle/>
          <a:p>
            <a:pPr marL="0" marR="0" lvl="0" indent="0" algn="l" rtl="0">
              <a:lnSpc>
                <a:spcPct val="110000"/>
              </a:lnSpc>
              <a:spcBef>
                <a:spcPts val="0"/>
              </a:spcBef>
              <a:spcAft>
                <a:spcPts val="0"/>
              </a:spcAft>
              <a:buClr>
                <a:srgbClr val="000000"/>
              </a:buClr>
              <a:buSzPts val="2100"/>
              <a:buFont typeface="Arial"/>
              <a:buNone/>
            </a:pPr>
            <a:r>
              <a:rPr lang="en-US" sz="2100" b="1" i="0" u="none" strike="noStrike" cap="none">
                <a:solidFill>
                  <a:srgbClr val="1B2A4A"/>
                </a:solidFill>
                <a:latin typeface="Lexend"/>
                <a:ea typeface="Lexend"/>
                <a:cs typeface="Lexend"/>
                <a:sym typeface="Lexend"/>
              </a:rPr>
              <a:t>Marginal utility in one image: </a:t>
            </a:r>
            <a:r>
              <a:rPr lang="en-US" sz="2100">
                <a:solidFill>
                  <a:srgbClr val="1B2A4A"/>
                </a:solidFill>
                <a:latin typeface="Lexend"/>
                <a:ea typeface="Lexend"/>
                <a:cs typeface="Lexend"/>
                <a:sym typeface="Lexend"/>
              </a:rPr>
              <a:t>we should never value “parking” </a:t>
            </a:r>
            <a:r>
              <a:rPr lang="en-US" sz="2100" b="0" i="0" u="none" strike="noStrike" cap="none">
                <a:solidFill>
                  <a:srgbClr val="1B2A4A"/>
                </a:solidFill>
                <a:latin typeface="Lexend"/>
                <a:ea typeface="Lexend"/>
                <a:cs typeface="Lexend"/>
                <a:sym typeface="Lexend"/>
              </a:rPr>
              <a:t>as a category—only the next unit, in context, to a specific person.</a:t>
            </a:r>
            <a:endParaRPr sz="1900"/>
          </a:p>
        </p:txBody>
      </p:sp>
      <p:sp>
        <p:nvSpPr>
          <p:cNvPr id="639" name="Google Shape;639;p50"/>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900"/>
              <a:buFont typeface="Arial"/>
              <a:buNone/>
            </a:pPr>
            <a:r>
              <a:rPr lang="en-US" sz="900" b="1" i="0" u="none" strike="noStrike" cap="none">
                <a:solidFill>
                  <a:srgbClr val="D4A017"/>
                </a:solidFill>
                <a:latin typeface="Calibri"/>
                <a:ea typeface="Calibri"/>
                <a:cs typeface="Calibri"/>
                <a:sym typeface="Calibri"/>
              </a:rPr>
              <a:t>EST. 1946</a:t>
            </a:r>
            <a:endParaRPr sz="1900"/>
          </a:p>
        </p:txBody>
      </p:sp>
      <p:pic>
        <p:nvPicPr>
          <p:cNvPr id="640" name="Google Shape;640;p50"/>
          <p:cNvPicPr preferRelativeResize="0"/>
          <p:nvPr/>
        </p:nvPicPr>
        <p:blipFill rotWithShape="1">
          <a:blip r:embed="rId3">
            <a:alphaModFix/>
          </a:blip>
          <a:srcRect/>
          <a:stretch/>
        </p:blipFill>
        <p:spPr>
          <a:xfrm>
            <a:off x="9480579" y="187547"/>
            <a:ext cx="2538645" cy="822950"/>
          </a:xfrm>
          <a:prstGeom prst="rect">
            <a:avLst/>
          </a:prstGeom>
          <a:noFill/>
          <a:ln>
            <a:noFill/>
          </a:ln>
        </p:spPr>
      </p:pic>
      <p:pic>
        <p:nvPicPr>
          <p:cNvPr id="641" name="Google Shape;641;p50"/>
          <p:cNvPicPr preferRelativeResize="0"/>
          <p:nvPr/>
        </p:nvPicPr>
        <p:blipFill>
          <a:blip r:embed="rId4">
            <a:alphaModFix/>
          </a:blip>
          <a:stretch>
            <a:fillRect/>
          </a:stretch>
        </p:blipFill>
        <p:spPr>
          <a:xfrm>
            <a:off x="9850431" y="2289398"/>
            <a:ext cx="1161066" cy="1836400"/>
          </a:xfrm>
          <a:prstGeom prst="rect">
            <a:avLst/>
          </a:prstGeom>
          <a:noFill/>
          <a:ln>
            <a:noFill/>
          </a:ln>
        </p:spPr>
      </p:pic>
      <p:pic>
        <p:nvPicPr>
          <p:cNvPr id="642" name="Google Shape;642;p50"/>
          <p:cNvPicPr preferRelativeResize="0"/>
          <p:nvPr/>
        </p:nvPicPr>
        <p:blipFill>
          <a:blip r:embed="rId5">
            <a:alphaModFix/>
          </a:blip>
          <a:stretch>
            <a:fillRect/>
          </a:stretch>
        </p:blipFill>
        <p:spPr>
          <a:xfrm>
            <a:off x="717200" y="1649883"/>
            <a:ext cx="5129775" cy="288703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647"/>
        <p:cNvGrpSpPr/>
        <p:nvPr/>
      </p:nvGrpSpPr>
      <p:grpSpPr>
        <a:xfrm>
          <a:off x="0" y="0"/>
          <a:ext cx="0" cy="0"/>
          <a:chOff x="0" y="0"/>
          <a:chExt cx="0" cy="0"/>
        </a:xfrm>
      </p:grpSpPr>
      <p:sp>
        <p:nvSpPr>
          <p:cNvPr id="648" name="Google Shape;648;p51"/>
          <p:cNvSpPr/>
          <p:nvPr/>
        </p:nvSpPr>
        <p:spPr>
          <a:xfrm>
            <a:off x="640080" y="685800"/>
            <a:ext cx="54864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500"/>
              <a:buFont typeface="Calibri"/>
              <a:buNone/>
            </a:pPr>
            <a:endParaRPr sz="1500" b="0" i="0" u="none" strike="noStrike" cap="none">
              <a:solidFill>
                <a:schemeClr val="dk1"/>
              </a:solidFill>
              <a:latin typeface="Calibri"/>
              <a:ea typeface="Calibri"/>
              <a:cs typeface="Calibri"/>
              <a:sym typeface="Calibri"/>
            </a:endParaRPr>
          </a:p>
        </p:txBody>
      </p:sp>
      <p:sp>
        <p:nvSpPr>
          <p:cNvPr id="649" name="Google Shape;649;p51"/>
          <p:cNvSpPr/>
          <p:nvPr/>
        </p:nvSpPr>
        <p:spPr>
          <a:xfrm>
            <a:off x="640080" y="960120"/>
            <a:ext cx="10881300" cy="914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4000"/>
              <a:buFont typeface="Cambria"/>
              <a:buNone/>
            </a:pPr>
            <a:r>
              <a:rPr lang="en-US" sz="4000" b="1" i="0" u="none" strike="noStrike" cap="none">
                <a:solidFill>
                  <a:srgbClr val="FFFFFF"/>
                </a:solidFill>
                <a:latin typeface="Oswald"/>
                <a:ea typeface="Oswald"/>
                <a:cs typeface="Oswald"/>
                <a:sym typeface="Oswald"/>
              </a:rPr>
              <a:t>Economics is the logic of choice.</a:t>
            </a:r>
            <a:endParaRPr sz="4000" i="0" u="none" strike="noStrike" cap="none">
              <a:solidFill>
                <a:schemeClr val="dk1"/>
              </a:solidFill>
              <a:latin typeface="Oswald"/>
              <a:ea typeface="Oswald"/>
              <a:cs typeface="Oswald"/>
              <a:sym typeface="Oswald"/>
            </a:endParaRPr>
          </a:p>
        </p:txBody>
      </p:sp>
      <p:sp>
        <p:nvSpPr>
          <p:cNvPr id="650" name="Google Shape;650;p51"/>
          <p:cNvSpPr/>
          <p:nvPr/>
        </p:nvSpPr>
        <p:spPr>
          <a:xfrm>
            <a:off x="640080" y="2057400"/>
            <a:ext cx="10424100" cy="1005900"/>
          </a:xfrm>
          <a:prstGeom prst="rect">
            <a:avLst/>
          </a:prstGeom>
          <a:noFill/>
          <a:ln>
            <a:noFill/>
          </a:ln>
        </p:spPr>
        <p:txBody>
          <a:bodyPr spcFirstLastPara="1" wrap="square" lIns="0" tIns="0" rIns="0" bIns="0" anchor="ctr" anchorCtr="0">
            <a:noAutofit/>
          </a:bodyPr>
          <a:lstStyle/>
          <a:p>
            <a:pPr marL="0" marR="0" lvl="0" indent="0" algn="l" rtl="0">
              <a:lnSpc>
                <a:spcPct val="120000"/>
              </a:lnSpc>
              <a:spcBef>
                <a:spcPts val="0"/>
              </a:spcBef>
              <a:spcAft>
                <a:spcPts val="0"/>
              </a:spcAft>
              <a:buClr>
                <a:srgbClr val="CAD3E0"/>
              </a:buClr>
              <a:buSzPts val="1900"/>
              <a:buFont typeface="Calibri"/>
              <a:buNone/>
            </a:pPr>
            <a:r>
              <a:rPr lang="en-US" sz="2500" i="0" u="none" strike="noStrike" cap="none">
                <a:solidFill>
                  <a:schemeClr val="lt1"/>
                </a:solidFill>
                <a:latin typeface="Lexend"/>
                <a:ea typeface="Lexend"/>
                <a:cs typeface="Lexend"/>
                <a:sym typeface="Lexend"/>
              </a:rPr>
              <a:t>Start with a </a:t>
            </a:r>
            <a:r>
              <a:rPr lang="en-US" sz="2500" b="1" i="0" u="none" strike="noStrike" cap="none">
                <a:solidFill>
                  <a:schemeClr val="lt1"/>
                </a:solidFill>
                <a:latin typeface="Lexend"/>
                <a:ea typeface="Lexend"/>
                <a:cs typeface="Lexend"/>
                <a:sym typeface="Lexend"/>
              </a:rPr>
              <a:t>person </a:t>
            </a:r>
            <a:r>
              <a:rPr lang="en-US" sz="2500" i="0" u="none" strike="noStrike" cap="none">
                <a:solidFill>
                  <a:schemeClr val="lt1"/>
                </a:solidFill>
                <a:latin typeface="Lexend"/>
                <a:ea typeface="Lexend"/>
                <a:cs typeface="Lexend"/>
                <a:sym typeface="Lexend"/>
              </a:rPr>
              <a:t>acting under </a:t>
            </a:r>
            <a:r>
              <a:rPr lang="en-US" sz="2500" b="1" i="0" u="none" strike="noStrike" cap="none">
                <a:solidFill>
                  <a:schemeClr val="lt1"/>
                </a:solidFill>
                <a:latin typeface="Lexend"/>
                <a:ea typeface="Lexend"/>
                <a:cs typeface="Lexend"/>
                <a:sym typeface="Lexend"/>
              </a:rPr>
              <a:t>scarcity</a:t>
            </a:r>
            <a:r>
              <a:rPr lang="en-US" sz="2500" i="0" u="none" strike="noStrike" cap="none">
                <a:solidFill>
                  <a:schemeClr val="lt1"/>
                </a:solidFill>
                <a:latin typeface="Lexend"/>
                <a:ea typeface="Lexend"/>
                <a:cs typeface="Lexend"/>
                <a:sym typeface="Lexend"/>
              </a:rPr>
              <a:t>, and </a:t>
            </a:r>
            <a:r>
              <a:rPr lang="en-US" sz="2500" b="1" i="0" u="none" strike="noStrike" cap="none">
                <a:solidFill>
                  <a:schemeClr val="lt1"/>
                </a:solidFill>
                <a:latin typeface="Lexend"/>
                <a:ea typeface="Lexend"/>
                <a:cs typeface="Lexend"/>
                <a:sym typeface="Lexend"/>
              </a:rPr>
              <a:t>prices</a:t>
            </a:r>
            <a:r>
              <a:rPr lang="en-US" sz="2500" i="0" u="none" strike="noStrike" cap="none">
                <a:solidFill>
                  <a:schemeClr val="lt1"/>
                </a:solidFill>
                <a:latin typeface="Lexend"/>
                <a:ea typeface="Lexend"/>
                <a:cs typeface="Lexend"/>
                <a:sym typeface="Lexend"/>
              </a:rPr>
              <a:t>, </a:t>
            </a:r>
            <a:r>
              <a:rPr lang="en-US" sz="2500" b="1" i="0" u="none" strike="noStrike" cap="none">
                <a:solidFill>
                  <a:schemeClr val="lt1"/>
                </a:solidFill>
                <a:latin typeface="Lexend"/>
                <a:ea typeface="Lexend"/>
                <a:cs typeface="Lexend"/>
                <a:sym typeface="Lexend"/>
              </a:rPr>
              <a:t>trade</a:t>
            </a:r>
            <a:r>
              <a:rPr lang="en-US" sz="2500" i="0" u="none" strike="noStrike" cap="none">
                <a:solidFill>
                  <a:schemeClr val="lt1"/>
                </a:solidFill>
                <a:latin typeface="Lexend"/>
                <a:ea typeface="Lexend"/>
                <a:cs typeface="Lexend"/>
                <a:sym typeface="Lexend"/>
              </a:rPr>
              <a:t>, and </a:t>
            </a:r>
            <a:r>
              <a:rPr lang="en-US" sz="2500" b="1" i="0" u="none" strike="noStrike" cap="none">
                <a:solidFill>
                  <a:schemeClr val="lt1"/>
                </a:solidFill>
                <a:latin typeface="Lexend"/>
                <a:ea typeface="Lexend"/>
                <a:cs typeface="Lexend"/>
                <a:sym typeface="Lexend"/>
              </a:rPr>
              <a:t>markets </a:t>
            </a:r>
            <a:r>
              <a:rPr lang="en-US" sz="2500" i="0" u="none" strike="noStrike" cap="none">
                <a:solidFill>
                  <a:schemeClr val="lt1"/>
                </a:solidFill>
                <a:latin typeface="Lexend"/>
                <a:ea typeface="Lexend"/>
                <a:cs typeface="Lexend"/>
                <a:sym typeface="Lexend"/>
              </a:rPr>
              <a:t>all follow. </a:t>
            </a:r>
            <a:r>
              <a:rPr lang="en-US" sz="2500" i="1" u="none" strike="noStrike" cap="none">
                <a:solidFill>
                  <a:schemeClr val="lt1"/>
                </a:solidFill>
                <a:latin typeface="Lexend"/>
                <a:ea typeface="Lexend"/>
                <a:cs typeface="Lexend"/>
                <a:sym typeface="Lexend"/>
              </a:rPr>
              <a:t>Give your students that foundation, and the graphs finally mean something.</a:t>
            </a:r>
            <a:endParaRPr sz="2500" i="1" u="none" strike="noStrike" cap="none">
              <a:solidFill>
                <a:schemeClr val="lt1"/>
              </a:solidFill>
              <a:latin typeface="Lexend"/>
              <a:ea typeface="Lexend"/>
              <a:cs typeface="Lexend"/>
              <a:sym typeface="Lexend"/>
            </a:endParaRPr>
          </a:p>
        </p:txBody>
      </p:sp>
      <p:sp>
        <p:nvSpPr>
          <p:cNvPr id="651" name="Google Shape;651;p51"/>
          <p:cNvSpPr/>
          <p:nvPr/>
        </p:nvSpPr>
        <p:spPr>
          <a:xfrm>
            <a:off x="640080" y="3566160"/>
            <a:ext cx="100584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500"/>
              <a:buFont typeface="Calibri"/>
              <a:buNone/>
            </a:pPr>
            <a:r>
              <a:rPr lang="en-US" sz="1900" b="1" i="0" u="none" strike="noStrike" cap="none">
                <a:solidFill>
                  <a:schemeClr val="lt2"/>
                </a:solidFill>
                <a:latin typeface="Lexend"/>
                <a:ea typeface="Lexend"/>
                <a:cs typeface="Lexend"/>
                <a:sym typeface="Lexend"/>
              </a:rPr>
              <a:t>Take it further with </a:t>
            </a:r>
            <a:r>
              <a:rPr lang="en-US" sz="1900" b="1">
                <a:solidFill>
                  <a:schemeClr val="lt2"/>
                </a:solidFill>
                <a:latin typeface="Lexend"/>
                <a:ea typeface="Lexend"/>
                <a:cs typeface="Lexend"/>
                <a:sym typeface="Lexend"/>
              </a:rPr>
              <a:t>FEE’s </a:t>
            </a:r>
            <a:r>
              <a:rPr lang="en-US" sz="1900" b="1" i="0" u="none" strike="noStrike" cap="none">
                <a:solidFill>
                  <a:schemeClr val="lt2"/>
                </a:solidFill>
                <a:latin typeface="Lexend"/>
                <a:ea typeface="Lexend"/>
                <a:cs typeface="Lexend"/>
                <a:sym typeface="Lexend"/>
              </a:rPr>
              <a:t>Learning Center </a:t>
            </a:r>
            <a:r>
              <a:rPr lang="en-US" sz="1900" b="1">
                <a:solidFill>
                  <a:schemeClr val="lt2"/>
                </a:solidFill>
                <a:latin typeface="Lexend"/>
                <a:ea typeface="Lexend"/>
                <a:cs typeface="Lexend"/>
                <a:sym typeface="Lexend"/>
              </a:rPr>
              <a:t>resources (free @ TEACHERS.FEE.ORG)</a:t>
            </a:r>
            <a:endParaRPr sz="1900" i="0" u="none" strike="noStrike" cap="none">
              <a:solidFill>
                <a:schemeClr val="lt2"/>
              </a:solidFill>
              <a:latin typeface="Lexend"/>
              <a:ea typeface="Lexend"/>
              <a:cs typeface="Lexend"/>
              <a:sym typeface="Lexend"/>
            </a:endParaRPr>
          </a:p>
        </p:txBody>
      </p:sp>
      <p:sp>
        <p:nvSpPr>
          <p:cNvPr id="652" name="Google Shape;652;p51"/>
          <p:cNvSpPr/>
          <p:nvPr/>
        </p:nvSpPr>
        <p:spPr>
          <a:xfrm>
            <a:off x="640080" y="4114800"/>
            <a:ext cx="3429300" cy="1691700"/>
          </a:xfrm>
          <a:prstGeom prst="roundRect">
            <a:avLst>
              <a:gd name="adj" fmla="val 4324"/>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1"/>
          <p:cNvSpPr/>
          <p:nvPr/>
        </p:nvSpPr>
        <p:spPr>
          <a:xfrm>
            <a:off x="914400" y="4407408"/>
            <a:ext cx="548700" cy="548700"/>
          </a:xfrm>
          <a:prstGeom prst="ellipse">
            <a:avLst/>
          </a:prstGeom>
          <a:solidFill>
            <a:srgbClr val="1B2A4A"/>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4" name="Google Shape;654;p51" descr="preencoded.png"/>
          <p:cNvPicPr preferRelativeResize="0"/>
          <p:nvPr/>
        </p:nvPicPr>
        <p:blipFill rotWithShape="1">
          <a:blip r:embed="rId3">
            <a:alphaModFix/>
          </a:blip>
          <a:srcRect/>
          <a:stretch/>
        </p:blipFill>
        <p:spPr>
          <a:xfrm>
            <a:off x="1042416" y="4535424"/>
            <a:ext cx="292608" cy="292608"/>
          </a:xfrm>
          <a:prstGeom prst="rect">
            <a:avLst/>
          </a:prstGeom>
          <a:noFill/>
          <a:ln>
            <a:noFill/>
          </a:ln>
        </p:spPr>
      </p:pic>
      <p:sp>
        <p:nvSpPr>
          <p:cNvPr id="655" name="Google Shape;655;p51"/>
          <p:cNvSpPr/>
          <p:nvPr/>
        </p:nvSpPr>
        <p:spPr>
          <a:xfrm>
            <a:off x="1600200" y="4389120"/>
            <a:ext cx="2377500" cy="594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300"/>
              <a:buFont typeface="Calibri"/>
              <a:buNone/>
            </a:pPr>
            <a:r>
              <a:rPr lang="en-US" sz="2100" b="1" i="0" u="none" strike="noStrike" cap="none">
                <a:solidFill>
                  <a:srgbClr val="FFFFFF"/>
                </a:solidFill>
                <a:latin typeface="Oswald"/>
                <a:ea typeface="Oswald"/>
                <a:cs typeface="Oswald"/>
                <a:sym typeface="Oswald"/>
              </a:rPr>
              <a:t>FEE Learning Center</a:t>
            </a:r>
            <a:endParaRPr sz="2100" i="0" u="none" strike="noStrike" cap="none">
              <a:solidFill>
                <a:schemeClr val="dk1"/>
              </a:solidFill>
              <a:latin typeface="Oswald"/>
              <a:ea typeface="Oswald"/>
              <a:cs typeface="Oswald"/>
              <a:sym typeface="Oswald"/>
            </a:endParaRPr>
          </a:p>
        </p:txBody>
      </p:sp>
      <p:sp>
        <p:nvSpPr>
          <p:cNvPr id="656" name="Google Shape;656;p51"/>
          <p:cNvSpPr/>
          <p:nvPr/>
        </p:nvSpPr>
        <p:spPr>
          <a:xfrm>
            <a:off x="914400" y="5029200"/>
            <a:ext cx="2978400" cy="686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AAB4C4"/>
              </a:buClr>
              <a:buSzPts val="1200"/>
              <a:buFont typeface="Calibri"/>
              <a:buNone/>
            </a:pPr>
            <a:r>
              <a:rPr lang="en-US" sz="1600">
                <a:solidFill>
                  <a:srgbClr val="1B2A4A"/>
                </a:solidFill>
                <a:latin typeface="Lexend"/>
                <a:ea typeface="Lexend"/>
                <a:cs typeface="Lexend"/>
                <a:sym typeface="Lexend"/>
              </a:rPr>
              <a:t>TEACHERS.FEE.ORG	</a:t>
            </a:r>
            <a:endParaRPr sz="1600" i="0" u="none" strike="noStrike" cap="none">
              <a:solidFill>
                <a:srgbClr val="1B2A4A"/>
              </a:solidFill>
              <a:latin typeface="Lexend"/>
              <a:ea typeface="Lexend"/>
              <a:cs typeface="Lexend"/>
              <a:sym typeface="Lexend"/>
            </a:endParaRPr>
          </a:p>
        </p:txBody>
      </p:sp>
      <p:sp>
        <p:nvSpPr>
          <p:cNvPr id="657" name="Google Shape;657;p51"/>
          <p:cNvSpPr/>
          <p:nvPr/>
        </p:nvSpPr>
        <p:spPr>
          <a:xfrm>
            <a:off x="4297680" y="4114800"/>
            <a:ext cx="3429300" cy="1691700"/>
          </a:xfrm>
          <a:prstGeom prst="roundRect">
            <a:avLst>
              <a:gd name="adj" fmla="val 4324"/>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1"/>
          <p:cNvSpPr/>
          <p:nvPr/>
        </p:nvSpPr>
        <p:spPr>
          <a:xfrm>
            <a:off x="4572000" y="4407408"/>
            <a:ext cx="548700" cy="548700"/>
          </a:xfrm>
          <a:prstGeom prst="ellipse">
            <a:avLst/>
          </a:prstGeom>
          <a:solidFill>
            <a:srgbClr val="1B2A4A"/>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9" name="Google Shape;659;p51" descr="preencoded.png"/>
          <p:cNvPicPr preferRelativeResize="0"/>
          <p:nvPr/>
        </p:nvPicPr>
        <p:blipFill rotWithShape="1">
          <a:blip r:embed="rId4">
            <a:alphaModFix/>
          </a:blip>
          <a:srcRect/>
          <a:stretch/>
        </p:blipFill>
        <p:spPr>
          <a:xfrm>
            <a:off x="4700016" y="4535424"/>
            <a:ext cx="292608" cy="292608"/>
          </a:xfrm>
          <a:prstGeom prst="rect">
            <a:avLst/>
          </a:prstGeom>
          <a:noFill/>
          <a:ln>
            <a:noFill/>
          </a:ln>
        </p:spPr>
      </p:pic>
      <p:sp>
        <p:nvSpPr>
          <p:cNvPr id="660" name="Google Shape;660;p51"/>
          <p:cNvSpPr/>
          <p:nvPr/>
        </p:nvSpPr>
        <p:spPr>
          <a:xfrm>
            <a:off x="5257800" y="4389120"/>
            <a:ext cx="2377500" cy="594300"/>
          </a:xfrm>
          <a:prstGeom prst="rect">
            <a:avLst/>
          </a:prstGeom>
          <a:solidFill>
            <a:srgbClr val="F16631"/>
          </a:solid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300"/>
              <a:buFont typeface="Calibri"/>
              <a:buNone/>
            </a:pPr>
            <a:r>
              <a:rPr lang="en-US" sz="2100" b="1" i="0" u="none" strike="noStrike" cap="none">
                <a:solidFill>
                  <a:srgbClr val="FFFFFF"/>
                </a:solidFill>
                <a:latin typeface="Oswald"/>
                <a:ea typeface="Oswald"/>
                <a:cs typeface="Oswald"/>
                <a:sym typeface="Oswald"/>
              </a:rPr>
              <a:t>'Everyday Economics' Webina</a:t>
            </a:r>
            <a:r>
              <a:rPr lang="en-US" sz="2100" b="1">
                <a:solidFill>
                  <a:srgbClr val="FFFFFF"/>
                </a:solidFill>
                <a:latin typeface="Oswald"/>
                <a:ea typeface="Oswald"/>
                <a:cs typeface="Oswald"/>
                <a:sym typeface="Oswald"/>
              </a:rPr>
              <a:t>rs</a:t>
            </a:r>
            <a:endParaRPr sz="2100" i="0" u="none" strike="noStrike" cap="none">
              <a:solidFill>
                <a:schemeClr val="dk1"/>
              </a:solidFill>
              <a:latin typeface="Oswald"/>
              <a:ea typeface="Oswald"/>
              <a:cs typeface="Oswald"/>
              <a:sym typeface="Oswald"/>
            </a:endParaRPr>
          </a:p>
        </p:txBody>
      </p:sp>
      <p:sp>
        <p:nvSpPr>
          <p:cNvPr id="661" name="Google Shape;661;p51"/>
          <p:cNvSpPr/>
          <p:nvPr/>
        </p:nvSpPr>
        <p:spPr>
          <a:xfrm>
            <a:off x="4637353" y="5029200"/>
            <a:ext cx="2978400" cy="686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AAB4C4"/>
              </a:buClr>
              <a:buSzPts val="1200"/>
              <a:buFont typeface="Calibri"/>
              <a:buNone/>
            </a:pPr>
            <a:r>
              <a:rPr lang="en-US" sz="1600">
                <a:solidFill>
                  <a:srgbClr val="1B2A4A"/>
                </a:solidFill>
                <a:latin typeface="Lexend"/>
                <a:ea typeface="Lexend"/>
                <a:cs typeface="Lexend"/>
                <a:sym typeface="Lexend"/>
              </a:rPr>
              <a:t>Live Webinars throughout the school year</a:t>
            </a:r>
            <a:endParaRPr sz="1600" i="0" u="none" strike="noStrike" cap="none">
              <a:solidFill>
                <a:srgbClr val="1B2A4A"/>
              </a:solidFill>
              <a:latin typeface="Lexend"/>
              <a:ea typeface="Lexend"/>
              <a:cs typeface="Lexend"/>
              <a:sym typeface="Lexend"/>
            </a:endParaRPr>
          </a:p>
        </p:txBody>
      </p:sp>
      <p:sp>
        <p:nvSpPr>
          <p:cNvPr id="662" name="Google Shape;662;p51"/>
          <p:cNvSpPr/>
          <p:nvPr/>
        </p:nvSpPr>
        <p:spPr>
          <a:xfrm>
            <a:off x="7955280" y="4114800"/>
            <a:ext cx="3429300" cy="1691700"/>
          </a:xfrm>
          <a:prstGeom prst="roundRect">
            <a:avLst>
              <a:gd name="adj" fmla="val 4324"/>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1"/>
          <p:cNvSpPr/>
          <p:nvPr/>
        </p:nvSpPr>
        <p:spPr>
          <a:xfrm>
            <a:off x="8229600" y="4407408"/>
            <a:ext cx="548700" cy="548700"/>
          </a:xfrm>
          <a:prstGeom prst="ellipse">
            <a:avLst/>
          </a:prstGeom>
          <a:solidFill>
            <a:srgbClr val="1B2A4A"/>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4" name="Google Shape;664;p51" descr="preencoded.png"/>
          <p:cNvPicPr preferRelativeResize="0"/>
          <p:nvPr/>
        </p:nvPicPr>
        <p:blipFill rotWithShape="1">
          <a:blip r:embed="rId5">
            <a:alphaModFix/>
          </a:blip>
          <a:srcRect/>
          <a:stretch/>
        </p:blipFill>
        <p:spPr>
          <a:xfrm>
            <a:off x="8357616" y="4535424"/>
            <a:ext cx="292608" cy="292608"/>
          </a:xfrm>
          <a:prstGeom prst="rect">
            <a:avLst/>
          </a:prstGeom>
          <a:noFill/>
          <a:ln>
            <a:noFill/>
          </a:ln>
        </p:spPr>
      </p:pic>
      <p:sp>
        <p:nvSpPr>
          <p:cNvPr id="665" name="Google Shape;665;p51"/>
          <p:cNvSpPr/>
          <p:nvPr/>
        </p:nvSpPr>
        <p:spPr>
          <a:xfrm>
            <a:off x="8915400" y="4389120"/>
            <a:ext cx="2377500" cy="594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300"/>
              <a:buFont typeface="Calibri"/>
              <a:buNone/>
            </a:pPr>
            <a:r>
              <a:rPr lang="en-US" sz="2100" b="1">
                <a:solidFill>
                  <a:srgbClr val="FFFFFF"/>
                </a:solidFill>
                <a:latin typeface="Oswald"/>
                <a:ea typeface="Oswald"/>
                <a:cs typeface="Oswald"/>
                <a:sym typeface="Oswald"/>
              </a:rPr>
              <a:t>ECONOMIC CLUBS</a:t>
            </a:r>
            <a:endParaRPr sz="2100" i="0" u="none" strike="noStrike" cap="none">
              <a:solidFill>
                <a:schemeClr val="dk1"/>
              </a:solidFill>
              <a:latin typeface="Oswald"/>
              <a:ea typeface="Oswald"/>
              <a:cs typeface="Oswald"/>
              <a:sym typeface="Oswald"/>
            </a:endParaRPr>
          </a:p>
        </p:txBody>
      </p:sp>
      <p:sp>
        <p:nvSpPr>
          <p:cNvPr id="666" name="Google Shape;666;p51"/>
          <p:cNvSpPr/>
          <p:nvPr/>
        </p:nvSpPr>
        <p:spPr>
          <a:xfrm>
            <a:off x="8360305" y="5029200"/>
            <a:ext cx="2978400" cy="6861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AAB4C4"/>
              </a:buClr>
              <a:buSzPts val="1200"/>
              <a:buFont typeface="Calibri"/>
              <a:buNone/>
            </a:pPr>
            <a:r>
              <a:rPr lang="en-US" sz="1600">
                <a:solidFill>
                  <a:srgbClr val="1B2A4A"/>
                </a:solidFill>
                <a:latin typeface="Lexend"/>
                <a:ea typeface="Lexend"/>
                <a:cs typeface="Lexend"/>
                <a:sym typeface="Lexend"/>
              </a:rPr>
              <a:t>Build a community of Economic Thinkers at your school</a:t>
            </a:r>
            <a:endParaRPr sz="1600" i="0" u="none" strike="noStrike" cap="none">
              <a:solidFill>
                <a:srgbClr val="1B2A4A"/>
              </a:solidFill>
              <a:latin typeface="Lexend"/>
              <a:ea typeface="Lexend"/>
              <a:cs typeface="Lexend"/>
              <a:sym typeface="Lexend"/>
            </a:endParaRPr>
          </a:p>
        </p:txBody>
      </p:sp>
      <p:sp>
        <p:nvSpPr>
          <p:cNvPr id="667" name="Google Shape;667;p51"/>
          <p:cNvSpPr/>
          <p:nvPr/>
        </p:nvSpPr>
        <p:spPr>
          <a:xfrm>
            <a:off x="502920" y="6446520"/>
            <a:ext cx="6400800" cy="27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AAB4C4"/>
              </a:buClr>
              <a:buSzPts val="900"/>
              <a:buFont typeface="Calibri"/>
              <a:buNone/>
            </a:pPr>
            <a:r>
              <a:rPr lang="en-US" sz="900" b="0" i="0" u="none" strike="noStrike" cap="none">
                <a:solidFill>
                  <a:srgbClr val="AAB4C4"/>
                </a:solidFill>
                <a:latin typeface="Calibri"/>
                <a:ea typeface="Calibri"/>
                <a:cs typeface="Calibri"/>
                <a:sym typeface="Calibri"/>
              </a:rPr>
              <a:t>FOUNDATION FOR ECONOMIC EDUCATION</a:t>
            </a:r>
            <a:endParaRPr sz="900" b="0" i="0" u="none" strike="noStrike" cap="none">
              <a:solidFill>
                <a:schemeClr val="dk1"/>
              </a:solidFill>
              <a:latin typeface="Calibri"/>
              <a:ea typeface="Calibri"/>
              <a:cs typeface="Calibri"/>
              <a:sym typeface="Calibri"/>
            </a:endParaRPr>
          </a:p>
        </p:txBody>
      </p:sp>
      <p:sp>
        <p:nvSpPr>
          <p:cNvPr id="668" name="Google Shape;668;p51"/>
          <p:cNvSpPr/>
          <p:nvPr/>
        </p:nvSpPr>
        <p:spPr>
          <a:xfrm>
            <a:off x="10149840" y="6446520"/>
            <a:ext cx="15087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pic>
        <p:nvPicPr>
          <p:cNvPr id="669" name="Google Shape;669;p51"/>
          <p:cNvPicPr preferRelativeResize="0"/>
          <p:nvPr/>
        </p:nvPicPr>
        <p:blipFill>
          <a:blip r:embed="rId6">
            <a:alphaModFix/>
          </a:blip>
          <a:stretch>
            <a:fillRect/>
          </a:stretch>
        </p:blipFill>
        <p:spPr>
          <a:xfrm>
            <a:off x="9480579" y="187546"/>
            <a:ext cx="2538645" cy="822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674"/>
        <p:cNvGrpSpPr/>
        <p:nvPr/>
      </p:nvGrpSpPr>
      <p:grpSpPr>
        <a:xfrm>
          <a:off x="0" y="0"/>
          <a:ext cx="0" cy="0"/>
          <a:chOff x="0" y="0"/>
          <a:chExt cx="0" cy="0"/>
        </a:xfrm>
      </p:grpSpPr>
      <p:sp>
        <p:nvSpPr>
          <p:cNvPr id="675" name="Google Shape;675;p52"/>
          <p:cNvSpPr/>
          <p:nvPr/>
        </p:nvSpPr>
        <p:spPr>
          <a:xfrm>
            <a:off x="273675" y="1328500"/>
            <a:ext cx="5339700" cy="4548900"/>
          </a:xfrm>
          <a:prstGeom prst="roundRect">
            <a:avLst>
              <a:gd name="adj" fmla="val 2174"/>
            </a:avLst>
          </a:prstGeom>
          <a:solidFill>
            <a:srgbClr val="F4F3ED"/>
          </a:solidFill>
          <a:ln>
            <a:noFill/>
          </a:ln>
          <a:effectLst>
            <a:outerShdw blurRad="109867" dist="41200" dir="5400000" algn="bl" rotWithShape="0">
              <a:srgbClr val="000000">
                <a:alpha val="20000"/>
              </a:srgbClr>
            </a:outerShdw>
          </a:effectLst>
        </p:spPr>
        <p:txBody>
          <a:bodyPr spcFirstLastPara="1" wrap="square" lIns="98875" tIns="98875" rIns="98875" bIns="98875" anchor="ctr" anchorCtr="0">
            <a:noAutofit/>
          </a:bodyPr>
          <a:lstStyle/>
          <a:p>
            <a:pPr marL="0" lvl="0" indent="0" algn="l" rtl="0">
              <a:spcBef>
                <a:spcPts val="0"/>
              </a:spcBef>
              <a:spcAft>
                <a:spcPts val="0"/>
              </a:spcAft>
              <a:buNone/>
            </a:pPr>
            <a:endParaRPr sz="1600"/>
          </a:p>
        </p:txBody>
      </p:sp>
      <p:sp>
        <p:nvSpPr>
          <p:cNvPr id="676" name="Google Shape;676;p52"/>
          <p:cNvSpPr/>
          <p:nvPr/>
        </p:nvSpPr>
        <p:spPr>
          <a:xfrm>
            <a:off x="619755" y="1674580"/>
            <a:ext cx="741600" cy="741600"/>
          </a:xfrm>
          <a:prstGeom prst="ellipse">
            <a:avLst/>
          </a:prstGeom>
          <a:solidFill>
            <a:srgbClr val="1A2744"/>
          </a:solidFill>
          <a:ln w="17175" cap="flat" cmpd="sng">
            <a:solidFill>
              <a:srgbClr val="D4A017"/>
            </a:solidFill>
            <a:prstDash val="solid"/>
            <a:round/>
            <a:headEnd type="none" w="sm" len="sm"/>
            <a:tailEnd type="none" w="sm" len="sm"/>
          </a:ln>
        </p:spPr>
        <p:txBody>
          <a:bodyPr spcFirstLastPara="1" wrap="square" lIns="98875" tIns="98875" rIns="98875" bIns="98875" anchor="ctr" anchorCtr="0">
            <a:noAutofit/>
          </a:bodyPr>
          <a:lstStyle/>
          <a:p>
            <a:pPr marL="0" lvl="0" indent="0" algn="l" rtl="0">
              <a:spcBef>
                <a:spcPts val="0"/>
              </a:spcBef>
              <a:spcAft>
                <a:spcPts val="0"/>
              </a:spcAft>
              <a:buNone/>
            </a:pPr>
            <a:endParaRPr/>
          </a:p>
        </p:txBody>
      </p:sp>
      <p:pic>
        <p:nvPicPr>
          <p:cNvPr id="677" name="Google Shape;677;p52" descr="preencoded.png"/>
          <p:cNvPicPr preferRelativeResize="0"/>
          <p:nvPr/>
        </p:nvPicPr>
        <p:blipFill rotWithShape="1">
          <a:blip r:embed="rId3">
            <a:alphaModFix/>
          </a:blip>
          <a:srcRect/>
          <a:stretch/>
        </p:blipFill>
        <p:spPr>
          <a:xfrm>
            <a:off x="807627" y="1862452"/>
            <a:ext cx="365857" cy="365857"/>
          </a:xfrm>
          <a:prstGeom prst="rect">
            <a:avLst/>
          </a:prstGeom>
          <a:noFill/>
          <a:ln>
            <a:noFill/>
          </a:ln>
        </p:spPr>
      </p:pic>
      <p:sp>
        <p:nvSpPr>
          <p:cNvPr id="678" name="Google Shape;678;p52"/>
          <p:cNvSpPr/>
          <p:nvPr/>
        </p:nvSpPr>
        <p:spPr>
          <a:xfrm>
            <a:off x="1559114" y="1674580"/>
            <a:ext cx="3856500" cy="74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500"/>
              <a:buFont typeface="Calibri"/>
              <a:buNone/>
            </a:pPr>
            <a:r>
              <a:rPr lang="en-US" sz="1500" b="1" i="0" u="none" strike="noStrike" cap="none">
                <a:solidFill>
                  <a:srgbClr val="D4A017"/>
                </a:solidFill>
                <a:latin typeface="Lexend"/>
                <a:ea typeface="Lexend"/>
                <a:cs typeface="Lexend"/>
                <a:sym typeface="Lexend"/>
              </a:rPr>
              <a:t>Where we've been</a:t>
            </a:r>
            <a:endParaRPr sz="1500" i="0" u="none" strike="noStrike" cap="none">
              <a:solidFill>
                <a:schemeClr val="dk1"/>
              </a:solidFill>
              <a:latin typeface="Lexend"/>
              <a:ea typeface="Lexend"/>
              <a:cs typeface="Lexend"/>
              <a:sym typeface="Lexend"/>
            </a:endParaRPr>
          </a:p>
        </p:txBody>
      </p:sp>
      <p:sp>
        <p:nvSpPr>
          <p:cNvPr id="679" name="Google Shape;679;p52"/>
          <p:cNvSpPr/>
          <p:nvPr/>
        </p:nvSpPr>
        <p:spPr>
          <a:xfrm>
            <a:off x="619755" y="2564501"/>
            <a:ext cx="4796100" cy="74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500"/>
              <a:buFont typeface="Cambria"/>
              <a:buNone/>
            </a:pPr>
            <a:r>
              <a:rPr lang="en-US" sz="2500" b="1" i="0" u="none" strike="noStrike" cap="none">
                <a:solidFill>
                  <a:srgbClr val="30509E"/>
                </a:solidFill>
                <a:latin typeface="Oswald"/>
                <a:ea typeface="Oswald"/>
                <a:cs typeface="Oswald"/>
                <a:sym typeface="Oswald"/>
              </a:rPr>
              <a:t>What is Economics?</a:t>
            </a:r>
            <a:endParaRPr sz="2500" i="0" u="none" strike="noStrike" cap="none">
              <a:solidFill>
                <a:srgbClr val="30509E"/>
              </a:solidFill>
              <a:latin typeface="Oswald"/>
              <a:ea typeface="Oswald"/>
              <a:cs typeface="Oswald"/>
              <a:sym typeface="Oswald"/>
            </a:endParaRPr>
          </a:p>
        </p:txBody>
      </p:sp>
      <p:sp>
        <p:nvSpPr>
          <p:cNvPr id="680" name="Google Shape;680;p52"/>
          <p:cNvSpPr/>
          <p:nvPr/>
        </p:nvSpPr>
        <p:spPr>
          <a:xfrm>
            <a:off x="619755" y="3280886"/>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sz="1600"/>
          </a:p>
        </p:txBody>
      </p:sp>
      <p:sp>
        <p:nvSpPr>
          <p:cNvPr id="681" name="Google Shape;681;p52"/>
          <p:cNvSpPr/>
          <p:nvPr/>
        </p:nvSpPr>
        <p:spPr>
          <a:xfrm>
            <a:off x="916395" y="3201782"/>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Human action is purposeful behavior</a:t>
            </a:r>
            <a:endParaRPr sz="1700" i="0" u="none" strike="noStrike" cap="none">
              <a:solidFill>
                <a:schemeClr val="dk1"/>
              </a:solidFill>
              <a:latin typeface="Lexend"/>
              <a:ea typeface="Lexend"/>
              <a:cs typeface="Lexend"/>
              <a:sym typeface="Lexend"/>
            </a:endParaRPr>
          </a:p>
        </p:txBody>
      </p:sp>
      <p:sp>
        <p:nvSpPr>
          <p:cNvPr id="682" name="Google Shape;682;p52"/>
          <p:cNvSpPr/>
          <p:nvPr/>
        </p:nvSpPr>
        <p:spPr>
          <a:xfrm>
            <a:off x="619755" y="3745623"/>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sz="1600"/>
          </a:p>
        </p:txBody>
      </p:sp>
      <p:sp>
        <p:nvSpPr>
          <p:cNvPr id="683" name="Google Shape;683;p52"/>
          <p:cNvSpPr/>
          <p:nvPr/>
        </p:nvSpPr>
        <p:spPr>
          <a:xfrm>
            <a:off x="916395" y="3666518"/>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Value is subjective — in the chooser, not the good</a:t>
            </a:r>
            <a:endParaRPr sz="1700" i="0" u="none" strike="noStrike" cap="none">
              <a:solidFill>
                <a:schemeClr val="dk1"/>
              </a:solidFill>
              <a:latin typeface="Lexend"/>
              <a:ea typeface="Lexend"/>
              <a:cs typeface="Lexend"/>
              <a:sym typeface="Lexend"/>
            </a:endParaRPr>
          </a:p>
        </p:txBody>
      </p:sp>
      <p:sp>
        <p:nvSpPr>
          <p:cNvPr id="684" name="Google Shape;684;p52"/>
          <p:cNvSpPr/>
          <p:nvPr/>
        </p:nvSpPr>
        <p:spPr>
          <a:xfrm>
            <a:off x="619755" y="4331459"/>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sz="1600"/>
          </a:p>
        </p:txBody>
      </p:sp>
      <p:sp>
        <p:nvSpPr>
          <p:cNvPr id="685" name="Google Shape;685;p52"/>
          <p:cNvSpPr/>
          <p:nvPr/>
        </p:nvSpPr>
        <p:spPr>
          <a:xfrm>
            <a:off x="916395" y="4232855"/>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Every choice forecloses an alternative (opportunity cost)</a:t>
            </a:r>
            <a:endParaRPr sz="1700" i="0" u="none" strike="noStrike" cap="none">
              <a:solidFill>
                <a:schemeClr val="dk1"/>
              </a:solidFill>
              <a:latin typeface="Lexend"/>
              <a:ea typeface="Lexend"/>
              <a:cs typeface="Lexend"/>
              <a:sym typeface="Lexend"/>
            </a:endParaRPr>
          </a:p>
        </p:txBody>
      </p:sp>
      <p:sp>
        <p:nvSpPr>
          <p:cNvPr id="686" name="Google Shape;686;p52"/>
          <p:cNvSpPr/>
          <p:nvPr/>
        </p:nvSpPr>
        <p:spPr>
          <a:xfrm>
            <a:off x="619755" y="4878296"/>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sz="1600"/>
          </a:p>
        </p:txBody>
      </p:sp>
      <p:sp>
        <p:nvSpPr>
          <p:cNvPr id="687" name="Google Shape;687;p52"/>
          <p:cNvSpPr/>
          <p:nvPr/>
        </p:nvSpPr>
        <p:spPr>
          <a:xfrm>
            <a:off x="916395" y="4799191"/>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Value falls at the margin as supply rises</a:t>
            </a:r>
            <a:endParaRPr sz="1700" i="0" u="none" strike="noStrike" cap="none">
              <a:solidFill>
                <a:schemeClr val="dk1"/>
              </a:solidFill>
              <a:latin typeface="Lexend"/>
              <a:ea typeface="Lexend"/>
              <a:cs typeface="Lexend"/>
              <a:sym typeface="Lexend"/>
            </a:endParaRPr>
          </a:p>
        </p:txBody>
      </p:sp>
      <p:sp>
        <p:nvSpPr>
          <p:cNvPr id="688" name="Google Shape;688;p52"/>
          <p:cNvSpPr/>
          <p:nvPr/>
        </p:nvSpPr>
        <p:spPr>
          <a:xfrm>
            <a:off x="619755" y="5343032"/>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sz="1600"/>
          </a:p>
        </p:txBody>
      </p:sp>
      <p:sp>
        <p:nvSpPr>
          <p:cNvPr id="689" name="Google Shape;689;p52"/>
          <p:cNvSpPr/>
          <p:nvPr/>
        </p:nvSpPr>
        <p:spPr>
          <a:xfrm>
            <a:off x="916395" y="5263928"/>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Price tracks the marginal unit, not importance in general</a:t>
            </a:r>
            <a:endParaRPr sz="1700" i="0" u="none" strike="noStrike" cap="none">
              <a:solidFill>
                <a:schemeClr val="dk1"/>
              </a:solidFill>
              <a:latin typeface="Lexend"/>
              <a:ea typeface="Lexend"/>
              <a:cs typeface="Lexend"/>
              <a:sym typeface="Lexend"/>
            </a:endParaRPr>
          </a:p>
        </p:txBody>
      </p:sp>
      <p:pic>
        <p:nvPicPr>
          <p:cNvPr id="690" name="Google Shape;690;p52" descr="preencoded.png"/>
          <p:cNvPicPr preferRelativeResize="0"/>
          <p:nvPr/>
        </p:nvPicPr>
        <p:blipFill rotWithShape="1">
          <a:blip r:embed="rId4">
            <a:alphaModFix/>
          </a:blip>
          <a:srcRect/>
          <a:stretch/>
        </p:blipFill>
        <p:spPr>
          <a:xfrm>
            <a:off x="5715000" y="3063240"/>
            <a:ext cx="731520" cy="731520"/>
          </a:xfrm>
          <a:prstGeom prst="rect">
            <a:avLst/>
          </a:prstGeom>
          <a:noFill/>
          <a:ln>
            <a:noFill/>
          </a:ln>
        </p:spPr>
      </p:pic>
      <p:sp>
        <p:nvSpPr>
          <p:cNvPr id="691" name="Google Shape;691;p52"/>
          <p:cNvSpPr/>
          <p:nvPr/>
        </p:nvSpPr>
        <p:spPr>
          <a:xfrm>
            <a:off x="6548450" y="1281400"/>
            <a:ext cx="5339700" cy="4548900"/>
          </a:xfrm>
          <a:prstGeom prst="roundRect">
            <a:avLst>
              <a:gd name="adj" fmla="val 2174"/>
            </a:avLst>
          </a:prstGeom>
          <a:solidFill>
            <a:srgbClr val="F4F3ED"/>
          </a:solidFill>
          <a:ln>
            <a:noFill/>
          </a:ln>
          <a:effectLst>
            <a:outerShdw blurRad="109867" dist="41200" dir="5400000" algn="bl" rotWithShape="0">
              <a:srgbClr val="000000">
                <a:alpha val="20000"/>
              </a:srgbClr>
            </a:outerShdw>
          </a:effectLst>
        </p:spPr>
        <p:txBody>
          <a:bodyPr spcFirstLastPara="1" wrap="square" lIns="98875" tIns="98875" rIns="98875" bIns="98875" anchor="ctr" anchorCtr="0">
            <a:noAutofit/>
          </a:bodyPr>
          <a:lstStyle/>
          <a:p>
            <a:pPr marL="0" lvl="0" indent="0" algn="l" rtl="0">
              <a:spcBef>
                <a:spcPts val="0"/>
              </a:spcBef>
              <a:spcAft>
                <a:spcPts val="0"/>
              </a:spcAft>
              <a:buNone/>
            </a:pPr>
            <a:endParaRPr sz="1600"/>
          </a:p>
        </p:txBody>
      </p:sp>
      <p:sp>
        <p:nvSpPr>
          <p:cNvPr id="692" name="Google Shape;692;p52"/>
          <p:cNvSpPr/>
          <p:nvPr/>
        </p:nvSpPr>
        <p:spPr>
          <a:xfrm>
            <a:off x="6894530" y="1627480"/>
            <a:ext cx="741600" cy="741600"/>
          </a:xfrm>
          <a:prstGeom prst="ellipse">
            <a:avLst/>
          </a:prstGeom>
          <a:solidFill>
            <a:srgbClr val="1A2744"/>
          </a:solidFill>
          <a:ln w="17175" cap="flat" cmpd="sng">
            <a:solidFill>
              <a:srgbClr val="E8461E"/>
            </a:solidFill>
            <a:prstDash val="solid"/>
            <a:round/>
            <a:headEnd type="none" w="sm" len="sm"/>
            <a:tailEnd type="none" w="sm" len="sm"/>
          </a:ln>
        </p:spPr>
        <p:txBody>
          <a:bodyPr spcFirstLastPara="1" wrap="square" lIns="98875" tIns="98875" rIns="98875" bIns="98875" anchor="ctr" anchorCtr="0">
            <a:noAutofit/>
          </a:bodyPr>
          <a:lstStyle/>
          <a:p>
            <a:pPr marL="0" lvl="0" indent="0" algn="l" rtl="0">
              <a:spcBef>
                <a:spcPts val="0"/>
              </a:spcBef>
              <a:spcAft>
                <a:spcPts val="0"/>
              </a:spcAft>
              <a:buNone/>
            </a:pPr>
            <a:endParaRPr/>
          </a:p>
        </p:txBody>
      </p:sp>
      <p:pic>
        <p:nvPicPr>
          <p:cNvPr id="693" name="Google Shape;693;p52" descr="preencoded.png"/>
          <p:cNvPicPr preferRelativeResize="0"/>
          <p:nvPr/>
        </p:nvPicPr>
        <p:blipFill rotWithShape="1">
          <a:blip r:embed="rId5">
            <a:alphaModFix/>
          </a:blip>
          <a:srcRect/>
          <a:stretch/>
        </p:blipFill>
        <p:spPr>
          <a:xfrm>
            <a:off x="7082401" y="1815351"/>
            <a:ext cx="365857" cy="365857"/>
          </a:xfrm>
          <a:prstGeom prst="rect">
            <a:avLst/>
          </a:prstGeom>
          <a:noFill/>
          <a:ln>
            <a:noFill/>
          </a:ln>
        </p:spPr>
      </p:pic>
      <p:sp>
        <p:nvSpPr>
          <p:cNvPr id="694" name="Google Shape;694;p52"/>
          <p:cNvSpPr/>
          <p:nvPr/>
        </p:nvSpPr>
        <p:spPr>
          <a:xfrm>
            <a:off x="7833888" y="1627480"/>
            <a:ext cx="3856500" cy="74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E8461E"/>
              </a:buClr>
              <a:buSzPts val="1500"/>
              <a:buFont typeface="Calibri"/>
              <a:buNone/>
            </a:pPr>
            <a:r>
              <a:rPr lang="en-US" sz="1500" b="1" i="0" u="none" strike="noStrike" cap="none">
                <a:solidFill>
                  <a:srgbClr val="F16631"/>
                </a:solidFill>
                <a:latin typeface="Lexend"/>
                <a:ea typeface="Lexend"/>
                <a:cs typeface="Lexend"/>
                <a:sym typeface="Lexend"/>
              </a:rPr>
              <a:t>Where we're going</a:t>
            </a:r>
            <a:endParaRPr sz="1500" i="0" u="none" strike="noStrike" cap="none">
              <a:solidFill>
                <a:srgbClr val="F16631"/>
              </a:solidFill>
              <a:latin typeface="Lexend"/>
              <a:ea typeface="Lexend"/>
              <a:cs typeface="Lexend"/>
              <a:sym typeface="Lexend"/>
            </a:endParaRPr>
          </a:p>
        </p:txBody>
      </p:sp>
      <p:sp>
        <p:nvSpPr>
          <p:cNvPr id="695" name="Google Shape;695;p52"/>
          <p:cNvSpPr/>
          <p:nvPr/>
        </p:nvSpPr>
        <p:spPr>
          <a:xfrm>
            <a:off x="6894530" y="2517398"/>
            <a:ext cx="4796100" cy="74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500"/>
              <a:buFont typeface="Cambria"/>
              <a:buNone/>
            </a:pPr>
            <a:r>
              <a:rPr lang="en-US" sz="2500" b="1" i="0" u="none" strike="noStrike" cap="none">
                <a:solidFill>
                  <a:srgbClr val="30509E"/>
                </a:solidFill>
                <a:latin typeface="Oswald"/>
                <a:ea typeface="Oswald"/>
                <a:cs typeface="Oswald"/>
                <a:sym typeface="Oswald"/>
              </a:rPr>
              <a:t>Think Like an Economist</a:t>
            </a:r>
            <a:endParaRPr sz="2500" i="0" u="none" strike="noStrike" cap="none">
              <a:solidFill>
                <a:srgbClr val="30509E"/>
              </a:solidFill>
              <a:latin typeface="Oswald"/>
              <a:ea typeface="Oswald"/>
              <a:cs typeface="Oswald"/>
              <a:sym typeface="Oswald"/>
            </a:endParaRPr>
          </a:p>
        </p:txBody>
      </p:sp>
      <p:sp>
        <p:nvSpPr>
          <p:cNvPr id="696" name="Google Shape;696;p52"/>
          <p:cNvSpPr/>
          <p:nvPr/>
        </p:nvSpPr>
        <p:spPr>
          <a:xfrm>
            <a:off x="6894530" y="3436981"/>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a:p>
        </p:txBody>
      </p:sp>
      <p:sp>
        <p:nvSpPr>
          <p:cNvPr id="697" name="Google Shape;697;p52"/>
          <p:cNvSpPr/>
          <p:nvPr/>
        </p:nvSpPr>
        <p:spPr>
          <a:xfrm>
            <a:off x="7191169" y="3357877"/>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The zero-sum instinct — and why we're wired for it</a:t>
            </a:r>
            <a:endParaRPr sz="1700" i="0" u="none" strike="noStrike" cap="none">
              <a:solidFill>
                <a:schemeClr val="dk1"/>
              </a:solidFill>
              <a:latin typeface="Lexend"/>
              <a:ea typeface="Lexend"/>
              <a:cs typeface="Lexend"/>
              <a:sym typeface="Lexend"/>
            </a:endParaRPr>
          </a:p>
        </p:txBody>
      </p:sp>
      <p:sp>
        <p:nvSpPr>
          <p:cNvPr id="698" name="Google Shape;698;p52"/>
          <p:cNvSpPr/>
          <p:nvPr/>
        </p:nvSpPr>
        <p:spPr>
          <a:xfrm>
            <a:off x="6894530" y="4003317"/>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a:p>
        </p:txBody>
      </p:sp>
      <p:sp>
        <p:nvSpPr>
          <p:cNvPr id="699" name="Google Shape;699;p52"/>
          <p:cNvSpPr/>
          <p:nvPr/>
        </p:nvSpPr>
        <p:spPr>
          <a:xfrm>
            <a:off x="7191169" y="3924213"/>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How voluntary exchange creates value for both sides</a:t>
            </a:r>
            <a:endParaRPr sz="1700" i="0" u="none" strike="noStrike" cap="none">
              <a:solidFill>
                <a:schemeClr val="dk1"/>
              </a:solidFill>
              <a:latin typeface="Lexend"/>
              <a:ea typeface="Lexend"/>
              <a:cs typeface="Lexend"/>
              <a:sym typeface="Lexend"/>
            </a:endParaRPr>
          </a:p>
        </p:txBody>
      </p:sp>
      <p:sp>
        <p:nvSpPr>
          <p:cNvPr id="700" name="Google Shape;700;p52"/>
          <p:cNvSpPr/>
          <p:nvPr/>
        </p:nvSpPr>
        <p:spPr>
          <a:xfrm>
            <a:off x="6894530" y="4569652"/>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a:p>
        </p:txBody>
      </p:sp>
      <p:sp>
        <p:nvSpPr>
          <p:cNvPr id="701" name="Google Shape;701;p52"/>
          <p:cNvSpPr/>
          <p:nvPr/>
        </p:nvSpPr>
        <p:spPr>
          <a:xfrm>
            <a:off x="7191169" y="4490548"/>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Incentives, trade-offs, and spontaneous order</a:t>
            </a:r>
            <a:endParaRPr sz="1700" i="0" u="none" strike="noStrike" cap="none">
              <a:solidFill>
                <a:schemeClr val="dk1"/>
              </a:solidFill>
              <a:latin typeface="Lexend"/>
              <a:ea typeface="Lexend"/>
              <a:cs typeface="Lexend"/>
              <a:sym typeface="Lexend"/>
            </a:endParaRPr>
          </a:p>
        </p:txBody>
      </p:sp>
      <p:sp>
        <p:nvSpPr>
          <p:cNvPr id="702" name="Google Shape;702;p52"/>
          <p:cNvSpPr/>
          <p:nvPr/>
        </p:nvSpPr>
        <p:spPr>
          <a:xfrm>
            <a:off x="6894530" y="4932787"/>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a:p>
        </p:txBody>
      </p:sp>
      <p:sp>
        <p:nvSpPr>
          <p:cNvPr id="703" name="Google Shape;703;p52"/>
          <p:cNvSpPr/>
          <p:nvPr/>
        </p:nvSpPr>
        <p:spPr>
          <a:xfrm>
            <a:off x="7191169" y="4853684"/>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Price signals as distributed knowledge</a:t>
            </a:r>
            <a:endParaRPr sz="1700" i="0" u="none" strike="noStrike" cap="none">
              <a:solidFill>
                <a:schemeClr val="dk1"/>
              </a:solidFill>
              <a:latin typeface="Lexend"/>
              <a:ea typeface="Lexend"/>
              <a:cs typeface="Lexend"/>
              <a:sym typeface="Lexend"/>
            </a:endParaRPr>
          </a:p>
        </p:txBody>
      </p:sp>
      <p:sp>
        <p:nvSpPr>
          <p:cNvPr id="704" name="Google Shape;704;p52"/>
          <p:cNvSpPr/>
          <p:nvPr/>
        </p:nvSpPr>
        <p:spPr>
          <a:xfrm>
            <a:off x="6894530" y="5397523"/>
            <a:ext cx="178500" cy="178500"/>
          </a:xfrm>
          <a:prstGeom prst="ellipse">
            <a:avLst/>
          </a:prstGeom>
          <a:solidFill>
            <a:srgbClr val="E8461E"/>
          </a:solidFill>
          <a:ln>
            <a:noFill/>
          </a:ln>
        </p:spPr>
        <p:txBody>
          <a:bodyPr spcFirstLastPara="1" wrap="square" lIns="98875" tIns="98875" rIns="98875" bIns="98875" anchor="ctr" anchorCtr="0">
            <a:noAutofit/>
          </a:bodyPr>
          <a:lstStyle/>
          <a:p>
            <a:pPr marL="0" lvl="0" indent="0" algn="l" rtl="0">
              <a:spcBef>
                <a:spcPts val="0"/>
              </a:spcBef>
              <a:spcAft>
                <a:spcPts val="0"/>
              </a:spcAft>
              <a:buNone/>
            </a:pPr>
            <a:endParaRPr/>
          </a:p>
        </p:txBody>
      </p:sp>
      <p:sp>
        <p:nvSpPr>
          <p:cNvPr id="705" name="Google Shape;705;p52"/>
          <p:cNvSpPr/>
          <p:nvPr/>
        </p:nvSpPr>
        <p:spPr>
          <a:xfrm>
            <a:off x="7191169" y="5318419"/>
            <a:ext cx="4498800" cy="375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Calibri"/>
              <a:buNone/>
            </a:pPr>
            <a:r>
              <a:rPr lang="en-US" sz="1700" i="0" u="none" strike="noStrike" cap="none">
                <a:solidFill>
                  <a:schemeClr val="dk1"/>
                </a:solidFill>
                <a:latin typeface="Lexend"/>
                <a:ea typeface="Lexend"/>
                <a:cs typeface="Lexend"/>
                <a:sym typeface="Lexend"/>
              </a:rPr>
              <a:t>Entrepreneurial alertness and expanding the pie</a:t>
            </a:r>
            <a:endParaRPr sz="1700" i="0" u="none" strike="noStrike" cap="none">
              <a:solidFill>
                <a:schemeClr val="dk1"/>
              </a:solidFill>
              <a:latin typeface="Lexend"/>
              <a:ea typeface="Lexend"/>
              <a:cs typeface="Lexend"/>
              <a:sym typeface="Lexend"/>
            </a:endParaRPr>
          </a:p>
        </p:txBody>
      </p:sp>
      <p:sp>
        <p:nvSpPr>
          <p:cNvPr id="706" name="Google Shape;706;p52"/>
          <p:cNvSpPr/>
          <p:nvPr/>
        </p:nvSpPr>
        <p:spPr>
          <a:xfrm>
            <a:off x="640080" y="320040"/>
            <a:ext cx="10881300" cy="5487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700"/>
              <a:buFont typeface="Cambria"/>
              <a:buNone/>
            </a:pPr>
            <a:r>
              <a:rPr lang="en-US" sz="3600" b="1" i="0" u="none" strike="noStrike" cap="none">
                <a:solidFill>
                  <a:srgbClr val="FFFFFF"/>
                </a:solidFill>
                <a:latin typeface="Oswald"/>
                <a:ea typeface="Oswald"/>
                <a:cs typeface="Oswald"/>
                <a:sym typeface="Oswald"/>
              </a:rPr>
              <a:t>The logic of choice is the engine.</a:t>
            </a:r>
            <a:endParaRPr sz="3600" i="0" u="none" strike="noStrike" cap="none">
              <a:solidFill>
                <a:schemeClr val="dk1"/>
              </a:solidFill>
              <a:latin typeface="Oswald"/>
              <a:ea typeface="Oswald"/>
              <a:cs typeface="Oswald"/>
              <a:sym typeface="Oswald"/>
            </a:endParaRPr>
          </a:p>
        </p:txBody>
      </p:sp>
      <p:sp>
        <p:nvSpPr>
          <p:cNvPr id="707" name="Google Shape;707;p52"/>
          <p:cNvSpPr/>
          <p:nvPr/>
        </p:nvSpPr>
        <p:spPr>
          <a:xfrm>
            <a:off x="640080" y="804672"/>
            <a:ext cx="10881300" cy="4116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E8461E"/>
              </a:buClr>
              <a:buSzPts val="1900"/>
              <a:buFont typeface="Calibri"/>
              <a:buNone/>
            </a:pPr>
            <a:endParaRPr sz="1900" b="0" i="0" u="none" strike="noStrike" cap="none">
              <a:solidFill>
                <a:schemeClr val="dk1"/>
              </a:solidFill>
              <a:latin typeface="Calibri"/>
              <a:ea typeface="Calibri"/>
              <a:cs typeface="Calibri"/>
              <a:sym typeface="Calibri"/>
            </a:endParaRPr>
          </a:p>
        </p:txBody>
      </p:sp>
      <p:sp>
        <p:nvSpPr>
          <p:cNvPr id="708" name="Google Shape;708;p52"/>
          <p:cNvSpPr/>
          <p:nvPr/>
        </p:nvSpPr>
        <p:spPr>
          <a:xfrm>
            <a:off x="10149840" y="6473952"/>
            <a:ext cx="1508700" cy="2559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D4A017"/>
              </a:buClr>
              <a:buSzPts val="900"/>
              <a:buFont typeface="Calibri"/>
              <a:buNone/>
            </a:pPr>
            <a:r>
              <a:rPr lang="en-US" sz="900" b="1" i="0" u="none" strike="noStrike" cap="none">
                <a:solidFill>
                  <a:srgbClr val="D4A017"/>
                </a:solidFill>
                <a:latin typeface="Calibri"/>
                <a:ea typeface="Calibri"/>
                <a:cs typeface="Calibri"/>
                <a:sym typeface="Calibri"/>
              </a:rPr>
              <a:t>EST. 1946</a:t>
            </a:r>
            <a:endParaRPr sz="9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9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9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9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9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0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0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0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0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70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713"/>
        <p:cNvGrpSpPr/>
        <p:nvPr/>
      </p:nvGrpSpPr>
      <p:grpSpPr>
        <a:xfrm>
          <a:off x="0" y="0"/>
          <a:ext cx="0" cy="0"/>
          <a:chOff x="0" y="0"/>
          <a:chExt cx="0" cy="0"/>
        </a:xfrm>
      </p:grpSpPr>
      <p:sp>
        <p:nvSpPr>
          <p:cNvPr id="714" name="Google Shape;714;p53"/>
          <p:cNvSpPr/>
          <p:nvPr/>
        </p:nvSpPr>
        <p:spPr>
          <a:xfrm>
            <a:off x="640080" y="1371600"/>
            <a:ext cx="100584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500"/>
              <a:buFont typeface="Calibri"/>
              <a:buNone/>
            </a:pPr>
            <a:r>
              <a:rPr lang="en-US" sz="1500" b="1" i="0" u="none" strike="noStrike" cap="none">
                <a:solidFill>
                  <a:srgbClr val="D4A017"/>
                </a:solidFill>
                <a:latin typeface="Lexend"/>
                <a:ea typeface="Lexend"/>
                <a:cs typeface="Lexend"/>
                <a:sym typeface="Lexend"/>
              </a:rPr>
              <a:t>PRICE THEORY  •  CORE MECHANISM</a:t>
            </a:r>
            <a:endParaRPr sz="1500" i="0" u="none" strike="noStrike" cap="none">
              <a:solidFill>
                <a:schemeClr val="dk1"/>
              </a:solidFill>
              <a:latin typeface="Lexend"/>
              <a:ea typeface="Lexend"/>
              <a:cs typeface="Lexend"/>
              <a:sym typeface="Lexend"/>
            </a:endParaRPr>
          </a:p>
        </p:txBody>
      </p:sp>
      <p:sp>
        <p:nvSpPr>
          <p:cNvPr id="715" name="Google Shape;715;p53"/>
          <p:cNvSpPr/>
          <p:nvPr/>
        </p:nvSpPr>
        <p:spPr>
          <a:xfrm>
            <a:off x="566928" y="1828800"/>
            <a:ext cx="10972800" cy="1188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5900"/>
              <a:buFont typeface="Oswald"/>
              <a:buNone/>
            </a:pPr>
            <a:r>
              <a:rPr lang="en-US" sz="5900" b="1" i="0" u="none" strike="noStrike" cap="none">
                <a:solidFill>
                  <a:srgbClr val="FFFFFF"/>
                </a:solidFill>
                <a:latin typeface="Oswald"/>
                <a:ea typeface="Oswald"/>
                <a:cs typeface="Oswald"/>
                <a:sym typeface="Oswald"/>
              </a:rPr>
              <a:t>What Prices Tell Us</a:t>
            </a:r>
            <a:endParaRPr sz="5900" i="0" u="none" strike="noStrike" cap="none">
              <a:solidFill>
                <a:schemeClr val="dk1"/>
              </a:solidFill>
              <a:latin typeface="Oswald"/>
              <a:ea typeface="Oswald"/>
              <a:cs typeface="Oswald"/>
              <a:sym typeface="Oswald"/>
            </a:endParaRPr>
          </a:p>
        </p:txBody>
      </p:sp>
      <p:sp>
        <p:nvSpPr>
          <p:cNvPr id="716" name="Google Shape;716;p53"/>
          <p:cNvSpPr/>
          <p:nvPr/>
        </p:nvSpPr>
        <p:spPr>
          <a:xfrm>
            <a:off x="640080" y="3108960"/>
            <a:ext cx="9601200" cy="640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900"/>
              <a:buFont typeface="Lexend"/>
              <a:buNone/>
            </a:pPr>
            <a:r>
              <a:rPr lang="en-US" sz="2800" i="1" u="none" strike="noStrike" cap="none">
                <a:solidFill>
                  <a:srgbClr val="CAD3E0"/>
                </a:solidFill>
                <a:latin typeface="Lexend"/>
                <a:ea typeface="Lexend"/>
                <a:cs typeface="Lexend"/>
                <a:sym typeface="Lexend"/>
              </a:rPr>
              <a:t>How a single number coordinates millions of strangers — without anyone in charge</a:t>
            </a:r>
            <a:endParaRPr sz="2800" i="0" u="none" strike="noStrike" cap="none">
              <a:solidFill>
                <a:schemeClr val="dk1"/>
              </a:solidFill>
              <a:latin typeface="Lexend"/>
              <a:ea typeface="Lexend"/>
              <a:cs typeface="Lexend"/>
              <a:sym typeface="Lexend"/>
            </a:endParaRPr>
          </a:p>
        </p:txBody>
      </p:sp>
      <p:sp>
        <p:nvSpPr>
          <p:cNvPr id="717" name="Google Shape;717;p53"/>
          <p:cNvSpPr/>
          <p:nvPr/>
        </p:nvSpPr>
        <p:spPr>
          <a:xfrm>
            <a:off x="640080" y="4114800"/>
            <a:ext cx="100584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300"/>
              <a:buFont typeface="Calibri"/>
              <a:buNone/>
            </a:pPr>
            <a:r>
              <a:rPr lang="en-US" sz="2800" i="0" u="none" strike="noStrike" cap="none">
                <a:solidFill>
                  <a:srgbClr val="CAD3E0"/>
                </a:solidFill>
                <a:latin typeface="Oswald"/>
                <a:ea typeface="Oswald"/>
                <a:cs typeface="Oswald"/>
                <a:sym typeface="Oswald"/>
              </a:rPr>
              <a:t>Arizona Council on Economic Education </a:t>
            </a:r>
            <a:r>
              <a:rPr lang="en-US" sz="2800">
                <a:solidFill>
                  <a:srgbClr val="D4A017"/>
                </a:solidFill>
                <a:latin typeface="Oswald"/>
                <a:ea typeface="Oswald"/>
                <a:cs typeface="Oswald"/>
                <a:sym typeface="Oswald"/>
              </a:rPr>
              <a:t>&amp;</a:t>
            </a:r>
            <a:r>
              <a:rPr lang="en-US" sz="2800" i="0" u="none" strike="noStrike" cap="none">
                <a:solidFill>
                  <a:srgbClr val="CAD3E0"/>
                </a:solidFill>
                <a:latin typeface="Oswald"/>
                <a:ea typeface="Oswald"/>
                <a:cs typeface="Oswald"/>
                <a:sym typeface="Oswald"/>
              </a:rPr>
              <a:t> Foundation for Economic Education</a:t>
            </a:r>
            <a:endParaRPr sz="2800" i="0" u="none" strike="noStrike" cap="none">
              <a:solidFill>
                <a:schemeClr val="dk1"/>
              </a:solidFill>
              <a:latin typeface="Oswald"/>
              <a:ea typeface="Oswald"/>
              <a:cs typeface="Oswald"/>
              <a:sym typeface="Oswald"/>
            </a:endParaRPr>
          </a:p>
        </p:txBody>
      </p:sp>
      <p:sp>
        <p:nvSpPr>
          <p:cNvPr id="718" name="Google Shape;718;p53"/>
          <p:cNvSpPr/>
          <p:nvPr/>
        </p:nvSpPr>
        <p:spPr>
          <a:xfrm>
            <a:off x="640080" y="4434840"/>
            <a:ext cx="100584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9AA4BC"/>
              </a:buClr>
              <a:buSzPts val="1200"/>
              <a:buFont typeface="Calibri"/>
              <a:buNone/>
            </a:pPr>
            <a:r>
              <a:rPr lang="en-US" sz="2700" b="0" i="0" u="none" strike="noStrike" cap="none">
                <a:solidFill>
                  <a:srgbClr val="9AA4BC"/>
                </a:solidFill>
                <a:latin typeface="Calibri"/>
                <a:ea typeface="Calibri"/>
                <a:cs typeface="Calibri"/>
                <a:sym typeface="Calibri"/>
              </a:rPr>
              <a:t>Chase Field  •  Professional Development Workshop</a:t>
            </a:r>
            <a:endParaRPr sz="2700" b="0" i="0" u="none" strike="noStrike" cap="none">
              <a:solidFill>
                <a:schemeClr val="dk1"/>
              </a:solidFill>
              <a:latin typeface="Calibri"/>
              <a:ea typeface="Calibri"/>
              <a:cs typeface="Calibri"/>
              <a:sym typeface="Calibri"/>
            </a:endParaRPr>
          </a:p>
        </p:txBody>
      </p:sp>
      <p:sp>
        <p:nvSpPr>
          <p:cNvPr id="719" name="Google Shape;719;p53"/>
          <p:cNvSpPr/>
          <p:nvPr/>
        </p:nvSpPr>
        <p:spPr>
          <a:xfrm>
            <a:off x="457200" y="6400800"/>
            <a:ext cx="112473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FFFFFF"/>
              </a:buClr>
              <a:buSzPts val="900"/>
              <a:buFont typeface="Calibri"/>
              <a:buNone/>
            </a:pPr>
            <a:r>
              <a:rPr lang="en-US" sz="900" b="1" i="0" u="none" strike="noStrike" cap="none">
                <a:solidFill>
                  <a:srgbClr val="FFFFFF"/>
                </a:solidFill>
                <a:latin typeface="Calibri"/>
                <a:ea typeface="Calibri"/>
                <a:cs typeface="Calibri"/>
                <a:sym typeface="Calibri"/>
              </a:rPr>
              <a:t>FOUNDATION FOR ECONOMIC EDUCATION</a:t>
            </a:r>
            <a:r>
              <a:rPr lang="en-US" sz="900" b="1" i="0" u="none" strike="noStrike" cap="none">
                <a:solidFill>
                  <a:srgbClr val="D4A017"/>
                </a:solidFill>
                <a:latin typeface="Calibri"/>
                <a:ea typeface="Calibri"/>
                <a:cs typeface="Calibri"/>
                <a:sym typeface="Calibri"/>
              </a:rPr>
              <a:t>   •   EST. 1946</a:t>
            </a:r>
            <a:endParaRPr sz="900" b="0" i="0" u="none" strike="noStrike" cap="none">
              <a:solidFill>
                <a:schemeClr val="dk1"/>
              </a:solidFill>
              <a:latin typeface="Calibri"/>
              <a:ea typeface="Calibri"/>
              <a:cs typeface="Calibri"/>
              <a:sym typeface="Calibri"/>
            </a:endParaRPr>
          </a:p>
        </p:txBody>
      </p:sp>
      <p:pic>
        <p:nvPicPr>
          <p:cNvPr id="720" name="Google Shape;720;p53"/>
          <p:cNvPicPr preferRelativeResize="0"/>
          <p:nvPr/>
        </p:nvPicPr>
        <p:blipFill>
          <a:blip r:embed="rId3">
            <a:alphaModFix/>
          </a:blip>
          <a:stretch>
            <a:fillRect/>
          </a:stretch>
        </p:blipFill>
        <p:spPr>
          <a:xfrm>
            <a:off x="7488195" y="415366"/>
            <a:ext cx="4298332" cy="24191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24"/>
        <p:cNvGrpSpPr/>
        <p:nvPr/>
      </p:nvGrpSpPr>
      <p:grpSpPr>
        <a:xfrm>
          <a:off x="0" y="0"/>
          <a:ext cx="0" cy="0"/>
          <a:chOff x="0" y="0"/>
          <a:chExt cx="0" cy="0"/>
        </a:xfrm>
      </p:grpSpPr>
      <p:pic>
        <p:nvPicPr>
          <p:cNvPr id="725" name="Google Shape;725;p54" descr="Pittsburgh Pirates pitcher Paul Skenes talks about his signed rookie card getting pulled by an 11-year-old, his viral reaction after winning National League Rookie of the Year and why he grew out his mustache.&#10;&#10;Late Night with Seth Meyers. Stream now on Peacock: https://bit.ly/3erP2gX&#10;&#10;Subscribe to Late Night: http://bit.ly/LateNightSeth&#10; &#10;Watch Late Night with Seth Meyers Weeknights 12:35ET/11:35c on NBC.&#10; &#10;Get more Late Night with Seth Meyers: http://www.nbc.com/late-night-with-seth-meyers/&#10; &#10;LATE NIGHT ON SOCIAL&#10;Follow Late Night on Twitter: https://twitter.com/LateNightSeth&#10;Like Late Night on Facebook: https://www.facebook.com/LateNightSeth&#10;Follow Late Night Instagram: http://instagram.com/LateNightSeth&#10;Late Night on Tumblr: http://latenightseth.tumblr.com/&#10; &#10;Late Night with Seth Meyers on YouTube features A-list celebrity guests, memorable comedy, and topical monologue jokes.&#10; &#10;GET MORE NBC&#10;Like NBC: http://Facebook.com/NBC&#10;Follow NBC: http://Twitter.com/NBC&#10;NBC Tumblr: http://NBCtv.tumblr.com/&#10;YouTube: http://www.youtube.com/nbc&#10;NBC Instagram: http://instagram.com/nbc&#10; &#10;Paul Skenes Reacts to 11-Year-Old Pulling His Rare Rookie Card and His Viral Rookie of the Year Win - Late Night with Seth Meyers&#10;https://youtu.be/IRthwcwvg5M&#10;&#10;Late Night with Seth Meyers&#10;http://www.youtube.com/user/latenightseth" title="Paul Skenes Reacts to 11-Year-Old Pulling His Rare Rookie Card and His Viral Rookie of the Year Win">
            <a:hlinkClick r:id="rId3"/>
          </p:cNvPr>
          <p:cNvPicPr preferRelativeResize="0"/>
          <p:nvPr/>
        </p:nvPicPr>
        <p:blipFill>
          <a:blip r:embed="rId4">
            <a:alphaModFix/>
          </a:blip>
          <a:stretch>
            <a:fillRect/>
          </a:stretch>
        </p:blipFill>
        <p:spPr>
          <a:xfrm>
            <a:off x="507417" y="203200"/>
            <a:ext cx="11177167" cy="62871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1000"/>
                                        <p:tgtEl>
                                          <p:spTgt spid="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30"/>
        <p:cNvGrpSpPr/>
        <p:nvPr/>
      </p:nvGrpSpPr>
      <p:grpSpPr>
        <a:xfrm>
          <a:off x="0" y="0"/>
          <a:ext cx="0" cy="0"/>
          <a:chOff x="0" y="0"/>
          <a:chExt cx="0" cy="0"/>
        </a:xfrm>
      </p:grpSpPr>
      <p:sp>
        <p:nvSpPr>
          <p:cNvPr id="731" name="Google Shape;731;p55"/>
          <p:cNvSpPr/>
          <p:nvPr/>
        </p:nvSpPr>
        <p:spPr>
          <a:xfrm>
            <a:off x="502920" y="384048"/>
            <a:ext cx="8229600" cy="292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8102E"/>
              </a:buClr>
              <a:buSzPts val="1200"/>
              <a:buFont typeface="Calibri"/>
              <a:buNone/>
            </a:pPr>
            <a:r>
              <a:rPr lang="en-US" sz="1200" b="1" i="0" u="none" strike="noStrike" cap="none">
                <a:solidFill>
                  <a:srgbClr val="C8102E"/>
                </a:solidFill>
                <a:latin typeface="Calibri"/>
                <a:ea typeface="Calibri"/>
                <a:cs typeface="Calibri"/>
                <a:sym typeface="Calibri"/>
              </a:rPr>
              <a:t>SESSION ROADMAP</a:t>
            </a:r>
            <a:endParaRPr sz="1200" b="0" i="0" u="none" strike="noStrike" cap="none">
              <a:solidFill>
                <a:schemeClr val="dk1"/>
              </a:solidFill>
              <a:latin typeface="Calibri"/>
              <a:ea typeface="Calibri"/>
              <a:cs typeface="Calibri"/>
              <a:sym typeface="Calibri"/>
            </a:endParaRPr>
          </a:p>
        </p:txBody>
      </p:sp>
      <p:sp>
        <p:nvSpPr>
          <p:cNvPr id="732" name="Google Shape;732;p55"/>
          <p:cNvSpPr/>
          <p:nvPr/>
        </p:nvSpPr>
        <p:spPr>
          <a:xfrm>
            <a:off x="457200" y="658368"/>
            <a:ext cx="9601200" cy="68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3100"/>
              <a:buFont typeface="Oswald"/>
              <a:buNone/>
            </a:pPr>
            <a:r>
              <a:rPr lang="en-US" sz="3100" b="1" i="0" u="none" strike="noStrike" cap="none">
                <a:solidFill>
                  <a:srgbClr val="214291"/>
                </a:solidFill>
                <a:latin typeface="Oswald"/>
                <a:ea typeface="Oswald"/>
                <a:cs typeface="Oswald"/>
                <a:sym typeface="Oswald"/>
              </a:rPr>
              <a:t>Where this fits</a:t>
            </a:r>
            <a:endParaRPr sz="3100" b="0" i="0" u="none" strike="noStrike" cap="none">
              <a:solidFill>
                <a:schemeClr val="dk1"/>
              </a:solidFill>
              <a:latin typeface="Calibri"/>
              <a:ea typeface="Calibri"/>
              <a:cs typeface="Calibri"/>
              <a:sym typeface="Calibri"/>
            </a:endParaRPr>
          </a:p>
        </p:txBody>
      </p:sp>
      <p:sp>
        <p:nvSpPr>
          <p:cNvPr id="733" name="Google Shape;733;p55"/>
          <p:cNvSpPr/>
          <p:nvPr/>
        </p:nvSpPr>
        <p:spPr>
          <a:xfrm>
            <a:off x="73300" y="1452334"/>
            <a:ext cx="3649200" cy="986400"/>
          </a:xfrm>
          <a:prstGeom prst="roundRect">
            <a:avLst>
              <a:gd name="adj" fmla="val 8000"/>
            </a:avLst>
          </a:prstGeom>
          <a:solidFill>
            <a:srgbClr val="F2F4F8"/>
          </a:solidFill>
          <a:ln>
            <a:noFill/>
          </a:ln>
          <a:effectLst>
            <a:outerShdw blurRad="95884" dist="27395" dir="5400000" algn="bl" rotWithShape="0">
              <a:srgbClr val="000000">
                <a:alpha val="12939"/>
              </a:srgbClr>
            </a:outerShdw>
          </a:effectLst>
        </p:spPr>
        <p:txBody>
          <a:bodyPr spcFirstLastPara="1" wrap="square" lIns="98600" tIns="98600" rIns="98600" bIns="98600" anchor="ctr" anchorCtr="0">
            <a:noAutofit/>
          </a:bodyPr>
          <a:lstStyle/>
          <a:p>
            <a:pPr marL="0" lvl="0" indent="0" algn="l" rtl="0">
              <a:spcBef>
                <a:spcPts val="0"/>
              </a:spcBef>
              <a:spcAft>
                <a:spcPts val="0"/>
              </a:spcAft>
              <a:buNone/>
            </a:pPr>
            <a:endParaRPr/>
          </a:p>
        </p:txBody>
      </p:sp>
      <p:sp>
        <p:nvSpPr>
          <p:cNvPr id="734" name="Google Shape;734;p55"/>
          <p:cNvSpPr/>
          <p:nvPr/>
        </p:nvSpPr>
        <p:spPr>
          <a:xfrm>
            <a:off x="270546" y="1610132"/>
            <a:ext cx="3254700" cy="39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2000"/>
              <a:buFont typeface="Oswald"/>
              <a:buNone/>
            </a:pPr>
            <a:r>
              <a:rPr lang="en-US" sz="2800" b="1" i="0" u="none" strike="noStrike" cap="none">
                <a:solidFill>
                  <a:srgbClr val="214291"/>
                </a:solidFill>
                <a:latin typeface="Oswald"/>
                <a:ea typeface="Oswald"/>
                <a:cs typeface="Oswald"/>
                <a:sym typeface="Oswald"/>
              </a:rPr>
              <a:t>Subjective value</a:t>
            </a:r>
            <a:endParaRPr sz="2800" b="0" i="0" u="none" strike="noStrike" cap="none">
              <a:solidFill>
                <a:schemeClr val="dk1"/>
              </a:solidFill>
              <a:latin typeface="Calibri"/>
              <a:ea typeface="Calibri"/>
              <a:cs typeface="Calibri"/>
              <a:sym typeface="Calibri"/>
            </a:endParaRPr>
          </a:p>
        </p:txBody>
      </p:sp>
      <p:sp>
        <p:nvSpPr>
          <p:cNvPr id="735" name="Google Shape;735;p55"/>
          <p:cNvSpPr/>
          <p:nvPr/>
        </p:nvSpPr>
        <p:spPr>
          <a:xfrm>
            <a:off x="270546" y="2024354"/>
            <a:ext cx="3254700" cy="29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A6478"/>
              </a:buClr>
              <a:buSzPts val="1300"/>
              <a:buFont typeface="Lexend"/>
              <a:buNone/>
            </a:pPr>
            <a:r>
              <a:rPr lang="en-US" sz="2100" b="0" i="1" u="none" strike="noStrike" cap="none">
                <a:solidFill>
                  <a:srgbClr val="5A6478"/>
                </a:solidFill>
                <a:latin typeface="Lexend"/>
                <a:ea typeface="Lexend"/>
                <a:cs typeface="Lexend"/>
                <a:sym typeface="Lexend"/>
              </a:rPr>
              <a:t>You just covered this</a:t>
            </a:r>
            <a:endParaRPr sz="2100" b="0" i="0" u="none" strike="noStrike" cap="none">
              <a:solidFill>
                <a:schemeClr val="dk1"/>
              </a:solidFill>
              <a:latin typeface="Calibri"/>
              <a:ea typeface="Calibri"/>
              <a:cs typeface="Calibri"/>
              <a:sym typeface="Calibri"/>
            </a:endParaRPr>
          </a:p>
        </p:txBody>
      </p:sp>
      <p:pic>
        <p:nvPicPr>
          <p:cNvPr id="736" name="Google Shape;736;p55" descr="preencoded.png"/>
          <p:cNvPicPr preferRelativeResize="0"/>
          <p:nvPr/>
        </p:nvPicPr>
        <p:blipFill rotWithShape="1">
          <a:blip r:embed="rId3">
            <a:alphaModFix/>
          </a:blip>
          <a:srcRect/>
          <a:stretch/>
        </p:blipFill>
        <p:spPr>
          <a:xfrm>
            <a:off x="3850564" y="1817243"/>
            <a:ext cx="256420" cy="256420"/>
          </a:xfrm>
          <a:prstGeom prst="rect">
            <a:avLst/>
          </a:prstGeom>
          <a:noFill/>
          <a:ln>
            <a:noFill/>
          </a:ln>
        </p:spPr>
      </p:pic>
      <p:sp>
        <p:nvSpPr>
          <p:cNvPr id="737" name="Google Shape;737;p55"/>
          <p:cNvSpPr/>
          <p:nvPr/>
        </p:nvSpPr>
        <p:spPr>
          <a:xfrm>
            <a:off x="4264781" y="1452334"/>
            <a:ext cx="3649200" cy="986400"/>
          </a:xfrm>
          <a:prstGeom prst="roundRect">
            <a:avLst>
              <a:gd name="adj" fmla="val 8000"/>
            </a:avLst>
          </a:prstGeom>
          <a:solidFill>
            <a:srgbClr val="214291"/>
          </a:solidFill>
          <a:ln>
            <a:noFill/>
          </a:ln>
          <a:effectLst>
            <a:outerShdw blurRad="95884" dist="27395" dir="5400000" algn="bl" rotWithShape="0">
              <a:srgbClr val="000000">
                <a:alpha val="12939"/>
              </a:srgbClr>
            </a:outerShdw>
          </a:effectLst>
        </p:spPr>
        <p:txBody>
          <a:bodyPr spcFirstLastPara="1" wrap="square" lIns="98600" tIns="98600" rIns="98600" bIns="98600" anchor="ctr" anchorCtr="0">
            <a:noAutofit/>
          </a:bodyPr>
          <a:lstStyle/>
          <a:p>
            <a:pPr marL="0" lvl="0" indent="0" algn="l" rtl="0">
              <a:spcBef>
                <a:spcPts val="0"/>
              </a:spcBef>
              <a:spcAft>
                <a:spcPts val="0"/>
              </a:spcAft>
              <a:buNone/>
            </a:pPr>
            <a:endParaRPr/>
          </a:p>
        </p:txBody>
      </p:sp>
      <p:sp>
        <p:nvSpPr>
          <p:cNvPr id="738" name="Google Shape;738;p55"/>
          <p:cNvSpPr/>
          <p:nvPr/>
        </p:nvSpPr>
        <p:spPr>
          <a:xfrm>
            <a:off x="4462027" y="1610132"/>
            <a:ext cx="3254700" cy="39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000"/>
              <a:buFont typeface="Oswald"/>
              <a:buNone/>
            </a:pPr>
            <a:r>
              <a:rPr lang="en-US" sz="2800" b="1" i="0" u="none" strike="noStrike" cap="none">
                <a:solidFill>
                  <a:srgbClr val="FFFFFF"/>
                </a:solidFill>
                <a:latin typeface="Oswald"/>
                <a:ea typeface="Oswald"/>
                <a:cs typeface="Oswald"/>
                <a:sym typeface="Oswald"/>
              </a:rPr>
              <a:t>Prices as signals</a:t>
            </a:r>
            <a:endParaRPr sz="2800" b="0" i="0" u="none" strike="noStrike" cap="none">
              <a:solidFill>
                <a:schemeClr val="dk1"/>
              </a:solidFill>
              <a:latin typeface="Calibri"/>
              <a:ea typeface="Calibri"/>
              <a:cs typeface="Calibri"/>
              <a:sym typeface="Calibri"/>
            </a:endParaRPr>
          </a:p>
        </p:txBody>
      </p:sp>
      <p:sp>
        <p:nvSpPr>
          <p:cNvPr id="739" name="Google Shape;739;p55"/>
          <p:cNvSpPr/>
          <p:nvPr/>
        </p:nvSpPr>
        <p:spPr>
          <a:xfrm>
            <a:off x="4462027" y="2024354"/>
            <a:ext cx="3254700" cy="29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300"/>
              <a:buFont typeface="Lexend"/>
              <a:buNone/>
            </a:pPr>
            <a:r>
              <a:rPr lang="en-US" sz="2100" b="0" i="1" u="none" strike="noStrike" cap="none">
                <a:solidFill>
                  <a:srgbClr val="CAD3E0"/>
                </a:solidFill>
                <a:latin typeface="Lexend"/>
                <a:ea typeface="Lexend"/>
                <a:cs typeface="Lexend"/>
                <a:sym typeface="Lexend"/>
              </a:rPr>
              <a:t>We are here</a:t>
            </a:r>
            <a:endParaRPr sz="2100" b="0" i="0" u="none" strike="noStrike" cap="none">
              <a:solidFill>
                <a:schemeClr val="dk1"/>
              </a:solidFill>
              <a:latin typeface="Calibri"/>
              <a:ea typeface="Calibri"/>
              <a:cs typeface="Calibri"/>
              <a:sym typeface="Calibri"/>
            </a:endParaRPr>
          </a:p>
        </p:txBody>
      </p:sp>
      <p:pic>
        <p:nvPicPr>
          <p:cNvPr id="740" name="Google Shape;740;p55" descr="preencoded.png"/>
          <p:cNvPicPr preferRelativeResize="0"/>
          <p:nvPr/>
        </p:nvPicPr>
        <p:blipFill rotWithShape="1">
          <a:blip r:embed="rId3">
            <a:alphaModFix/>
          </a:blip>
          <a:srcRect/>
          <a:stretch/>
        </p:blipFill>
        <p:spPr>
          <a:xfrm>
            <a:off x="8042045" y="1817243"/>
            <a:ext cx="256420" cy="256420"/>
          </a:xfrm>
          <a:prstGeom prst="rect">
            <a:avLst/>
          </a:prstGeom>
          <a:noFill/>
          <a:ln>
            <a:noFill/>
          </a:ln>
        </p:spPr>
      </p:pic>
      <p:sp>
        <p:nvSpPr>
          <p:cNvPr id="741" name="Google Shape;741;p55"/>
          <p:cNvSpPr/>
          <p:nvPr/>
        </p:nvSpPr>
        <p:spPr>
          <a:xfrm>
            <a:off x="8456262" y="1452334"/>
            <a:ext cx="3649200" cy="986400"/>
          </a:xfrm>
          <a:prstGeom prst="roundRect">
            <a:avLst>
              <a:gd name="adj" fmla="val 8000"/>
            </a:avLst>
          </a:prstGeom>
          <a:solidFill>
            <a:srgbClr val="F2F4F8"/>
          </a:solidFill>
          <a:ln>
            <a:noFill/>
          </a:ln>
          <a:effectLst>
            <a:outerShdw blurRad="95884" dist="27395" dir="5400000" algn="bl" rotWithShape="0">
              <a:srgbClr val="000000">
                <a:alpha val="12939"/>
              </a:srgbClr>
            </a:outerShdw>
          </a:effectLst>
        </p:spPr>
        <p:txBody>
          <a:bodyPr spcFirstLastPara="1" wrap="square" lIns="98600" tIns="98600" rIns="98600" bIns="98600" anchor="ctr" anchorCtr="0">
            <a:noAutofit/>
          </a:bodyPr>
          <a:lstStyle/>
          <a:p>
            <a:pPr marL="0" lvl="0" indent="0" algn="l" rtl="0">
              <a:spcBef>
                <a:spcPts val="0"/>
              </a:spcBef>
              <a:spcAft>
                <a:spcPts val="0"/>
              </a:spcAft>
              <a:buNone/>
            </a:pPr>
            <a:endParaRPr/>
          </a:p>
        </p:txBody>
      </p:sp>
      <p:sp>
        <p:nvSpPr>
          <p:cNvPr id="742" name="Google Shape;742;p55"/>
          <p:cNvSpPr/>
          <p:nvPr/>
        </p:nvSpPr>
        <p:spPr>
          <a:xfrm>
            <a:off x="8653508" y="1610132"/>
            <a:ext cx="3254700" cy="39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2000"/>
              <a:buFont typeface="Oswald"/>
              <a:buNone/>
            </a:pPr>
            <a:r>
              <a:rPr lang="en-US" sz="2800" b="1" i="0" u="none" strike="noStrike" cap="none">
                <a:solidFill>
                  <a:srgbClr val="214291"/>
                </a:solidFill>
                <a:latin typeface="Oswald"/>
                <a:ea typeface="Oswald"/>
                <a:cs typeface="Oswald"/>
                <a:sym typeface="Oswald"/>
              </a:rPr>
              <a:t>The Invisible Hand</a:t>
            </a:r>
            <a:endParaRPr sz="2800" b="0" i="0" u="none" strike="noStrike" cap="none">
              <a:solidFill>
                <a:schemeClr val="dk1"/>
              </a:solidFill>
              <a:latin typeface="Calibri"/>
              <a:ea typeface="Calibri"/>
              <a:cs typeface="Calibri"/>
              <a:sym typeface="Calibri"/>
            </a:endParaRPr>
          </a:p>
        </p:txBody>
      </p:sp>
      <p:sp>
        <p:nvSpPr>
          <p:cNvPr id="743" name="Google Shape;743;p55"/>
          <p:cNvSpPr/>
          <p:nvPr/>
        </p:nvSpPr>
        <p:spPr>
          <a:xfrm>
            <a:off x="8653508" y="2024354"/>
            <a:ext cx="3254700" cy="29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A6478"/>
              </a:buClr>
              <a:buSzPts val="1300"/>
              <a:buFont typeface="Lexend"/>
              <a:buNone/>
            </a:pPr>
            <a:r>
              <a:rPr lang="en-US" sz="2100" b="0" i="1" u="none" strike="noStrike" cap="none">
                <a:solidFill>
                  <a:srgbClr val="5A6478"/>
                </a:solidFill>
                <a:latin typeface="Lexend"/>
                <a:ea typeface="Lexend"/>
                <a:cs typeface="Lexend"/>
                <a:sym typeface="Lexend"/>
              </a:rPr>
              <a:t>Up next</a:t>
            </a:r>
            <a:endParaRPr sz="2100" b="0" i="0" u="none" strike="noStrike" cap="none">
              <a:solidFill>
                <a:schemeClr val="dk1"/>
              </a:solidFill>
              <a:latin typeface="Calibri"/>
              <a:ea typeface="Calibri"/>
              <a:cs typeface="Calibri"/>
              <a:sym typeface="Calibri"/>
            </a:endParaRPr>
          </a:p>
        </p:txBody>
      </p:sp>
      <p:sp>
        <p:nvSpPr>
          <p:cNvPr id="744" name="Google Shape;744;p55"/>
          <p:cNvSpPr/>
          <p:nvPr/>
        </p:nvSpPr>
        <p:spPr>
          <a:xfrm>
            <a:off x="655413" y="2546707"/>
            <a:ext cx="10881300" cy="1371600"/>
          </a:xfrm>
          <a:prstGeom prst="roundRect">
            <a:avLst>
              <a:gd name="adj" fmla="val 4000"/>
            </a:avLst>
          </a:prstGeom>
          <a:solidFill>
            <a:srgbClr val="F2F4F8"/>
          </a:solidFill>
          <a:ln>
            <a:noFill/>
          </a:ln>
          <a:effectLst>
            <a:outerShdw blurRad="88900" dist="25400" dir="5400000" algn="bl" rotWithShape="0">
              <a:srgbClr val="000000">
                <a:alpha val="1293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5"/>
          <p:cNvSpPr/>
          <p:nvPr/>
        </p:nvSpPr>
        <p:spPr>
          <a:xfrm>
            <a:off x="929733" y="2793595"/>
            <a:ext cx="640500" cy="640500"/>
          </a:xfrm>
          <a:prstGeom prst="ellipse">
            <a:avLst/>
          </a:prstGeom>
          <a:solidFill>
            <a:srgbClr val="214291"/>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6" name="Google Shape;746;p55" descr="preencoded.png"/>
          <p:cNvPicPr preferRelativeResize="0"/>
          <p:nvPr/>
        </p:nvPicPr>
        <p:blipFill rotWithShape="1">
          <a:blip r:embed="rId4">
            <a:alphaModFix/>
          </a:blip>
          <a:srcRect/>
          <a:stretch/>
        </p:blipFill>
        <p:spPr>
          <a:xfrm>
            <a:off x="1096154" y="2960016"/>
            <a:ext cx="307238" cy="307238"/>
          </a:xfrm>
          <a:prstGeom prst="rect">
            <a:avLst/>
          </a:prstGeom>
          <a:noFill/>
          <a:ln>
            <a:noFill/>
          </a:ln>
        </p:spPr>
      </p:pic>
      <p:sp>
        <p:nvSpPr>
          <p:cNvPr id="747" name="Google Shape;747;p55"/>
          <p:cNvSpPr/>
          <p:nvPr/>
        </p:nvSpPr>
        <p:spPr>
          <a:xfrm>
            <a:off x="1844013" y="2594387"/>
            <a:ext cx="94185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700"/>
              <a:buFont typeface="Oswald"/>
              <a:buNone/>
            </a:pPr>
            <a:r>
              <a:rPr lang="en-US" sz="1700" b="1" i="0" u="none" strike="noStrike" cap="none">
                <a:solidFill>
                  <a:srgbClr val="214291"/>
                </a:solidFill>
                <a:latin typeface="Oswald"/>
                <a:ea typeface="Oswald"/>
                <a:cs typeface="Oswald"/>
                <a:sym typeface="Oswald"/>
              </a:rPr>
              <a:t>Lesson Objective</a:t>
            </a:r>
            <a:endParaRPr sz="1700" b="0" i="0" u="none" strike="noStrike" cap="none">
              <a:solidFill>
                <a:schemeClr val="dk1"/>
              </a:solidFill>
              <a:latin typeface="Calibri"/>
              <a:ea typeface="Calibri"/>
              <a:cs typeface="Calibri"/>
              <a:sym typeface="Calibri"/>
            </a:endParaRPr>
          </a:p>
        </p:txBody>
      </p:sp>
      <p:sp>
        <p:nvSpPr>
          <p:cNvPr id="748" name="Google Shape;748;p55"/>
          <p:cNvSpPr/>
          <p:nvPr/>
        </p:nvSpPr>
        <p:spPr>
          <a:xfrm>
            <a:off x="1798413" y="3095347"/>
            <a:ext cx="9509700" cy="777300"/>
          </a:xfrm>
          <a:prstGeom prst="rect">
            <a:avLst/>
          </a:prstGeom>
          <a:noFill/>
          <a:ln>
            <a:noFill/>
          </a:ln>
        </p:spPr>
        <p:txBody>
          <a:bodyPr spcFirstLastPara="1" wrap="square" lIns="0" tIns="0" rIns="0" bIns="0" anchor="ctr" anchorCtr="0">
            <a:noAutofit/>
          </a:bodyPr>
          <a:lstStyle/>
          <a:p>
            <a:pPr marL="0" marR="0" lvl="0" indent="0" algn="l" rtl="0">
              <a:lnSpc>
                <a:spcPct val="105000"/>
              </a:lnSpc>
              <a:spcBef>
                <a:spcPts val="0"/>
              </a:spcBef>
              <a:spcAft>
                <a:spcPts val="0"/>
              </a:spcAft>
              <a:buClr>
                <a:srgbClr val="222222"/>
              </a:buClr>
              <a:buSzPts val="1300"/>
              <a:buFont typeface="Lexend"/>
              <a:buNone/>
            </a:pPr>
            <a:r>
              <a:rPr lang="en-US" sz="1700" b="0" i="0" u="none" strike="noStrike" cap="none">
                <a:solidFill>
                  <a:srgbClr val="222222"/>
                </a:solidFill>
                <a:latin typeface="Lexend"/>
                <a:ea typeface="Lexend"/>
                <a:cs typeface="Lexend"/>
                <a:sym typeface="Lexend"/>
              </a:rPr>
              <a:t>Teachers will explain how prices act as </a:t>
            </a:r>
            <a:r>
              <a:rPr lang="en-US" sz="1700" b="1" i="0" u="none" strike="noStrike" cap="none">
                <a:solidFill>
                  <a:srgbClr val="214291"/>
                </a:solidFill>
                <a:latin typeface="Lexend"/>
                <a:ea typeface="Lexend"/>
                <a:cs typeface="Lexend"/>
                <a:sym typeface="Lexend"/>
              </a:rPr>
              <a:t>signals</a:t>
            </a:r>
            <a:r>
              <a:rPr lang="en-US" sz="1700" b="0" i="0" u="none" strike="noStrike" cap="none">
                <a:solidFill>
                  <a:srgbClr val="222222"/>
                </a:solidFill>
                <a:latin typeface="Lexend"/>
                <a:ea typeface="Lexend"/>
                <a:cs typeface="Lexend"/>
                <a:sym typeface="Lexend"/>
              </a:rPr>
              <a:t> that coordinate the dispersed, private knowledge of millions of strangers using live Chase Field ticket data and the $1M Paul Skenes rookie card.</a:t>
            </a:r>
            <a:endParaRPr sz="1700" b="0" i="0" u="none" strike="noStrike" cap="none">
              <a:solidFill>
                <a:schemeClr val="dk1"/>
              </a:solidFill>
              <a:latin typeface="Calibri"/>
              <a:ea typeface="Calibri"/>
              <a:cs typeface="Calibri"/>
              <a:sym typeface="Calibri"/>
            </a:endParaRPr>
          </a:p>
        </p:txBody>
      </p:sp>
      <p:sp>
        <p:nvSpPr>
          <p:cNvPr id="749" name="Google Shape;749;p55"/>
          <p:cNvSpPr/>
          <p:nvPr/>
        </p:nvSpPr>
        <p:spPr>
          <a:xfrm>
            <a:off x="640213" y="4154587"/>
            <a:ext cx="10881300" cy="1051500"/>
          </a:xfrm>
          <a:prstGeom prst="roundRect">
            <a:avLst>
              <a:gd name="adj" fmla="val 5217"/>
            </a:avLst>
          </a:prstGeom>
          <a:solidFill>
            <a:srgbClr val="D4A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55"/>
          <p:cNvSpPr/>
          <p:nvPr/>
        </p:nvSpPr>
        <p:spPr>
          <a:xfrm>
            <a:off x="914533" y="4291747"/>
            <a:ext cx="10332900" cy="777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B2A4A"/>
              </a:buClr>
              <a:buSzPts val="1500"/>
              <a:buFont typeface="Lexend"/>
              <a:buNone/>
            </a:pPr>
            <a:r>
              <a:rPr lang="en-US" sz="2300" b="1" i="0" u="none" strike="noStrike" cap="none">
                <a:solidFill>
                  <a:srgbClr val="1B2A4A"/>
                </a:solidFill>
                <a:latin typeface="Lexend"/>
                <a:ea typeface="Lexend"/>
                <a:cs typeface="Lexend"/>
                <a:sym typeface="Lexend"/>
              </a:rPr>
              <a:t>Essential Question:  </a:t>
            </a:r>
            <a:r>
              <a:rPr lang="en-US" sz="2300" b="0" i="1" u="none" strike="noStrike" cap="none">
                <a:solidFill>
                  <a:srgbClr val="1B2A4A"/>
                </a:solidFill>
                <a:latin typeface="Lexend"/>
                <a:ea typeface="Lexend"/>
                <a:cs typeface="Lexend"/>
                <a:sym typeface="Lexend"/>
              </a:rPr>
              <a:t>If no one sets the “right” price, why does a Dodgers game cost three times a midweek game — and how does a piece of cardboard reach $1 million?</a:t>
            </a:r>
            <a:endParaRPr sz="2300" b="0" i="0" u="none" strike="noStrike" cap="none">
              <a:solidFill>
                <a:schemeClr val="dk1"/>
              </a:solidFill>
              <a:latin typeface="Calibri"/>
              <a:ea typeface="Calibri"/>
              <a:cs typeface="Calibri"/>
              <a:sym typeface="Calibri"/>
            </a:endParaRPr>
          </a:p>
        </p:txBody>
      </p:sp>
      <p:sp>
        <p:nvSpPr>
          <p:cNvPr id="751" name="Google Shape;751;p55"/>
          <p:cNvSpPr/>
          <p:nvPr/>
        </p:nvSpPr>
        <p:spPr>
          <a:xfrm>
            <a:off x="457200" y="6400800"/>
            <a:ext cx="112473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214291"/>
              </a:buClr>
              <a:buSzPts val="900"/>
              <a:buFont typeface="Calibri"/>
              <a:buNone/>
            </a:pPr>
            <a:r>
              <a:rPr lang="en-US" sz="900" b="1" i="0" u="none" strike="noStrike" cap="none">
                <a:solidFill>
                  <a:srgbClr val="214291"/>
                </a:solidFill>
                <a:latin typeface="Calibri"/>
                <a:ea typeface="Calibri"/>
                <a:cs typeface="Calibri"/>
                <a:sym typeface="Calibri"/>
              </a:rPr>
              <a:t>FOUNDATION FOR ECONOMIC EDUCATION</a:t>
            </a:r>
            <a:r>
              <a:rPr lang="en-US" sz="900" b="1" i="0" u="none" strike="noStrike" cap="none">
                <a:solidFill>
                  <a:srgbClr val="D4A017"/>
                </a:solidFill>
                <a:latin typeface="Calibri"/>
                <a:ea typeface="Calibri"/>
                <a:cs typeface="Calibri"/>
                <a:sym typeface="Calibri"/>
              </a:rPr>
              <a:t>   •   EST. 1946</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755"/>
        <p:cNvGrpSpPr/>
        <p:nvPr/>
      </p:nvGrpSpPr>
      <p:grpSpPr>
        <a:xfrm>
          <a:off x="0" y="0"/>
          <a:ext cx="0" cy="0"/>
          <a:chOff x="0" y="0"/>
          <a:chExt cx="0" cy="0"/>
        </a:xfrm>
      </p:grpSpPr>
      <p:graphicFrame>
        <p:nvGraphicFramePr>
          <p:cNvPr id="756" name="Google Shape;756;p56"/>
          <p:cNvGraphicFramePr/>
          <p:nvPr/>
        </p:nvGraphicFramePr>
        <p:xfrm>
          <a:off x="1592800" y="2035033"/>
          <a:ext cx="3000000" cy="3000000"/>
        </p:xfrm>
        <a:graphic>
          <a:graphicData uri="http://schemas.openxmlformats.org/drawingml/2006/table">
            <a:tbl>
              <a:tblPr bandRow="1" bandCol="1">
                <a:noFill/>
                <a:tableStyleId>{C51CFE66-0FA4-40F8-A4B9-BBB0D1805AA3}</a:tableStyleId>
              </a:tblPr>
              <a:tblGrid>
                <a:gridCol w="4604275">
                  <a:extLst>
                    <a:ext uri="{9D8B030D-6E8A-4147-A177-3AD203B41FA5}">
                      <a16:colId xmlns:a16="http://schemas.microsoft.com/office/drawing/2014/main" val="20000"/>
                    </a:ext>
                  </a:extLst>
                </a:gridCol>
                <a:gridCol w="4604275">
                  <a:extLst>
                    <a:ext uri="{9D8B030D-6E8A-4147-A177-3AD203B41FA5}">
                      <a16:colId xmlns:a16="http://schemas.microsoft.com/office/drawing/2014/main" val="20001"/>
                    </a:ext>
                  </a:extLst>
                </a:gridCol>
              </a:tblGrid>
              <a:tr h="0">
                <a:tc>
                  <a:txBody>
                    <a:bodyPr/>
                    <a:lstStyle/>
                    <a:p>
                      <a:pPr marL="0" lvl="0" indent="0" algn="l" rtl="0">
                        <a:spcBef>
                          <a:spcPts val="0"/>
                        </a:spcBef>
                        <a:spcAft>
                          <a:spcPts val="0"/>
                        </a:spcAft>
                        <a:buNone/>
                      </a:pPr>
                      <a:r>
                        <a:rPr lang="en-US" sz="1900" b="1">
                          <a:solidFill>
                            <a:srgbClr val="FFFFFF"/>
                          </a:solidFill>
                          <a:latin typeface="Lexend"/>
                          <a:ea typeface="Lexend"/>
                          <a:cs typeface="Lexend"/>
                          <a:sym typeface="Lexend"/>
                        </a:rPr>
                        <a:t>Matchup</a:t>
                      </a:r>
                      <a:endParaRPr sz="2100">
                        <a:latin typeface="Lexend"/>
                        <a:ea typeface="Lexend"/>
                        <a:cs typeface="Lexend"/>
                        <a:sym typeface="Lexend"/>
                      </a:endParaRPr>
                    </a:p>
                  </a:txBody>
                  <a:tcPr marL="93125" marR="93125" marT="59275" marB="59275" anchor="ctr">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8475" cap="flat" cmpd="sng">
                      <a:solidFill>
                        <a:srgbClr val="FFFFFF"/>
                      </a:solidFill>
                      <a:prstDash val="solid"/>
                      <a:round/>
                      <a:headEnd type="none" w="sm" len="sm"/>
                      <a:tailEnd type="none" w="sm" len="sm"/>
                    </a:lnT>
                    <a:lnB w="8475" cap="flat" cmpd="sng">
                      <a:solidFill>
                        <a:srgbClr val="CCD3E0"/>
                      </a:solidFill>
                      <a:prstDash val="solid"/>
                      <a:round/>
                      <a:headEnd type="none" w="sm" len="sm"/>
                      <a:tailEnd type="none" w="sm" len="sm"/>
                    </a:lnB>
                    <a:solidFill>
                      <a:srgbClr val="214291"/>
                    </a:solidFill>
                  </a:tcPr>
                </a:tc>
                <a:tc>
                  <a:txBody>
                    <a:bodyPr/>
                    <a:lstStyle/>
                    <a:p>
                      <a:pPr marL="0" lvl="0" indent="0" algn="l" rtl="0">
                        <a:spcBef>
                          <a:spcPts val="0"/>
                        </a:spcBef>
                        <a:spcAft>
                          <a:spcPts val="0"/>
                        </a:spcAft>
                        <a:buNone/>
                      </a:pPr>
                      <a:r>
                        <a:rPr lang="en-US" sz="1900" b="1">
                          <a:solidFill>
                            <a:srgbClr val="FFFFFF"/>
                          </a:solidFill>
                          <a:latin typeface="Lexend"/>
                          <a:ea typeface="Lexend"/>
                          <a:cs typeface="Lexend"/>
                          <a:sym typeface="Lexend"/>
                        </a:rPr>
                        <a:t>Day / Demand</a:t>
                      </a:r>
                      <a:endParaRPr sz="2100">
                        <a:latin typeface="Lexend"/>
                        <a:ea typeface="Lexend"/>
                        <a:cs typeface="Lexend"/>
                        <a:sym typeface="Lexend"/>
                      </a:endParaRPr>
                    </a:p>
                  </a:txBody>
                  <a:tcPr marL="93125" marR="93125" marT="59275" marB="59275" anchor="ctr">
                    <a:lnL w="8475" cap="flat" cmpd="sng">
                      <a:solidFill>
                        <a:srgbClr val="FFFFFF"/>
                      </a:solidFill>
                      <a:prstDash val="solid"/>
                      <a:round/>
                      <a:headEnd type="none" w="sm" len="sm"/>
                      <a:tailEnd type="none" w="sm" len="sm"/>
                    </a:lnL>
                    <a:lnR w="8475" cap="flat" cmpd="sng">
                      <a:solidFill>
                        <a:srgbClr val="FFFFFF"/>
                      </a:solidFill>
                      <a:prstDash val="solid"/>
                      <a:round/>
                      <a:headEnd type="none" w="sm" len="sm"/>
                      <a:tailEnd type="none" w="sm" len="sm"/>
                    </a:lnR>
                    <a:lnT w="8475" cap="flat" cmpd="sng">
                      <a:solidFill>
                        <a:srgbClr val="FFFFFF"/>
                      </a:solidFill>
                      <a:prstDash val="solid"/>
                      <a:round/>
                      <a:headEnd type="none" w="sm" len="sm"/>
                      <a:tailEnd type="none" w="sm" len="sm"/>
                    </a:lnT>
                    <a:lnB w="8475" cap="flat" cmpd="sng">
                      <a:solidFill>
                        <a:srgbClr val="CCD3E0"/>
                      </a:solidFill>
                      <a:prstDash val="solid"/>
                      <a:round/>
                      <a:headEnd type="none" w="sm" len="sm"/>
                      <a:tailEnd type="none" w="sm" len="sm"/>
                    </a:lnB>
                    <a:solidFill>
                      <a:srgbClr val="214291"/>
                    </a:solidFill>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US" sz="1900" b="1">
                          <a:solidFill>
                            <a:srgbClr val="222222"/>
                          </a:solidFill>
                          <a:latin typeface="Lexend"/>
                          <a:ea typeface="Lexend"/>
                          <a:cs typeface="Lexend"/>
                          <a:sym typeface="Lexend"/>
                        </a:rPr>
                        <a:t>D-backs vs. Dodgers</a:t>
                      </a:r>
                      <a:endParaRPr sz="2100">
                        <a:latin typeface="Lexend"/>
                        <a:ea typeface="Lexend"/>
                        <a:cs typeface="Lexend"/>
                        <a:sym typeface="Lexend"/>
                      </a:endParaRPr>
                    </a:p>
                  </a:txBody>
                  <a:tcPr marL="93125" marR="93125" marT="50800" marB="50800" anchor="ctr">
                    <a:lnL w="8475" cap="flat" cmpd="sng">
                      <a:solidFill>
                        <a:srgbClr val="CCD3E0"/>
                      </a:solidFill>
                      <a:prstDash val="solid"/>
                      <a:round/>
                      <a:headEnd type="none" w="sm" len="sm"/>
                      <a:tailEnd type="none" w="sm" len="sm"/>
                    </a:lnL>
                    <a:lnR w="8475" cap="flat" cmpd="sng">
                      <a:solidFill>
                        <a:srgbClr val="CCD3E0"/>
                      </a:solidFill>
                      <a:prstDash val="solid"/>
                      <a:round/>
                      <a:headEnd type="none" w="sm" len="sm"/>
                      <a:tailEnd type="none" w="sm" len="sm"/>
                    </a:lnR>
                    <a:lnT w="8475" cap="flat" cmpd="sng">
                      <a:solidFill>
                        <a:srgbClr val="CCD3E0"/>
                      </a:solidFill>
                      <a:prstDash val="solid"/>
                      <a:round/>
                      <a:headEnd type="none" w="sm" len="sm"/>
                      <a:tailEnd type="none" w="sm" len="sm"/>
                    </a:lnT>
                    <a:lnB w="8475" cap="flat" cmpd="sng">
                      <a:solidFill>
                        <a:srgbClr val="CCD3E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900">
                          <a:solidFill>
                            <a:srgbClr val="222222"/>
                          </a:solidFill>
                          <a:latin typeface="Lexend"/>
                          <a:ea typeface="Lexend"/>
                          <a:cs typeface="Lexend"/>
                          <a:sym typeface="Lexend"/>
                        </a:rPr>
                        <a:t>Rivalry series — high demand</a:t>
                      </a:r>
                      <a:endParaRPr sz="2100">
                        <a:latin typeface="Lexend"/>
                        <a:ea typeface="Lexend"/>
                        <a:cs typeface="Lexend"/>
                        <a:sym typeface="Lexend"/>
                      </a:endParaRPr>
                    </a:p>
                  </a:txBody>
                  <a:tcPr marL="93125" marR="93125" marT="50800" marB="50800" anchor="ctr">
                    <a:lnL w="8475" cap="flat" cmpd="sng">
                      <a:solidFill>
                        <a:srgbClr val="CCD3E0"/>
                      </a:solidFill>
                      <a:prstDash val="solid"/>
                      <a:round/>
                      <a:headEnd type="none" w="sm" len="sm"/>
                      <a:tailEnd type="none" w="sm" len="sm"/>
                    </a:lnL>
                    <a:lnR w="8475" cap="flat" cmpd="sng">
                      <a:solidFill>
                        <a:srgbClr val="CCD3E0"/>
                      </a:solidFill>
                      <a:prstDash val="solid"/>
                      <a:round/>
                      <a:headEnd type="none" w="sm" len="sm"/>
                      <a:tailEnd type="none" w="sm" len="sm"/>
                    </a:lnR>
                    <a:lnT w="8475" cap="flat" cmpd="sng">
                      <a:solidFill>
                        <a:srgbClr val="CCD3E0"/>
                      </a:solidFill>
                      <a:prstDash val="solid"/>
                      <a:round/>
                      <a:headEnd type="none" w="sm" len="sm"/>
                      <a:tailEnd type="none" w="sm" len="sm"/>
                    </a:lnT>
                    <a:lnB w="8475" cap="flat" cmpd="sng">
                      <a:solidFill>
                        <a:srgbClr val="CCD3E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0">
                <a:tc>
                  <a:txBody>
                    <a:bodyPr/>
                    <a:lstStyle/>
                    <a:p>
                      <a:pPr marL="0" lvl="0" indent="0" algn="l" rtl="0">
                        <a:spcBef>
                          <a:spcPts val="0"/>
                        </a:spcBef>
                        <a:spcAft>
                          <a:spcPts val="0"/>
                        </a:spcAft>
                        <a:buNone/>
                      </a:pPr>
                      <a:r>
                        <a:rPr lang="en-US" sz="1900" b="1">
                          <a:solidFill>
                            <a:srgbClr val="222222"/>
                          </a:solidFill>
                          <a:latin typeface="Lexend"/>
                          <a:ea typeface="Lexend"/>
                          <a:cs typeface="Lexend"/>
                          <a:sym typeface="Lexend"/>
                        </a:rPr>
                        <a:t>D-backs vs. small-market club</a:t>
                      </a:r>
                      <a:endParaRPr sz="2100">
                        <a:latin typeface="Lexend"/>
                        <a:ea typeface="Lexend"/>
                        <a:cs typeface="Lexend"/>
                        <a:sym typeface="Lexend"/>
                      </a:endParaRPr>
                    </a:p>
                  </a:txBody>
                  <a:tcPr marL="93125" marR="93125" marT="50800" marB="50800" anchor="ctr">
                    <a:lnL w="8475" cap="flat" cmpd="sng">
                      <a:solidFill>
                        <a:srgbClr val="CCD3E0"/>
                      </a:solidFill>
                      <a:prstDash val="solid"/>
                      <a:round/>
                      <a:headEnd type="none" w="sm" len="sm"/>
                      <a:tailEnd type="none" w="sm" len="sm"/>
                    </a:lnL>
                    <a:lnR w="8475" cap="flat" cmpd="sng">
                      <a:solidFill>
                        <a:srgbClr val="CCD3E0"/>
                      </a:solidFill>
                      <a:prstDash val="solid"/>
                      <a:round/>
                      <a:headEnd type="none" w="sm" len="sm"/>
                      <a:tailEnd type="none" w="sm" len="sm"/>
                    </a:lnR>
                    <a:lnT w="8475" cap="flat" cmpd="sng">
                      <a:solidFill>
                        <a:srgbClr val="CCD3E0"/>
                      </a:solidFill>
                      <a:prstDash val="solid"/>
                      <a:round/>
                      <a:headEnd type="none" w="sm" len="sm"/>
                      <a:tailEnd type="none" w="sm" len="sm"/>
                    </a:lnT>
                    <a:lnB w="8475" cap="flat" cmpd="sng">
                      <a:solidFill>
                        <a:srgbClr val="CCD3E0"/>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US" sz="1900">
                          <a:solidFill>
                            <a:srgbClr val="222222"/>
                          </a:solidFill>
                          <a:latin typeface="Lexend"/>
                          <a:ea typeface="Lexend"/>
                          <a:cs typeface="Lexend"/>
                          <a:sym typeface="Lexend"/>
                        </a:rPr>
                        <a:t>Midweek — lower demand</a:t>
                      </a:r>
                      <a:endParaRPr sz="2100">
                        <a:latin typeface="Lexend"/>
                        <a:ea typeface="Lexend"/>
                        <a:cs typeface="Lexend"/>
                        <a:sym typeface="Lexend"/>
                      </a:endParaRPr>
                    </a:p>
                  </a:txBody>
                  <a:tcPr marL="93125" marR="93125" marT="50800" marB="50800" anchor="ctr">
                    <a:lnL w="8475" cap="flat" cmpd="sng">
                      <a:solidFill>
                        <a:srgbClr val="CCD3E0"/>
                      </a:solidFill>
                      <a:prstDash val="solid"/>
                      <a:round/>
                      <a:headEnd type="none" w="sm" len="sm"/>
                      <a:tailEnd type="none" w="sm" len="sm"/>
                    </a:lnL>
                    <a:lnR w="8475" cap="flat" cmpd="sng">
                      <a:solidFill>
                        <a:srgbClr val="CCD3E0"/>
                      </a:solidFill>
                      <a:prstDash val="solid"/>
                      <a:round/>
                      <a:headEnd type="none" w="sm" len="sm"/>
                      <a:tailEnd type="none" w="sm" len="sm"/>
                    </a:lnR>
                    <a:lnT w="8475" cap="flat" cmpd="sng">
                      <a:solidFill>
                        <a:srgbClr val="CCD3E0"/>
                      </a:solidFill>
                      <a:prstDash val="solid"/>
                      <a:round/>
                      <a:headEnd type="none" w="sm" len="sm"/>
                      <a:tailEnd type="none" w="sm" len="sm"/>
                    </a:lnT>
                    <a:lnB w="8475" cap="flat" cmpd="sng">
                      <a:solidFill>
                        <a:srgbClr val="CCD3E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sp>
        <p:nvSpPr>
          <p:cNvPr id="757" name="Google Shape;757;p5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rgbClr val="000000"/>
              </a:buClr>
              <a:buSzPts val="1300"/>
              <a:buFont typeface="Arial"/>
              <a:buNone/>
            </a:pPr>
            <a:r>
              <a:rPr lang="en-US" sz="2800" b="1">
                <a:solidFill>
                  <a:srgbClr val="214291"/>
                </a:solidFill>
                <a:latin typeface="Oswald"/>
                <a:ea typeface="Oswald"/>
                <a:cs typeface="Oswald"/>
                <a:sym typeface="Oswald"/>
              </a:rPr>
              <a:t>If no one sets the “right” price, why does a Dodgers game cost three times a midweek game, and how does a piece of cardboard reach $1 million?</a:t>
            </a:r>
            <a:endParaRPr sz="2800" b="1">
              <a:solidFill>
                <a:srgbClr val="214291"/>
              </a:solidFill>
              <a:latin typeface="Oswald"/>
              <a:ea typeface="Oswald"/>
              <a:cs typeface="Oswald"/>
              <a:sym typeface="Oswald"/>
            </a:endParaRPr>
          </a:p>
        </p:txBody>
      </p:sp>
      <p:sp>
        <p:nvSpPr>
          <p:cNvPr id="758" name="Google Shape;758;p56"/>
          <p:cNvSpPr txBox="1">
            <a:spLocks noGrp="1"/>
          </p:cNvSpPr>
          <p:nvPr>
            <p:ph type="body" idx="1"/>
          </p:nvPr>
        </p:nvSpPr>
        <p:spPr>
          <a:xfrm>
            <a:off x="415600" y="3480733"/>
            <a:ext cx="3707700" cy="2611200"/>
          </a:xfrm>
          <a:prstGeom prst="rect">
            <a:avLst/>
          </a:prstGeom>
        </p:spPr>
        <p:txBody>
          <a:bodyPr spcFirstLastPara="1" wrap="square" lIns="121900" tIns="121900" rIns="121900" bIns="121900" anchor="t" anchorCtr="0">
            <a:normAutofit fontScale="92500" lnSpcReduction="20000"/>
          </a:bodyPr>
          <a:lstStyle/>
          <a:p>
            <a:pPr marL="0" lvl="0" indent="0" algn="l" rtl="0">
              <a:spcBef>
                <a:spcPts val="0"/>
              </a:spcBef>
              <a:spcAft>
                <a:spcPts val="0"/>
              </a:spcAft>
              <a:buNone/>
            </a:pPr>
            <a:r>
              <a:rPr lang="en-US" sz="2800">
                <a:solidFill>
                  <a:srgbClr val="F16631"/>
                </a:solidFill>
                <a:latin typeface="Oswald"/>
                <a:ea typeface="Oswald"/>
                <a:cs typeface="Oswald"/>
                <a:sym typeface="Oswald"/>
              </a:rPr>
              <a:t>Prices as signals:</a:t>
            </a:r>
            <a:r>
              <a:rPr lang="en-US" sz="2800">
                <a:latin typeface="Oswald"/>
                <a:ea typeface="Oswald"/>
                <a:cs typeface="Oswald"/>
                <a:sym typeface="Oswald"/>
              </a:rPr>
              <a:t> a price is a compressed message carrying information no single person possesses </a:t>
            </a:r>
            <a:endParaRPr sz="2800">
              <a:latin typeface="Oswald"/>
              <a:ea typeface="Oswald"/>
              <a:cs typeface="Oswald"/>
              <a:sym typeface="Oswald"/>
            </a:endParaRPr>
          </a:p>
          <a:p>
            <a:pPr marL="0" lvl="0" indent="0" algn="l" rtl="0">
              <a:spcBef>
                <a:spcPts val="1600"/>
              </a:spcBef>
              <a:spcAft>
                <a:spcPts val="1600"/>
              </a:spcAft>
              <a:buNone/>
            </a:pPr>
            <a:r>
              <a:rPr lang="en-US" sz="2300">
                <a:latin typeface="Oswald"/>
                <a:ea typeface="Oswald"/>
                <a:cs typeface="Oswald"/>
                <a:sym typeface="Oswald"/>
              </a:rPr>
              <a:t>(Hayek, “The Use of Knowledge in Society,” 1945).</a:t>
            </a:r>
            <a:endParaRPr sz="2300">
              <a:latin typeface="Oswald"/>
              <a:ea typeface="Oswald"/>
              <a:cs typeface="Oswald"/>
              <a:sym typeface="Oswald"/>
            </a:endParaRPr>
          </a:p>
        </p:txBody>
      </p:sp>
      <p:pic>
        <p:nvPicPr>
          <p:cNvPr id="759" name="Google Shape;759;p56"/>
          <p:cNvPicPr preferRelativeResize="0"/>
          <p:nvPr/>
        </p:nvPicPr>
        <p:blipFill>
          <a:blip r:embed="rId3">
            <a:alphaModFix/>
          </a:blip>
          <a:stretch>
            <a:fillRect/>
          </a:stretch>
        </p:blipFill>
        <p:spPr>
          <a:xfrm>
            <a:off x="4386833" y="3480724"/>
            <a:ext cx="4105834" cy="2766999"/>
          </a:xfrm>
          <a:prstGeom prst="rect">
            <a:avLst/>
          </a:prstGeom>
          <a:noFill/>
          <a:ln>
            <a:noFill/>
          </a:ln>
        </p:spPr>
      </p:pic>
      <p:pic>
        <p:nvPicPr>
          <p:cNvPr id="760" name="Google Shape;760;p56"/>
          <p:cNvPicPr preferRelativeResize="0"/>
          <p:nvPr/>
        </p:nvPicPr>
        <p:blipFill>
          <a:blip r:embed="rId4">
            <a:alphaModFix/>
          </a:blip>
          <a:stretch>
            <a:fillRect/>
          </a:stretch>
        </p:blipFill>
        <p:spPr>
          <a:xfrm>
            <a:off x="8492667" y="3480733"/>
            <a:ext cx="3437668" cy="287406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99"/>
        <p:cNvGrpSpPr/>
        <p:nvPr/>
      </p:nvGrpSpPr>
      <p:grpSpPr>
        <a:xfrm>
          <a:off x="0" y="0"/>
          <a:ext cx="0" cy="0"/>
          <a:chOff x="0" y="0"/>
          <a:chExt cx="0" cy="0"/>
        </a:xfrm>
      </p:grpSpPr>
      <p:sp>
        <p:nvSpPr>
          <p:cNvPr id="100" name="Google Shape;100;p21"/>
          <p:cNvSpPr/>
          <p:nvPr/>
        </p:nvSpPr>
        <p:spPr>
          <a:xfrm>
            <a:off x="5238700" y="1919500"/>
            <a:ext cx="6859200" cy="1707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D6E4F0"/>
              </a:buClr>
              <a:buSzPts val="1900"/>
              <a:buFont typeface="Calibri"/>
              <a:buNone/>
            </a:pPr>
            <a:r>
              <a:rPr lang="en-US" sz="5100" b="1" i="0" u="none" strike="noStrike" cap="none">
                <a:solidFill>
                  <a:schemeClr val="lt1"/>
                </a:solidFill>
                <a:latin typeface="Montserrat"/>
                <a:ea typeface="Montserrat"/>
                <a:cs typeface="Montserrat"/>
                <a:sym typeface="Montserrat"/>
              </a:rPr>
              <a:t>Inspiring the next generation of economic thinkers since 1946</a:t>
            </a:r>
            <a:endParaRPr sz="5100" b="1" i="0" u="none" strike="noStrike" cap="none">
              <a:solidFill>
                <a:schemeClr val="lt1"/>
              </a:solidFill>
              <a:latin typeface="Montserrat"/>
              <a:ea typeface="Montserrat"/>
              <a:cs typeface="Montserrat"/>
              <a:sym typeface="Montserrat"/>
            </a:endParaRPr>
          </a:p>
        </p:txBody>
      </p:sp>
      <p:pic>
        <p:nvPicPr>
          <p:cNvPr id="101" name="Google Shape;101;p21"/>
          <p:cNvPicPr preferRelativeResize="0"/>
          <p:nvPr/>
        </p:nvPicPr>
        <p:blipFill rotWithShape="1">
          <a:blip r:embed="rId3">
            <a:alphaModFix/>
          </a:blip>
          <a:srcRect l="20581" r="20498"/>
          <a:stretch/>
        </p:blipFill>
        <p:spPr>
          <a:xfrm>
            <a:off x="364133" y="992033"/>
            <a:ext cx="4532933" cy="3562134"/>
          </a:xfrm>
          <a:prstGeom prst="rect">
            <a:avLst/>
          </a:prstGeom>
          <a:noFill/>
          <a:ln w="50800" cap="flat" cmpd="sng">
            <a:solidFill>
              <a:srgbClr val="FFFFFF"/>
            </a:solidFill>
            <a:prstDash val="solid"/>
            <a:round/>
            <a:headEnd type="none" w="sm" len="sm"/>
            <a:tailEnd type="none" w="sm" len="sm"/>
          </a:ln>
        </p:spPr>
      </p:pic>
      <p:pic>
        <p:nvPicPr>
          <p:cNvPr id="102" name="Google Shape;102;p21"/>
          <p:cNvPicPr preferRelativeResize="0"/>
          <p:nvPr/>
        </p:nvPicPr>
        <p:blipFill rotWithShape="1">
          <a:blip r:embed="rId4">
            <a:alphaModFix/>
          </a:blip>
          <a:srcRect/>
          <a:stretch/>
        </p:blipFill>
        <p:spPr>
          <a:xfrm>
            <a:off x="3111921" y="5387833"/>
            <a:ext cx="6088074" cy="123313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57"/>
          <p:cNvPicPr preferRelativeResize="0"/>
          <p:nvPr/>
        </p:nvPicPr>
        <p:blipFill>
          <a:blip r:embed="rId3">
            <a:alphaModFix/>
          </a:blip>
          <a:stretch>
            <a:fillRect/>
          </a:stretch>
        </p:blipFill>
        <p:spPr>
          <a:xfrm>
            <a:off x="-90567" y="0"/>
            <a:ext cx="12427135" cy="3644501"/>
          </a:xfrm>
          <a:prstGeom prst="rect">
            <a:avLst/>
          </a:prstGeom>
          <a:noFill/>
          <a:ln>
            <a:noFill/>
          </a:ln>
        </p:spPr>
      </p:pic>
      <p:sp>
        <p:nvSpPr>
          <p:cNvPr id="766" name="Google Shape;766;p57"/>
          <p:cNvSpPr txBox="1"/>
          <p:nvPr/>
        </p:nvSpPr>
        <p:spPr>
          <a:xfrm>
            <a:off x="0" y="0"/>
            <a:ext cx="12336300" cy="923400"/>
          </a:xfrm>
          <a:prstGeom prst="rect">
            <a:avLst/>
          </a:prstGeom>
          <a:noFill/>
          <a:ln>
            <a:noFill/>
          </a:ln>
          <a:effectLst>
            <a:outerShdw blurRad="76200" dist="25400" dir="5400000" algn="bl" rotWithShape="0">
              <a:srgbClr val="000000">
                <a:alpha val="50000"/>
              </a:srgbClr>
            </a:outerShdw>
          </a:effectLst>
        </p:spPr>
        <p:txBody>
          <a:bodyPr spcFirstLastPara="1" wrap="square" lIns="121900" tIns="121900" rIns="121900" bIns="121900" anchor="t" anchorCtr="0">
            <a:spAutoFit/>
          </a:bodyPr>
          <a:lstStyle/>
          <a:p>
            <a:pPr marL="0" lvl="0" indent="0" algn="l" rtl="0">
              <a:spcBef>
                <a:spcPts val="0"/>
              </a:spcBef>
              <a:spcAft>
                <a:spcPts val="0"/>
              </a:spcAft>
              <a:buNone/>
            </a:pPr>
            <a:r>
              <a:rPr lang="en-US" sz="4400">
                <a:solidFill>
                  <a:schemeClr val="lt1"/>
                </a:solidFill>
                <a:latin typeface="Oswald"/>
                <a:ea typeface="Oswald"/>
                <a:cs typeface="Oswald"/>
                <a:sym typeface="Oswald"/>
              </a:rPr>
              <a:t>Why a Paul Skenes Baseball Card Is Worth A Million Dollars</a:t>
            </a:r>
            <a:endParaRPr sz="4400">
              <a:solidFill>
                <a:schemeClr val="lt1"/>
              </a:solidFill>
              <a:latin typeface="Oswald"/>
              <a:ea typeface="Oswald"/>
              <a:cs typeface="Oswald"/>
              <a:sym typeface="Oswald"/>
            </a:endParaRPr>
          </a:p>
        </p:txBody>
      </p:sp>
      <p:pic>
        <p:nvPicPr>
          <p:cNvPr id="767" name="Google Shape;767;p57"/>
          <p:cNvPicPr preferRelativeResize="0"/>
          <p:nvPr/>
        </p:nvPicPr>
        <p:blipFill>
          <a:blip r:embed="rId4">
            <a:alphaModFix/>
          </a:blip>
          <a:stretch>
            <a:fillRect/>
          </a:stretch>
        </p:blipFill>
        <p:spPr>
          <a:xfrm>
            <a:off x="39600" y="3719433"/>
            <a:ext cx="6056403" cy="3028202"/>
          </a:xfrm>
          <a:prstGeom prst="rect">
            <a:avLst/>
          </a:prstGeom>
          <a:noFill/>
          <a:ln>
            <a:noFill/>
          </a:ln>
        </p:spPr>
      </p:pic>
      <p:pic>
        <p:nvPicPr>
          <p:cNvPr id="768" name="Google Shape;768;p57"/>
          <p:cNvPicPr preferRelativeResize="0"/>
          <p:nvPr/>
        </p:nvPicPr>
        <p:blipFill>
          <a:blip r:embed="rId5">
            <a:alphaModFix/>
          </a:blip>
          <a:stretch>
            <a:fillRect/>
          </a:stretch>
        </p:blipFill>
        <p:spPr>
          <a:xfrm>
            <a:off x="8807667" y="2342314"/>
            <a:ext cx="3337500" cy="4405319"/>
          </a:xfrm>
          <a:prstGeom prst="rect">
            <a:avLst/>
          </a:prstGeom>
          <a:noFill/>
          <a:ln>
            <a:noFill/>
          </a:ln>
        </p:spPr>
      </p:pic>
      <p:pic>
        <p:nvPicPr>
          <p:cNvPr id="769" name="Google Shape;769;p57"/>
          <p:cNvPicPr preferRelativeResize="0"/>
          <p:nvPr/>
        </p:nvPicPr>
        <p:blipFill>
          <a:blip r:embed="rId6">
            <a:alphaModFix/>
          </a:blip>
          <a:stretch>
            <a:fillRect/>
          </a:stretch>
        </p:blipFill>
        <p:spPr>
          <a:xfrm>
            <a:off x="6149637" y="3987250"/>
            <a:ext cx="2604397" cy="2481548"/>
          </a:xfrm>
          <a:prstGeom prst="rect">
            <a:avLst/>
          </a:prstGeom>
          <a:noFill/>
          <a:ln>
            <a:noFill/>
          </a:ln>
        </p:spPr>
      </p:pic>
      <p:sp>
        <p:nvSpPr>
          <p:cNvPr id="770" name="Google Shape;770;p57"/>
          <p:cNvSpPr txBox="1"/>
          <p:nvPr/>
        </p:nvSpPr>
        <p:spPr>
          <a:xfrm>
            <a:off x="342900" y="2174667"/>
            <a:ext cx="6505500" cy="831000"/>
          </a:xfrm>
          <a:prstGeom prst="rect">
            <a:avLst/>
          </a:prstGeom>
          <a:noFill/>
          <a:ln>
            <a:noFill/>
          </a:ln>
        </p:spPr>
        <p:txBody>
          <a:bodyPr spcFirstLastPara="1" wrap="square" lIns="121900" tIns="121900" rIns="121900" bIns="121900" anchor="t" anchorCtr="0">
            <a:spAutoFit/>
          </a:bodyPr>
          <a:lstStyle/>
          <a:p>
            <a:pPr marL="203200" lvl="0" indent="0" algn="l" rtl="0">
              <a:spcBef>
                <a:spcPts val="400"/>
              </a:spcBef>
              <a:spcAft>
                <a:spcPts val="900"/>
              </a:spcAft>
              <a:buNone/>
            </a:pPr>
            <a:r>
              <a:rPr lang="en-US" sz="1900" i="1">
                <a:solidFill>
                  <a:schemeClr val="lt1"/>
                </a:solidFill>
                <a:latin typeface="Lexend"/>
                <a:ea typeface="Lexend"/>
                <a:cs typeface="Lexend"/>
                <a:sym typeface="Lexend"/>
              </a:rPr>
              <a:t>“We must look at the price system as … a mechanism for communicating information.”</a:t>
            </a:r>
            <a:r>
              <a:rPr lang="en-US" sz="1700">
                <a:solidFill>
                  <a:schemeClr val="lt1"/>
                </a:solidFill>
                <a:latin typeface="Lexend"/>
                <a:ea typeface="Lexend"/>
                <a:cs typeface="Lexend"/>
                <a:sym typeface="Lexend"/>
              </a:rPr>
              <a:t> </a:t>
            </a:r>
            <a:endParaRPr sz="2400">
              <a:solidFill>
                <a:schemeClr val="lt1"/>
              </a:solidFill>
              <a:latin typeface="Lexend"/>
              <a:ea typeface="Lexend"/>
              <a:cs typeface="Lexend"/>
              <a:sym typeface="Lexend"/>
            </a:endParaRPr>
          </a:p>
        </p:txBody>
      </p:sp>
      <p:pic>
        <p:nvPicPr>
          <p:cNvPr id="771" name="Google Shape;771;p57"/>
          <p:cNvPicPr preferRelativeResize="0"/>
          <p:nvPr/>
        </p:nvPicPr>
        <p:blipFill>
          <a:blip r:embed="rId7">
            <a:alphaModFix/>
          </a:blip>
          <a:stretch>
            <a:fillRect/>
          </a:stretch>
        </p:blipFill>
        <p:spPr>
          <a:xfrm>
            <a:off x="7888800" y="724281"/>
            <a:ext cx="4256374" cy="3300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pic>
        <p:nvPicPr>
          <p:cNvPr id="776" name="Google Shape;776;p58"/>
          <p:cNvPicPr preferRelativeResize="0"/>
          <p:nvPr/>
        </p:nvPicPr>
        <p:blipFill>
          <a:blip r:embed="rId3">
            <a:alphaModFix/>
          </a:blip>
          <a:stretch>
            <a:fillRect/>
          </a:stretch>
        </p:blipFill>
        <p:spPr>
          <a:xfrm>
            <a:off x="203200" y="203200"/>
            <a:ext cx="5156964" cy="6451599"/>
          </a:xfrm>
          <a:prstGeom prst="rect">
            <a:avLst/>
          </a:prstGeom>
          <a:noFill/>
          <a:ln>
            <a:noFill/>
          </a:ln>
        </p:spPr>
      </p:pic>
      <p:pic>
        <p:nvPicPr>
          <p:cNvPr id="777" name="Google Shape;777;p58"/>
          <p:cNvPicPr preferRelativeResize="0"/>
          <p:nvPr/>
        </p:nvPicPr>
        <p:blipFill>
          <a:blip r:embed="rId4">
            <a:alphaModFix/>
          </a:blip>
          <a:stretch>
            <a:fillRect/>
          </a:stretch>
        </p:blipFill>
        <p:spPr>
          <a:xfrm>
            <a:off x="5549597" y="450867"/>
            <a:ext cx="6425438" cy="5584202"/>
          </a:xfrm>
          <a:prstGeom prst="rect">
            <a:avLst/>
          </a:prstGeom>
          <a:noFill/>
          <a:ln>
            <a:noFill/>
          </a:ln>
        </p:spPr>
      </p:pic>
      <p:pic>
        <p:nvPicPr>
          <p:cNvPr id="778" name="Google Shape;778;p58"/>
          <p:cNvPicPr preferRelativeResize="0"/>
          <p:nvPr/>
        </p:nvPicPr>
        <p:blipFill>
          <a:blip r:embed="rId5">
            <a:alphaModFix/>
          </a:blip>
          <a:stretch>
            <a:fillRect/>
          </a:stretch>
        </p:blipFill>
        <p:spPr>
          <a:xfrm>
            <a:off x="7611675" y="6324781"/>
            <a:ext cx="4256374" cy="3300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pic>
        <p:nvPicPr>
          <p:cNvPr id="783" name="Google Shape;783;p59"/>
          <p:cNvPicPr preferRelativeResize="0"/>
          <p:nvPr/>
        </p:nvPicPr>
        <p:blipFill>
          <a:blip r:embed="rId3">
            <a:alphaModFix/>
          </a:blip>
          <a:stretch>
            <a:fillRect/>
          </a:stretch>
        </p:blipFill>
        <p:spPr>
          <a:xfrm>
            <a:off x="5567682" y="1049746"/>
            <a:ext cx="6421120" cy="4758509"/>
          </a:xfrm>
          <a:prstGeom prst="rect">
            <a:avLst/>
          </a:prstGeom>
          <a:noFill/>
          <a:ln>
            <a:noFill/>
          </a:ln>
        </p:spPr>
      </p:pic>
      <p:pic>
        <p:nvPicPr>
          <p:cNvPr id="784" name="Google Shape;784;p59"/>
          <p:cNvPicPr preferRelativeResize="0"/>
          <p:nvPr/>
        </p:nvPicPr>
        <p:blipFill>
          <a:blip r:embed="rId4">
            <a:alphaModFix/>
          </a:blip>
          <a:stretch>
            <a:fillRect/>
          </a:stretch>
        </p:blipFill>
        <p:spPr>
          <a:xfrm>
            <a:off x="203200" y="203200"/>
            <a:ext cx="5161283" cy="6451604"/>
          </a:xfrm>
          <a:prstGeom prst="rect">
            <a:avLst/>
          </a:prstGeom>
          <a:noFill/>
          <a:ln>
            <a:noFill/>
          </a:ln>
        </p:spPr>
      </p:pic>
      <p:pic>
        <p:nvPicPr>
          <p:cNvPr id="785" name="Google Shape;785;p59"/>
          <p:cNvPicPr preferRelativeResize="0"/>
          <p:nvPr/>
        </p:nvPicPr>
        <p:blipFill>
          <a:blip r:embed="rId5">
            <a:alphaModFix/>
          </a:blip>
          <a:stretch>
            <a:fillRect/>
          </a:stretch>
        </p:blipFill>
        <p:spPr>
          <a:xfrm>
            <a:off x="7611675" y="6324781"/>
            <a:ext cx="4256374" cy="3300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90"/>
        <p:cNvGrpSpPr/>
        <p:nvPr/>
      </p:nvGrpSpPr>
      <p:grpSpPr>
        <a:xfrm>
          <a:off x="0" y="0"/>
          <a:ext cx="0" cy="0"/>
          <a:chOff x="0" y="0"/>
          <a:chExt cx="0" cy="0"/>
        </a:xfrm>
      </p:grpSpPr>
      <p:sp>
        <p:nvSpPr>
          <p:cNvPr id="791" name="Google Shape;791;p60"/>
          <p:cNvSpPr/>
          <p:nvPr/>
        </p:nvSpPr>
        <p:spPr>
          <a:xfrm>
            <a:off x="457200" y="167000"/>
            <a:ext cx="9601200" cy="680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3100"/>
              <a:buFont typeface="Oswald"/>
              <a:buNone/>
            </a:pPr>
            <a:r>
              <a:rPr lang="en-US" sz="3100" b="1" i="0" u="none" strike="noStrike" cap="none">
                <a:solidFill>
                  <a:srgbClr val="214291"/>
                </a:solidFill>
                <a:latin typeface="Oswald"/>
                <a:ea typeface="Oswald"/>
                <a:cs typeface="Oswald"/>
                <a:sym typeface="Oswald"/>
              </a:rPr>
              <a:t>What’s this worth?</a:t>
            </a:r>
            <a:endParaRPr sz="3100" b="0" i="0" u="none" strike="noStrike" cap="none">
              <a:solidFill>
                <a:schemeClr val="dk1"/>
              </a:solidFill>
              <a:latin typeface="Calibri"/>
              <a:ea typeface="Calibri"/>
              <a:cs typeface="Calibri"/>
              <a:sym typeface="Calibri"/>
            </a:endParaRPr>
          </a:p>
        </p:txBody>
      </p:sp>
      <p:sp>
        <p:nvSpPr>
          <p:cNvPr id="792" name="Google Shape;792;p60"/>
          <p:cNvSpPr/>
          <p:nvPr/>
        </p:nvSpPr>
        <p:spPr>
          <a:xfrm>
            <a:off x="457213" y="759853"/>
            <a:ext cx="105156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500"/>
              <a:buFont typeface="Lexend"/>
              <a:buNone/>
            </a:pPr>
            <a:r>
              <a:rPr lang="en-US" sz="1500" b="0" i="1" u="none" strike="noStrike" cap="none">
                <a:solidFill>
                  <a:srgbClr val="1B2A4A"/>
                </a:solidFill>
                <a:latin typeface="Lexend"/>
                <a:ea typeface="Lexend"/>
                <a:cs typeface="Lexend"/>
                <a:sym typeface="Lexend"/>
              </a:rPr>
              <a:t>Same seat. Same stadium. Same team. Two very different prices. Why?</a:t>
            </a:r>
            <a:endParaRPr sz="1500" b="0" i="0" u="none" strike="noStrike" cap="none">
              <a:solidFill>
                <a:schemeClr val="dk1"/>
              </a:solidFill>
              <a:latin typeface="Calibri"/>
              <a:ea typeface="Calibri"/>
              <a:cs typeface="Calibri"/>
              <a:sym typeface="Calibri"/>
            </a:endParaRPr>
          </a:p>
        </p:txBody>
      </p:sp>
      <p:sp>
        <p:nvSpPr>
          <p:cNvPr id="793" name="Google Shape;793;p60"/>
          <p:cNvSpPr/>
          <p:nvPr/>
        </p:nvSpPr>
        <p:spPr>
          <a:xfrm>
            <a:off x="457200" y="1047799"/>
            <a:ext cx="5212500" cy="1585500"/>
          </a:xfrm>
          <a:prstGeom prst="roundRect">
            <a:avLst>
              <a:gd name="adj" fmla="val 4000"/>
            </a:avLst>
          </a:prstGeom>
          <a:solidFill>
            <a:srgbClr val="F16631"/>
          </a:solidFill>
          <a:ln>
            <a:noFill/>
          </a:ln>
          <a:effectLst>
            <a:outerShdw blurRad="88900" dist="25400" dir="5400000" algn="bl" rotWithShape="0">
              <a:srgbClr val="000000">
                <a:alpha val="1293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0"/>
          <p:cNvSpPr/>
          <p:nvPr/>
        </p:nvSpPr>
        <p:spPr>
          <a:xfrm>
            <a:off x="777253" y="1230673"/>
            <a:ext cx="4572000" cy="41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100"/>
              <a:buFont typeface="Oswald"/>
              <a:buNone/>
            </a:pPr>
            <a:r>
              <a:rPr lang="en-US" sz="2100" b="1" i="0" u="none" strike="noStrike" cap="none">
                <a:solidFill>
                  <a:srgbClr val="FFFFFF"/>
                </a:solidFill>
                <a:latin typeface="Oswald"/>
                <a:ea typeface="Oswald"/>
                <a:cs typeface="Oswald"/>
                <a:sym typeface="Oswald"/>
              </a:rPr>
              <a:t>D-backs vs. Dodgers</a:t>
            </a:r>
            <a:endParaRPr sz="2100" b="0" i="0" u="none" strike="noStrike" cap="none">
              <a:solidFill>
                <a:schemeClr val="dk1"/>
              </a:solidFill>
              <a:latin typeface="Calibri"/>
              <a:ea typeface="Calibri"/>
              <a:cs typeface="Calibri"/>
              <a:sym typeface="Calibri"/>
            </a:endParaRPr>
          </a:p>
        </p:txBody>
      </p:sp>
      <p:sp>
        <p:nvSpPr>
          <p:cNvPr id="795" name="Google Shape;795;p60"/>
          <p:cNvSpPr/>
          <p:nvPr/>
        </p:nvSpPr>
        <p:spPr>
          <a:xfrm>
            <a:off x="777253" y="1660441"/>
            <a:ext cx="4572000" cy="320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E4DA"/>
              </a:buClr>
              <a:buSzPts val="1200"/>
              <a:buFont typeface="Lexend"/>
              <a:buNone/>
            </a:pPr>
            <a:r>
              <a:rPr lang="en-US" sz="1200" b="0" i="0" u="none" strike="noStrike" cap="none">
                <a:solidFill>
                  <a:srgbClr val="FFE4DA"/>
                </a:solidFill>
                <a:latin typeface="Lexend"/>
                <a:ea typeface="Lexend"/>
                <a:cs typeface="Lexend"/>
                <a:sym typeface="Lexend"/>
              </a:rPr>
              <a:t>Rivalry series — high demand</a:t>
            </a:r>
            <a:endParaRPr sz="1200" b="0" i="0" u="none" strike="noStrike" cap="none">
              <a:solidFill>
                <a:schemeClr val="dk1"/>
              </a:solidFill>
              <a:latin typeface="Calibri"/>
              <a:ea typeface="Calibri"/>
              <a:cs typeface="Calibri"/>
              <a:sym typeface="Calibri"/>
            </a:endParaRPr>
          </a:p>
        </p:txBody>
      </p:sp>
      <p:sp>
        <p:nvSpPr>
          <p:cNvPr id="796" name="Google Shape;796;p60"/>
          <p:cNvSpPr/>
          <p:nvPr/>
        </p:nvSpPr>
        <p:spPr>
          <a:xfrm>
            <a:off x="777253" y="2007913"/>
            <a:ext cx="4572000" cy="731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4000"/>
              <a:buFont typeface="Oswald"/>
              <a:buNone/>
            </a:pPr>
            <a:r>
              <a:rPr lang="en-US" sz="4000" b="1" i="0" u="none" strike="noStrike" cap="none">
                <a:solidFill>
                  <a:srgbClr val="FFFFFF"/>
                </a:solidFill>
                <a:latin typeface="Oswald"/>
                <a:ea typeface="Oswald"/>
                <a:cs typeface="Oswald"/>
                <a:sym typeface="Oswald"/>
              </a:rPr>
              <a:t>~$40+</a:t>
            </a:r>
            <a:endParaRPr sz="4000" b="0" i="0" u="none" strike="noStrike" cap="none">
              <a:solidFill>
                <a:schemeClr val="dk1"/>
              </a:solidFill>
              <a:latin typeface="Calibri"/>
              <a:ea typeface="Calibri"/>
              <a:cs typeface="Calibri"/>
              <a:sym typeface="Calibri"/>
            </a:endParaRPr>
          </a:p>
        </p:txBody>
      </p:sp>
      <p:sp>
        <p:nvSpPr>
          <p:cNvPr id="797" name="Google Shape;797;p60"/>
          <p:cNvSpPr/>
          <p:nvPr/>
        </p:nvSpPr>
        <p:spPr>
          <a:xfrm>
            <a:off x="6126490" y="1047799"/>
            <a:ext cx="5212500" cy="1585500"/>
          </a:xfrm>
          <a:prstGeom prst="roundRect">
            <a:avLst>
              <a:gd name="adj" fmla="val 4000"/>
            </a:avLst>
          </a:prstGeom>
          <a:solidFill>
            <a:srgbClr val="214291"/>
          </a:solidFill>
          <a:ln>
            <a:noFill/>
          </a:ln>
          <a:effectLst>
            <a:outerShdw blurRad="88900" dist="25400" dir="5400000" algn="bl" rotWithShape="0">
              <a:srgbClr val="000000">
                <a:alpha val="1293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0"/>
          <p:cNvSpPr/>
          <p:nvPr/>
        </p:nvSpPr>
        <p:spPr>
          <a:xfrm>
            <a:off x="6446533" y="1230673"/>
            <a:ext cx="4572000" cy="41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2100"/>
              <a:buFont typeface="Oswald"/>
              <a:buNone/>
            </a:pPr>
            <a:r>
              <a:rPr lang="en-US" sz="2100" b="1" i="0" u="none" strike="noStrike" cap="none">
                <a:solidFill>
                  <a:srgbClr val="FFFFFF"/>
                </a:solidFill>
                <a:latin typeface="Oswald"/>
                <a:ea typeface="Oswald"/>
                <a:cs typeface="Oswald"/>
                <a:sym typeface="Oswald"/>
              </a:rPr>
              <a:t>D-backs vs. small-market club</a:t>
            </a:r>
            <a:endParaRPr sz="2100" b="0" i="0" u="none" strike="noStrike" cap="none">
              <a:solidFill>
                <a:schemeClr val="dk1"/>
              </a:solidFill>
              <a:latin typeface="Calibri"/>
              <a:ea typeface="Calibri"/>
              <a:cs typeface="Calibri"/>
              <a:sym typeface="Calibri"/>
            </a:endParaRPr>
          </a:p>
        </p:txBody>
      </p:sp>
      <p:sp>
        <p:nvSpPr>
          <p:cNvPr id="799" name="Google Shape;799;p60"/>
          <p:cNvSpPr/>
          <p:nvPr/>
        </p:nvSpPr>
        <p:spPr>
          <a:xfrm>
            <a:off x="6446533" y="1660441"/>
            <a:ext cx="4572000" cy="320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200"/>
              <a:buFont typeface="Lexend"/>
              <a:buNone/>
            </a:pPr>
            <a:r>
              <a:rPr lang="en-US" sz="1200" b="0" i="0" u="none" strike="noStrike" cap="none">
                <a:solidFill>
                  <a:srgbClr val="CAD3E0"/>
                </a:solidFill>
                <a:latin typeface="Lexend"/>
                <a:ea typeface="Lexend"/>
                <a:cs typeface="Lexend"/>
                <a:sym typeface="Lexend"/>
              </a:rPr>
              <a:t>Midweek — lower demand</a:t>
            </a:r>
            <a:endParaRPr sz="1200" b="0" i="0" u="none" strike="noStrike" cap="none">
              <a:solidFill>
                <a:schemeClr val="dk1"/>
              </a:solidFill>
              <a:latin typeface="Calibri"/>
              <a:ea typeface="Calibri"/>
              <a:cs typeface="Calibri"/>
              <a:sym typeface="Calibri"/>
            </a:endParaRPr>
          </a:p>
        </p:txBody>
      </p:sp>
      <p:sp>
        <p:nvSpPr>
          <p:cNvPr id="800" name="Google Shape;800;p60"/>
          <p:cNvSpPr/>
          <p:nvPr/>
        </p:nvSpPr>
        <p:spPr>
          <a:xfrm>
            <a:off x="6446533" y="2007913"/>
            <a:ext cx="4572000" cy="731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4000"/>
              <a:buFont typeface="Oswald"/>
              <a:buNone/>
            </a:pPr>
            <a:r>
              <a:rPr lang="en-US" sz="4000" b="1" i="0" u="none" strike="noStrike" cap="none">
                <a:solidFill>
                  <a:schemeClr val="lt1"/>
                </a:solidFill>
                <a:latin typeface="Oswald"/>
                <a:ea typeface="Oswald"/>
                <a:cs typeface="Oswald"/>
                <a:sym typeface="Oswald"/>
              </a:rPr>
              <a:t>~$10–$19</a:t>
            </a:r>
            <a:endParaRPr sz="4000" b="0" i="0" u="none" strike="noStrike" cap="none">
              <a:solidFill>
                <a:schemeClr val="lt1"/>
              </a:solidFill>
              <a:latin typeface="Calibri"/>
              <a:ea typeface="Calibri"/>
              <a:cs typeface="Calibri"/>
              <a:sym typeface="Calibri"/>
            </a:endParaRPr>
          </a:p>
        </p:txBody>
      </p:sp>
      <p:sp>
        <p:nvSpPr>
          <p:cNvPr id="801" name="Google Shape;801;p60"/>
          <p:cNvSpPr/>
          <p:nvPr/>
        </p:nvSpPr>
        <p:spPr>
          <a:xfrm>
            <a:off x="583400" y="2739100"/>
            <a:ext cx="2125200" cy="368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A6478"/>
              </a:buClr>
              <a:buSzPts val="900"/>
              <a:buFont typeface="Calibri"/>
              <a:buNone/>
            </a:pPr>
            <a:r>
              <a:rPr lang="en-US" sz="1900" b="1" i="1" u="none" strike="noStrike" cap="none">
                <a:solidFill>
                  <a:srgbClr val="5A6478"/>
                </a:solidFill>
                <a:latin typeface="Calibri"/>
                <a:ea typeface="Calibri"/>
                <a:cs typeface="Calibri"/>
                <a:sym typeface="Calibri"/>
              </a:rPr>
              <a:t>Source: </a:t>
            </a:r>
            <a:r>
              <a:rPr lang="en-US" sz="1900" b="0" i="1" u="none" strike="noStrike" cap="none">
                <a:solidFill>
                  <a:srgbClr val="5A6478"/>
                </a:solidFill>
                <a:latin typeface="Calibri"/>
                <a:ea typeface="Calibri"/>
                <a:cs typeface="Calibri"/>
                <a:sym typeface="Calibri"/>
              </a:rPr>
              <a:t>Diamondbacks single-game face prices run roughly $10–$68 under dynamic pricing; Dodgers rivalry dates carry the highest demand, midweek small-market games the lowest.</a:t>
            </a:r>
            <a:endParaRPr sz="1900" b="0" i="0" u="none" strike="noStrike" cap="none">
              <a:solidFill>
                <a:schemeClr val="dk1"/>
              </a:solidFill>
              <a:latin typeface="Calibri"/>
              <a:ea typeface="Calibri"/>
              <a:cs typeface="Calibri"/>
              <a:sym typeface="Calibri"/>
            </a:endParaRPr>
          </a:p>
        </p:txBody>
      </p:sp>
      <p:sp>
        <p:nvSpPr>
          <p:cNvPr id="802" name="Google Shape;802;p60"/>
          <p:cNvSpPr/>
          <p:nvPr/>
        </p:nvSpPr>
        <p:spPr>
          <a:xfrm>
            <a:off x="3864667" y="6400800"/>
            <a:ext cx="78396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214291"/>
              </a:buClr>
              <a:buSzPts val="900"/>
              <a:buFont typeface="Calibri"/>
              <a:buNone/>
            </a:pPr>
            <a:r>
              <a:rPr lang="en-US" sz="900" b="1" i="0" u="none" strike="noStrike" cap="none">
                <a:solidFill>
                  <a:srgbClr val="214291"/>
                </a:solidFill>
                <a:latin typeface="Calibri"/>
                <a:ea typeface="Calibri"/>
                <a:cs typeface="Calibri"/>
                <a:sym typeface="Calibri"/>
              </a:rPr>
              <a:t>FOUNDATION FOR ECONOMIC EDUCATION</a:t>
            </a:r>
            <a:r>
              <a:rPr lang="en-US" sz="900" b="1" i="0" u="none" strike="noStrike" cap="none">
                <a:solidFill>
                  <a:srgbClr val="D4A017"/>
                </a:solidFill>
                <a:latin typeface="Calibri"/>
                <a:ea typeface="Calibri"/>
                <a:cs typeface="Calibri"/>
                <a:sym typeface="Calibri"/>
              </a:rPr>
              <a:t>   •   EST. 1946</a:t>
            </a:r>
            <a:endParaRPr sz="900" b="0" i="0" u="none" strike="noStrike" cap="none">
              <a:solidFill>
                <a:schemeClr val="dk1"/>
              </a:solidFill>
              <a:latin typeface="Calibri"/>
              <a:ea typeface="Calibri"/>
              <a:cs typeface="Calibri"/>
              <a:sym typeface="Calibri"/>
            </a:endParaRPr>
          </a:p>
        </p:txBody>
      </p:sp>
      <p:pic>
        <p:nvPicPr>
          <p:cNvPr id="803" name="Google Shape;803;p60"/>
          <p:cNvPicPr preferRelativeResize="0"/>
          <p:nvPr/>
        </p:nvPicPr>
        <p:blipFill>
          <a:blip r:embed="rId3">
            <a:alphaModFix/>
          </a:blip>
          <a:stretch>
            <a:fillRect/>
          </a:stretch>
        </p:blipFill>
        <p:spPr>
          <a:xfrm>
            <a:off x="2766267" y="2633367"/>
            <a:ext cx="6902196" cy="3787468"/>
          </a:xfrm>
          <a:prstGeom prst="rect">
            <a:avLst/>
          </a:prstGeom>
          <a:noFill/>
          <a:ln w="50800" cap="flat" cmpd="sng">
            <a:solidFill>
              <a:schemeClr val="dk2"/>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08"/>
        <p:cNvGrpSpPr/>
        <p:nvPr/>
      </p:nvGrpSpPr>
      <p:grpSpPr>
        <a:xfrm>
          <a:off x="0" y="0"/>
          <a:ext cx="0" cy="0"/>
          <a:chOff x="0" y="0"/>
          <a:chExt cx="0" cy="0"/>
        </a:xfrm>
      </p:grpSpPr>
      <p:sp>
        <p:nvSpPr>
          <p:cNvPr id="809" name="Google Shape;809;p61"/>
          <p:cNvSpPr/>
          <p:nvPr/>
        </p:nvSpPr>
        <p:spPr>
          <a:xfrm>
            <a:off x="457200" y="658368"/>
            <a:ext cx="9601200" cy="68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3100"/>
              <a:buFont typeface="Oswald"/>
              <a:buNone/>
            </a:pPr>
            <a:r>
              <a:rPr lang="en-US" sz="3100" b="1" i="0" u="none" strike="noStrike" cap="none">
                <a:solidFill>
                  <a:srgbClr val="214291"/>
                </a:solidFill>
                <a:latin typeface="Oswald"/>
                <a:ea typeface="Oswald"/>
                <a:cs typeface="Oswald"/>
                <a:sym typeface="Oswald"/>
              </a:rPr>
              <a:t>A price is a message</a:t>
            </a:r>
            <a:endParaRPr sz="3100" b="0" i="0" u="none" strike="noStrike" cap="none">
              <a:solidFill>
                <a:schemeClr val="dk1"/>
              </a:solidFill>
              <a:latin typeface="Calibri"/>
              <a:ea typeface="Calibri"/>
              <a:cs typeface="Calibri"/>
              <a:sym typeface="Calibri"/>
            </a:endParaRPr>
          </a:p>
        </p:txBody>
      </p:sp>
      <p:sp>
        <p:nvSpPr>
          <p:cNvPr id="810" name="Google Shape;810;p61"/>
          <p:cNvSpPr/>
          <p:nvPr/>
        </p:nvSpPr>
        <p:spPr>
          <a:xfrm>
            <a:off x="640080" y="1417320"/>
            <a:ext cx="106983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22222"/>
              </a:buClr>
              <a:buSzPts val="1600"/>
              <a:buFont typeface="Lexend"/>
              <a:buNone/>
            </a:pPr>
            <a:r>
              <a:rPr lang="en-US" sz="1600" b="0" i="0" u="none" strike="noStrike" cap="none">
                <a:solidFill>
                  <a:srgbClr val="222222"/>
                </a:solidFill>
                <a:latin typeface="Lexend"/>
                <a:ea typeface="Lexend"/>
                <a:cs typeface="Lexend"/>
                <a:sym typeface="Lexend"/>
              </a:rPr>
              <a:t>Dynamic pricing isn’t the team being greedy. It’s the box office </a:t>
            </a:r>
            <a:r>
              <a:rPr lang="en-US" sz="1600" b="1" i="0" u="none" strike="noStrike" cap="none">
                <a:solidFill>
                  <a:srgbClr val="F16631"/>
                </a:solidFill>
                <a:latin typeface="Lexend"/>
                <a:ea typeface="Lexend"/>
                <a:cs typeface="Lexend"/>
                <a:sym typeface="Lexend"/>
              </a:rPr>
              <a:t>listening</a:t>
            </a:r>
            <a:r>
              <a:rPr lang="en-US" sz="1600" b="0" i="0" u="none" strike="noStrike" cap="none">
                <a:solidFill>
                  <a:srgbClr val="222222"/>
                </a:solidFill>
                <a:latin typeface="Lexend"/>
                <a:ea typeface="Lexend"/>
                <a:cs typeface="Lexend"/>
                <a:sym typeface="Lexend"/>
              </a:rPr>
              <a:t>.</a:t>
            </a:r>
            <a:endParaRPr sz="1600" b="0" i="0" u="none" strike="noStrike" cap="none">
              <a:solidFill>
                <a:schemeClr val="dk1"/>
              </a:solidFill>
              <a:latin typeface="Calibri"/>
              <a:ea typeface="Calibri"/>
              <a:cs typeface="Calibri"/>
              <a:sym typeface="Calibri"/>
            </a:endParaRPr>
          </a:p>
        </p:txBody>
      </p:sp>
      <p:sp>
        <p:nvSpPr>
          <p:cNvPr id="811" name="Google Shape;811;p61"/>
          <p:cNvSpPr/>
          <p:nvPr/>
        </p:nvSpPr>
        <p:spPr>
          <a:xfrm>
            <a:off x="640075" y="1938325"/>
            <a:ext cx="6675300" cy="758100"/>
          </a:xfrm>
          <a:prstGeom prst="roundRect">
            <a:avLst>
              <a:gd name="adj" fmla="val 7317"/>
            </a:avLst>
          </a:prstGeom>
          <a:solidFill>
            <a:srgbClr val="F2F4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1"/>
          <p:cNvSpPr/>
          <p:nvPr/>
        </p:nvSpPr>
        <p:spPr>
          <a:xfrm>
            <a:off x="822960" y="2066544"/>
            <a:ext cx="548700" cy="548700"/>
          </a:xfrm>
          <a:prstGeom prst="ellipse">
            <a:avLst/>
          </a:prstGeom>
          <a:solidFill>
            <a:srgbClr val="214291"/>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3" name="Google Shape;813;p61" descr="preencoded.png"/>
          <p:cNvPicPr preferRelativeResize="0"/>
          <p:nvPr/>
        </p:nvPicPr>
        <p:blipFill rotWithShape="1">
          <a:blip r:embed="rId3">
            <a:alphaModFix/>
          </a:blip>
          <a:srcRect/>
          <a:stretch/>
        </p:blipFill>
        <p:spPr>
          <a:xfrm>
            <a:off x="965606" y="2209190"/>
            <a:ext cx="263347" cy="263347"/>
          </a:xfrm>
          <a:prstGeom prst="rect">
            <a:avLst/>
          </a:prstGeom>
          <a:noFill/>
          <a:ln>
            <a:noFill/>
          </a:ln>
        </p:spPr>
      </p:pic>
      <p:sp>
        <p:nvSpPr>
          <p:cNvPr id="814" name="Google Shape;814;p61"/>
          <p:cNvSpPr/>
          <p:nvPr/>
        </p:nvSpPr>
        <p:spPr>
          <a:xfrm>
            <a:off x="1508760" y="1962912"/>
            <a:ext cx="5669100" cy="292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500"/>
              <a:buFont typeface="Oswald"/>
              <a:buNone/>
            </a:pPr>
            <a:r>
              <a:rPr lang="en-US" sz="2100" b="1" i="0" u="none" strike="noStrike" cap="none">
                <a:solidFill>
                  <a:srgbClr val="214291"/>
                </a:solidFill>
                <a:latin typeface="Oswald"/>
                <a:ea typeface="Oswald"/>
                <a:cs typeface="Oswald"/>
                <a:sym typeface="Oswald"/>
              </a:rPr>
              <a:t>Knowledge is scattered</a:t>
            </a:r>
            <a:endParaRPr sz="2100" b="0" i="0" u="none" strike="noStrike" cap="none">
              <a:solidFill>
                <a:schemeClr val="dk1"/>
              </a:solidFill>
              <a:latin typeface="Calibri"/>
              <a:ea typeface="Calibri"/>
              <a:cs typeface="Calibri"/>
              <a:sym typeface="Calibri"/>
            </a:endParaRPr>
          </a:p>
        </p:txBody>
      </p:sp>
      <p:sp>
        <p:nvSpPr>
          <p:cNvPr id="815" name="Google Shape;815;p61"/>
          <p:cNvSpPr/>
          <p:nvPr/>
        </p:nvSpPr>
        <p:spPr>
          <a:xfrm>
            <a:off x="1508760" y="2322576"/>
            <a:ext cx="5669100" cy="3657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rgbClr val="333333"/>
              </a:buClr>
              <a:buSzPts val="1200"/>
              <a:buFont typeface="Lexend"/>
              <a:buNone/>
            </a:pPr>
            <a:r>
              <a:rPr lang="en-US" sz="1500" b="0" i="0" u="none" strike="noStrike" cap="none">
                <a:solidFill>
                  <a:srgbClr val="333333"/>
                </a:solidFill>
                <a:latin typeface="Lexend"/>
                <a:ea typeface="Lexend"/>
                <a:cs typeface="Lexend"/>
                <a:sym typeface="Lexend"/>
              </a:rPr>
              <a:t>Who’s in town, who’s a rival fan, who has Friday night free — no employee could ever gather it all.</a:t>
            </a:r>
            <a:endParaRPr sz="1500" b="0" i="0" u="none" strike="noStrike" cap="none">
              <a:solidFill>
                <a:schemeClr val="dk1"/>
              </a:solidFill>
              <a:latin typeface="Calibri"/>
              <a:ea typeface="Calibri"/>
              <a:cs typeface="Calibri"/>
              <a:sym typeface="Calibri"/>
            </a:endParaRPr>
          </a:p>
        </p:txBody>
      </p:sp>
      <p:sp>
        <p:nvSpPr>
          <p:cNvPr id="816" name="Google Shape;816;p61"/>
          <p:cNvSpPr/>
          <p:nvPr/>
        </p:nvSpPr>
        <p:spPr>
          <a:xfrm>
            <a:off x="640075" y="2816761"/>
            <a:ext cx="6675300" cy="758100"/>
          </a:xfrm>
          <a:prstGeom prst="roundRect">
            <a:avLst>
              <a:gd name="adj" fmla="val 7317"/>
            </a:avLst>
          </a:prstGeom>
          <a:solidFill>
            <a:srgbClr val="F2F4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1"/>
          <p:cNvSpPr/>
          <p:nvPr/>
        </p:nvSpPr>
        <p:spPr>
          <a:xfrm>
            <a:off x="822960" y="2935224"/>
            <a:ext cx="548700" cy="548700"/>
          </a:xfrm>
          <a:prstGeom prst="ellipse">
            <a:avLst/>
          </a:prstGeom>
          <a:solidFill>
            <a:srgbClr val="214291"/>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8" name="Google Shape;818;p61" descr="preencoded.png"/>
          <p:cNvPicPr preferRelativeResize="0"/>
          <p:nvPr/>
        </p:nvPicPr>
        <p:blipFill rotWithShape="1">
          <a:blip r:embed="rId4">
            <a:alphaModFix/>
          </a:blip>
          <a:srcRect/>
          <a:stretch/>
        </p:blipFill>
        <p:spPr>
          <a:xfrm>
            <a:off x="965606" y="3077870"/>
            <a:ext cx="263347" cy="263347"/>
          </a:xfrm>
          <a:prstGeom prst="rect">
            <a:avLst/>
          </a:prstGeom>
          <a:noFill/>
          <a:ln>
            <a:noFill/>
          </a:ln>
        </p:spPr>
      </p:pic>
      <p:sp>
        <p:nvSpPr>
          <p:cNvPr id="819" name="Google Shape;819;p61"/>
          <p:cNvSpPr/>
          <p:nvPr/>
        </p:nvSpPr>
        <p:spPr>
          <a:xfrm>
            <a:off x="1508760" y="2831592"/>
            <a:ext cx="5669100" cy="292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500"/>
              <a:buFont typeface="Oswald"/>
              <a:buNone/>
            </a:pPr>
            <a:r>
              <a:rPr lang="en-US" sz="2100" b="1" i="0" u="none" strike="noStrike" cap="none">
                <a:solidFill>
                  <a:srgbClr val="214291"/>
                </a:solidFill>
                <a:latin typeface="Oswald"/>
                <a:ea typeface="Oswald"/>
                <a:cs typeface="Oswald"/>
                <a:sym typeface="Oswald"/>
              </a:rPr>
              <a:t>The price compresses it</a:t>
            </a:r>
            <a:endParaRPr sz="2100" b="0" i="0" u="none" strike="noStrike" cap="none">
              <a:solidFill>
                <a:schemeClr val="dk1"/>
              </a:solidFill>
              <a:latin typeface="Calibri"/>
              <a:ea typeface="Calibri"/>
              <a:cs typeface="Calibri"/>
              <a:sym typeface="Calibri"/>
            </a:endParaRPr>
          </a:p>
        </p:txBody>
      </p:sp>
      <p:sp>
        <p:nvSpPr>
          <p:cNvPr id="820" name="Google Shape;820;p61"/>
          <p:cNvSpPr/>
          <p:nvPr/>
        </p:nvSpPr>
        <p:spPr>
          <a:xfrm>
            <a:off x="1508760" y="3191256"/>
            <a:ext cx="5669100" cy="3657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rgbClr val="333333"/>
              </a:buClr>
              <a:buSzPts val="1200"/>
              <a:buFont typeface="Lexend"/>
              <a:buNone/>
            </a:pPr>
            <a:r>
              <a:rPr lang="en-US" sz="1500" b="0" i="0" u="none" strike="noStrike" cap="none">
                <a:solidFill>
                  <a:srgbClr val="333333"/>
                </a:solidFill>
                <a:latin typeface="Lexend"/>
                <a:ea typeface="Lexend"/>
                <a:cs typeface="Lexend"/>
                <a:sym typeface="Lexend"/>
              </a:rPr>
              <a:t>Thousands of fans independently decide the game is worth more. The price rises to report exactly that.</a:t>
            </a:r>
            <a:endParaRPr sz="1500" b="0" i="0" u="none" strike="noStrike" cap="none">
              <a:solidFill>
                <a:schemeClr val="dk1"/>
              </a:solidFill>
              <a:latin typeface="Calibri"/>
              <a:ea typeface="Calibri"/>
              <a:cs typeface="Calibri"/>
              <a:sym typeface="Calibri"/>
            </a:endParaRPr>
          </a:p>
        </p:txBody>
      </p:sp>
      <p:sp>
        <p:nvSpPr>
          <p:cNvPr id="821" name="Google Shape;821;p61"/>
          <p:cNvSpPr/>
          <p:nvPr/>
        </p:nvSpPr>
        <p:spPr>
          <a:xfrm>
            <a:off x="640080" y="3703320"/>
            <a:ext cx="6675300" cy="749700"/>
          </a:xfrm>
          <a:prstGeom prst="roundRect">
            <a:avLst>
              <a:gd name="adj" fmla="val 7317"/>
            </a:avLst>
          </a:prstGeom>
          <a:solidFill>
            <a:srgbClr val="F2F4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1"/>
          <p:cNvSpPr/>
          <p:nvPr/>
        </p:nvSpPr>
        <p:spPr>
          <a:xfrm>
            <a:off x="822960" y="3803904"/>
            <a:ext cx="548700" cy="548700"/>
          </a:xfrm>
          <a:prstGeom prst="ellipse">
            <a:avLst/>
          </a:prstGeom>
          <a:solidFill>
            <a:srgbClr val="214291"/>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3" name="Google Shape;823;p61" descr="preencoded.png"/>
          <p:cNvPicPr preferRelativeResize="0"/>
          <p:nvPr/>
        </p:nvPicPr>
        <p:blipFill rotWithShape="1">
          <a:blip r:embed="rId5">
            <a:alphaModFix/>
          </a:blip>
          <a:srcRect/>
          <a:stretch/>
        </p:blipFill>
        <p:spPr>
          <a:xfrm>
            <a:off x="965606" y="3946550"/>
            <a:ext cx="263347" cy="263347"/>
          </a:xfrm>
          <a:prstGeom prst="rect">
            <a:avLst/>
          </a:prstGeom>
          <a:noFill/>
          <a:ln>
            <a:noFill/>
          </a:ln>
        </p:spPr>
      </p:pic>
      <p:sp>
        <p:nvSpPr>
          <p:cNvPr id="824" name="Google Shape;824;p61"/>
          <p:cNvSpPr/>
          <p:nvPr/>
        </p:nvSpPr>
        <p:spPr>
          <a:xfrm>
            <a:off x="1508760" y="3700272"/>
            <a:ext cx="5669100" cy="292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500"/>
              <a:buFont typeface="Oswald"/>
              <a:buNone/>
            </a:pPr>
            <a:r>
              <a:rPr lang="en-US" sz="2100" b="1" i="0" u="none" strike="noStrike" cap="none">
                <a:solidFill>
                  <a:srgbClr val="214291"/>
                </a:solidFill>
                <a:latin typeface="Oswald"/>
                <a:ea typeface="Oswald"/>
                <a:cs typeface="Oswald"/>
                <a:sym typeface="Oswald"/>
              </a:rPr>
              <a:t>No one is in charge</a:t>
            </a:r>
            <a:endParaRPr sz="2100" b="0" i="0" u="none" strike="noStrike" cap="none">
              <a:solidFill>
                <a:schemeClr val="dk1"/>
              </a:solidFill>
              <a:latin typeface="Calibri"/>
              <a:ea typeface="Calibri"/>
              <a:cs typeface="Calibri"/>
              <a:sym typeface="Calibri"/>
            </a:endParaRPr>
          </a:p>
        </p:txBody>
      </p:sp>
      <p:sp>
        <p:nvSpPr>
          <p:cNvPr id="825" name="Google Shape;825;p61"/>
          <p:cNvSpPr/>
          <p:nvPr/>
        </p:nvSpPr>
        <p:spPr>
          <a:xfrm>
            <a:off x="1508755" y="4055818"/>
            <a:ext cx="5669100" cy="3699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rgbClr val="333333"/>
              </a:buClr>
              <a:buSzPts val="1200"/>
              <a:buFont typeface="Lexend"/>
              <a:buNone/>
            </a:pPr>
            <a:r>
              <a:rPr lang="en-US" sz="1500" b="0" i="0" u="none" strike="noStrike" cap="none">
                <a:solidFill>
                  <a:srgbClr val="333333"/>
                </a:solidFill>
                <a:latin typeface="Lexend"/>
                <a:ea typeface="Lexend"/>
                <a:cs typeface="Lexend"/>
                <a:sym typeface="Lexend"/>
              </a:rPr>
              <a:t>Nobody at the Diamondbacks 'set' the Dodgers premium. The fans did; the price simply broadcast it.</a:t>
            </a:r>
            <a:endParaRPr sz="1500" b="0" i="0" u="none" strike="noStrike" cap="none">
              <a:solidFill>
                <a:schemeClr val="dk1"/>
              </a:solidFill>
              <a:latin typeface="Calibri"/>
              <a:ea typeface="Calibri"/>
              <a:cs typeface="Calibri"/>
              <a:sym typeface="Calibri"/>
            </a:endParaRPr>
          </a:p>
        </p:txBody>
      </p:sp>
      <p:sp>
        <p:nvSpPr>
          <p:cNvPr id="826" name="Google Shape;826;p61"/>
          <p:cNvSpPr/>
          <p:nvPr/>
        </p:nvSpPr>
        <p:spPr>
          <a:xfrm>
            <a:off x="7589520" y="1965960"/>
            <a:ext cx="3932100" cy="2487300"/>
          </a:xfrm>
          <a:prstGeom prst="roundRect">
            <a:avLst>
              <a:gd name="adj" fmla="val 2206"/>
            </a:avLst>
          </a:prstGeom>
          <a:solidFill>
            <a:srgbClr val="214291"/>
          </a:solidFill>
          <a:ln>
            <a:noFill/>
          </a:ln>
          <a:effectLst>
            <a:outerShdw blurRad="88900" dist="25400" dir="5400000" algn="bl" rotWithShape="0">
              <a:srgbClr val="000000">
                <a:alpha val="1293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1"/>
          <p:cNvSpPr/>
          <p:nvPr/>
        </p:nvSpPr>
        <p:spPr>
          <a:xfrm>
            <a:off x="7863833" y="2240267"/>
            <a:ext cx="3568800" cy="1463100"/>
          </a:xfrm>
          <a:prstGeom prst="rect">
            <a:avLst/>
          </a:prstGeom>
          <a:noFill/>
          <a:ln>
            <a:noFill/>
          </a:ln>
        </p:spPr>
        <p:txBody>
          <a:bodyPr spcFirstLastPara="1" wrap="square" lIns="0" tIns="0" rIns="0" bIns="0" anchor="t" anchorCtr="0">
            <a:noAutofit/>
          </a:bodyPr>
          <a:lstStyle/>
          <a:p>
            <a:pPr marL="0" marR="0" lvl="0" indent="0" algn="l" rtl="0">
              <a:lnSpc>
                <a:spcPct val="105000"/>
              </a:lnSpc>
              <a:spcBef>
                <a:spcPts val="0"/>
              </a:spcBef>
              <a:spcAft>
                <a:spcPts val="0"/>
              </a:spcAft>
              <a:buClr>
                <a:srgbClr val="FFFFFF"/>
              </a:buClr>
              <a:buSzPts val="1600"/>
              <a:buFont typeface="Lexend"/>
              <a:buNone/>
            </a:pPr>
            <a:r>
              <a:rPr lang="en-US" sz="2100" i="1" u="none" strike="noStrike" cap="none">
                <a:solidFill>
                  <a:srgbClr val="FFFFFF"/>
                </a:solidFill>
                <a:latin typeface="Lexend"/>
                <a:ea typeface="Lexend"/>
                <a:cs typeface="Lexend"/>
                <a:sym typeface="Lexend"/>
              </a:rPr>
              <a:t>“We must look at the price system as … a mechanism for communicating information.”</a:t>
            </a:r>
            <a:endParaRPr sz="2100" i="0" u="none" strike="noStrike" cap="none">
              <a:solidFill>
                <a:schemeClr val="dk1"/>
              </a:solidFill>
              <a:latin typeface="Lexend"/>
              <a:ea typeface="Lexend"/>
              <a:cs typeface="Lexend"/>
              <a:sym typeface="Lexend"/>
            </a:endParaRPr>
          </a:p>
        </p:txBody>
      </p:sp>
      <p:sp>
        <p:nvSpPr>
          <p:cNvPr id="828" name="Google Shape;828;p61"/>
          <p:cNvSpPr/>
          <p:nvPr/>
        </p:nvSpPr>
        <p:spPr>
          <a:xfrm>
            <a:off x="7863840" y="3886200"/>
            <a:ext cx="33837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100"/>
              <a:buFont typeface="Calibri"/>
              <a:buNone/>
            </a:pPr>
            <a:r>
              <a:rPr lang="en-US" sz="1100" b="0" i="0" u="none" strike="noStrike" cap="none">
                <a:solidFill>
                  <a:srgbClr val="D4A017"/>
                </a:solidFill>
                <a:latin typeface="Calibri"/>
                <a:ea typeface="Calibri"/>
                <a:cs typeface="Calibri"/>
                <a:sym typeface="Calibri"/>
              </a:rPr>
              <a:t>— F. A. Hayek, 1974 Nobel laureate</a:t>
            </a:r>
            <a:endParaRPr sz="1100" b="0" i="0" u="none" strike="noStrike" cap="none">
              <a:solidFill>
                <a:schemeClr val="dk1"/>
              </a:solidFill>
              <a:latin typeface="Calibri"/>
              <a:ea typeface="Calibri"/>
              <a:cs typeface="Calibri"/>
              <a:sym typeface="Calibri"/>
            </a:endParaRPr>
          </a:p>
        </p:txBody>
      </p:sp>
      <p:sp>
        <p:nvSpPr>
          <p:cNvPr id="829" name="Google Shape;829;p61"/>
          <p:cNvSpPr/>
          <p:nvPr/>
        </p:nvSpPr>
        <p:spPr>
          <a:xfrm>
            <a:off x="640080" y="4709160"/>
            <a:ext cx="10881300" cy="868800"/>
          </a:xfrm>
          <a:prstGeom prst="roundRect">
            <a:avLst>
              <a:gd name="adj" fmla="val 6316"/>
            </a:avLst>
          </a:prstGeom>
          <a:solidFill>
            <a:srgbClr val="D4A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1"/>
          <p:cNvSpPr/>
          <p:nvPr/>
        </p:nvSpPr>
        <p:spPr>
          <a:xfrm>
            <a:off x="914400" y="4800600"/>
            <a:ext cx="10332900" cy="68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8102E"/>
              </a:buClr>
              <a:buSzPts val="1300"/>
              <a:buFont typeface="Lexend"/>
              <a:buNone/>
            </a:pPr>
            <a:r>
              <a:rPr lang="en-US" sz="2100" b="1">
                <a:solidFill>
                  <a:srgbClr val="C8102E"/>
                </a:solidFill>
                <a:latin typeface="Lexend"/>
                <a:ea typeface="Lexend"/>
                <a:cs typeface="Lexend"/>
                <a:sym typeface="Lexend"/>
              </a:rPr>
              <a:t>Check Your Understanding</a:t>
            </a:r>
            <a:r>
              <a:rPr lang="en-US" sz="2100" b="1" i="0" u="none" strike="noStrike" cap="none">
                <a:solidFill>
                  <a:srgbClr val="C8102E"/>
                </a:solidFill>
                <a:latin typeface="Lexend"/>
                <a:ea typeface="Lexend"/>
                <a:cs typeface="Lexend"/>
                <a:sym typeface="Lexend"/>
              </a:rPr>
              <a:t>:  </a:t>
            </a:r>
            <a:r>
              <a:rPr lang="en-US" sz="2100" b="0" i="0" u="none" strike="noStrike" cap="none">
                <a:solidFill>
                  <a:srgbClr val="1B2A4A"/>
                </a:solidFill>
                <a:latin typeface="Lexend"/>
                <a:ea typeface="Lexend"/>
                <a:cs typeface="Lexend"/>
                <a:sym typeface="Lexend"/>
              </a:rPr>
              <a:t>“Who at the Diamondbacks decided the Dodgers game should cost more?”  </a:t>
            </a:r>
            <a:endParaRPr sz="2100" b="0" i="0" u="none" strike="noStrike" cap="none">
              <a:solidFill>
                <a:schemeClr val="dk1"/>
              </a:solidFill>
              <a:latin typeface="Calibri"/>
              <a:ea typeface="Calibri"/>
              <a:cs typeface="Calibri"/>
              <a:sym typeface="Calibri"/>
            </a:endParaRPr>
          </a:p>
        </p:txBody>
      </p:sp>
      <p:sp>
        <p:nvSpPr>
          <p:cNvPr id="831" name="Google Shape;831;p61"/>
          <p:cNvSpPr/>
          <p:nvPr/>
        </p:nvSpPr>
        <p:spPr>
          <a:xfrm>
            <a:off x="457200" y="6400800"/>
            <a:ext cx="112473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214291"/>
              </a:buClr>
              <a:buSzPts val="900"/>
              <a:buFont typeface="Calibri"/>
              <a:buNone/>
            </a:pPr>
            <a:r>
              <a:rPr lang="en-US" sz="900" b="1" i="0" u="none" strike="noStrike" cap="none">
                <a:solidFill>
                  <a:srgbClr val="214291"/>
                </a:solidFill>
                <a:latin typeface="Calibri"/>
                <a:ea typeface="Calibri"/>
                <a:cs typeface="Calibri"/>
                <a:sym typeface="Calibri"/>
              </a:rPr>
              <a:t>FOUNDATION FOR ECONOMIC EDUCATION</a:t>
            </a:r>
            <a:r>
              <a:rPr lang="en-US" sz="900" b="1" i="0" u="none" strike="noStrike" cap="none">
                <a:solidFill>
                  <a:srgbClr val="D4A017"/>
                </a:solidFill>
                <a:latin typeface="Calibri"/>
                <a:ea typeface="Calibri"/>
                <a:cs typeface="Calibri"/>
                <a:sym typeface="Calibri"/>
              </a:rPr>
              <a:t>   •   EST. 1946</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6"/>
        <p:cNvGrpSpPr/>
        <p:nvPr/>
      </p:nvGrpSpPr>
      <p:grpSpPr>
        <a:xfrm>
          <a:off x="0" y="0"/>
          <a:ext cx="0" cy="0"/>
          <a:chOff x="0" y="0"/>
          <a:chExt cx="0" cy="0"/>
        </a:xfrm>
      </p:grpSpPr>
      <p:sp>
        <p:nvSpPr>
          <p:cNvPr id="837" name="Google Shape;837;p62"/>
          <p:cNvSpPr/>
          <p:nvPr/>
        </p:nvSpPr>
        <p:spPr>
          <a:xfrm>
            <a:off x="502920" y="384048"/>
            <a:ext cx="8229600" cy="292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8102E"/>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38" name="Google Shape;838;p62"/>
          <p:cNvSpPr/>
          <p:nvPr/>
        </p:nvSpPr>
        <p:spPr>
          <a:xfrm>
            <a:off x="457200" y="658368"/>
            <a:ext cx="9601200" cy="68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3100"/>
              <a:buFont typeface="Oswald"/>
              <a:buNone/>
            </a:pPr>
            <a:r>
              <a:rPr lang="en-US" sz="3100" b="1" i="0" u="none" strike="noStrike" cap="none">
                <a:solidFill>
                  <a:srgbClr val="214291"/>
                </a:solidFill>
                <a:latin typeface="Oswald"/>
                <a:ea typeface="Oswald"/>
                <a:cs typeface="Oswald"/>
                <a:sym typeface="Oswald"/>
              </a:rPr>
              <a:t>When supply can’t answer</a:t>
            </a:r>
            <a:endParaRPr sz="3100" b="0" i="0" u="none" strike="noStrike" cap="none">
              <a:solidFill>
                <a:schemeClr val="dk1"/>
              </a:solidFill>
              <a:latin typeface="Calibri"/>
              <a:ea typeface="Calibri"/>
              <a:cs typeface="Calibri"/>
              <a:sym typeface="Calibri"/>
            </a:endParaRPr>
          </a:p>
        </p:txBody>
      </p:sp>
      <p:sp>
        <p:nvSpPr>
          <p:cNvPr id="839" name="Google Shape;839;p62"/>
          <p:cNvSpPr/>
          <p:nvPr/>
        </p:nvSpPr>
        <p:spPr>
          <a:xfrm>
            <a:off x="640080" y="1417320"/>
            <a:ext cx="107901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22222"/>
              </a:buClr>
              <a:buSzPts val="1500"/>
              <a:buFont typeface="Lexend"/>
              <a:buNone/>
            </a:pPr>
            <a:r>
              <a:rPr lang="en-US" sz="1500" b="0" i="0" u="none" strike="noStrike" cap="none">
                <a:solidFill>
                  <a:srgbClr val="222222"/>
                </a:solidFill>
                <a:latin typeface="Lexend"/>
                <a:ea typeface="Lexend"/>
                <a:cs typeface="Lexend"/>
                <a:sym typeface="Lexend"/>
              </a:rPr>
              <a:t>Tickets are elastic-ish — the team can open the upper deck. But what if supply </a:t>
            </a:r>
            <a:r>
              <a:rPr lang="en-US" sz="1500" b="1" i="0" u="none" strike="noStrike" cap="none">
                <a:solidFill>
                  <a:srgbClr val="C8102E"/>
                </a:solidFill>
                <a:latin typeface="Lexend"/>
                <a:ea typeface="Lexend"/>
                <a:cs typeface="Lexend"/>
                <a:sym typeface="Lexend"/>
              </a:rPr>
              <a:t>literally cannot move</a:t>
            </a:r>
            <a:r>
              <a:rPr lang="en-US" sz="1500" b="0" i="0" u="none" strike="noStrike" cap="none">
                <a:solidFill>
                  <a:srgbClr val="222222"/>
                </a:solidFill>
                <a:latin typeface="Lexend"/>
                <a:ea typeface="Lexend"/>
                <a:cs typeface="Lexend"/>
                <a:sym typeface="Lexend"/>
              </a:rPr>
              <a:t>?</a:t>
            </a:r>
            <a:endParaRPr sz="1500" b="0" i="0" u="none" strike="noStrike" cap="none">
              <a:solidFill>
                <a:schemeClr val="dk1"/>
              </a:solidFill>
              <a:latin typeface="Calibri"/>
              <a:ea typeface="Calibri"/>
              <a:cs typeface="Calibri"/>
              <a:sym typeface="Calibri"/>
            </a:endParaRPr>
          </a:p>
        </p:txBody>
      </p:sp>
      <p:sp>
        <p:nvSpPr>
          <p:cNvPr id="840" name="Google Shape;840;p62"/>
          <p:cNvSpPr/>
          <p:nvPr/>
        </p:nvSpPr>
        <p:spPr>
          <a:xfrm>
            <a:off x="640080" y="1920240"/>
            <a:ext cx="3657600" cy="658500"/>
          </a:xfrm>
          <a:prstGeom prst="rect">
            <a:avLst/>
          </a:prstGeom>
          <a:solidFill>
            <a:srgbClr val="F2F4F8"/>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2"/>
          <p:cNvSpPr/>
          <p:nvPr/>
        </p:nvSpPr>
        <p:spPr>
          <a:xfrm>
            <a:off x="777240" y="1920240"/>
            <a:ext cx="3429300" cy="658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500"/>
              <a:buFont typeface="Oswald"/>
              <a:buNone/>
            </a:pPr>
            <a:r>
              <a:rPr lang="en-US" sz="2300" b="1" i="0" u="none" strike="noStrike" cap="none">
                <a:solidFill>
                  <a:srgbClr val="214291"/>
                </a:solidFill>
                <a:latin typeface="Oswald"/>
                <a:ea typeface="Oswald"/>
                <a:cs typeface="Oswald"/>
                <a:sym typeface="Oswald"/>
              </a:rPr>
              <a:t>Coffee, concert seats</a:t>
            </a:r>
            <a:endParaRPr sz="2300" b="0" i="0" u="none" strike="noStrike" cap="none">
              <a:solidFill>
                <a:schemeClr val="dk1"/>
              </a:solidFill>
              <a:latin typeface="Calibri"/>
              <a:ea typeface="Calibri"/>
              <a:cs typeface="Calibri"/>
              <a:sym typeface="Calibri"/>
            </a:endParaRPr>
          </a:p>
        </p:txBody>
      </p:sp>
      <p:sp>
        <p:nvSpPr>
          <p:cNvPr id="842" name="Google Shape;842;p62"/>
          <p:cNvSpPr/>
          <p:nvPr/>
        </p:nvSpPr>
        <p:spPr>
          <a:xfrm>
            <a:off x="4297680" y="1920240"/>
            <a:ext cx="7223700" cy="658500"/>
          </a:xfrm>
          <a:prstGeom prst="rect">
            <a:avLst/>
          </a:prstGeom>
          <a:solidFill>
            <a:srgbClr val="F2F4F8"/>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2"/>
          <p:cNvSpPr/>
          <p:nvPr/>
        </p:nvSpPr>
        <p:spPr>
          <a:xfrm>
            <a:off x="4434840" y="1920240"/>
            <a:ext cx="6949500" cy="6585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rgbClr val="333333"/>
              </a:buClr>
              <a:buSzPts val="1200"/>
              <a:buFont typeface="Lexend"/>
              <a:buNone/>
            </a:pPr>
            <a:r>
              <a:rPr lang="en-US" sz="1500" b="0" i="0" u="none" strike="noStrike" cap="none">
                <a:solidFill>
                  <a:srgbClr val="333333"/>
                </a:solidFill>
                <a:latin typeface="Lexend"/>
                <a:ea typeface="Lexend"/>
                <a:cs typeface="Lexend"/>
                <a:sym typeface="Lexend"/>
              </a:rPr>
              <a:t>Highly elastic — grind more beans, add showtimes. Price barely moves.</a:t>
            </a:r>
            <a:endParaRPr sz="1500" b="0" i="0" u="none" strike="noStrike" cap="none">
              <a:solidFill>
                <a:schemeClr val="dk1"/>
              </a:solidFill>
              <a:latin typeface="Calibri"/>
              <a:ea typeface="Calibri"/>
              <a:cs typeface="Calibri"/>
              <a:sym typeface="Calibri"/>
            </a:endParaRPr>
          </a:p>
        </p:txBody>
      </p:sp>
      <p:sp>
        <p:nvSpPr>
          <p:cNvPr id="844" name="Google Shape;844;p62"/>
          <p:cNvSpPr/>
          <p:nvPr/>
        </p:nvSpPr>
        <p:spPr>
          <a:xfrm>
            <a:off x="640080" y="2578608"/>
            <a:ext cx="3657600" cy="658500"/>
          </a:xfrm>
          <a:prstGeom prst="rect">
            <a:avLst/>
          </a:prstGeom>
          <a:solidFill>
            <a:srgbClr val="FFFFFF"/>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2"/>
          <p:cNvSpPr/>
          <p:nvPr/>
        </p:nvSpPr>
        <p:spPr>
          <a:xfrm>
            <a:off x="777240" y="2578608"/>
            <a:ext cx="3429300" cy="658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500"/>
              <a:buFont typeface="Oswald"/>
              <a:buNone/>
            </a:pPr>
            <a:r>
              <a:rPr lang="en-US" sz="2300" b="1" i="0" u="none" strike="noStrike" cap="none">
                <a:solidFill>
                  <a:srgbClr val="214291"/>
                </a:solidFill>
                <a:latin typeface="Oswald"/>
                <a:ea typeface="Oswald"/>
                <a:cs typeface="Oswald"/>
                <a:sym typeface="Oswald"/>
              </a:rPr>
              <a:t>Gold, diamonds</a:t>
            </a:r>
            <a:endParaRPr sz="2300" b="0" i="0" u="none" strike="noStrike" cap="none">
              <a:solidFill>
                <a:schemeClr val="dk1"/>
              </a:solidFill>
              <a:latin typeface="Calibri"/>
              <a:ea typeface="Calibri"/>
              <a:cs typeface="Calibri"/>
              <a:sym typeface="Calibri"/>
            </a:endParaRPr>
          </a:p>
        </p:txBody>
      </p:sp>
      <p:sp>
        <p:nvSpPr>
          <p:cNvPr id="846" name="Google Shape;846;p62"/>
          <p:cNvSpPr/>
          <p:nvPr/>
        </p:nvSpPr>
        <p:spPr>
          <a:xfrm>
            <a:off x="4297680" y="2578608"/>
            <a:ext cx="7223700" cy="658500"/>
          </a:xfrm>
          <a:prstGeom prst="rect">
            <a:avLst/>
          </a:prstGeom>
          <a:solidFill>
            <a:srgbClr val="FFFFFF"/>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2"/>
          <p:cNvSpPr/>
          <p:nvPr/>
        </p:nvSpPr>
        <p:spPr>
          <a:xfrm>
            <a:off x="4434840" y="2578608"/>
            <a:ext cx="6949500" cy="6585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rgbClr val="333333"/>
              </a:buClr>
              <a:buSzPts val="1200"/>
              <a:buFont typeface="Lexend"/>
              <a:buNone/>
            </a:pPr>
            <a:r>
              <a:rPr lang="en-US" sz="1500" b="0" i="0" u="none" strike="noStrike" cap="none">
                <a:solidFill>
                  <a:srgbClr val="333333"/>
                </a:solidFill>
                <a:latin typeface="Lexend"/>
                <a:ea typeface="Lexend"/>
                <a:cs typeface="Lexend"/>
                <a:sym typeface="Lexend"/>
              </a:rPr>
              <a:t>Steep but not vertical — miners dig deeper if price climbs high enough.</a:t>
            </a:r>
            <a:endParaRPr sz="1500" b="0" i="0" u="none" strike="noStrike" cap="none">
              <a:solidFill>
                <a:schemeClr val="dk1"/>
              </a:solidFill>
              <a:latin typeface="Calibri"/>
              <a:ea typeface="Calibri"/>
              <a:cs typeface="Calibri"/>
              <a:sym typeface="Calibri"/>
            </a:endParaRPr>
          </a:p>
        </p:txBody>
      </p:sp>
      <p:sp>
        <p:nvSpPr>
          <p:cNvPr id="848" name="Google Shape;848;p62"/>
          <p:cNvSpPr/>
          <p:nvPr/>
        </p:nvSpPr>
        <p:spPr>
          <a:xfrm>
            <a:off x="640080" y="3236976"/>
            <a:ext cx="3657600" cy="658500"/>
          </a:xfrm>
          <a:prstGeom prst="rect">
            <a:avLst/>
          </a:prstGeom>
          <a:solidFill>
            <a:srgbClr val="F2F4F8"/>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2"/>
          <p:cNvSpPr/>
          <p:nvPr/>
        </p:nvSpPr>
        <p:spPr>
          <a:xfrm>
            <a:off x="777240" y="3236976"/>
            <a:ext cx="3429300" cy="658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500"/>
              <a:buFont typeface="Oswald"/>
              <a:buNone/>
            </a:pPr>
            <a:r>
              <a:rPr lang="en-US" sz="2300" b="1" i="0" u="none" strike="noStrike" cap="none">
                <a:solidFill>
                  <a:srgbClr val="214291"/>
                </a:solidFill>
                <a:latin typeface="Oswald"/>
                <a:ea typeface="Oswald"/>
                <a:cs typeface="Oswald"/>
                <a:sym typeface="Oswald"/>
              </a:rPr>
              <a:t>Standard rookie cards</a:t>
            </a:r>
            <a:endParaRPr sz="2300" b="0" i="0" u="none" strike="noStrike" cap="none">
              <a:solidFill>
                <a:schemeClr val="dk1"/>
              </a:solidFill>
              <a:latin typeface="Calibri"/>
              <a:ea typeface="Calibri"/>
              <a:cs typeface="Calibri"/>
              <a:sym typeface="Calibri"/>
            </a:endParaRPr>
          </a:p>
        </p:txBody>
      </p:sp>
      <p:sp>
        <p:nvSpPr>
          <p:cNvPr id="850" name="Google Shape;850;p62"/>
          <p:cNvSpPr/>
          <p:nvPr/>
        </p:nvSpPr>
        <p:spPr>
          <a:xfrm>
            <a:off x="4297680" y="3236976"/>
            <a:ext cx="7223700" cy="658500"/>
          </a:xfrm>
          <a:prstGeom prst="rect">
            <a:avLst/>
          </a:prstGeom>
          <a:solidFill>
            <a:srgbClr val="F2F4F8"/>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2"/>
          <p:cNvSpPr/>
          <p:nvPr/>
        </p:nvSpPr>
        <p:spPr>
          <a:xfrm>
            <a:off x="4434840" y="3236976"/>
            <a:ext cx="6949500" cy="6585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rgbClr val="333333"/>
              </a:buClr>
              <a:buSzPts val="1200"/>
              <a:buFont typeface="Lexend"/>
              <a:buNone/>
            </a:pPr>
            <a:r>
              <a:rPr lang="en-US" sz="1500" b="0" i="0" u="none" strike="noStrike" cap="none">
                <a:solidFill>
                  <a:srgbClr val="333333"/>
                </a:solidFill>
                <a:latin typeface="Lexend"/>
                <a:ea typeface="Lexend"/>
                <a:cs typeface="Lexend"/>
                <a:sym typeface="Lexend"/>
              </a:rPr>
              <a:t>Topps prints another set; condition and edition still matter.</a:t>
            </a:r>
            <a:endParaRPr sz="1500" b="0" i="0" u="none" strike="noStrike" cap="none">
              <a:solidFill>
                <a:schemeClr val="dk1"/>
              </a:solidFill>
              <a:latin typeface="Calibri"/>
              <a:ea typeface="Calibri"/>
              <a:cs typeface="Calibri"/>
              <a:sym typeface="Calibri"/>
            </a:endParaRPr>
          </a:p>
        </p:txBody>
      </p:sp>
      <p:sp>
        <p:nvSpPr>
          <p:cNvPr id="852" name="Google Shape;852;p62"/>
          <p:cNvSpPr/>
          <p:nvPr/>
        </p:nvSpPr>
        <p:spPr>
          <a:xfrm>
            <a:off x="640080" y="3895344"/>
            <a:ext cx="3657600" cy="658500"/>
          </a:xfrm>
          <a:prstGeom prst="rect">
            <a:avLst/>
          </a:prstGeom>
          <a:solidFill>
            <a:srgbClr val="FBE9E7"/>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2"/>
          <p:cNvSpPr/>
          <p:nvPr/>
        </p:nvSpPr>
        <p:spPr>
          <a:xfrm>
            <a:off x="777240" y="3895344"/>
            <a:ext cx="3429300" cy="658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8102E"/>
              </a:buClr>
              <a:buSzPts val="1500"/>
              <a:buFont typeface="Oswald"/>
              <a:buNone/>
            </a:pPr>
            <a:r>
              <a:rPr lang="en-US" sz="2300" b="1" i="0" u="none" strike="noStrike" cap="none">
                <a:solidFill>
                  <a:srgbClr val="C8102E"/>
                </a:solidFill>
                <a:latin typeface="Oswald"/>
                <a:ea typeface="Oswald"/>
                <a:cs typeface="Oswald"/>
                <a:sym typeface="Oswald"/>
              </a:rPr>
              <a:t>Skenes 1-of-1 patch card</a:t>
            </a:r>
            <a:endParaRPr sz="2300" b="0" i="0" u="none" strike="noStrike" cap="none">
              <a:solidFill>
                <a:schemeClr val="dk1"/>
              </a:solidFill>
              <a:latin typeface="Calibri"/>
              <a:ea typeface="Calibri"/>
              <a:cs typeface="Calibri"/>
              <a:sym typeface="Calibri"/>
            </a:endParaRPr>
          </a:p>
        </p:txBody>
      </p:sp>
      <p:sp>
        <p:nvSpPr>
          <p:cNvPr id="854" name="Google Shape;854;p62"/>
          <p:cNvSpPr/>
          <p:nvPr/>
        </p:nvSpPr>
        <p:spPr>
          <a:xfrm>
            <a:off x="4297680" y="3895344"/>
            <a:ext cx="7223700" cy="658500"/>
          </a:xfrm>
          <a:prstGeom prst="rect">
            <a:avLst/>
          </a:prstGeom>
          <a:solidFill>
            <a:srgbClr val="FBE9E7"/>
          </a:solidFill>
          <a:ln w="9525" cap="flat" cmpd="sng">
            <a:solidFill>
              <a:srgbClr val="D8DEE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2"/>
          <p:cNvSpPr/>
          <p:nvPr/>
        </p:nvSpPr>
        <p:spPr>
          <a:xfrm>
            <a:off x="4434840" y="3895344"/>
            <a:ext cx="6949500" cy="658500"/>
          </a:xfrm>
          <a:prstGeom prst="rect">
            <a:avLst/>
          </a:prstGeom>
          <a:noFill/>
          <a:ln>
            <a:noFill/>
          </a:ln>
        </p:spPr>
        <p:txBody>
          <a:bodyPr spcFirstLastPara="1" wrap="square" lIns="0" tIns="0" rIns="0" bIns="0" anchor="ctr" anchorCtr="0">
            <a:noAutofit/>
          </a:bodyPr>
          <a:lstStyle/>
          <a:p>
            <a:pPr marL="0" marR="0" lvl="0" indent="0" algn="l" rtl="0">
              <a:lnSpc>
                <a:spcPct val="95000"/>
              </a:lnSpc>
              <a:spcBef>
                <a:spcPts val="0"/>
              </a:spcBef>
              <a:spcAft>
                <a:spcPts val="0"/>
              </a:spcAft>
              <a:buClr>
                <a:srgbClr val="C8102E"/>
              </a:buClr>
              <a:buSzPts val="1200"/>
              <a:buFont typeface="Lexend"/>
              <a:buNone/>
            </a:pPr>
            <a:r>
              <a:rPr lang="en-US" sz="1500" b="1" i="0" u="none" strike="noStrike" cap="none">
                <a:solidFill>
                  <a:srgbClr val="C8102E"/>
                </a:solidFill>
                <a:latin typeface="Lexend"/>
                <a:ea typeface="Lexend"/>
                <a:cs typeface="Lexend"/>
                <a:sym typeface="Lexend"/>
              </a:rPr>
              <a:t>Perfectly inelastic — a vertical line. No reprint, no backup. Price is the ONLY thing left that can move.</a:t>
            </a:r>
            <a:endParaRPr sz="1500" b="0" i="0" u="none" strike="noStrike" cap="none">
              <a:solidFill>
                <a:schemeClr val="dk1"/>
              </a:solidFill>
              <a:latin typeface="Calibri"/>
              <a:ea typeface="Calibri"/>
              <a:cs typeface="Calibri"/>
              <a:sym typeface="Calibri"/>
            </a:endParaRPr>
          </a:p>
        </p:txBody>
      </p:sp>
      <p:sp>
        <p:nvSpPr>
          <p:cNvPr id="856" name="Google Shape;856;p62"/>
          <p:cNvSpPr/>
          <p:nvPr/>
        </p:nvSpPr>
        <p:spPr>
          <a:xfrm>
            <a:off x="640061" y="4709167"/>
            <a:ext cx="10881300" cy="914400"/>
          </a:xfrm>
          <a:prstGeom prst="roundRect">
            <a:avLst>
              <a:gd name="adj" fmla="val 6000"/>
            </a:avLst>
          </a:prstGeom>
          <a:solidFill>
            <a:srgbClr val="214291"/>
          </a:solidFill>
          <a:ln>
            <a:noFill/>
          </a:ln>
          <a:effectLst>
            <a:outerShdw blurRad="88900" dist="25400" dir="5400000" algn="bl" rotWithShape="0">
              <a:srgbClr val="000000">
                <a:alpha val="1293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2"/>
          <p:cNvSpPr/>
          <p:nvPr/>
        </p:nvSpPr>
        <p:spPr>
          <a:xfrm>
            <a:off x="868680" y="4937760"/>
            <a:ext cx="457200" cy="457200"/>
          </a:xfrm>
          <a:prstGeom prst="ellipse">
            <a:avLst/>
          </a:prstGeom>
          <a:solidFill>
            <a:srgbClr val="F16631"/>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8" name="Google Shape;858;p62" descr="preencoded.png"/>
          <p:cNvPicPr preferRelativeResize="0"/>
          <p:nvPr/>
        </p:nvPicPr>
        <p:blipFill rotWithShape="1">
          <a:blip r:embed="rId3">
            <a:alphaModFix/>
          </a:blip>
          <a:srcRect/>
          <a:stretch/>
        </p:blipFill>
        <p:spPr>
          <a:xfrm>
            <a:off x="987552" y="5056632"/>
            <a:ext cx="219456" cy="219456"/>
          </a:xfrm>
          <a:prstGeom prst="rect">
            <a:avLst/>
          </a:prstGeom>
          <a:noFill/>
          <a:ln>
            <a:noFill/>
          </a:ln>
        </p:spPr>
      </p:pic>
      <p:sp>
        <p:nvSpPr>
          <p:cNvPr id="859" name="Google Shape;859;p62"/>
          <p:cNvSpPr/>
          <p:nvPr/>
        </p:nvSpPr>
        <p:spPr>
          <a:xfrm>
            <a:off x="1463030" y="4800600"/>
            <a:ext cx="9803700" cy="731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300"/>
              <a:buFont typeface="Lexend"/>
              <a:buNone/>
            </a:pPr>
            <a:r>
              <a:rPr lang="en-US" sz="1700" b="0" i="0" u="none" strike="noStrike" cap="none">
                <a:solidFill>
                  <a:srgbClr val="FFFFFF"/>
                </a:solidFill>
                <a:latin typeface="Lexend"/>
                <a:ea typeface="Lexend"/>
                <a:cs typeface="Lexend"/>
                <a:sym typeface="Lexend"/>
              </a:rPr>
              <a:t>Cost to make: pennies. Expected at auction: </a:t>
            </a:r>
            <a:r>
              <a:rPr lang="en-US" sz="1700" b="1" i="0" u="none" strike="noStrike" cap="none">
                <a:solidFill>
                  <a:srgbClr val="D4A017"/>
                </a:solidFill>
                <a:latin typeface="Lexend"/>
                <a:ea typeface="Lexend"/>
                <a:cs typeface="Lexend"/>
                <a:sym typeface="Lexend"/>
              </a:rPr>
              <a:t>~$1 million</a:t>
            </a:r>
            <a:r>
              <a:rPr lang="en-US" sz="1700" b="0" i="0" u="none" strike="noStrike" cap="none">
                <a:solidFill>
                  <a:srgbClr val="FFFFFF"/>
                </a:solidFill>
                <a:latin typeface="Lexend"/>
                <a:ea typeface="Lexend"/>
                <a:cs typeface="Lexend"/>
                <a:sym typeface="Lexend"/>
              </a:rPr>
              <a:t> — more than an average Pittsburgh house.</a:t>
            </a:r>
            <a:endParaRPr sz="1700" b="0" i="0" u="none" strike="noStrike" cap="none">
              <a:solidFill>
                <a:schemeClr val="dk1"/>
              </a:solidFill>
              <a:latin typeface="Calibri"/>
              <a:ea typeface="Calibri"/>
              <a:cs typeface="Calibri"/>
              <a:sym typeface="Calibri"/>
            </a:endParaRPr>
          </a:p>
        </p:txBody>
      </p:sp>
      <p:sp>
        <p:nvSpPr>
          <p:cNvPr id="860" name="Google Shape;860;p62"/>
          <p:cNvSpPr/>
          <p:nvPr/>
        </p:nvSpPr>
        <p:spPr>
          <a:xfrm>
            <a:off x="640080" y="5715000"/>
            <a:ext cx="10881300" cy="274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A6478"/>
              </a:buClr>
              <a:buSzPts val="900"/>
              <a:buFont typeface="Calibri"/>
              <a:buNone/>
            </a:pPr>
            <a:endParaRPr sz="900" b="0" i="0" u="none" strike="noStrike" cap="none">
              <a:solidFill>
                <a:schemeClr val="dk1"/>
              </a:solidFill>
              <a:latin typeface="Calibri"/>
              <a:ea typeface="Calibri"/>
              <a:cs typeface="Calibri"/>
              <a:sym typeface="Calibri"/>
            </a:endParaRPr>
          </a:p>
        </p:txBody>
      </p:sp>
      <p:sp>
        <p:nvSpPr>
          <p:cNvPr id="861" name="Google Shape;861;p62"/>
          <p:cNvSpPr/>
          <p:nvPr/>
        </p:nvSpPr>
        <p:spPr>
          <a:xfrm>
            <a:off x="457200" y="6400800"/>
            <a:ext cx="112473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214291"/>
              </a:buClr>
              <a:buSzPts val="900"/>
              <a:buFont typeface="Calibri"/>
              <a:buNone/>
            </a:pPr>
            <a:r>
              <a:rPr lang="en-US" sz="900" b="1" i="0" u="none" strike="noStrike" cap="none">
                <a:solidFill>
                  <a:srgbClr val="214291"/>
                </a:solidFill>
                <a:latin typeface="Calibri"/>
                <a:ea typeface="Calibri"/>
                <a:cs typeface="Calibri"/>
                <a:sym typeface="Calibri"/>
              </a:rPr>
              <a:t>FOUNDATION FOR ECONOMIC EDUCATION</a:t>
            </a:r>
            <a:r>
              <a:rPr lang="en-US" sz="900" b="1" i="0" u="none" strike="noStrike" cap="none">
                <a:solidFill>
                  <a:srgbClr val="D4A017"/>
                </a:solidFill>
                <a:latin typeface="Calibri"/>
                <a:ea typeface="Calibri"/>
                <a:cs typeface="Calibri"/>
                <a:sym typeface="Calibri"/>
              </a:rPr>
              <a:t>   •   EST. 1946</a:t>
            </a:r>
            <a:endParaRPr sz="900" b="0" i="0" u="none" strike="noStrike" cap="none">
              <a:solidFill>
                <a:schemeClr val="dk1"/>
              </a:solidFill>
              <a:latin typeface="Calibri"/>
              <a:ea typeface="Calibri"/>
              <a:cs typeface="Calibri"/>
              <a:sym typeface="Calibri"/>
            </a:endParaRPr>
          </a:p>
        </p:txBody>
      </p:sp>
      <p:pic>
        <p:nvPicPr>
          <p:cNvPr id="862" name="Google Shape;862;p62"/>
          <p:cNvPicPr preferRelativeResize="0"/>
          <p:nvPr/>
        </p:nvPicPr>
        <p:blipFill>
          <a:blip r:embed="rId4">
            <a:alphaModFix/>
          </a:blip>
          <a:stretch>
            <a:fillRect/>
          </a:stretch>
        </p:blipFill>
        <p:spPr>
          <a:xfrm>
            <a:off x="10280265" y="183067"/>
            <a:ext cx="1241001" cy="17372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866"/>
        <p:cNvGrpSpPr/>
        <p:nvPr/>
      </p:nvGrpSpPr>
      <p:grpSpPr>
        <a:xfrm>
          <a:off x="0" y="0"/>
          <a:ext cx="0" cy="0"/>
          <a:chOff x="0" y="0"/>
          <a:chExt cx="0" cy="0"/>
        </a:xfrm>
      </p:grpSpPr>
      <p:pic>
        <p:nvPicPr>
          <p:cNvPr id="867" name="Google Shape;867;p63"/>
          <p:cNvPicPr preferRelativeResize="0"/>
          <p:nvPr/>
        </p:nvPicPr>
        <p:blipFill>
          <a:blip r:embed="rId3">
            <a:alphaModFix/>
          </a:blip>
          <a:stretch>
            <a:fillRect/>
          </a:stretch>
        </p:blipFill>
        <p:spPr>
          <a:xfrm>
            <a:off x="203200" y="50800"/>
            <a:ext cx="11785601" cy="3579331"/>
          </a:xfrm>
          <a:prstGeom prst="rect">
            <a:avLst/>
          </a:prstGeom>
          <a:noFill/>
          <a:ln>
            <a:noFill/>
          </a:ln>
        </p:spPr>
      </p:pic>
      <p:pic>
        <p:nvPicPr>
          <p:cNvPr id="868" name="Google Shape;868;p63"/>
          <p:cNvPicPr preferRelativeResize="0"/>
          <p:nvPr/>
        </p:nvPicPr>
        <p:blipFill>
          <a:blip r:embed="rId4">
            <a:alphaModFix/>
          </a:blip>
          <a:stretch>
            <a:fillRect/>
          </a:stretch>
        </p:blipFill>
        <p:spPr>
          <a:xfrm>
            <a:off x="203200" y="2802150"/>
            <a:ext cx="9180776" cy="385265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873"/>
        <p:cNvGrpSpPr/>
        <p:nvPr/>
      </p:nvGrpSpPr>
      <p:grpSpPr>
        <a:xfrm>
          <a:off x="0" y="0"/>
          <a:ext cx="0" cy="0"/>
          <a:chOff x="0" y="0"/>
          <a:chExt cx="0" cy="0"/>
        </a:xfrm>
      </p:grpSpPr>
      <p:sp>
        <p:nvSpPr>
          <p:cNvPr id="874" name="Google Shape;874;p64"/>
          <p:cNvSpPr/>
          <p:nvPr/>
        </p:nvSpPr>
        <p:spPr>
          <a:xfrm>
            <a:off x="502920" y="384048"/>
            <a:ext cx="8229600" cy="292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75" name="Google Shape;875;p64"/>
          <p:cNvSpPr/>
          <p:nvPr/>
        </p:nvSpPr>
        <p:spPr>
          <a:xfrm>
            <a:off x="457200" y="658368"/>
            <a:ext cx="9601200" cy="68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100"/>
              <a:buFont typeface="Oswald"/>
              <a:buNone/>
            </a:pPr>
            <a:r>
              <a:rPr lang="en-US" sz="3100" b="1" i="0" u="none" strike="noStrike" cap="none">
                <a:solidFill>
                  <a:srgbClr val="FFFFFF"/>
                </a:solidFill>
                <a:latin typeface="Oswald"/>
                <a:ea typeface="Oswald"/>
                <a:cs typeface="Oswald"/>
                <a:sym typeface="Oswald"/>
              </a:rPr>
              <a:t>One mechanism, two stories</a:t>
            </a:r>
            <a:endParaRPr sz="3100" b="0" i="0" u="none" strike="noStrike" cap="none">
              <a:solidFill>
                <a:schemeClr val="dk1"/>
              </a:solidFill>
              <a:latin typeface="Calibri"/>
              <a:ea typeface="Calibri"/>
              <a:cs typeface="Calibri"/>
              <a:sym typeface="Calibri"/>
            </a:endParaRPr>
          </a:p>
        </p:txBody>
      </p:sp>
      <p:sp>
        <p:nvSpPr>
          <p:cNvPr id="876" name="Google Shape;876;p64"/>
          <p:cNvSpPr/>
          <p:nvPr/>
        </p:nvSpPr>
        <p:spPr>
          <a:xfrm>
            <a:off x="640080" y="1463040"/>
            <a:ext cx="107901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AD3E0"/>
              </a:buClr>
              <a:buSzPts val="1500"/>
              <a:buFont typeface="Lexend"/>
              <a:buNone/>
            </a:pPr>
            <a:r>
              <a:rPr lang="en-US" sz="2100" b="0" i="1" u="none" strike="noStrike" cap="none">
                <a:solidFill>
                  <a:srgbClr val="CAD3E0"/>
                </a:solidFill>
                <a:latin typeface="Lexend"/>
                <a:ea typeface="Lexend"/>
                <a:cs typeface="Lexend"/>
                <a:sym typeface="Lexend"/>
              </a:rPr>
              <a:t>Price and quantity share the job of adjusting. How that work splits depends entirely on whether supply can respond.</a:t>
            </a:r>
            <a:endParaRPr sz="2100" b="0" i="0" u="none" strike="noStrike" cap="none">
              <a:solidFill>
                <a:schemeClr val="dk1"/>
              </a:solidFill>
              <a:latin typeface="Calibri"/>
              <a:ea typeface="Calibri"/>
              <a:cs typeface="Calibri"/>
              <a:sym typeface="Calibri"/>
            </a:endParaRPr>
          </a:p>
        </p:txBody>
      </p:sp>
      <p:sp>
        <p:nvSpPr>
          <p:cNvPr id="877" name="Google Shape;877;p64"/>
          <p:cNvSpPr/>
          <p:nvPr/>
        </p:nvSpPr>
        <p:spPr>
          <a:xfrm>
            <a:off x="640080" y="2103120"/>
            <a:ext cx="3932100" cy="502800"/>
          </a:xfrm>
          <a:prstGeom prst="rect">
            <a:avLst/>
          </a:prstGeom>
          <a:solidFill>
            <a:srgbClr val="214291"/>
          </a:solidFill>
          <a:ln w="12700" cap="flat" cmpd="sng">
            <a:solidFill>
              <a:srgbClr val="2142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4"/>
          <p:cNvSpPr/>
          <p:nvPr/>
        </p:nvSpPr>
        <p:spPr>
          <a:xfrm>
            <a:off x="4572000" y="2103120"/>
            <a:ext cx="3520500" cy="502800"/>
          </a:xfrm>
          <a:prstGeom prst="rect">
            <a:avLst/>
          </a:prstGeom>
          <a:solidFill>
            <a:srgbClr val="2E4FA0"/>
          </a:solidFill>
          <a:ln w="12700" cap="flat" cmpd="sng">
            <a:solidFill>
              <a:srgbClr val="2142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4"/>
          <p:cNvSpPr/>
          <p:nvPr/>
        </p:nvSpPr>
        <p:spPr>
          <a:xfrm>
            <a:off x="4681728" y="2103120"/>
            <a:ext cx="3300900" cy="502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500"/>
              <a:buFont typeface="Oswald"/>
              <a:buNone/>
            </a:pPr>
            <a:r>
              <a:rPr lang="en-US" sz="1700" b="1" i="0" u="none" strike="noStrike" cap="none">
                <a:solidFill>
                  <a:srgbClr val="FFFFFF"/>
                </a:solidFill>
                <a:latin typeface="Oswald"/>
                <a:ea typeface="Oswald"/>
                <a:cs typeface="Oswald"/>
                <a:sym typeface="Oswald"/>
              </a:rPr>
              <a:t>Dodgers tickets</a:t>
            </a:r>
            <a:endParaRPr sz="1700" i="0" u="none" strike="noStrike" cap="none">
              <a:solidFill>
                <a:schemeClr val="dk1"/>
              </a:solidFill>
              <a:latin typeface="Oswald"/>
              <a:ea typeface="Oswald"/>
              <a:cs typeface="Oswald"/>
              <a:sym typeface="Oswald"/>
            </a:endParaRPr>
          </a:p>
        </p:txBody>
      </p:sp>
      <p:sp>
        <p:nvSpPr>
          <p:cNvPr id="880" name="Google Shape;880;p64"/>
          <p:cNvSpPr/>
          <p:nvPr/>
        </p:nvSpPr>
        <p:spPr>
          <a:xfrm>
            <a:off x="8092440" y="2103120"/>
            <a:ext cx="3429300" cy="502800"/>
          </a:xfrm>
          <a:prstGeom prst="rect">
            <a:avLst/>
          </a:prstGeom>
          <a:solidFill>
            <a:srgbClr val="F16631"/>
          </a:solidFill>
          <a:ln w="12700" cap="flat" cmpd="sng">
            <a:solidFill>
              <a:srgbClr val="21429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4"/>
          <p:cNvSpPr/>
          <p:nvPr/>
        </p:nvSpPr>
        <p:spPr>
          <a:xfrm>
            <a:off x="8202168" y="2103120"/>
            <a:ext cx="3209700" cy="5028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500"/>
              <a:buFont typeface="Oswald"/>
              <a:buNone/>
            </a:pPr>
            <a:r>
              <a:rPr lang="en-US" sz="1700" b="1" i="0" u="none" strike="noStrike" cap="none">
                <a:solidFill>
                  <a:srgbClr val="FFFFFF"/>
                </a:solidFill>
                <a:latin typeface="Oswald"/>
                <a:ea typeface="Oswald"/>
                <a:cs typeface="Oswald"/>
                <a:sym typeface="Oswald"/>
              </a:rPr>
              <a:t>Skenes 1-of-1 card</a:t>
            </a:r>
            <a:endParaRPr sz="1700" i="0" u="none" strike="noStrike" cap="none">
              <a:solidFill>
                <a:schemeClr val="dk1"/>
              </a:solidFill>
              <a:latin typeface="Oswald"/>
              <a:ea typeface="Oswald"/>
              <a:cs typeface="Oswald"/>
              <a:sym typeface="Oswald"/>
            </a:endParaRPr>
          </a:p>
        </p:txBody>
      </p:sp>
      <p:sp>
        <p:nvSpPr>
          <p:cNvPr id="882" name="Google Shape;882;p64"/>
          <p:cNvSpPr/>
          <p:nvPr/>
        </p:nvSpPr>
        <p:spPr>
          <a:xfrm>
            <a:off x="640080" y="2606040"/>
            <a:ext cx="3932100" cy="566700"/>
          </a:xfrm>
          <a:prstGeom prst="rect">
            <a:avLst/>
          </a:prstGeom>
          <a:solidFill>
            <a:srgbClr val="1A356F"/>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4"/>
          <p:cNvSpPr/>
          <p:nvPr/>
        </p:nvSpPr>
        <p:spPr>
          <a:xfrm>
            <a:off x="749808" y="2606040"/>
            <a:ext cx="37125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300"/>
              <a:buFont typeface="Oswald"/>
              <a:buNone/>
            </a:pPr>
            <a:r>
              <a:rPr lang="en-US" sz="2500" b="1" i="0" u="none" strike="noStrike" cap="none">
                <a:solidFill>
                  <a:srgbClr val="FFFFFF"/>
                </a:solidFill>
                <a:latin typeface="Oswald"/>
                <a:ea typeface="Oswald"/>
                <a:cs typeface="Oswald"/>
                <a:sym typeface="Oswald"/>
              </a:rPr>
              <a:t>Demand rises</a:t>
            </a:r>
            <a:endParaRPr sz="2500" b="0" i="0" u="none" strike="noStrike" cap="none">
              <a:solidFill>
                <a:schemeClr val="dk1"/>
              </a:solidFill>
              <a:latin typeface="Calibri"/>
              <a:ea typeface="Calibri"/>
              <a:cs typeface="Calibri"/>
              <a:sym typeface="Calibri"/>
            </a:endParaRPr>
          </a:p>
        </p:txBody>
      </p:sp>
      <p:sp>
        <p:nvSpPr>
          <p:cNvPr id="884" name="Google Shape;884;p64"/>
          <p:cNvSpPr/>
          <p:nvPr/>
        </p:nvSpPr>
        <p:spPr>
          <a:xfrm>
            <a:off x="4572000" y="2606040"/>
            <a:ext cx="3520500" cy="566700"/>
          </a:xfrm>
          <a:prstGeom prst="rect">
            <a:avLst/>
          </a:prstGeom>
          <a:solidFill>
            <a:srgbClr val="EAF0FB"/>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4"/>
          <p:cNvSpPr/>
          <p:nvPr/>
        </p:nvSpPr>
        <p:spPr>
          <a:xfrm>
            <a:off x="4681728" y="2606040"/>
            <a:ext cx="33009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200"/>
              <a:buFont typeface="Lexend"/>
              <a:buNone/>
            </a:pPr>
            <a:r>
              <a:rPr lang="en-US" sz="2000" b="0" i="0" u="none" strike="noStrike" cap="none">
                <a:solidFill>
                  <a:srgbClr val="1B2A4A"/>
                </a:solidFill>
                <a:latin typeface="Lexend"/>
                <a:ea typeface="Lexend"/>
                <a:cs typeface="Lexend"/>
                <a:sym typeface="Lexend"/>
              </a:rPr>
              <a:t>Yes</a:t>
            </a:r>
            <a:endParaRPr sz="2000" b="0" i="0" u="none" strike="noStrike" cap="none">
              <a:solidFill>
                <a:schemeClr val="dk1"/>
              </a:solidFill>
              <a:latin typeface="Calibri"/>
              <a:ea typeface="Calibri"/>
              <a:cs typeface="Calibri"/>
              <a:sym typeface="Calibri"/>
            </a:endParaRPr>
          </a:p>
        </p:txBody>
      </p:sp>
      <p:sp>
        <p:nvSpPr>
          <p:cNvPr id="886" name="Google Shape;886;p64"/>
          <p:cNvSpPr/>
          <p:nvPr/>
        </p:nvSpPr>
        <p:spPr>
          <a:xfrm>
            <a:off x="8092440" y="2606040"/>
            <a:ext cx="3429300" cy="566700"/>
          </a:xfrm>
          <a:prstGeom prst="rect">
            <a:avLst/>
          </a:prstGeom>
          <a:solidFill>
            <a:srgbClr val="FBE9E7"/>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4"/>
          <p:cNvSpPr/>
          <p:nvPr/>
        </p:nvSpPr>
        <p:spPr>
          <a:xfrm>
            <a:off x="8202168" y="2606040"/>
            <a:ext cx="32097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200"/>
              <a:buFont typeface="Lexend"/>
              <a:buNone/>
            </a:pPr>
            <a:r>
              <a:rPr lang="en-US" sz="2000" b="0" i="0" u="none" strike="noStrike" cap="none">
                <a:solidFill>
                  <a:srgbClr val="1B2A4A"/>
                </a:solidFill>
                <a:latin typeface="Lexend"/>
                <a:ea typeface="Lexend"/>
                <a:cs typeface="Lexend"/>
                <a:sym typeface="Lexend"/>
              </a:rPr>
              <a:t>Yes</a:t>
            </a:r>
            <a:endParaRPr sz="2000" b="0" i="0" u="none" strike="noStrike" cap="none">
              <a:solidFill>
                <a:schemeClr val="dk1"/>
              </a:solidFill>
              <a:latin typeface="Calibri"/>
              <a:ea typeface="Calibri"/>
              <a:cs typeface="Calibri"/>
              <a:sym typeface="Calibri"/>
            </a:endParaRPr>
          </a:p>
        </p:txBody>
      </p:sp>
      <p:sp>
        <p:nvSpPr>
          <p:cNvPr id="888" name="Google Shape;888;p64"/>
          <p:cNvSpPr/>
          <p:nvPr/>
        </p:nvSpPr>
        <p:spPr>
          <a:xfrm>
            <a:off x="640080" y="3172968"/>
            <a:ext cx="3932100" cy="566700"/>
          </a:xfrm>
          <a:prstGeom prst="rect">
            <a:avLst/>
          </a:prstGeom>
          <a:solidFill>
            <a:srgbClr val="1A356F"/>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4"/>
          <p:cNvSpPr/>
          <p:nvPr/>
        </p:nvSpPr>
        <p:spPr>
          <a:xfrm>
            <a:off x="749808" y="3172968"/>
            <a:ext cx="37125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300"/>
              <a:buFont typeface="Oswald"/>
              <a:buNone/>
            </a:pPr>
            <a:r>
              <a:rPr lang="en-US" sz="2500" b="1" i="0" u="none" strike="noStrike" cap="none">
                <a:solidFill>
                  <a:srgbClr val="FFFFFF"/>
                </a:solidFill>
                <a:latin typeface="Oswald"/>
                <a:ea typeface="Oswald"/>
                <a:cs typeface="Oswald"/>
                <a:sym typeface="Oswald"/>
              </a:rPr>
              <a:t>Can supply respond?</a:t>
            </a:r>
            <a:endParaRPr sz="2500" b="0" i="0" u="none" strike="noStrike" cap="none">
              <a:solidFill>
                <a:schemeClr val="dk1"/>
              </a:solidFill>
              <a:latin typeface="Calibri"/>
              <a:ea typeface="Calibri"/>
              <a:cs typeface="Calibri"/>
              <a:sym typeface="Calibri"/>
            </a:endParaRPr>
          </a:p>
        </p:txBody>
      </p:sp>
      <p:sp>
        <p:nvSpPr>
          <p:cNvPr id="890" name="Google Shape;890;p64"/>
          <p:cNvSpPr/>
          <p:nvPr/>
        </p:nvSpPr>
        <p:spPr>
          <a:xfrm>
            <a:off x="4572000" y="3172968"/>
            <a:ext cx="3520500" cy="566700"/>
          </a:xfrm>
          <a:prstGeom prst="rect">
            <a:avLst/>
          </a:prstGeom>
          <a:solidFill>
            <a:srgbClr val="EAF0FB"/>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4"/>
          <p:cNvSpPr/>
          <p:nvPr/>
        </p:nvSpPr>
        <p:spPr>
          <a:xfrm>
            <a:off x="4681728" y="3172968"/>
            <a:ext cx="33009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200"/>
              <a:buFont typeface="Lexend"/>
              <a:buNone/>
            </a:pPr>
            <a:r>
              <a:rPr lang="en-US" sz="2000" b="0" i="0" u="none" strike="noStrike" cap="none">
                <a:solidFill>
                  <a:srgbClr val="1B2A4A"/>
                </a:solidFill>
                <a:latin typeface="Lexend"/>
                <a:ea typeface="Lexend"/>
                <a:cs typeface="Lexend"/>
                <a:sym typeface="Lexend"/>
              </a:rPr>
              <a:t>Somewhat — release seats</a:t>
            </a:r>
            <a:endParaRPr sz="2000" b="0" i="0" u="none" strike="noStrike" cap="none">
              <a:solidFill>
                <a:schemeClr val="dk1"/>
              </a:solidFill>
              <a:latin typeface="Calibri"/>
              <a:ea typeface="Calibri"/>
              <a:cs typeface="Calibri"/>
              <a:sym typeface="Calibri"/>
            </a:endParaRPr>
          </a:p>
        </p:txBody>
      </p:sp>
      <p:sp>
        <p:nvSpPr>
          <p:cNvPr id="892" name="Google Shape;892;p64"/>
          <p:cNvSpPr/>
          <p:nvPr/>
        </p:nvSpPr>
        <p:spPr>
          <a:xfrm>
            <a:off x="8092440" y="3172968"/>
            <a:ext cx="3429300" cy="566700"/>
          </a:xfrm>
          <a:prstGeom prst="rect">
            <a:avLst/>
          </a:prstGeom>
          <a:solidFill>
            <a:srgbClr val="FBE9E7"/>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4"/>
          <p:cNvSpPr/>
          <p:nvPr/>
        </p:nvSpPr>
        <p:spPr>
          <a:xfrm>
            <a:off x="8202168" y="3172968"/>
            <a:ext cx="32097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200"/>
              <a:buFont typeface="Lexend"/>
              <a:buNone/>
            </a:pPr>
            <a:r>
              <a:rPr lang="en-US" sz="2000" b="0" i="0" u="none" strike="noStrike" cap="none">
                <a:solidFill>
                  <a:srgbClr val="1B2A4A"/>
                </a:solidFill>
                <a:latin typeface="Lexend"/>
                <a:ea typeface="Lexend"/>
                <a:cs typeface="Lexend"/>
                <a:sym typeface="Lexend"/>
              </a:rPr>
              <a:t>Never — fixed at one</a:t>
            </a:r>
            <a:endParaRPr sz="2000" b="0" i="0" u="none" strike="noStrike" cap="none">
              <a:solidFill>
                <a:schemeClr val="dk1"/>
              </a:solidFill>
              <a:latin typeface="Calibri"/>
              <a:ea typeface="Calibri"/>
              <a:cs typeface="Calibri"/>
              <a:sym typeface="Calibri"/>
            </a:endParaRPr>
          </a:p>
        </p:txBody>
      </p:sp>
      <p:sp>
        <p:nvSpPr>
          <p:cNvPr id="894" name="Google Shape;894;p64"/>
          <p:cNvSpPr/>
          <p:nvPr/>
        </p:nvSpPr>
        <p:spPr>
          <a:xfrm>
            <a:off x="640080" y="3739896"/>
            <a:ext cx="3932100" cy="566700"/>
          </a:xfrm>
          <a:prstGeom prst="rect">
            <a:avLst/>
          </a:prstGeom>
          <a:solidFill>
            <a:srgbClr val="1A356F"/>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4"/>
          <p:cNvSpPr/>
          <p:nvPr/>
        </p:nvSpPr>
        <p:spPr>
          <a:xfrm>
            <a:off x="749808" y="3739896"/>
            <a:ext cx="37125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300"/>
              <a:buFont typeface="Oswald"/>
              <a:buNone/>
            </a:pPr>
            <a:r>
              <a:rPr lang="en-US" sz="2500" b="1" i="0" u="none" strike="noStrike" cap="none">
                <a:solidFill>
                  <a:srgbClr val="FFFFFF"/>
                </a:solidFill>
                <a:latin typeface="Oswald"/>
                <a:ea typeface="Oswald"/>
                <a:cs typeface="Oswald"/>
                <a:sym typeface="Oswald"/>
              </a:rPr>
              <a:t>What absorbs the change?</a:t>
            </a:r>
            <a:endParaRPr sz="2500" b="0" i="0" u="none" strike="noStrike" cap="none">
              <a:solidFill>
                <a:schemeClr val="dk1"/>
              </a:solidFill>
              <a:latin typeface="Calibri"/>
              <a:ea typeface="Calibri"/>
              <a:cs typeface="Calibri"/>
              <a:sym typeface="Calibri"/>
            </a:endParaRPr>
          </a:p>
        </p:txBody>
      </p:sp>
      <p:sp>
        <p:nvSpPr>
          <p:cNvPr id="896" name="Google Shape;896;p64"/>
          <p:cNvSpPr/>
          <p:nvPr/>
        </p:nvSpPr>
        <p:spPr>
          <a:xfrm>
            <a:off x="4572000" y="3739896"/>
            <a:ext cx="3520500" cy="566700"/>
          </a:xfrm>
          <a:prstGeom prst="rect">
            <a:avLst/>
          </a:prstGeom>
          <a:solidFill>
            <a:srgbClr val="EAF0FB"/>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4"/>
          <p:cNvSpPr/>
          <p:nvPr/>
        </p:nvSpPr>
        <p:spPr>
          <a:xfrm>
            <a:off x="4681728" y="3739896"/>
            <a:ext cx="33009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200"/>
              <a:buFont typeface="Lexend"/>
              <a:buNone/>
            </a:pPr>
            <a:r>
              <a:rPr lang="en-US" sz="2000" b="0" i="0" u="none" strike="noStrike" cap="none">
                <a:solidFill>
                  <a:srgbClr val="1B2A4A"/>
                </a:solidFill>
                <a:latin typeface="Lexend"/>
                <a:ea typeface="Lexend"/>
                <a:cs typeface="Lexend"/>
                <a:sym typeface="Lexend"/>
              </a:rPr>
              <a:t>Price + quantity</a:t>
            </a:r>
            <a:endParaRPr sz="2000" b="0" i="0" u="none" strike="noStrike" cap="none">
              <a:solidFill>
                <a:schemeClr val="dk1"/>
              </a:solidFill>
              <a:latin typeface="Calibri"/>
              <a:ea typeface="Calibri"/>
              <a:cs typeface="Calibri"/>
              <a:sym typeface="Calibri"/>
            </a:endParaRPr>
          </a:p>
        </p:txBody>
      </p:sp>
      <p:sp>
        <p:nvSpPr>
          <p:cNvPr id="898" name="Google Shape;898;p64"/>
          <p:cNvSpPr/>
          <p:nvPr/>
        </p:nvSpPr>
        <p:spPr>
          <a:xfrm>
            <a:off x="8092440" y="3739896"/>
            <a:ext cx="3429300" cy="566700"/>
          </a:xfrm>
          <a:prstGeom prst="rect">
            <a:avLst/>
          </a:prstGeom>
          <a:solidFill>
            <a:srgbClr val="FBE9E7"/>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4"/>
          <p:cNvSpPr/>
          <p:nvPr/>
        </p:nvSpPr>
        <p:spPr>
          <a:xfrm>
            <a:off x="8202168" y="3739896"/>
            <a:ext cx="32097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8102E"/>
              </a:buClr>
              <a:buSzPts val="1200"/>
              <a:buFont typeface="Lexend"/>
              <a:buNone/>
            </a:pPr>
            <a:r>
              <a:rPr lang="en-US" sz="2000" b="1" i="0" u="none" strike="noStrike" cap="none">
                <a:solidFill>
                  <a:srgbClr val="C8102E"/>
                </a:solidFill>
                <a:latin typeface="Lexend"/>
                <a:ea typeface="Lexend"/>
                <a:cs typeface="Lexend"/>
                <a:sym typeface="Lexend"/>
              </a:rPr>
              <a:t>Price ALONE</a:t>
            </a:r>
            <a:endParaRPr sz="2000" b="0" i="0" u="none" strike="noStrike" cap="none">
              <a:solidFill>
                <a:schemeClr val="dk1"/>
              </a:solidFill>
              <a:latin typeface="Calibri"/>
              <a:ea typeface="Calibri"/>
              <a:cs typeface="Calibri"/>
              <a:sym typeface="Calibri"/>
            </a:endParaRPr>
          </a:p>
        </p:txBody>
      </p:sp>
      <p:sp>
        <p:nvSpPr>
          <p:cNvPr id="900" name="Google Shape;900;p64"/>
          <p:cNvSpPr/>
          <p:nvPr/>
        </p:nvSpPr>
        <p:spPr>
          <a:xfrm>
            <a:off x="640080" y="4306824"/>
            <a:ext cx="3932100" cy="566700"/>
          </a:xfrm>
          <a:prstGeom prst="rect">
            <a:avLst/>
          </a:prstGeom>
          <a:solidFill>
            <a:srgbClr val="1A356F"/>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4"/>
          <p:cNvSpPr/>
          <p:nvPr/>
        </p:nvSpPr>
        <p:spPr>
          <a:xfrm>
            <a:off x="749808" y="4306824"/>
            <a:ext cx="37125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1300"/>
              <a:buFont typeface="Oswald"/>
              <a:buNone/>
            </a:pPr>
            <a:r>
              <a:rPr lang="en-US" sz="2500" b="1" i="0" u="none" strike="noStrike" cap="none">
                <a:solidFill>
                  <a:srgbClr val="FFFFFF"/>
                </a:solidFill>
                <a:latin typeface="Oswald"/>
                <a:ea typeface="Oswald"/>
                <a:cs typeface="Oswald"/>
                <a:sym typeface="Oswald"/>
              </a:rPr>
              <a:t>Who decides the price?</a:t>
            </a:r>
            <a:endParaRPr sz="2500" b="0" i="0" u="none" strike="noStrike" cap="none">
              <a:solidFill>
                <a:schemeClr val="dk1"/>
              </a:solidFill>
              <a:latin typeface="Calibri"/>
              <a:ea typeface="Calibri"/>
              <a:cs typeface="Calibri"/>
              <a:sym typeface="Calibri"/>
            </a:endParaRPr>
          </a:p>
        </p:txBody>
      </p:sp>
      <p:sp>
        <p:nvSpPr>
          <p:cNvPr id="902" name="Google Shape;902;p64"/>
          <p:cNvSpPr/>
          <p:nvPr/>
        </p:nvSpPr>
        <p:spPr>
          <a:xfrm>
            <a:off x="4572000" y="4306824"/>
            <a:ext cx="3520500" cy="566700"/>
          </a:xfrm>
          <a:prstGeom prst="rect">
            <a:avLst/>
          </a:prstGeom>
          <a:solidFill>
            <a:srgbClr val="EAF0FB"/>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4"/>
          <p:cNvSpPr/>
          <p:nvPr/>
        </p:nvSpPr>
        <p:spPr>
          <a:xfrm>
            <a:off x="4681728" y="4306824"/>
            <a:ext cx="33009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200"/>
              <a:buFont typeface="Lexend"/>
              <a:buNone/>
            </a:pPr>
            <a:r>
              <a:rPr lang="en-US" sz="2000" b="0" i="0" u="none" strike="noStrike" cap="none">
                <a:solidFill>
                  <a:srgbClr val="1B2A4A"/>
                </a:solidFill>
                <a:latin typeface="Lexend"/>
                <a:ea typeface="Lexend"/>
                <a:cs typeface="Lexend"/>
                <a:sym typeface="Lexend"/>
              </a:rPr>
              <a:t>Thousands of fans</a:t>
            </a:r>
            <a:endParaRPr sz="2000" b="0" i="0" u="none" strike="noStrike" cap="none">
              <a:solidFill>
                <a:schemeClr val="dk1"/>
              </a:solidFill>
              <a:latin typeface="Calibri"/>
              <a:ea typeface="Calibri"/>
              <a:cs typeface="Calibri"/>
              <a:sym typeface="Calibri"/>
            </a:endParaRPr>
          </a:p>
        </p:txBody>
      </p:sp>
      <p:sp>
        <p:nvSpPr>
          <p:cNvPr id="904" name="Google Shape;904;p64"/>
          <p:cNvSpPr/>
          <p:nvPr/>
        </p:nvSpPr>
        <p:spPr>
          <a:xfrm>
            <a:off x="8092440" y="4306824"/>
            <a:ext cx="3429300" cy="566700"/>
          </a:xfrm>
          <a:prstGeom prst="rect">
            <a:avLst/>
          </a:prstGeom>
          <a:solidFill>
            <a:srgbClr val="FBE9E7"/>
          </a:solidFill>
          <a:ln w="9525" cap="flat" cmpd="sng">
            <a:solidFill>
              <a:srgbClr val="30509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4"/>
          <p:cNvSpPr/>
          <p:nvPr/>
        </p:nvSpPr>
        <p:spPr>
          <a:xfrm>
            <a:off x="8202168" y="4306824"/>
            <a:ext cx="3209700" cy="566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200"/>
              <a:buFont typeface="Lexend"/>
              <a:buNone/>
            </a:pPr>
            <a:r>
              <a:rPr lang="en-US" sz="2000" b="0" i="0" u="none" strike="noStrike" cap="none">
                <a:solidFill>
                  <a:srgbClr val="1B2A4A"/>
                </a:solidFill>
                <a:latin typeface="Lexend"/>
                <a:ea typeface="Lexend"/>
                <a:cs typeface="Lexend"/>
                <a:sym typeface="Lexend"/>
              </a:rPr>
              <a:t>The highest bidder</a:t>
            </a:r>
            <a:endParaRPr sz="2000" b="0" i="0" u="none" strike="noStrike" cap="none">
              <a:solidFill>
                <a:schemeClr val="dk1"/>
              </a:solidFill>
              <a:latin typeface="Calibri"/>
              <a:ea typeface="Calibri"/>
              <a:cs typeface="Calibri"/>
              <a:sym typeface="Calibri"/>
            </a:endParaRPr>
          </a:p>
        </p:txBody>
      </p:sp>
      <p:sp>
        <p:nvSpPr>
          <p:cNvPr id="906" name="Google Shape;906;p64"/>
          <p:cNvSpPr/>
          <p:nvPr/>
        </p:nvSpPr>
        <p:spPr>
          <a:xfrm>
            <a:off x="640080" y="5074920"/>
            <a:ext cx="10881300" cy="868800"/>
          </a:xfrm>
          <a:prstGeom prst="roundRect">
            <a:avLst>
              <a:gd name="adj" fmla="val 6316"/>
            </a:avLst>
          </a:prstGeom>
          <a:solidFill>
            <a:srgbClr val="D4A0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4"/>
          <p:cNvSpPr/>
          <p:nvPr/>
        </p:nvSpPr>
        <p:spPr>
          <a:xfrm>
            <a:off x="914400" y="5166360"/>
            <a:ext cx="10332900" cy="68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A4A"/>
              </a:buClr>
              <a:buSzPts val="1500"/>
              <a:buFont typeface="Lexend"/>
              <a:buNone/>
            </a:pPr>
            <a:r>
              <a:rPr lang="en-US" sz="2000" b="1" i="0" u="none" strike="noStrike" cap="none">
                <a:solidFill>
                  <a:srgbClr val="1B2A4A"/>
                </a:solidFill>
                <a:latin typeface="Lexend"/>
                <a:ea typeface="Lexend"/>
                <a:cs typeface="Lexend"/>
                <a:sym typeface="Lexend"/>
              </a:rPr>
              <a:t>The takeaway:  </a:t>
            </a:r>
            <a:r>
              <a:rPr lang="en-US" sz="2000" b="0" i="0" u="none" strike="noStrike" cap="none">
                <a:solidFill>
                  <a:srgbClr val="1B2A4A"/>
                </a:solidFill>
                <a:latin typeface="Lexend"/>
                <a:ea typeface="Lexend"/>
                <a:cs typeface="Lexend"/>
                <a:sym typeface="Lexend"/>
              </a:rPr>
              <a:t>in both cases the price wasn’t handed down — it was </a:t>
            </a:r>
            <a:r>
              <a:rPr lang="en-US" sz="2000" b="1" i="0" u="none" strike="noStrike" cap="none">
                <a:solidFill>
                  <a:srgbClr val="C8102E"/>
                </a:solidFill>
                <a:latin typeface="Lexend"/>
                <a:ea typeface="Lexend"/>
                <a:cs typeface="Lexend"/>
                <a:sym typeface="Lexend"/>
              </a:rPr>
              <a:t>discovered.</a:t>
            </a:r>
            <a:endParaRPr sz="2000" b="0" i="0" u="none" strike="noStrike" cap="none">
              <a:solidFill>
                <a:schemeClr val="dk1"/>
              </a:solidFill>
              <a:latin typeface="Calibri"/>
              <a:ea typeface="Calibri"/>
              <a:cs typeface="Calibri"/>
              <a:sym typeface="Calibri"/>
            </a:endParaRPr>
          </a:p>
        </p:txBody>
      </p:sp>
      <p:sp>
        <p:nvSpPr>
          <p:cNvPr id="908" name="Google Shape;908;p64"/>
          <p:cNvSpPr/>
          <p:nvPr/>
        </p:nvSpPr>
        <p:spPr>
          <a:xfrm>
            <a:off x="457200" y="6400800"/>
            <a:ext cx="112473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FFFFFF"/>
              </a:buClr>
              <a:buSzPts val="900"/>
              <a:buFont typeface="Calibri"/>
              <a:buNone/>
            </a:pPr>
            <a:r>
              <a:rPr lang="en-US" sz="900" b="1" i="0" u="none" strike="noStrike" cap="none">
                <a:solidFill>
                  <a:srgbClr val="FFFFFF"/>
                </a:solidFill>
                <a:latin typeface="Calibri"/>
                <a:ea typeface="Calibri"/>
                <a:cs typeface="Calibri"/>
                <a:sym typeface="Calibri"/>
              </a:rPr>
              <a:t>FOUNDATION FOR ECONOMIC EDUCATION</a:t>
            </a:r>
            <a:r>
              <a:rPr lang="en-US" sz="900" b="1" i="0" u="none" strike="noStrike" cap="none">
                <a:solidFill>
                  <a:srgbClr val="D4A017"/>
                </a:solidFill>
                <a:latin typeface="Calibri"/>
                <a:ea typeface="Calibri"/>
                <a:cs typeface="Calibri"/>
                <a:sym typeface="Calibri"/>
              </a:rPr>
              <a:t>   •   EST. 1946</a:t>
            </a:r>
            <a:endParaRPr sz="9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13"/>
        <p:cNvGrpSpPr/>
        <p:nvPr/>
      </p:nvGrpSpPr>
      <p:grpSpPr>
        <a:xfrm>
          <a:off x="0" y="0"/>
          <a:ext cx="0" cy="0"/>
          <a:chOff x="0" y="0"/>
          <a:chExt cx="0" cy="0"/>
        </a:xfrm>
      </p:grpSpPr>
      <p:sp>
        <p:nvSpPr>
          <p:cNvPr id="914" name="Google Shape;914;p65"/>
          <p:cNvSpPr/>
          <p:nvPr/>
        </p:nvSpPr>
        <p:spPr>
          <a:xfrm>
            <a:off x="502920" y="384048"/>
            <a:ext cx="8229600" cy="2925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C8102E"/>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915" name="Google Shape;915;p65"/>
          <p:cNvSpPr/>
          <p:nvPr/>
        </p:nvSpPr>
        <p:spPr>
          <a:xfrm>
            <a:off x="457200" y="658368"/>
            <a:ext cx="9601200" cy="686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3100"/>
              <a:buFont typeface="Oswald"/>
              <a:buNone/>
            </a:pPr>
            <a:r>
              <a:rPr lang="en-US" sz="3100" b="1" i="0" u="none" strike="noStrike" cap="none">
                <a:solidFill>
                  <a:srgbClr val="214291"/>
                </a:solidFill>
                <a:latin typeface="Oswald"/>
                <a:ea typeface="Oswald"/>
                <a:cs typeface="Oswald"/>
                <a:sym typeface="Oswald"/>
              </a:rPr>
              <a:t>Take it back to students</a:t>
            </a:r>
            <a:endParaRPr sz="3100" b="0" i="0" u="none" strike="noStrike" cap="none">
              <a:solidFill>
                <a:schemeClr val="dk1"/>
              </a:solidFill>
              <a:latin typeface="Calibri"/>
              <a:ea typeface="Calibri"/>
              <a:cs typeface="Calibri"/>
              <a:sym typeface="Calibri"/>
            </a:endParaRPr>
          </a:p>
        </p:txBody>
      </p:sp>
      <p:sp>
        <p:nvSpPr>
          <p:cNvPr id="916" name="Google Shape;916;p65"/>
          <p:cNvSpPr/>
          <p:nvPr/>
        </p:nvSpPr>
        <p:spPr>
          <a:xfrm>
            <a:off x="82613" y="1585200"/>
            <a:ext cx="3704100" cy="2667300"/>
          </a:xfrm>
          <a:prstGeom prst="roundRect">
            <a:avLst>
              <a:gd name="adj" fmla="val 2593"/>
            </a:avLst>
          </a:prstGeom>
          <a:solidFill>
            <a:srgbClr val="F2F4F8"/>
          </a:solidFill>
          <a:ln>
            <a:noFill/>
          </a:ln>
          <a:effectLst>
            <a:outerShdw blurRad="96024" dist="27435" dir="5400000" algn="bl" rotWithShape="0">
              <a:srgbClr val="000000">
                <a:alpha val="12939"/>
              </a:srgbClr>
            </a:outerShdw>
          </a:effectLst>
        </p:spPr>
        <p:txBody>
          <a:bodyPr spcFirstLastPara="1" wrap="square" lIns="98775" tIns="98775" rIns="98775" bIns="98775" anchor="ctr" anchorCtr="0">
            <a:noAutofit/>
          </a:bodyPr>
          <a:lstStyle/>
          <a:p>
            <a:pPr marL="0" lvl="0" indent="0" algn="l" rtl="0">
              <a:spcBef>
                <a:spcPts val="0"/>
              </a:spcBef>
              <a:spcAft>
                <a:spcPts val="0"/>
              </a:spcAft>
              <a:buNone/>
            </a:pPr>
            <a:endParaRPr/>
          </a:p>
        </p:txBody>
      </p:sp>
      <p:sp>
        <p:nvSpPr>
          <p:cNvPr id="917" name="Google Shape;917;p65"/>
          <p:cNvSpPr/>
          <p:nvPr/>
        </p:nvSpPr>
        <p:spPr>
          <a:xfrm>
            <a:off x="378917" y="1832119"/>
            <a:ext cx="651900" cy="651900"/>
          </a:xfrm>
          <a:prstGeom prst="ellipse">
            <a:avLst/>
          </a:prstGeom>
          <a:solidFill>
            <a:srgbClr val="214291"/>
          </a:solidFill>
          <a:ln w="13725" cap="flat" cmpd="sng">
            <a:solidFill>
              <a:srgbClr val="D4A017"/>
            </a:solidFill>
            <a:prstDash val="solid"/>
            <a:round/>
            <a:headEnd type="none" w="sm" len="sm"/>
            <a:tailEnd type="none" w="sm" len="sm"/>
          </a:ln>
        </p:spPr>
        <p:txBody>
          <a:bodyPr spcFirstLastPara="1" wrap="square" lIns="98775" tIns="98775" rIns="98775" bIns="98775" anchor="ctr" anchorCtr="0">
            <a:noAutofit/>
          </a:bodyPr>
          <a:lstStyle/>
          <a:p>
            <a:pPr marL="0" lvl="0" indent="0" algn="l" rtl="0">
              <a:spcBef>
                <a:spcPts val="0"/>
              </a:spcBef>
              <a:spcAft>
                <a:spcPts val="0"/>
              </a:spcAft>
              <a:buNone/>
            </a:pPr>
            <a:endParaRPr/>
          </a:p>
        </p:txBody>
      </p:sp>
      <p:pic>
        <p:nvPicPr>
          <p:cNvPr id="918" name="Google Shape;918;p65" descr="preencoded.png"/>
          <p:cNvPicPr preferRelativeResize="0"/>
          <p:nvPr/>
        </p:nvPicPr>
        <p:blipFill rotWithShape="1">
          <a:blip r:embed="rId3">
            <a:alphaModFix/>
          </a:blip>
          <a:srcRect/>
          <a:stretch/>
        </p:blipFill>
        <p:spPr>
          <a:xfrm>
            <a:off x="548402" y="2001604"/>
            <a:ext cx="312896" cy="312896"/>
          </a:xfrm>
          <a:prstGeom prst="rect">
            <a:avLst/>
          </a:prstGeom>
          <a:noFill/>
          <a:ln>
            <a:noFill/>
          </a:ln>
        </p:spPr>
      </p:pic>
      <p:sp>
        <p:nvSpPr>
          <p:cNvPr id="919" name="Google Shape;919;p65"/>
          <p:cNvSpPr/>
          <p:nvPr/>
        </p:nvSpPr>
        <p:spPr>
          <a:xfrm>
            <a:off x="378917" y="2622259"/>
            <a:ext cx="3160800" cy="494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700"/>
              <a:buFont typeface="Oswald"/>
              <a:buNone/>
            </a:pPr>
            <a:r>
              <a:rPr lang="en-US" sz="2200" b="1" i="0" u="none" strike="noStrike" cap="none">
                <a:solidFill>
                  <a:srgbClr val="214291"/>
                </a:solidFill>
                <a:latin typeface="Oswald"/>
                <a:ea typeface="Oswald"/>
                <a:cs typeface="Oswald"/>
                <a:sym typeface="Oswald"/>
              </a:rPr>
              <a:t>1. Live price hunt</a:t>
            </a:r>
            <a:endParaRPr sz="2200" b="0" i="0" u="none" strike="noStrike" cap="none">
              <a:solidFill>
                <a:schemeClr val="dk1"/>
              </a:solidFill>
              <a:latin typeface="Calibri"/>
              <a:ea typeface="Calibri"/>
              <a:cs typeface="Calibri"/>
              <a:sym typeface="Calibri"/>
            </a:endParaRPr>
          </a:p>
        </p:txBody>
      </p:sp>
      <p:sp>
        <p:nvSpPr>
          <p:cNvPr id="920" name="Google Shape;920;p65"/>
          <p:cNvSpPr/>
          <p:nvPr/>
        </p:nvSpPr>
        <p:spPr>
          <a:xfrm>
            <a:off x="378917" y="3116097"/>
            <a:ext cx="3160800" cy="1036800"/>
          </a:xfrm>
          <a:prstGeom prst="rect">
            <a:avLst/>
          </a:prstGeom>
          <a:noFill/>
          <a:ln>
            <a:noFill/>
          </a:ln>
        </p:spPr>
        <p:txBody>
          <a:bodyPr spcFirstLastPara="1" wrap="square" lIns="0" tIns="0" rIns="0" bIns="0" anchor="ctr" anchorCtr="0">
            <a:noAutofit/>
          </a:bodyPr>
          <a:lstStyle/>
          <a:p>
            <a:pPr marL="0" marR="0" lvl="0" indent="0" algn="l" rtl="0">
              <a:lnSpc>
                <a:spcPct val="102000"/>
              </a:lnSpc>
              <a:spcBef>
                <a:spcPts val="0"/>
              </a:spcBef>
              <a:spcAft>
                <a:spcPts val="0"/>
              </a:spcAft>
              <a:buClr>
                <a:srgbClr val="333333"/>
              </a:buClr>
              <a:buSzPts val="1300"/>
              <a:buFont typeface="Lexend"/>
              <a:buNone/>
            </a:pPr>
            <a:r>
              <a:rPr lang="en-US" sz="1400" b="0" i="0" u="none" strike="noStrike" cap="none">
                <a:solidFill>
                  <a:srgbClr val="333333"/>
                </a:solidFill>
                <a:latin typeface="Lexend"/>
                <a:ea typeface="Lexend"/>
                <a:cs typeface="Lexend"/>
                <a:sym typeface="Lexend"/>
              </a:rPr>
              <a:t>Students pull the same seat for a rivalry game and a midweek game, then explain the gap in “signal” language—not “greed.”</a:t>
            </a:r>
            <a:endParaRPr sz="1400" b="0" i="0" u="none" strike="noStrike" cap="none">
              <a:solidFill>
                <a:schemeClr val="dk1"/>
              </a:solidFill>
              <a:latin typeface="Calibri"/>
              <a:ea typeface="Calibri"/>
              <a:cs typeface="Calibri"/>
              <a:sym typeface="Calibri"/>
            </a:endParaRPr>
          </a:p>
        </p:txBody>
      </p:sp>
      <p:sp>
        <p:nvSpPr>
          <p:cNvPr id="921" name="Google Shape;921;p65"/>
          <p:cNvSpPr/>
          <p:nvPr/>
        </p:nvSpPr>
        <p:spPr>
          <a:xfrm>
            <a:off x="4102464" y="1585200"/>
            <a:ext cx="3704100" cy="2667300"/>
          </a:xfrm>
          <a:prstGeom prst="roundRect">
            <a:avLst>
              <a:gd name="adj" fmla="val 2593"/>
            </a:avLst>
          </a:prstGeom>
          <a:solidFill>
            <a:srgbClr val="F2F4F8"/>
          </a:solidFill>
          <a:ln>
            <a:noFill/>
          </a:ln>
          <a:effectLst>
            <a:outerShdw blurRad="96024" dist="27435" dir="5400000" algn="bl" rotWithShape="0">
              <a:srgbClr val="000000">
                <a:alpha val="12939"/>
              </a:srgbClr>
            </a:outerShdw>
          </a:effectLst>
        </p:spPr>
        <p:txBody>
          <a:bodyPr spcFirstLastPara="1" wrap="square" lIns="98775" tIns="98775" rIns="98775" bIns="98775" anchor="ctr" anchorCtr="0">
            <a:noAutofit/>
          </a:bodyPr>
          <a:lstStyle/>
          <a:p>
            <a:pPr marL="0" lvl="0" indent="0" algn="l" rtl="0">
              <a:spcBef>
                <a:spcPts val="0"/>
              </a:spcBef>
              <a:spcAft>
                <a:spcPts val="0"/>
              </a:spcAft>
              <a:buNone/>
            </a:pPr>
            <a:endParaRPr/>
          </a:p>
        </p:txBody>
      </p:sp>
      <p:sp>
        <p:nvSpPr>
          <p:cNvPr id="922" name="Google Shape;922;p65"/>
          <p:cNvSpPr/>
          <p:nvPr/>
        </p:nvSpPr>
        <p:spPr>
          <a:xfrm>
            <a:off x="4398767" y="1832119"/>
            <a:ext cx="651900" cy="651900"/>
          </a:xfrm>
          <a:prstGeom prst="ellipse">
            <a:avLst/>
          </a:prstGeom>
          <a:solidFill>
            <a:srgbClr val="214291"/>
          </a:solidFill>
          <a:ln w="13725" cap="flat" cmpd="sng">
            <a:solidFill>
              <a:srgbClr val="D4A017"/>
            </a:solidFill>
            <a:prstDash val="solid"/>
            <a:round/>
            <a:headEnd type="none" w="sm" len="sm"/>
            <a:tailEnd type="none" w="sm" len="sm"/>
          </a:ln>
        </p:spPr>
        <p:txBody>
          <a:bodyPr spcFirstLastPara="1" wrap="square" lIns="98775" tIns="98775" rIns="98775" bIns="98775" anchor="ctr" anchorCtr="0">
            <a:noAutofit/>
          </a:bodyPr>
          <a:lstStyle/>
          <a:p>
            <a:pPr marL="0" lvl="0" indent="0" algn="l" rtl="0">
              <a:spcBef>
                <a:spcPts val="0"/>
              </a:spcBef>
              <a:spcAft>
                <a:spcPts val="0"/>
              </a:spcAft>
              <a:buNone/>
            </a:pPr>
            <a:endParaRPr/>
          </a:p>
        </p:txBody>
      </p:sp>
      <p:pic>
        <p:nvPicPr>
          <p:cNvPr id="923" name="Google Shape;923;p65" descr="preencoded.png"/>
          <p:cNvPicPr preferRelativeResize="0"/>
          <p:nvPr/>
        </p:nvPicPr>
        <p:blipFill rotWithShape="1">
          <a:blip r:embed="rId4">
            <a:alphaModFix/>
          </a:blip>
          <a:srcRect/>
          <a:stretch/>
        </p:blipFill>
        <p:spPr>
          <a:xfrm>
            <a:off x="4568253" y="2001604"/>
            <a:ext cx="312896" cy="312896"/>
          </a:xfrm>
          <a:prstGeom prst="rect">
            <a:avLst/>
          </a:prstGeom>
          <a:noFill/>
          <a:ln>
            <a:noFill/>
          </a:ln>
        </p:spPr>
      </p:pic>
      <p:sp>
        <p:nvSpPr>
          <p:cNvPr id="924" name="Google Shape;924;p65"/>
          <p:cNvSpPr/>
          <p:nvPr/>
        </p:nvSpPr>
        <p:spPr>
          <a:xfrm>
            <a:off x="4398767" y="2622259"/>
            <a:ext cx="3160800" cy="494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700"/>
              <a:buFont typeface="Oswald"/>
              <a:buNone/>
            </a:pPr>
            <a:r>
              <a:rPr lang="en-US" sz="2200" b="1" i="0" u="none" strike="noStrike" cap="none">
                <a:solidFill>
                  <a:srgbClr val="214291"/>
                </a:solidFill>
                <a:latin typeface="Oswald"/>
                <a:ea typeface="Oswald"/>
                <a:cs typeface="Oswald"/>
                <a:sym typeface="Oswald"/>
              </a:rPr>
              <a:t>2. Elastic vs. inelastic sort</a:t>
            </a:r>
            <a:endParaRPr sz="2200" b="0" i="0" u="none" strike="noStrike" cap="none">
              <a:solidFill>
                <a:schemeClr val="dk1"/>
              </a:solidFill>
              <a:latin typeface="Calibri"/>
              <a:ea typeface="Calibri"/>
              <a:cs typeface="Calibri"/>
              <a:sym typeface="Calibri"/>
            </a:endParaRPr>
          </a:p>
        </p:txBody>
      </p:sp>
      <p:sp>
        <p:nvSpPr>
          <p:cNvPr id="925" name="Google Shape;925;p65"/>
          <p:cNvSpPr/>
          <p:nvPr/>
        </p:nvSpPr>
        <p:spPr>
          <a:xfrm>
            <a:off x="4398767" y="3116097"/>
            <a:ext cx="3160800" cy="1036800"/>
          </a:xfrm>
          <a:prstGeom prst="rect">
            <a:avLst/>
          </a:prstGeom>
          <a:noFill/>
          <a:ln>
            <a:noFill/>
          </a:ln>
        </p:spPr>
        <p:txBody>
          <a:bodyPr spcFirstLastPara="1" wrap="square" lIns="0" tIns="0" rIns="0" bIns="0" anchor="ctr" anchorCtr="0">
            <a:noAutofit/>
          </a:bodyPr>
          <a:lstStyle/>
          <a:p>
            <a:pPr marL="0" marR="0" lvl="0" indent="0" algn="l" rtl="0">
              <a:lnSpc>
                <a:spcPct val="102000"/>
              </a:lnSpc>
              <a:spcBef>
                <a:spcPts val="0"/>
              </a:spcBef>
              <a:spcAft>
                <a:spcPts val="0"/>
              </a:spcAft>
              <a:buClr>
                <a:srgbClr val="333333"/>
              </a:buClr>
              <a:buSzPts val="1300"/>
              <a:buFont typeface="Lexend"/>
              <a:buNone/>
            </a:pPr>
            <a:r>
              <a:rPr lang="en-US" sz="1400" b="0" i="0" u="none" strike="noStrike" cap="none">
                <a:solidFill>
                  <a:srgbClr val="333333"/>
                </a:solidFill>
                <a:latin typeface="Lexend"/>
                <a:ea typeface="Lexend"/>
                <a:cs typeface="Lexend"/>
                <a:sym typeface="Lexend"/>
              </a:rPr>
              <a:t>Rank ten goods (insulin, sneakers, a 1-of-1 card, gas…) by how much supply can respond—predict where price does the heavy lifting.</a:t>
            </a:r>
            <a:endParaRPr sz="1400" b="0" i="0" u="none" strike="noStrike" cap="none">
              <a:solidFill>
                <a:schemeClr val="dk1"/>
              </a:solidFill>
              <a:latin typeface="Calibri"/>
              <a:ea typeface="Calibri"/>
              <a:cs typeface="Calibri"/>
              <a:sym typeface="Calibri"/>
            </a:endParaRPr>
          </a:p>
        </p:txBody>
      </p:sp>
      <p:sp>
        <p:nvSpPr>
          <p:cNvPr id="926" name="Google Shape;926;p65"/>
          <p:cNvSpPr/>
          <p:nvPr/>
        </p:nvSpPr>
        <p:spPr>
          <a:xfrm>
            <a:off x="8122314" y="1585200"/>
            <a:ext cx="3704100" cy="2667300"/>
          </a:xfrm>
          <a:prstGeom prst="roundRect">
            <a:avLst>
              <a:gd name="adj" fmla="val 2593"/>
            </a:avLst>
          </a:prstGeom>
          <a:solidFill>
            <a:srgbClr val="F2F4F8"/>
          </a:solidFill>
          <a:ln>
            <a:noFill/>
          </a:ln>
          <a:effectLst>
            <a:outerShdw blurRad="96024" dist="27435" dir="5400000" algn="bl" rotWithShape="0">
              <a:srgbClr val="000000">
                <a:alpha val="12939"/>
              </a:srgbClr>
            </a:outerShdw>
          </a:effectLst>
        </p:spPr>
        <p:txBody>
          <a:bodyPr spcFirstLastPara="1" wrap="square" lIns="98775" tIns="98775" rIns="98775" bIns="98775" anchor="ctr" anchorCtr="0">
            <a:noAutofit/>
          </a:bodyPr>
          <a:lstStyle/>
          <a:p>
            <a:pPr marL="0" lvl="0" indent="0" algn="l" rtl="0">
              <a:spcBef>
                <a:spcPts val="0"/>
              </a:spcBef>
              <a:spcAft>
                <a:spcPts val="0"/>
              </a:spcAft>
              <a:buNone/>
            </a:pPr>
            <a:endParaRPr/>
          </a:p>
        </p:txBody>
      </p:sp>
      <p:sp>
        <p:nvSpPr>
          <p:cNvPr id="927" name="Google Shape;927;p65"/>
          <p:cNvSpPr/>
          <p:nvPr/>
        </p:nvSpPr>
        <p:spPr>
          <a:xfrm>
            <a:off x="8418617" y="1832119"/>
            <a:ext cx="651900" cy="651900"/>
          </a:xfrm>
          <a:prstGeom prst="ellipse">
            <a:avLst/>
          </a:prstGeom>
          <a:solidFill>
            <a:srgbClr val="214291"/>
          </a:solidFill>
          <a:ln w="13725" cap="flat" cmpd="sng">
            <a:solidFill>
              <a:srgbClr val="D4A017"/>
            </a:solidFill>
            <a:prstDash val="solid"/>
            <a:round/>
            <a:headEnd type="none" w="sm" len="sm"/>
            <a:tailEnd type="none" w="sm" len="sm"/>
          </a:ln>
        </p:spPr>
        <p:txBody>
          <a:bodyPr spcFirstLastPara="1" wrap="square" lIns="98775" tIns="98775" rIns="98775" bIns="98775" anchor="ctr" anchorCtr="0">
            <a:noAutofit/>
          </a:bodyPr>
          <a:lstStyle/>
          <a:p>
            <a:pPr marL="0" lvl="0" indent="0" algn="l" rtl="0">
              <a:spcBef>
                <a:spcPts val="0"/>
              </a:spcBef>
              <a:spcAft>
                <a:spcPts val="0"/>
              </a:spcAft>
              <a:buNone/>
            </a:pPr>
            <a:endParaRPr/>
          </a:p>
        </p:txBody>
      </p:sp>
      <p:pic>
        <p:nvPicPr>
          <p:cNvPr id="928" name="Google Shape;928;p65" descr="preencoded.png"/>
          <p:cNvPicPr preferRelativeResize="0"/>
          <p:nvPr/>
        </p:nvPicPr>
        <p:blipFill rotWithShape="1">
          <a:blip r:embed="rId5">
            <a:alphaModFix/>
          </a:blip>
          <a:srcRect/>
          <a:stretch/>
        </p:blipFill>
        <p:spPr>
          <a:xfrm>
            <a:off x="8588103" y="2001604"/>
            <a:ext cx="312896" cy="312896"/>
          </a:xfrm>
          <a:prstGeom prst="rect">
            <a:avLst/>
          </a:prstGeom>
          <a:noFill/>
          <a:ln>
            <a:noFill/>
          </a:ln>
        </p:spPr>
      </p:pic>
      <p:sp>
        <p:nvSpPr>
          <p:cNvPr id="929" name="Google Shape;929;p65"/>
          <p:cNvSpPr/>
          <p:nvPr/>
        </p:nvSpPr>
        <p:spPr>
          <a:xfrm>
            <a:off x="8418617" y="2622259"/>
            <a:ext cx="3160800" cy="494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700"/>
              <a:buFont typeface="Oswald"/>
              <a:buNone/>
            </a:pPr>
            <a:r>
              <a:rPr lang="en-US" sz="2200" b="1" i="0" u="none" strike="noStrike" cap="none">
                <a:solidFill>
                  <a:srgbClr val="214291"/>
                </a:solidFill>
                <a:latin typeface="Oswald"/>
                <a:ea typeface="Oswald"/>
                <a:cs typeface="Oswald"/>
                <a:sym typeface="Oswald"/>
              </a:rPr>
              <a:t>3. “De gustibus” discussion</a:t>
            </a:r>
            <a:endParaRPr sz="2200" b="0" i="0" u="none" strike="noStrike" cap="none">
              <a:solidFill>
                <a:schemeClr val="dk1"/>
              </a:solidFill>
              <a:latin typeface="Calibri"/>
              <a:ea typeface="Calibri"/>
              <a:cs typeface="Calibri"/>
              <a:sym typeface="Calibri"/>
            </a:endParaRPr>
          </a:p>
        </p:txBody>
      </p:sp>
      <p:sp>
        <p:nvSpPr>
          <p:cNvPr id="930" name="Google Shape;930;p65"/>
          <p:cNvSpPr/>
          <p:nvPr/>
        </p:nvSpPr>
        <p:spPr>
          <a:xfrm>
            <a:off x="8418617" y="3116097"/>
            <a:ext cx="3160800" cy="1036800"/>
          </a:xfrm>
          <a:prstGeom prst="rect">
            <a:avLst/>
          </a:prstGeom>
          <a:noFill/>
          <a:ln>
            <a:noFill/>
          </a:ln>
        </p:spPr>
        <p:txBody>
          <a:bodyPr spcFirstLastPara="1" wrap="square" lIns="0" tIns="0" rIns="0" bIns="0" anchor="ctr" anchorCtr="0">
            <a:noAutofit/>
          </a:bodyPr>
          <a:lstStyle/>
          <a:p>
            <a:pPr marL="0" marR="0" lvl="0" indent="0" algn="l" rtl="0">
              <a:lnSpc>
                <a:spcPct val="102000"/>
              </a:lnSpc>
              <a:spcBef>
                <a:spcPts val="0"/>
              </a:spcBef>
              <a:spcAft>
                <a:spcPts val="0"/>
              </a:spcAft>
              <a:buClr>
                <a:srgbClr val="333333"/>
              </a:buClr>
              <a:buSzPts val="1300"/>
              <a:buFont typeface="Lexend"/>
              <a:buNone/>
            </a:pPr>
            <a:r>
              <a:rPr lang="en-US" sz="1400" b="0" i="0" u="none" strike="noStrike" cap="none">
                <a:solidFill>
                  <a:srgbClr val="333333"/>
                </a:solidFill>
                <a:latin typeface="Lexend"/>
                <a:ea typeface="Lexend"/>
                <a:cs typeface="Lexend"/>
                <a:sym typeface="Lexend"/>
              </a:rPr>
              <a:t>“No accounting for taste.” Economists observe what people pay, not whether the taste is right —separating positive from normative.</a:t>
            </a:r>
            <a:endParaRPr sz="1400" b="0" i="0" u="none" strike="noStrike" cap="none">
              <a:solidFill>
                <a:schemeClr val="dk1"/>
              </a:solidFill>
              <a:latin typeface="Calibri"/>
              <a:ea typeface="Calibri"/>
              <a:cs typeface="Calibri"/>
              <a:sym typeface="Calibri"/>
            </a:endParaRPr>
          </a:p>
        </p:txBody>
      </p:sp>
      <p:sp>
        <p:nvSpPr>
          <p:cNvPr id="931" name="Google Shape;931;p65"/>
          <p:cNvSpPr/>
          <p:nvPr/>
        </p:nvSpPr>
        <p:spPr>
          <a:xfrm>
            <a:off x="640080" y="4526280"/>
            <a:ext cx="10881300" cy="1051500"/>
          </a:xfrm>
          <a:prstGeom prst="roundRect">
            <a:avLst>
              <a:gd name="adj" fmla="val 5217"/>
            </a:avLst>
          </a:prstGeom>
          <a:solidFill>
            <a:srgbClr val="214291"/>
          </a:solidFill>
          <a:ln>
            <a:noFill/>
          </a:ln>
          <a:effectLst>
            <a:outerShdw blurRad="88900" dist="25400" dir="5400000" algn="bl" rotWithShape="0">
              <a:srgbClr val="000000">
                <a:alpha val="12939"/>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5"/>
          <p:cNvSpPr/>
          <p:nvPr/>
        </p:nvSpPr>
        <p:spPr>
          <a:xfrm>
            <a:off x="914400" y="4800600"/>
            <a:ext cx="548700" cy="548700"/>
          </a:xfrm>
          <a:prstGeom prst="ellipse">
            <a:avLst/>
          </a:prstGeom>
          <a:solidFill>
            <a:srgbClr val="F16631"/>
          </a:solidFill>
          <a:ln w="12700" cap="flat" cmpd="sng">
            <a:solidFill>
              <a:srgbClr val="D4A01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3" name="Google Shape;933;p65" descr="preencoded.png"/>
          <p:cNvPicPr preferRelativeResize="0"/>
          <p:nvPr/>
        </p:nvPicPr>
        <p:blipFill rotWithShape="1">
          <a:blip r:embed="rId6">
            <a:alphaModFix/>
          </a:blip>
          <a:srcRect/>
          <a:stretch/>
        </p:blipFill>
        <p:spPr>
          <a:xfrm>
            <a:off x="1057046" y="4943246"/>
            <a:ext cx="263347" cy="263347"/>
          </a:xfrm>
          <a:prstGeom prst="rect">
            <a:avLst/>
          </a:prstGeom>
          <a:noFill/>
          <a:ln>
            <a:noFill/>
          </a:ln>
        </p:spPr>
      </p:pic>
      <p:sp>
        <p:nvSpPr>
          <p:cNvPr id="934" name="Google Shape;934;p65"/>
          <p:cNvSpPr/>
          <p:nvPr/>
        </p:nvSpPr>
        <p:spPr>
          <a:xfrm>
            <a:off x="1600200" y="4617720"/>
            <a:ext cx="9692700" cy="86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D4A017"/>
              </a:buClr>
              <a:buSzPts val="1500"/>
              <a:buFont typeface="Lexend"/>
              <a:buNone/>
            </a:pPr>
            <a:r>
              <a:rPr lang="en-US" sz="2000" b="1" i="0" u="none" strike="noStrike" cap="none">
                <a:solidFill>
                  <a:srgbClr val="D4A017"/>
                </a:solidFill>
                <a:latin typeface="Lexend"/>
                <a:ea typeface="Lexend"/>
                <a:cs typeface="Lexend"/>
                <a:sym typeface="Lexend"/>
              </a:rPr>
              <a:t>Exit question:  </a:t>
            </a:r>
            <a:r>
              <a:rPr lang="en-US" sz="2000" b="0" i="1" u="none" strike="noStrike" cap="none">
                <a:solidFill>
                  <a:srgbClr val="FFFFFF"/>
                </a:solidFill>
                <a:latin typeface="Lexend"/>
                <a:ea typeface="Lexend"/>
                <a:cs typeface="Lexend"/>
                <a:sym typeface="Lexend"/>
              </a:rPr>
              <a:t>“Name one thing whose price you now read differently — and what knowledge that price is quietly carrying.”</a:t>
            </a:r>
            <a:endParaRPr sz="2000" b="0" i="0" u="none" strike="noStrike" cap="none">
              <a:solidFill>
                <a:schemeClr val="dk1"/>
              </a:solidFill>
              <a:latin typeface="Calibri"/>
              <a:ea typeface="Calibri"/>
              <a:cs typeface="Calibri"/>
              <a:sym typeface="Calibri"/>
            </a:endParaRPr>
          </a:p>
        </p:txBody>
      </p:sp>
      <p:sp>
        <p:nvSpPr>
          <p:cNvPr id="935" name="Google Shape;935;p65"/>
          <p:cNvSpPr/>
          <p:nvPr/>
        </p:nvSpPr>
        <p:spPr>
          <a:xfrm>
            <a:off x="457200" y="6400800"/>
            <a:ext cx="11247300" cy="274500"/>
          </a:xfrm>
          <a:prstGeom prst="rect">
            <a:avLst/>
          </a:prstGeom>
          <a:noFill/>
          <a:ln>
            <a:noFill/>
          </a:ln>
        </p:spPr>
        <p:txBody>
          <a:bodyPr spcFirstLastPara="1" wrap="square" lIns="0" tIns="0" rIns="0" bIns="0" anchor="ctr" anchorCtr="0">
            <a:noAutofit/>
          </a:bodyPr>
          <a:lstStyle/>
          <a:p>
            <a:pPr marL="0" marR="0" lvl="0" indent="0" algn="r" rtl="0">
              <a:spcBef>
                <a:spcPts val="0"/>
              </a:spcBef>
              <a:spcAft>
                <a:spcPts val="0"/>
              </a:spcAft>
              <a:buClr>
                <a:srgbClr val="214291"/>
              </a:buClr>
              <a:buSzPts val="900"/>
              <a:buFont typeface="Calibri"/>
              <a:buNone/>
            </a:pPr>
            <a:r>
              <a:rPr lang="en-US" sz="900" b="1" i="0" u="none" strike="noStrike" cap="none">
                <a:solidFill>
                  <a:srgbClr val="214291"/>
                </a:solidFill>
                <a:latin typeface="Calibri"/>
                <a:ea typeface="Calibri"/>
                <a:cs typeface="Calibri"/>
                <a:sym typeface="Calibri"/>
              </a:rPr>
              <a:t>FOUNDATION FOR ECONOMIC EDUCATION</a:t>
            </a:r>
            <a:r>
              <a:rPr lang="en-US" sz="900" b="1" i="0" u="none" strike="noStrike" cap="none">
                <a:solidFill>
                  <a:srgbClr val="D4A017"/>
                </a:solidFill>
                <a:latin typeface="Calibri"/>
                <a:ea typeface="Calibri"/>
                <a:cs typeface="Calibri"/>
                <a:sym typeface="Calibri"/>
              </a:rPr>
              <a:t>   •   EST. 1946</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40"/>
        <p:cNvGrpSpPr/>
        <p:nvPr/>
      </p:nvGrpSpPr>
      <p:grpSpPr>
        <a:xfrm>
          <a:off x="0" y="0"/>
          <a:ext cx="0" cy="0"/>
          <a:chOff x="0" y="0"/>
          <a:chExt cx="0" cy="0"/>
        </a:xfrm>
      </p:grpSpPr>
      <p:sp>
        <p:nvSpPr>
          <p:cNvPr id="941" name="Google Shape;941;p66"/>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LEARNING OBJECTIVES</a:t>
            </a:r>
            <a:endParaRPr sz="1300" b="0" i="0" u="none" strike="noStrike" cap="none">
              <a:solidFill>
                <a:schemeClr val="dk1"/>
              </a:solidFill>
              <a:latin typeface="Calibri"/>
              <a:ea typeface="Calibri"/>
              <a:cs typeface="Calibri"/>
              <a:sym typeface="Calibri"/>
            </a:endParaRPr>
          </a:p>
        </p:txBody>
      </p:sp>
      <p:sp>
        <p:nvSpPr>
          <p:cNvPr id="942" name="Google Shape;942;p66"/>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By the End of Today, You'll Be Able To</a:t>
            </a:r>
            <a:endParaRPr sz="3000" b="0" i="0" u="none" strike="noStrike" cap="none">
              <a:solidFill>
                <a:schemeClr val="dk1"/>
              </a:solidFill>
              <a:latin typeface="Calibri"/>
              <a:ea typeface="Calibri"/>
              <a:cs typeface="Calibri"/>
              <a:sym typeface="Calibri"/>
            </a:endParaRPr>
          </a:p>
        </p:txBody>
      </p:sp>
      <p:sp>
        <p:nvSpPr>
          <p:cNvPr id="943" name="Google Shape;943;p66"/>
          <p:cNvSpPr/>
          <p:nvPr/>
        </p:nvSpPr>
        <p:spPr>
          <a:xfrm>
            <a:off x="548640" y="182880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66"/>
          <p:cNvSpPr/>
          <p:nvPr/>
        </p:nvSpPr>
        <p:spPr>
          <a:xfrm>
            <a:off x="777240" y="205740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5" name="Google Shape;945;p66" descr="preencoded.png"/>
          <p:cNvPicPr preferRelativeResize="0"/>
          <p:nvPr/>
        </p:nvPicPr>
        <p:blipFill rotWithShape="1">
          <a:blip r:embed="rId3">
            <a:alphaModFix/>
          </a:blip>
          <a:srcRect/>
          <a:stretch/>
        </p:blipFill>
        <p:spPr>
          <a:xfrm>
            <a:off x="866851" y="2147011"/>
            <a:ext cx="460858" cy="460858"/>
          </a:xfrm>
          <a:prstGeom prst="rect">
            <a:avLst/>
          </a:prstGeom>
          <a:noFill/>
          <a:ln>
            <a:noFill/>
          </a:ln>
        </p:spPr>
      </p:pic>
      <p:sp>
        <p:nvSpPr>
          <p:cNvPr id="946" name="Google Shape;946;p66"/>
          <p:cNvSpPr/>
          <p:nvPr/>
        </p:nvSpPr>
        <p:spPr>
          <a:xfrm>
            <a:off x="1554480" y="199339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50"/>
              <a:buFont typeface="Calibri"/>
              <a:buNone/>
            </a:pPr>
            <a:r>
              <a:rPr lang="en-US" sz="2050" b="1" i="0" u="none" strike="noStrike" cap="none">
                <a:solidFill>
                  <a:srgbClr val="1B2340"/>
                </a:solidFill>
                <a:latin typeface="Montserrat"/>
                <a:ea typeface="Montserrat"/>
                <a:cs typeface="Montserrat"/>
                <a:sym typeface="Montserrat"/>
              </a:rPr>
              <a:t>Explain the Framework</a:t>
            </a:r>
            <a:endParaRPr sz="2050" i="0" u="none" strike="noStrike" cap="none">
              <a:solidFill>
                <a:schemeClr val="dk1"/>
              </a:solidFill>
              <a:latin typeface="Montserrat"/>
              <a:ea typeface="Montserrat"/>
              <a:cs typeface="Montserrat"/>
              <a:sym typeface="Montserrat"/>
            </a:endParaRPr>
          </a:p>
        </p:txBody>
      </p:sp>
      <p:sp>
        <p:nvSpPr>
          <p:cNvPr id="947" name="Google Shape;947;p66"/>
          <p:cNvSpPr/>
          <p:nvPr/>
        </p:nvSpPr>
        <p:spPr>
          <a:xfrm>
            <a:off x="1554480" y="235915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650" i="0" u="none" strike="noStrike" cap="none">
                <a:solidFill>
                  <a:srgbClr val="5B6478"/>
                </a:solidFill>
                <a:latin typeface="Montserrat"/>
                <a:ea typeface="Montserrat"/>
                <a:cs typeface="Montserrat"/>
                <a:sym typeface="Montserrat"/>
              </a:rPr>
              <a:t>Describe the difference between “Econs” (rational, cost-benefit decision-makers) and “Humans” (real students, subject to cognitive bias).</a:t>
            </a:r>
            <a:endParaRPr sz="1650" i="0" u="none" strike="noStrike" cap="none">
              <a:solidFill>
                <a:schemeClr val="dk1"/>
              </a:solidFill>
              <a:latin typeface="Montserrat"/>
              <a:ea typeface="Montserrat"/>
              <a:cs typeface="Montserrat"/>
              <a:sym typeface="Montserrat"/>
            </a:endParaRPr>
          </a:p>
        </p:txBody>
      </p:sp>
      <p:sp>
        <p:nvSpPr>
          <p:cNvPr id="948" name="Google Shape;948;p66"/>
          <p:cNvSpPr/>
          <p:nvPr/>
        </p:nvSpPr>
        <p:spPr>
          <a:xfrm>
            <a:off x="6080760" y="182880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66"/>
          <p:cNvSpPr/>
          <p:nvPr/>
        </p:nvSpPr>
        <p:spPr>
          <a:xfrm>
            <a:off x="6309360" y="205740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0" name="Google Shape;950;p66" descr="preencoded.png"/>
          <p:cNvPicPr preferRelativeResize="0"/>
          <p:nvPr/>
        </p:nvPicPr>
        <p:blipFill rotWithShape="1">
          <a:blip r:embed="rId4">
            <a:alphaModFix/>
          </a:blip>
          <a:srcRect/>
          <a:stretch/>
        </p:blipFill>
        <p:spPr>
          <a:xfrm>
            <a:off x="6398971" y="2147011"/>
            <a:ext cx="460858" cy="460858"/>
          </a:xfrm>
          <a:prstGeom prst="rect">
            <a:avLst/>
          </a:prstGeom>
          <a:noFill/>
          <a:ln>
            <a:noFill/>
          </a:ln>
        </p:spPr>
      </p:pic>
      <p:sp>
        <p:nvSpPr>
          <p:cNvPr id="951" name="Google Shape;951;p66"/>
          <p:cNvSpPr/>
          <p:nvPr/>
        </p:nvSpPr>
        <p:spPr>
          <a:xfrm>
            <a:off x="7086600" y="1917192"/>
            <a:ext cx="3977700" cy="365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50"/>
              <a:buFont typeface="Calibri"/>
              <a:buNone/>
            </a:pPr>
            <a:r>
              <a:rPr lang="en-US" sz="2050" b="1" i="0" u="none" strike="noStrike" cap="none">
                <a:solidFill>
                  <a:srgbClr val="1B2340"/>
                </a:solidFill>
                <a:latin typeface="Montserrat"/>
                <a:ea typeface="Montserrat"/>
                <a:cs typeface="Montserrat"/>
                <a:sym typeface="Montserrat"/>
              </a:rPr>
              <a:t>Run a Live Demo Lesson</a:t>
            </a:r>
            <a:endParaRPr sz="2050" i="0" u="none" strike="noStrike" cap="none">
              <a:solidFill>
                <a:schemeClr val="dk1"/>
              </a:solidFill>
              <a:latin typeface="Montserrat"/>
              <a:ea typeface="Montserrat"/>
              <a:cs typeface="Montserrat"/>
              <a:sym typeface="Montserrat"/>
            </a:endParaRPr>
          </a:p>
        </p:txBody>
      </p:sp>
      <p:sp>
        <p:nvSpPr>
          <p:cNvPr id="952" name="Google Shape;952;p66"/>
          <p:cNvSpPr/>
          <p:nvPr/>
        </p:nvSpPr>
        <p:spPr>
          <a:xfrm>
            <a:off x="7086600" y="235915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650" i="0" u="none" strike="noStrike" cap="none">
                <a:solidFill>
                  <a:srgbClr val="5B6478"/>
                </a:solidFill>
                <a:latin typeface="Montserrat"/>
                <a:ea typeface="Montserrat"/>
                <a:cs typeface="Montserrat"/>
                <a:sym typeface="Montserrat"/>
              </a:rPr>
              <a:t>Facilitate a full Explore–Apply–Decide lesson built around a real Perfect Pairings article on airline drip pricing — hook, layered data, and a modified SAC.</a:t>
            </a:r>
            <a:endParaRPr sz="1650" i="0" u="none" strike="noStrike" cap="none">
              <a:solidFill>
                <a:schemeClr val="dk1"/>
              </a:solidFill>
              <a:latin typeface="Montserrat"/>
              <a:ea typeface="Montserrat"/>
              <a:cs typeface="Montserrat"/>
              <a:sym typeface="Montserrat"/>
            </a:endParaRPr>
          </a:p>
        </p:txBody>
      </p:sp>
      <p:sp>
        <p:nvSpPr>
          <p:cNvPr id="953" name="Google Shape;953;p66"/>
          <p:cNvSpPr/>
          <p:nvPr/>
        </p:nvSpPr>
        <p:spPr>
          <a:xfrm>
            <a:off x="548640" y="361188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66"/>
          <p:cNvSpPr/>
          <p:nvPr/>
        </p:nvSpPr>
        <p:spPr>
          <a:xfrm>
            <a:off x="777240" y="384048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5" name="Google Shape;955;p66" descr="preencoded.png"/>
          <p:cNvPicPr preferRelativeResize="0"/>
          <p:nvPr/>
        </p:nvPicPr>
        <p:blipFill rotWithShape="1">
          <a:blip r:embed="rId5">
            <a:alphaModFix/>
          </a:blip>
          <a:srcRect/>
          <a:stretch/>
        </p:blipFill>
        <p:spPr>
          <a:xfrm>
            <a:off x="866851" y="3930091"/>
            <a:ext cx="460858" cy="460858"/>
          </a:xfrm>
          <a:prstGeom prst="rect">
            <a:avLst/>
          </a:prstGeom>
          <a:noFill/>
          <a:ln>
            <a:noFill/>
          </a:ln>
        </p:spPr>
      </p:pic>
      <p:sp>
        <p:nvSpPr>
          <p:cNvPr id="956" name="Google Shape;956;p66"/>
          <p:cNvSpPr/>
          <p:nvPr/>
        </p:nvSpPr>
        <p:spPr>
          <a:xfrm>
            <a:off x="1554480" y="377647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50"/>
              <a:buFont typeface="Calibri"/>
              <a:buNone/>
            </a:pPr>
            <a:r>
              <a:rPr lang="en-US" sz="2050" b="1" i="0" u="none" strike="noStrike" cap="none">
                <a:solidFill>
                  <a:srgbClr val="1B2340"/>
                </a:solidFill>
                <a:latin typeface="Montserrat"/>
                <a:ea typeface="Montserrat"/>
                <a:cs typeface="Montserrat"/>
                <a:sym typeface="Montserrat"/>
              </a:rPr>
              <a:t>Place the Lessons</a:t>
            </a:r>
            <a:endParaRPr sz="2050" i="0" u="none" strike="noStrike" cap="none">
              <a:solidFill>
                <a:schemeClr val="dk1"/>
              </a:solidFill>
              <a:latin typeface="Montserrat"/>
              <a:ea typeface="Montserrat"/>
              <a:cs typeface="Montserrat"/>
              <a:sym typeface="Montserrat"/>
            </a:endParaRPr>
          </a:p>
        </p:txBody>
      </p:sp>
      <p:sp>
        <p:nvSpPr>
          <p:cNvPr id="957" name="Google Shape;957;p66"/>
          <p:cNvSpPr/>
          <p:nvPr/>
        </p:nvSpPr>
        <p:spPr>
          <a:xfrm>
            <a:off x="1554480" y="414223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650" i="0" u="none" strike="noStrike" cap="none">
                <a:solidFill>
                  <a:srgbClr val="5B6478"/>
                </a:solidFill>
                <a:latin typeface="Montserrat"/>
                <a:ea typeface="Montserrat"/>
                <a:cs typeface="Montserrat"/>
                <a:sym typeface="Montserrat"/>
              </a:rPr>
              <a:t>Identify exactly where each EconEdLink and Perfect Pairings resource fits in a course you already teach.</a:t>
            </a:r>
            <a:endParaRPr sz="1650" i="0" u="none" strike="noStrike" cap="none">
              <a:solidFill>
                <a:schemeClr val="dk1"/>
              </a:solidFill>
              <a:latin typeface="Montserrat"/>
              <a:ea typeface="Montserrat"/>
              <a:cs typeface="Montserrat"/>
              <a:sym typeface="Montserrat"/>
            </a:endParaRPr>
          </a:p>
        </p:txBody>
      </p:sp>
      <p:sp>
        <p:nvSpPr>
          <p:cNvPr id="958" name="Google Shape;958;p66"/>
          <p:cNvSpPr/>
          <p:nvPr/>
        </p:nvSpPr>
        <p:spPr>
          <a:xfrm>
            <a:off x="6080760" y="361188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66"/>
          <p:cNvSpPr/>
          <p:nvPr/>
        </p:nvSpPr>
        <p:spPr>
          <a:xfrm>
            <a:off x="6309360" y="384048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0" name="Google Shape;960;p66" descr="preencoded.png"/>
          <p:cNvPicPr preferRelativeResize="0"/>
          <p:nvPr/>
        </p:nvPicPr>
        <p:blipFill rotWithShape="1">
          <a:blip r:embed="rId6">
            <a:alphaModFix/>
          </a:blip>
          <a:srcRect/>
          <a:stretch/>
        </p:blipFill>
        <p:spPr>
          <a:xfrm>
            <a:off x="6398971" y="3930091"/>
            <a:ext cx="460858" cy="460858"/>
          </a:xfrm>
          <a:prstGeom prst="rect">
            <a:avLst/>
          </a:prstGeom>
          <a:noFill/>
          <a:ln>
            <a:noFill/>
          </a:ln>
        </p:spPr>
      </p:pic>
      <p:sp>
        <p:nvSpPr>
          <p:cNvPr id="961" name="Google Shape;961;p66"/>
          <p:cNvSpPr/>
          <p:nvPr/>
        </p:nvSpPr>
        <p:spPr>
          <a:xfrm>
            <a:off x="7086600" y="377647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50"/>
              <a:buFont typeface="Calibri"/>
              <a:buNone/>
            </a:pPr>
            <a:r>
              <a:rPr lang="en-US" sz="2050" b="1" i="0" u="none" strike="noStrike" cap="none">
                <a:solidFill>
                  <a:srgbClr val="1B2340"/>
                </a:solidFill>
                <a:latin typeface="Montserrat"/>
                <a:ea typeface="Montserrat"/>
                <a:cs typeface="Montserrat"/>
                <a:sym typeface="Montserrat"/>
              </a:rPr>
              <a:t>Assess Understanding</a:t>
            </a:r>
            <a:endParaRPr sz="2050" i="0" u="none" strike="noStrike" cap="none">
              <a:solidFill>
                <a:schemeClr val="dk1"/>
              </a:solidFill>
              <a:latin typeface="Montserrat"/>
              <a:ea typeface="Montserrat"/>
              <a:cs typeface="Montserrat"/>
              <a:sym typeface="Montserrat"/>
            </a:endParaRPr>
          </a:p>
        </p:txBody>
      </p:sp>
      <p:sp>
        <p:nvSpPr>
          <p:cNvPr id="962" name="Google Shape;962;p66"/>
          <p:cNvSpPr/>
          <p:nvPr/>
        </p:nvSpPr>
        <p:spPr>
          <a:xfrm>
            <a:off x="7086600" y="414223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650" i="0" u="none" strike="noStrike" cap="none">
                <a:solidFill>
                  <a:srgbClr val="5B6478"/>
                </a:solidFill>
                <a:latin typeface="Montserrat"/>
                <a:ea typeface="Montserrat"/>
                <a:cs typeface="Montserrat"/>
                <a:sym typeface="Montserrat"/>
              </a:rPr>
              <a:t>Walk away with four ready-to-use assessment formats, a grading rubric, and a reusable instructional framework.</a:t>
            </a:r>
            <a:endParaRPr sz="1650" i="0" u="none" strike="noStrike" cap="none">
              <a:solidFill>
                <a:schemeClr val="dk1"/>
              </a:solidFill>
              <a:latin typeface="Montserrat"/>
              <a:ea typeface="Montserrat"/>
              <a:cs typeface="Montserrat"/>
              <a:sym typeface="Montserrat"/>
            </a:endParaRPr>
          </a:p>
        </p:txBody>
      </p:sp>
      <p:sp>
        <p:nvSpPr>
          <p:cNvPr id="963" name="Google Shape;963;p66"/>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964" name="Google Shape;964;p66"/>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5</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107"/>
        <p:cNvGrpSpPr/>
        <p:nvPr/>
      </p:nvGrpSpPr>
      <p:grpSpPr>
        <a:xfrm>
          <a:off x="0" y="0"/>
          <a:ext cx="0" cy="0"/>
          <a:chOff x="0" y="0"/>
          <a:chExt cx="0" cy="0"/>
        </a:xfrm>
      </p:grpSpPr>
      <p:sp>
        <p:nvSpPr>
          <p:cNvPr id="108" name="Google Shape;108;p22"/>
          <p:cNvSpPr/>
          <p:nvPr/>
        </p:nvSpPr>
        <p:spPr>
          <a:xfrm>
            <a:off x="0" y="0"/>
            <a:ext cx="12192000" cy="1280100"/>
          </a:xfrm>
          <a:prstGeom prst="rect">
            <a:avLst/>
          </a:prstGeom>
          <a:solidFill>
            <a:srgbClr val="1C4587"/>
          </a:solidFill>
          <a:ln w="16925" cap="flat" cmpd="sng">
            <a:solidFill>
              <a:srgbClr val="0C234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09" name="Google Shape;109;p22"/>
          <p:cNvSpPr/>
          <p:nvPr/>
        </p:nvSpPr>
        <p:spPr>
          <a:xfrm>
            <a:off x="402273" y="274320"/>
            <a:ext cx="10972800" cy="7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3500"/>
              <a:buFont typeface="Georgia"/>
              <a:buNone/>
            </a:pPr>
            <a:r>
              <a:rPr lang="en-US" sz="3900" b="1">
                <a:solidFill>
                  <a:srgbClr val="FFFFFF"/>
                </a:solidFill>
                <a:latin typeface="Montserrat"/>
                <a:ea typeface="Montserrat"/>
                <a:cs typeface="Montserrat"/>
                <a:sym typeface="Montserrat"/>
              </a:rPr>
              <a:t>The ideas at the heart of our work</a:t>
            </a:r>
            <a:endParaRPr sz="3900" b="0" i="0" u="none" strike="noStrike" cap="none">
              <a:solidFill>
                <a:schemeClr val="dk1"/>
              </a:solidFill>
              <a:latin typeface="Montserrat"/>
              <a:ea typeface="Montserrat"/>
              <a:cs typeface="Montserrat"/>
              <a:sym typeface="Montserrat"/>
            </a:endParaRPr>
          </a:p>
        </p:txBody>
      </p:sp>
      <p:sp>
        <p:nvSpPr>
          <p:cNvPr id="110" name="Google Shape;110;p22"/>
          <p:cNvSpPr/>
          <p:nvPr/>
        </p:nvSpPr>
        <p:spPr>
          <a:xfrm>
            <a:off x="487680" y="1463040"/>
            <a:ext cx="3560100" cy="20115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11" name="Google Shape;111;p22"/>
          <p:cNvSpPr/>
          <p:nvPr/>
        </p:nvSpPr>
        <p:spPr>
          <a:xfrm>
            <a:off x="487680" y="1463040"/>
            <a:ext cx="85200" cy="2011500"/>
          </a:xfrm>
          <a:prstGeom prst="rect">
            <a:avLst/>
          </a:prstGeom>
          <a:solidFill>
            <a:schemeClr val="accent4"/>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12" name="Google Shape;112;p22"/>
          <p:cNvSpPr/>
          <p:nvPr/>
        </p:nvSpPr>
        <p:spPr>
          <a:xfrm>
            <a:off x="707136" y="1584960"/>
            <a:ext cx="548700" cy="29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1200"/>
              <a:buFont typeface="Georgia"/>
              <a:buNone/>
            </a:pPr>
            <a:r>
              <a:rPr lang="en-US" sz="1200" b="1" i="0" u="none" strike="noStrike" cap="none">
                <a:solidFill>
                  <a:srgbClr val="C9A84C"/>
                </a:solidFill>
                <a:latin typeface="Georgia"/>
                <a:ea typeface="Georgia"/>
                <a:cs typeface="Georgia"/>
                <a:sym typeface="Georgia"/>
              </a:rPr>
              <a:t>01</a:t>
            </a:r>
            <a:endParaRPr sz="1200" b="0" i="0" u="none" strike="noStrike" cap="none">
              <a:solidFill>
                <a:schemeClr val="dk1"/>
              </a:solidFill>
              <a:latin typeface="Calibri"/>
              <a:ea typeface="Calibri"/>
              <a:cs typeface="Calibri"/>
              <a:sym typeface="Calibri"/>
            </a:endParaRPr>
          </a:p>
        </p:txBody>
      </p:sp>
      <p:sp>
        <p:nvSpPr>
          <p:cNvPr id="113" name="Google Shape;113;p22"/>
          <p:cNvSpPr/>
          <p:nvPr/>
        </p:nvSpPr>
        <p:spPr>
          <a:xfrm>
            <a:off x="707136" y="1889760"/>
            <a:ext cx="3170100" cy="39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500"/>
              <a:buFont typeface="Calibri"/>
              <a:buNone/>
            </a:pPr>
            <a:r>
              <a:rPr lang="en-US" sz="1700" b="1" i="0" u="none" strike="noStrike" cap="none">
                <a:solidFill>
                  <a:srgbClr val="0C2340"/>
                </a:solidFill>
                <a:latin typeface="Montserrat"/>
                <a:ea typeface="Montserrat"/>
                <a:cs typeface="Montserrat"/>
                <a:sym typeface="Montserrat"/>
              </a:rPr>
              <a:t>Individual empowerment</a:t>
            </a:r>
            <a:endParaRPr sz="1700" b="0" i="0" u="none" strike="noStrike" cap="none">
              <a:solidFill>
                <a:schemeClr val="dk1"/>
              </a:solidFill>
              <a:latin typeface="Montserrat"/>
              <a:ea typeface="Montserrat"/>
              <a:cs typeface="Montserrat"/>
              <a:sym typeface="Montserrat"/>
            </a:endParaRPr>
          </a:p>
        </p:txBody>
      </p:sp>
      <p:sp>
        <p:nvSpPr>
          <p:cNvPr id="114" name="Google Shape;114;p22"/>
          <p:cNvSpPr/>
          <p:nvPr/>
        </p:nvSpPr>
        <p:spPr>
          <a:xfrm>
            <a:off x="707136" y="2316480"/>
            <a:ext cx="3170100" cy="1036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300"/>
              <a:buFont typeface="Calibri"/>
              <a:buNone/>
            </a:pPr>
            <a:r>
              <a:rPr lang="en-US" sz="1500" b="0" i="0" u="none" strike="noStrike" cap="none">
                <a:solidFill>
                  <a:srgbClr val="2E4A6A"/>
                </a:solidFill>
                <a:latin typeface="Montserrat"/>
                <a:ea typeface="Montserrat"/>
                <a:cs typeface="Montserrat"/>
                <a:sym typeface="Montserrat"/>
              </a:rPr>
              <a:t>Every person has the right to live freely and pursue their own path. The purpose of any system is to enable individuals to flourish.</a:t>
            </a:r>
            <a:endParaRPr sz="1500" b="0" i="0" u="none" strike="noStrike" cap="none">
              <a:solidFill>
                <a:schemeClr val="dk1"/>
              </a:solidFill>
              <a:latin typeface="Montserrat"/>
              <a:ea typeface="Montserrat"/>
              <a:cs typeface="Montserrat"/>
              <a:sym typeface="Montserrat"/>
            </a:endParaRPr>
          </a:p>
        </p:txBody>
      </p:sp>
      <p:sp>
        <p:nvSpPr>
          <p:cNvPr id="115" name="Google Shape;115;p22"/>
          <p:cNvSpPr/>
          <p:nvPr/>
        </p:nvSpPr>
        <p:spPr>
          <a:xfrm>
            <a:off x="4206240" y="1463040"/>
            <a:ext cx="3560100" cy="20115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16" name="Google Shape;116;p22"/>
          <p:cNvSpPr/>
          <p:nvPr/>
        </p:nvSpPr>
        <p:spPr>
          <a:xfrm>
            <a:off x="4206240" y="1463040"/>
            <a:ext cx="85200" cy="20115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17" name="Google Shape;117;p22"/>
          <p:cNvSpPr/>
          <p:nvPr/>
        </p:nvSpPr>
        <p:spPr>
          <a:xfrm>
            <a:off x="4425696" y="1584960"/>
            <a:ext cx="548700" cy="29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1200"/>
              <a:buFont typeface="Georgia"/>
              <a:buNone/>
            </a:pPr>
            <a:r>
              <a:rPr lang="en-US" sz="1200" b="1" i="0" u="none" strike="noStrike" cap="none">
                <a:solidFill>
                  <a:srgbClr val="C9A84C"/>
                </a:solidFill>
                <a:latin typeface="Georgia"/>
                <a:ea typeface="Georgia"/>
                <a:cs typeface="Georgia"/>
                <a:sym typeface="Georgia"/>
              </a:rPr>
              <a:t>02</a:t>
            </a:r>
            <a:endParaRPr sz="1200" b="0" i="0" u="none" strike="noStrike" cap="none">
              <a:solidFill>
                <a:schemeClr val="dk1"/>
              </a:solidFill>
              <a:latin typeface="Calibri"/>
              <a:ea typeface="Calibri"/>
              <a:cs typeface="Calibri"/>
              <a:sym typeface="Calibri"/>
            </a:endParaRPr>
          </a:p>
        </p:txBody>
      </p:sp>
      <p:sp>
        <p:nvSpPr>
          <p:cNvPr id="118" name="Google Shape;118;p22"/>
          <p:cNvSpPr/>
          <p:nvPr/>
        </p:nvSpPr>
        <p:spPr>
          <a:xfrm>
            <a:off x="4425696" y="1889760"/>
            <a:ext cx="3170100" cy="39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500"/>
              <a:buFont typeface="Calibri"/>
              <a:buNone/>
            </a:pPr>
            <a:r>
              <a:rPr lang="en-US" sz="1700" b="1" i="0" u="none" strike="noStrike" cap="none">
                <a:solidFill>
                  <a:srgbClr val="0C2340"/>
                </a:solidFill>
                <a:latin typeface="Montserrat"/>
                <a:ea typeface="Montserrat"/>
                <a:cs typeface="Montserrat"/>
                <a:sym typeface="Montserrat"/>
              </a:rPr>
              <a:t>Equality before the law</a:t>
            </a:r>
            <a:endParaRPr sz="1700" b="0" i="0" u="none" strike="noStrike" cap="none">
              <a:solidFill>
                <a:schemeClr val="dk1"/>
              </a:solidFill>
              <a:latin typeface="Montserrat"/>
              <a:ea typeface="Montserrat"/>
              <a:cs typeface="Montserrat"/>
              <a:sym typeface="Montserrat"/>
            </a:endParaRPr>
          </a:p>
        </p:txBody>
      </p:sp>
      <p:sp>
        <p:nvSpPr>
          <p:cNvPr id="119" name="Google Shape;119;p22"/>
          <p:cNvSpPr/>
          <p:nvPr/>
        </p:nvSpPr>
        <p:spPr>
          <a:xfrm>
            <a:off x="4425696" y="2316480"/>
            <a:ext cx="3170100" cy="1036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300"/>
              <a:buFont typeface="Calibri"/>
              <a:buNone/>
            </a:pPr>
            <a:r>
              <a:rPr lang="en-US" sz="1500" b="0" i="0" u="none" strike="noStrike" cap="none">
                <a:solidFill>
                  <a:srgbClr val="2E4A6A"/>
                </a:solidFill>
                <a:latin typeface="Montserrat"/>
                <a:ea typeface="Montserrat"/>
                <a:cs typeface="Montserrat"/>
                <a:sym typeface="Montserrat"/>
              </a:rPr>
              <a:t>All people</a:t>
            </a:r>
            <a:r>
              <a:rPr lang="en-US" sz="1500">
                <a:solidFill>
                  <a:srgbClr val="2E4A6A"/>
                </a:solidFill>
                <a:latin typeface="Montserrat"/>
                <a:ea typeface="Montserrat"/>
                <a:cs typeface="Montserrat"/>
                <a:sym typeface="Montserrat"/>
              </a:rPr>
              <a:t>, </a:t>
            </a:r>
            <a:r>
              <a:rPr lang="en-US" sz="1500" b="0" i="0" u="none" strike="noStrike" cap="none">
                <a:solidFill>
                  <a:srgbClr val="2E4A6A"/>
                </a:solidFill>
                <a:latin typeface="Montserrat"/>
                <a:ea typeface="Montserrat"/>
                <a:cs typeface="Montserrat"/>
                <a:sym typeface="Montserrat"/>
              </a:rPr>
              <a:t> regardless of background</a:t>
            </a:r>
            <a:r>
              <a:rPr lang="en-US" sz="1500">
                <a:solidFill>
                  <a:srgbClr val="2E4A6A"/>
                </a:solidFill>
                <a:latin typeface="Montserrat"/>
                <a:ea typeface="Montserrat"/>
                <a:cs typeface="Montserrat"/>
                <a:sym typeface="Montserrat"/>
              </a:rPr>
              <a:t>, </a:t>
            </a:r>
            <a:r>
              <a:rPr lang="en-US" sz="1500" b="0" i="0" u="none" strike="noStrike" cap="none">
                <a:solidFill>
                  <a:srgbClr val="2E4A6A"/>
                </a:solidFill>
                <a:latin typeface="Montserrat"/>
                <a:ea typeface="Montserrat"/>
                <a:cs typeface="Montserrat"/>
                <a:sym typeface="Montserrat"/>
              </a:rPr>
              <a:t>share equal rights to life, liberty, property, and the pursuit of happiness.</a:t>
            </a:r>
            <a:endParaRPr sz="1500" b="0" i="0" u="none" strike="noStrike" cap="none">
              <a:solidFill>
                <a:schemeClr val="dk1"/>
              </a:solidFill>
              <a:latin typeface="Montserrat"/>
              <a:ea typeface="Montserrat"/>
              <a:cs typeface="Montserrat"/>
              <a:sym typeface="Montserrat"/>
            </a:endParaRPr>
          </a:p>
        </p:txBody>
      </p:sp>
      <p:sp>
        <p:nvSpPr>
          <p:cNvPr id="120" name="Google Shape;120;p22"/>
          <p:cNvSpPr/>
          <p:nvPr/>
        </p:nvSpPr>
        <p:spPr>
          <a:xfrm>
            <a:off x="7924800" y="1463040"/>
            <a:ext cx="3560100" cy="20115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21" name="Google Shape;121;p22"/>
          <p:cNvSpPr/>
          <p:nvPr/>
        </p:nvSpPr>
        <p:spPr>
          <a:xfrm>
            <a:off x="7924800" y="1463040"/>
            <a:ext cx="85200" cy="20115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22" name="Google Shape;122;p22"/>
          <p:cNvSpPr/>
          <p:nvPr/>
        </p:nvSpPr>
        <p:spPr>
          <a:xfrm>
            <a:off x="8144256" y="1584960"/>
            <a:ext cx="548700" cy="29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1200"/>
              <a:buFont typeface="Georgia"/>
              <a:buNone/>
            </a:pPr>
            <a:r>
              <a:rPr lang="en-US" sz="1200" b="1" i="0" u="none" strike="noStrike" cap="none">
                <a:solidFill>
                  <a:srgbClr val="C9A84C"/>
                </a:solidFill>
                <a:latin typeface="Georgia"/>
                <a:ea typeface="Georgia"/>
                <a:cs typeface="Georgia"/>
                <a:sym typeface="Georgia"/>
              </a:rPr>
              <a:t>03</a:t>
            </a:r>
            <a:endParaRPr sz="1200" b="0" i="0" u="none" strike="noStrike" cap="none">
              <a:solidFill>
                <a:schemeClr val="dk1"/>
              </a:solidFill>
              <a:latin typeface="Calibri"/>
              <a:ea typeface="Calibri"/>
              <a:cs typeface="Calibri"/>
              <a:sym typeface="Calibri"/>
            </a:endParaRPr>
          </a:p>
        </p:txBody>
      </p:sp>
      <p:sp>
        <p:nvSpPr>
          <p:cNvPr id="123" name="Google Shape;123;p22"/>
          <p:cNvSpPr/>
          <p:nvPr/>
        </p:nvSpPr>
        <p:spPr>
          <a:xfrm>
            <a:off x="8144256" y="1889760"/>
            <a:ext cx="3170100" cy="39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500"/>
              <a:buFont typeface="Calibri"/>
              <a:buNone/>
            </a:pPr>
            <a:r>
              <a:rPr lang="en-US" sz="1700" b="1" i="0" u="none" strike="noStrike" cap="none">
                <a:solidFill>
                  <a:srgbClr val="0C2340"/>
                </a:solidFill>
                <a:latin typeface="Montserrat"/>
                <a:ea typeface="Montserrat"/>
                <a:cs typeface="Montserrat"/>
                <a:sym typeface="Montserrat"/>
              </a:rPr>
              <a:t>Property and prosperity</a:t>
            </a:r>
            <a:endParaRPr sz="1700" b="0" i="0" u="none" strike="noStrike" cap="none">
              <a:solidFill>
                <a:schemeClr val="dk1"/>
              </a:solidFill>
              <a:latin typeface="Montserrat"/>
              <a:ea typeface="Montserrat"/>
              <a:cs typeface="Montserrat"/>
              <a:sym typeface="Montserrat"/>
            </a:endParaRPr>
          </a:p>
        </p:txBody>
      </p:sp>
      <p:sp>
        <p:nvSpPr>
          <p:cNvPr id="124" name="Google Shape;124;p22"/>
          <p:cNvSpPr/>
          <p:nvPr/>
        </p:nvSpPr>
        <p:spPr>
          <a:xfrm>
            <a:off x="8144256" y="2316480"/>
            <a:ext cx="3170100" cy="1036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300"/>
              <a:buFont typeface="Calibri"/>
              <a:buNone/>
            </a:pPr>
            <a:r>
              <a:rPr lang="en-US" sz="1500" b="0" i="0" u="none" strike="noStrike" cap="none">
                <a:solidFill>
                  <a:srgbClr val="2E4A6A"/>
                </a:solidFill>
                <a:latin typeface="Montserrat"/>
                <a:ea typeface="Montserrat"/>
                <a:cs typeface="Montserrat"/>
                <a:sym typeface="Montserrat"/>
              </a:rPr>
              <a:t>Secure property rights are the foundation of opportunity. When ownership is protected for everyone, individuals can lift themselves from poverty.</a:t>
            </a:r>
            <a:endParaRPr sz="1500" b="0" i="0" u="none" strike="noStrike" cap="none">
              <a:solidFill>
                <a:schemeClr val="dk1"/>
              </a:solidFill>
              <a:latin typeface="Montserrat"/>
              <a:ea typeface="Montserrat"/>
              <a:cs typeface="Montserrat"/>
              <a:sym typeface="Montserrat"/>
            </a:endParaRPr>
          </a:p>
        </p:txBody>
      </p:sp>
      <p:sp>
        <p:nvSpPr>
          <p:cNvPr id="125" name="Google Shape;125;p22"/>
          <p:cNvSpPr/>
          <p:nvPr/>
        </p:nvSpPr>
        <p:spPr>
          <a:xfrm>
            <a:off x="487680" y="3633216"/>
            <a:ext cx="3560100" cy="20115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26" name="Google Shape;126;p22"/>
          <p:cNvSpPr/>
          <p:nvPr/>
        </p:nvSpPr>
        <p:spPr>
          <a:xfrm>
            <a:off x="487680" y="3633216"/>
            <a:ext cx="85200" cy="20115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27" name="Google Shape;127;p22"/>
          <p:cNvSpPr/>
          <p:nvPr/>
        </p:nvSpPr>
        <p:spPr>
          <a:xfrm>
            <a:off x="707136" y="3755136"/>
            <a:ext cx="548700" cy="29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1200"/>
              <a:buFont typeface="Georgia"/>
              <a:buNone/>
            </a:pPr>
            <a:r>
              <a:rPr lang="en-US" sz="1300" b="1" i="0" u="none" strike="noStrike" cap="none">
                <a:solidFill>
                  <a:srgbClr val="C9A84C"/>
                </a:solidFill>
                <a:latin typeface="Georgia"/>
                <a:ea typeface="Georgia"/>
                <a:cs typeface="Georgia"/>
                <a:sym typeface="Georgia"/>
              </a:rPr>
              <a:t>04</a:t>
            </a:r>
            <a:endParaRPr sz="1300" b="0" i="0" u="none" strike="noStrike" cap="none">
              <a:solidFill>
                <a:schemeClr val="dk1"/>
              </a:solidFill>
              <a:latin typeface="Calibri"/>
              <a:ea typeface="Calibri"/>
              <a:cs typeface="Calibri"/>
              <a:sym typeface="Calibri"/>
            </a:endParaRPr>
          </a:p>
        </p:txBody>
      </p:sp>
      <p:sp>
        <p:nvSpPr>
          <p:cNvPr id="128" name="Google Shape;128;p22"/>
          <p:cNvSpPr/>
          <p:nvPr/>
        </p:nvSpPr>
        <p:spPr>
          <a:xfrm>
            <a:off x="707011" y="3913624"/>
            <a:ext cx="3170100" cy="39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500"/>
              <a:buFont typeface="Calibri"/>
              <a:buNone/>
            </a:pPr>
            <a:r>
              <a:rPr lang="en-US" sz="1700" b="1" i="0" u="none" strike="noStrike" cap="none">
                <a:solidFill>
                  <a:srgbClr val="0C2340"/>
                </a:solidFill>
                <a:latin typeface="Montserrat"/>
                <a:ea typeface="Montserrat"/>
                <a:cs typeface="Montserrat"/>
                <a:sym typeface="Montserrat"/>
              </a:rPr>
              <a:t>Markets empower people</a:t>
            </a:r>
            <a:endParaRPr sz="1700" b="0" i="0" u="none" strike="noStrike" cap="none">
              <a:solidFill>
                <a:schemeClr val="dk1"/>
              </a:solidFill>
              <a:latin typeface="Montserrat"/>
              <a:ea typeface="Montserrat"/>
              <a:cs typeface="Montserrat"/>
              <a:sym typeface="Montserrat"/>
            </a:endParaRPr>
          </a:p>
        </p:txBody>
      </p:sp>
      <p:sp>
        <p:nvSpPr>
          <p:cNvPr id="129" name="Google Shape;129;p22"/>
          <p:cNvSpPr/>
          <p:nvPr/>
        </p:nvSpPr>
        <p:spPr>
          <a:xfrm>
            <a:off x="707136" y="4486656"/>
            <a:ext cx="3170100" cy="1036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300"/>
              <a:buFont typeface="Calibri"/>
              <a:buNone/>
            </a:pPr>
            <a:r>
              <a:rPr lang="en-US" sz="1500" b="0" i="0" u="none" strike="noStrike" cap="none">
                <a:solidFill>
                  <a:srgbClr val="2E4A6A"/>
                </a:solidFill>
                <a:latin typeface="Montserrat"/>
                <a:ea typeface="Montserrat"/>
                <a:cs typeface="Montserrat"/>
                <a:sym typeface="Montserrat"/>
              </a:rPr>
              <a:t>Entrepreneurship and voluntary exchange are humanity's greatest engines of upward mobility. Success is earned by creating value, not through privilege.</a:t>
            </a:r>
            <a:endParaRPr sz="1500" b="0" i="0" u="none" strike="noStrike" cap="none">
              <a:solidFill>
                <a:schemeClr val="dk1"/>
              </a:solidFill>
              <a:latin typeface="Montserrat"/>
              <a:ea typeface="Montserrat"/>
              <a:cs typeface="Montserrat"/>
              <a:sym typeface="Montserrat"/>
            </a:endParaRPr>
          </a:p>
        </p:txBody>
      </p:sp>
      <p:sp>
        <p:nvSpPr>
          <p:cNvPr id="130" name="Google Shape;130;p22"/>
          <p:cNvSpPr/>
          <p:nvPr/>
        </p:nvSpPr>
        <p:spPr>
          <a:xfrm>
            <a:off x="4206240" y="3633216"/>
            <a:ext cx="3560100" cy="20115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31" name="Google Shape;131;p22"/>
          <p:cNvSpPr/>
          <p:nvPr/>
        </p:nvSpPr>
        <p:spPr>
          <a:xfrm>
            <a:off x="4206240" y="3633216"/>
            <a:ext cx="85200" cy="20115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32" name="Google Shape;132;p22"/>
          <p:cNvSpPr/>
          <p:nvPr/>
        </p:nvSpPr>
        <p:spPr>
          <a:xfrm>
            <a:off x="4425696" y="3755136"/>
            <a:ext cx="548700" cy="29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1200"/>
              <a:buFont typeface="Georgia"/>
              <a:buNone/>
            </a:pPr>
            <a:r>
              <a:rPr lang="en-US" sz="1300" b="1" i="0" u="none" strike="noStrike" cap="none">
                <a:solidFill>
                  <a:srgbClr val="C9A84C"/>
                </a:solidFill>
                <a:latin typeface="Georgia"/>
                <a:ea typeface="Georgia"/>
                <a:cs typeface="Georgia"/>
                <a:sym typeface="Georgia"/>
              </a:rPr>
              <a:t>05</a:t>
            </a:r>
            <a:endParaRPr sz="1300" b="0" i="0" u="none" strike="noStrike" cap="none">
              <a:solidFill>
                <a:schemeClr val="dk1"/>
              </a:solidFill>
              <a:latin typeface="Calibri"/>
              <a:ea typeface="Calibri"/>
              <a:cs typeface="Calibri"/>
              <a:sym typeface="Calibri"/>
            </a:endParaRPr>
          </a:p>
        </p:txBody>
      </p:sp>
      <p:sp>
        <p:nvSpPr>
          <p:cNvPr id="133" name="Google Shape;133;p22"/>
          <p:cNvSpPr/>
          <p:nvPr/>
        </p:nvSpPr>
        <p:spPr>
          <a:xfrm>
            <a:off x="4425696" y="4059936"/>
            <a:ext cx="3170100" cy="39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500"/>
              <a:buFont typeface="Calibri"/>
              <a:buNone/>
            </a:pPr>
            <a:r>
              <a:rPr lang="en-US" sz="1700" b="1" i="0" u="none" strike="noStrike" cap="none">
                <a:solidFill>
                  <a:srgbClr val="0C2340"/>
                </a:solidFill>
                <a:latin typeface="Montserrat"/>
                <a:ea typeface="Montserrat"/>
                <a:cs typeface="Montserrat"/>
                <a:sym typeface="Montserrat"/>
              </a:rPr>
              <a:t>Freedom of thought and speech</a:t>
            </a:r>
            <a:endParaRPr sz="1700" b="0" i="0" u="none" strike="noStrike" cap="none">
              <a:solidFill>
                <a:schemeClr val="dk1"/>
              </a:solidFill>
              <a:latin typeface="Montserrat"/>
              <a:ea typeface="Montserrat"/>
              <a:cs typeface="Montserrat"/>
              <a:sym typeface="Montserrat"/>
            </a:endParaRPr>
          </a:p>
        </p:txBody>
      </p:sp>
      <p:sp>
        <p:nvSpPr>
          <p:cNvPr id="134" name="Google Shape;134;p22"/>
          <p:cNvSpPr/>
          <p:nvPr/>
        </p:nvSpPr>
        <p:spPr>
          <a:xfrm>
            <a:off x="4425696" y="4486656"/>
            <a:ext cx="3170100" cy="1036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300"/>
              <a:buFont typeface="Calibri"/>
              <a:buNone/>
            </a:pPr>
            <a:r>
              <a:rPr lang="en-US" sz="1500" b="0" i="0" u="none" strike="noStrike" cap="none">
                <a:solidFill>
                  <a:srgbClr val="2E4A6A"/>
                </a:solidFill>
                <a:latin typeface="Montserrat"/>
                <a:ea typeface="Montserrat"/>
                <a:cs typeface="Montserrat"/>
                <a:sym typeface="Montserrat"/>
              </a:rPr>
              <a:t>A healthy society depends on open inquiry, spirited debate, and the freedom to challenge prevailing ideas without fear.</a:t>
            </a:r>
            <a:endParaRPr sz="1500" b="0" i="0" u="none" strike="noStrike" cap="none">
              <a:solidFill>
                <a:schemeClr val="dk1"/>
              </a:solidFill>
              <a:latin typeface="Montserrat"/>
              <a:ea typeface="Montserrat"/>
              <a:cs typeface="Montserrat"/>
              <a:sym typeface="Montserrat"/>
            </a:endParaRPr>
          </a:p>
        </p:txBody>
      </p:sp>
      <p:sp>
        <p:nvSpPr>
          <p:cNvPr id="135" name="Google Shape;135;p22"/>
          <p:cNvSpPr/>
          <p:nvPr/>
        </p:nvSpPr>
        <p:spPr>
          <a:xfrm>
            <a:off x="7924800" y="3633216"/>
            <a:ext cx="3560100" cy="20115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36" name="Google Shape;136;p22"/>
          <p:cNvSpPr/>
          <p:nvPr/>
        </p:nvSpPr>
        <p:spPr>
          <a:xfrm>
            <a:off x="7924800" y="3633216"/>
            <a:ext cx="85200" cy="20115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000" b="0" i="0" u="none" strike="noStrike" cap="none">
              <a:solidFill>
                <a:srgbClr val="000000"/>
              </a:solidFill>
              <a:latin typeface="Arial"/>
              <a:ea typeface="Arial"/>
              <a:cs typeface="Arial"/>
              <a:sym typeface="Arial"/>
            </a:endParaRPr>
          </a:p>
        </p:txBody>
      </p:sp>
      <p:sp>
        <p:nvSpPr>
          <p:cNvPr id="137" name="Google Shape;137;p22"/>
          <p:cNvSpPr/>
          <p:nvPr/>
        </p:nvSpPr>
        <p:spPr>
          <a:xfrm>
            <a:off x="8144256" y="3755136"/>
            <a:ext cx="548700" cy="292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1200"/>
              <a:buFont typeface="Georgia"/>
              <a:buNone/>
            </a:pPr>
            <a:r>
              <a:rPr lang="en-US" sz="1300" b="1" i="0" u="none" strike="noStrike" cap="none">
                <a:solidFill>
                  <a:srgbClr val="C9A84C"/>
                </a:solidFill>
                <a:latin typeface="Georgia"/>
                <a:ea typeface="Georgia"/>
                <a:cs typeface="Georgia"/>
                <a:sym typeface="Georgia"/>
              </a:rPr>
              <a:t>06</a:t>
            </a:r>
            <a:endParaRPr sz="1300" b="0" i="0" u="none" strike="noStrike" cap="none">
              <a:solidFill>
                <a:schemeClr val="dk1"/>
              </a:solidFill>
              <a:latin typeface="Calibri"/>
              <a:ea typeface="Calibri"/>
              <a:cs typeface="Calibri"/>
              <a:sym typeface="Calibri"/>
            </a:endParaRPr>
          </a:p>
        </p:txBody>
      </p:sp>
      <p:sp>
        <p:nvSpPr>
          <p:cNvPr id="138" name="Google Shape;138;p22"/>
          <p:cNvSpPr/>
          <p:nvPr/>
        </p:nvSpPr>
        <p:spPr>
          <a:xfrm>
            <a:off x="8095456" y="4060003"/>
            <a:ext cx="3170100" cy="390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C2340"/>
              </a:buClr>
              <a:buSzPts val="1500"/>
              <a:buFont typeface="Calibri"/>
              <a:buNone/>
            </a:pPr>
            <a:r>
              <a:rPr lang="en-US" sz="1700" b="1" i="0" u="none" strike="noStrike" cap="none">
                <a:solidFill>
                  <a:srgbClr val="0C2340"/>
                </a:solidFill>
                <a:latin typeface="Montserrat"/>
                <a:ea typeface="Montserrat"/>
                <a:cs typeface="Montserrat"/>
                <a:sym typeface="Montserrat"/>
              </a:rPr>
              <a:t>The next generation</a:t>
            </a:r>
            <a:endParaRPr sz="1700" b="0" i="0" u="none" strike="noStrike" cap="none">
              <a:solidFill>
                <a:schemeClr val="dk1"/>
              </a:solidFill>
              <a:latin typeface="Montserrat"/>
              <a:ea typeface="Montserrat"/>
              <a:cs typeface="Montserrat"/>
              <a:sym typeface="Montserrat"/>
            </a:endParaRPr>
          </a:p>
        </p:txBody>
      </p:sp>
      <p:sp>
        <p:nvSpPr>
          <p:cNvPr id="139" name="Google Shape;139;p22"/>
          <p:cNvSpPr/>
          <p:nvPr/>
        </p:nvSpPr>
        <p:spPr>
          <a:xfrm>
            <a:off x="8095456" y="4468356"/>
            <a:ext cx="3170100" cy="1036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300"/>
              <a:buFont typeface="Calibri"/>
              <a:buNone/>
            </a:pPr>
            <a:r>
              <a:rPr lang="en-US" sz="1500" b="0" i="0" u="none" strike="noStrike" cap="none">
                <a:solidFill>
                  <a:srgbClr val="2E4A6A"/>
                </a:solidFill>
                <a:latin typeface="Montserrat"/>
                <a:ea typeface="Montserrat"/>
                <a:cs typeface="Montserrat"/>
                <a:sym typeface="Montserrat"/>
              </a:rPr>
              <a:t>Freedom must be actively taught and passed on. The fate of a free society is always just one generation away.</a:t>
            </a:r>
            <a:endParaRPr sz="1500" b="0" i="0" u="none" strike="noStrike" cap="none">
              <a:solidFill>
                <a:schemeClr val="dk1"/>
              </a:solidFill>
              <a:latin typeface="Montserrat"/>
              <a:ea typeface="Montserrat"/>
              <a:cs typeface="Montserrat"/>
              <a:sym typeface="Montserrat"/>
            </a:endParaRPr>
          </a:p>
        </p:txBody>
      </p:sp>
      <p:sp>
        <p:nvSpPr>
          <p:cNvPr id="140" name="Google Shape;140;p22"/>
          <p:cNvSpPr/>
          <p:nvPr/>
        </p:nvSpPr>
        <p:spPr>
          <a:xfrm>
            <a:off x="402263" y="5925287"/>
            <a:ext cx="11216700" cy="536400"/>
          </a:xfrm>
          <a:prstGeom prst="rect">
            <a:avLst/>
          </a:prstGeom>
          <a:solidFill>
            <a:srgbClr val="1155CC"/>
          </a:solidFill>
          <a:ln w="16925"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1" name="Google Shape;141;p22"/>
          <p:cNvSpPr/>
          <p:nvPr/>
        </p:nvSpPr>
        <p:spPr>
          <a:xfrm>
            <a:off x="402264" y="5925287"/>
            <a:ext cx="122100" cy="536400"/>
          </a:xfrm>
          <a:prstGeom prst="rect">
            <a:avLst/>
          </a:prstGeom>
          <a:solidFill>
            <a:srgbClr val="4A86E8"/>
          </a:solidFill>
          <a:ln w="16925" cap="flat" cmpd="sng">
            <a:solidFill>
              <a:srgbClr val="4A86E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2" name="Google Shape;142;p22"/>
          <p:cNvSpPr/>
          <p:nvPr/>
        </p:nvSpPr>
        <p:spPr>
          <a:xfrm>
            <a:off x="615596" y="5937471"/>
            <a:ext cx="10790100" cy="4875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500"/>
              <a:buFont typeface="Georgia"/>
              <a:buNone/>
            </a:pPr>
            <a:endParaRPr sz="19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9"/>
        <p:cNvGrpSpPr/>
        <p:nvPr/>
      </p:nvGrpSpPr>
      <p:grpSpPr>
        <a:xfrm>
          <a:off x="0" y="0"/>
          <a:ext cx="0" cy="0"/>
          <a:chOff x="0" y="0"/>
          <a:chExt cx="0" cy="0"/>
        </a:xfrm>
      </p:grpSpPr>
      <p:sp>
        <p:nvSpPr>
          <p:cNvPr id="970" name="Google Shape;970;p67"/>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HOW TODAY IS BUILT</a:t>
            </a:r>
            <a:endParaRPr sz="1300" b="0" i="0" u="none" strike="noStrike" cap="none">
              <a:solidFill>
                <a:schemeClr val="dk1"/>
              </a:solidFill>
              <a:latin typeface="Calibri"/>
              <a:ea typeface="Calibri"/>
              <a:cs typeface="Calibri"/>
              <a:sym typeface="Calibri"/>
            </a:endParaRPr>
          </a:p>
        </p:txBody>
      </p:sp>
      <p:sp>
        <p:nvSpPr>
          <p:cNvPr id="971" name="Google Shape;971;p67"/>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600"/>
              <a:buFont typeface="Oswald"/>
              <a:buNone/>
            </a:pPr>
            <a:r>
              <a:rPr lang="en-US" sz="2600" b="1" i="0" u="none" strike="noStrike" cap="none">
                <a:solidFill>
                  <a:srgbClr val="1B2340"/>
                </a:solidFill>
                <a:latin typeface="Oswald"/>
                <a:ea typeface="Oswald"/>
                <a:cs typeface="Oswald"/>
                <a:sym typeface="Oswald"/>
              </a:rPr>
              <a:t>This Session Models Tomorrow's Curriculum</a:t>
            </a:r>
            <a:endParaRPr sz="2600" i="0" u="none" strike="noStrike" cap="none">
              <a:solidFill>
                <a:schemeClr val="dk1"/>
              </a:solidFill>
              <a:latin typeface="Oswald"/>
              <a:ea typeface="Oswald"/>
              <a:cs typeface="Oswald"/>
              <a:sym typeface="Oswald"/>
            </a:endParaRPr>
          </a:p>
        </p:txBody>
      </p:sp>
      <p:sp>
        <p:nvSpPr>
          <p:cNvPr id="972" name="Google Shape;972;p67"/>
          <p:cNvSpPr/>
          <p:nvPr/>
        </p:nvSpPr>
        <p:spPr>
          <a:xfrm>
            <a:off x="548640" y="1417320"/>
            <a:ext cx="10607040" cy="5029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650" i="0" u="none" strike="noStrike" cap="none">
                <a:solidFill>
                  <a:srgbClr val="1B2340"/>
                </a:solidFill>
                <a:latin typeface="Montserrat"/>
                <a:ea typeface="Montserrat"/>
                <a:cs typeface="Montserrat"/>
                <a:sym typeface="Montserrat"/>
              </a:rPr>
              <a:t>Everything from the hook question forward follows the same three-phase framework you'll see previewed at the end of today's session — Perfect Pairings: Economics in Action.</a:t>
            </a:r>
            <a:endParaRPr sz="1650" i="0" u="none" strike="noStrike" cap="none">
              <a:solidFill>
                <a:schemeClr val="dk1"/>
              </a:solidFill>
              <a:latin typeface="Montserrat"/>
              <a:ea typeface="Montserrat"/>
              <a:cs typeface="Montserrat"/>
              <a:sym typeface="Montserrat"/>
            </a:endParaRPr>
          </a:p>
        </p:txBody>
      </p:sp>
      <p:sp>
        <p:nvSpPr>
          <p:cNvPr id="973" name="Google Shape;973;p67"/>
          <p:cNvSpPr/>
          <p:nvPr/>
        </p:nvSpPr>
        <p:spPr>
          <a:xfrm>
            <a:off x="548640" y="210312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67"/>
          <p:cNvSpPr/>
          <p:nvPr/>
        </p:nvSpPr>
        <p:spPr>
          <a:xfrm>
            <a:off x="777240" y="235915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5" name="Google Shape;975;p67" descr="preencoded.png"/>
          <p:cNvPicPr preferRelativeResize="0"/>
          <p:nvPr/>
        </p:nvPicPr>
        <p:blipFill rotWithShape="1">
          <a:blip r:embed="rId3">
            <a:alphaModFix/>
          </a:blip>
          <a:srcRect/>
          <a:stretch/>
        </p:blipFill>
        <p:spPr>
          <a:xfrm>
            <a:off x="879653" y="2461565"/>
            <a:ext cx="526694" cy="526694"/>
          </a:xfrm>
          <a:prstGeom prst="rect">
            <a:avLst/>
          </a:prstGeom>
          <a:noFill/>
          <a:ln>
            <a:noFill/>
          </a:ln>
        </p:spPr>
      </p:pic>
      <p:sp>
        <p:nvSpPr>
          <p:cNvPr id="976" name="Google Shape;976;p67"/>
          <p:cNvSpPr/>
          <p:nvPr/>
        </p:nvSpPr>
        <p:spPr>
          <a:xfrm>
            <a:off x="1691654" y="2286000"/>
            <a:ext cx="23775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2000"/>
              <a:buFont typeface="Oswald"/>
              <a:buNone/>
            </a:pPr>
            <a:r>
              <a:rPr lang="en-US" sz="2600" b="1" i="0" u="none" strike="noStrike" cap="none">
                <a:solidFill>
                  <a:srgbClr val="214291"/>
                </a:solidFill>
                <a:latin typeface="Montserrat"/>
                <a:ea typeface="Montserrat"/>
                <a:cs typeface="Montserrat"/>
                <a:sym typeface="Montserrat"/>
              </a:rPr>
              <a:t>DRIP</a:t>
            </a:r>
            <a:endParaRPr sz="2600" i="0" u="none" strike="noStrike" cap="none">
              <a:solidFill>
                <a:schemeClr val="dk1"/>
              </a:solidFill>
              <a:latin typeface="Montserrat"/>
              <a:ea typeface="Montserrat"/>
              <a:cs typeface="Montserrat"/>
              <a:sym typeface="Montserrat"/>
            </a:endParaRPr>
          </a:p>
        </p:txBody>
      </p:sp>
      <p:sp>
        <p:nvSpPr>
          <p:cNvPr id="977" name="Google Shape;977;p67"/>
          <p:cNvSpPr/>
          <p:nvPr/>
        </p:nvSpPr>
        <p:spPr>
          <a:xfrm>
            <a:off x="4191000" y="2286000"/>
            <a:ext cx="23775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300"/>
              <a:buFont typeface="Calibri"/>
              <a:buNone/>
            </a:pPr>
            <a:r>
              <a:rPr lang="en-US" sz="2200" b="1" i="0" u="none" strike="noStrike" cap="none">
                <a:solidFill>
                  <a:srgbClr val="F16631"/>
                </a:solidFill>
                <a:latin typeface="Montserrat"/>
                <a:ea typeface="Montserrat"/>
                <a:cs typeface="Montserrat"/>
                <a:sym typeface="Montserrat"/>
              </a:rPr>
              <a:t>EXPLORE</a:t>
            </a:r>
            <a:endParaRPr sz="2200" i="0" u="none" strike="noStrike" cap="none">
              <a:solidFill>
                <a:schemeClr val="dk1"/>
              </a:solidFill>
              <a:latin typeface="Montserrat"/>
              <a:ea typeface="Montserrat"/>
              <a:cs typeface="Montserrat"/>
              <a:sym typeface="Montserrat"/>
            </a:endParaRPr>
          </a:p>
        </p:txBody>
      </p:sp>
      <p:sp>
        <p:nvSpPr>
          <p:cNvPr id="978" name="Google Shape;978;p67"/>
          <p:cNvSpPr/>
          <p:nvPr/>
        </p:nvSpPr>
        <p:spPr>
          <a:xfrm>
            <a:off x="1691640" y="2788920"/>
            <a:ext cx="905256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850" i="0" u="none" strike="noStrike" cap="none">
                <a:solidFill>
                  <a:srgbClr val="5B6478"/>
                </a:solidFill>
                <a:latin typeface="Montserrat"/>
                <a:ea typeface="Montserrat"/>
                <a:cs typeface="Montserrat"/>
                <a:sym typeface="Montserrat"/>
              </a:rPr>
              <a:t>The Economic Puzzle — a cold hook question, a short reading, then vocabulary</a:t>
            </a:r>
            <a:endParaRPr sz="1850" i="0" u="none" strike="noStrike" cap="none">
              <a:solidFill>
                <a:schemeClr val="dk1"/>
              </a:solidFill>
              <a:latin typeface="Montserrat"/>
              <a:ea typeface="Montserrat"/>
              <a:cs typeface="Montserrat"/>
              <a:sym typeface="Montserrat"/>
            </a:endParaRPr>
          </a:p>
        </p:txBody>
      </p:sp>
      <p:sp>
        <p:nvSpPr>
          <p:cNvPr id="979" name="Google Shape;979;p67"/>
          <p:cNvSpPr/>
          <p:nvPr/>
        </p:nvSpPr>
        <p:spPr>
          <a:xfrm>
            <a:off x="548640" y="352044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67"/>
          <p:cNvSpPr/>
          <p:nvPr/>
        </p:nvSpPr>
        <p:spPr>
          <a:xfrm>
            <a:off x="777240" y="377647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1" name="Google Shape;981;p67" descr="preencoded.png"/>
          <p:cNvPicPr preferRelativeResize="0"/>
          <p:nvPr/>
        </p:nvPicPr>
        <p:blipFill rotWithShape="1">
          <a:blip r:embed="rId4">
            <a:alphaModFix/>
          </a:blip>
          <a:srcRect/>
          <a:stretch/>
        </p:blipFill>
        <p:spPr>
          <a:xfrm>
            <a:off x="879653" y="3878885"/>
            <a:ext cx="526694" cy="526694"/>
          </a:xfrm>
          <a:prstGeom prst="rect">
            <a:avLst/>
          </a:prstGeom>
          <a:noFill/>
          <a:ln>
            <a:noFill/>
          </a:ln>
        </p:spPr>
      </p:pic>
      <p:sp>
        <p:nvSpPr>
          <p:cNvPr id="982" name="Google Shape;982;p67"/>
          <p:cNvSpPr/>
          <p:nvPr/>
        </p:nvSpPr>
        <p:spPr>
          <a:xfrm>
            <a:off x="1691654" y="3703324"/>
            <a:ext cx="23775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2000"/>
              <a:buFont typeface="Oswald"/>
              <a:buNone/>
            </a:pPr>
            <a:r>
              <a:rPr lang="en-US" sz="2600" b="1" i="0" u="none" strike="noStrike" cap="none">
                <a:solidFill>
                  <a:srgbClr val="214291"/>
                </a:solidFill>
                <a:latin typeface="Montserrat"/>
                <a:ea typeface="Montserrat"/>
                <a:cs typeface="Montserrat"/>
                <a:sym typeface="Montserrat"/>
              </a:rPr>
              <a:t>DECIDE</a:t>
            </a:r>
            <a:endParaRPr sz="2600" i="0" u="none" strike="noStrike" cap="none">
              <a:solidFill>
                <a:schemeClr val="dk1"/>
              </a:solidFill>
              <a:latin typeface="Montserrat"/>
              <a:ea typeface="Montserrat"/>
              <a:cs typeface="Montserrat"/>
              <a:sym typeface="Montserrat"/>
            </a:endParaRPr>
          </a:p>
        </p:txBody>
      </p:sp>
      <p:sp>
        <p:nvSpPr>
          <p:cNvPr id="983" name="Google Shape;983;p67"/>
          <p:cNvSpPr/>
          <p:nvPr/>
        </p:nvSpPr>
        <p:spPr>
          <a:xfrm>
            <a:off x="4191000" y="3703320"/>
            <a:ext cx="23775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300"/>
              <a:buFont typeface="Calibri"/>
              <a:buNone/>
            </a:pPr>
            <a:r>
              <a:rPr lang="en-US" sz="2200" b="1" i="0" u="none" strike="noStrike" cap="none">
                <a:solidFill>
                  <a:srgbClr val="F16631"/>
                </a:solidFill>
                <a:latin typeface="Montserrat"/>
                <a:ea typeface="Montserrat"/>
                <a:cs typeface="Montserrat"/>
                <a:sym typeface="Montserrat"/>
              </a:rPr>
              <a:t>APPLY</a:t>
            </a:r>
            <a:endParaRPr sz="2200" i="0" u="none" strike="noStrike" cap="none">
              <a:solidFill>
                <a:schemeClr val="dk1"/>
              </a:solidFill>
              <a:latin typeface="Montserrat"/>
              <a:ea typeface="Montserrat"/>
              <a:cs typeface="Montserrat"/>
              <a:sym typeface="Montserrat"/>
            </a:endParaRPr>
          </a:p>
        </p:txBody>
      </p:sp>
      <p:sp>
        <p:nvSpPr>
          <p:cNvPr id="984" name="Google Shape;984;p67"/>
          <p:cNvSpPr/>
          <p:nvPr/>
        </p:nvSpPr>
        <p:spPr>
          <a:xfrm>
            <a:off x="1691640" y="4206240"/>
            <a:ext cx="905256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850" i="0" u="none" strike="noStrike" cap="none">
                <a:solidFill>
                  <a:srgbClr val="5B6478"/>
                </a:solidFill>
                <a:latin typeface="Montserrat"/>
                <a:ea typeface="Montserrat"/>
                <a:cs typeface="Montserrat"/>
                <a:sym typeface="Montserrat"/>
              </a:rPr>
              <a:t>The Decision Lab — layered data revealed step by step, Seen vs. Unseen</a:t>
            </a:r>
            <a:endParaRPr sz="1850" i="0" u="none" strike="noStrike" cap="none">
              <a:solidFill>
                <a:schemeClr val="dk1"/>
              </a:solidFill>
              <a:latin typeface="Montserrat"/>
              <a:ea typeface="Montserrat"/>
              <a:cs typeface="Montserrat"/>
              <a:sym typeface="Montserrat"/>
            </a:endParaRPr>
          </a:p>
        </p:txBody>
      </p:sp>
      <p:sp>
        <p:nvSpPr>
          <p:cNvPr id="985" name="Google Shape;985;p67"/>
          <p:cNvSpPr/>
          <p:nvPr/>
        </p:nvSpPr>
        <p:spPr>
          <a:xfrm>
            <a:off x="548640" y="493776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67"/>
          <p:cNvSpPr/>
          <p:nvPr/>
        </p:nvSpPr>
        <p:spPr>
          <a:xfrm>
            <a:off x="777240" y="519379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 name="Google Shape;987;p67" descr="preencoded.png"/>
          <p:cNvPicPr preferRelativeResize="0"/>
          <p:nvPr/>
        </p:nvPicPr>
        <p:blipFill rotWithShape="1">
          <a:blip r:embed="rId5">
            <a:alphaModFix/>
          </a:blip>
          <a:srcRect/>
          <a:stretch/>
        </p:blipFill>
        <p:spPr>
          <a:xfrm>
            <a:off x="879653" y="5296205"/>
            <a:ext cx="526694" cy="526694"/>
          </a:xfrm>
          <a:prstGeom prst="rect">
            <a:avLst/>
          </a:prstGeom>
          <a:noFill/>
          <a:ln>
            <a:noFill/>
          </a:ln>
        </p:spPr>
      </p:pic>
      <p:sp>
        <p:nvSpPr>
          <p:cNvPr id="988" name="Google Shape;988;p67"/>
          <p:cNvSpPr/>
          <p:nvPr/>
        </p:nvSpPr>
        <p:spPr>
          <a:xfrm>
            <a:off x="1691654" y="5120649"/>
            <a:ext cx="23775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2000"/>
              <a:buFont typeface="Oswald"/>
              <a:buNone/>
            </a:pPr>
            <a:r>
              <a:rPr lang="en-US" sz="2600" b="1" i="0" u="none" strike="noStrike" cap="none">
                <a:solidFill>
                  <a:srgbClr val="214291"/>
                </a:solidFill>
                <a:latin typeface="Montserrat"/>
                <a:ea typeface="Montserrat"/>
                <a:cs typeface="Montserrat"/>
                <a:sym typeface="Montserrat"/>
              </a:rPr>
              <a:t>DISCOVER</a:t>
            </a:r>
            <a:endParaRPr sz="2600" i="0" u="none" strike="noStrike" cap="none">
              <a:solidFill>
                <a:schemeClr val="dk1"/>
              </a:solidFill>
              <a:latin typeface="Montserrat"/>
              <a:ea typeface="Montserrat"/>
              <a:cs typeface="Montserrat"/>
              <a:sym typeface="Montserrat"/>
            </a:endParaRPr>
          </a:p>
        </p:txBody>
      </p:sp>
      <p:sp>
        <p:nvSpPr>
          <p:cNvPr id="989" name="Google Shape;989;p67"/>
          <p:cNvSpPr/>
          <p:nvPr/>
        </p:nvSpPr>
        <p:spPr>
          <a:xfrm>
            <a:off x="4191000" y="5120650"/>
            <a:ext cx="44868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300"/>
              <a:buFont typeface="Calibri"/>
              <a:buNone/>
            </a:pPr>
            <a:r>
              <a:rPr lang="en-US" sz="2200" b="1" i="0" u="none" strike="noStrike" cap="none">
                <a:solidFill>
                  <a:srgbClr val="F16631"/>
                </a:solidFill>
                <a:latin typeface="Montserrat"/>
                <a:ea typeface="Montserrat"/>
                <a:cs typeface="Montserrat"/>
                <a:sym typeface="Montserrat"/>
              </a:rPr>
              <a:t>DECIDE &amp; DEFEND</a:t>
            </a:r>
            <a:endParaRPr sz="2200" i="0" u="none" strike="noStrike" cap="none">
              <a:solidFill>
                <a:schemeClr val="dk1"/>
              </a:solidFill>
              <a:latin typeface="Montserrat"/>
              <a:ea typeface="Montserrat"/>
              <a:cs typeface="Montserrat"/>
              <a:sym typeface="Montserrat"/>
            </a:endParaRPr>
          </a:p>
        </p:txBody>
      </p:sp>
      <p:sp>
        <p:nvSpPr>
          <p:cNvPr id="990" name="Google Shape;990;p67"/>
          <p:cNvSpPr/>
          <p:nvPr/>
        </p:nvSpPr>
        <p:spPr>
          <a:xfrm>
            <a:off x="1691640" y="5623560"/>
            <a:ext cx="905256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850" i="0" u="none" strike="noStrike" cap="none">
                <a:solidFill>
                  <a:srgbClr val="5B6478"/>
                </a:solidFill>
                <a:latin typeface="Montserrat"/>
                <a:ea typeface="Montserrat"/>
                <a:cs typeface="Montserrat"/>
                <a:sym typeface="Montserrat"/>
              </a:rPr>
              <a:t>A Structured Academic Controversy — argue a position, then synthesize</a:t>
            </a:r>
            <a:endParaRPr sz="1850" i="0" u="none" strike="noStrike" cap="none">
              <a:solidFill>
                <a:schemeClr val="dk1"/>
              </a:solidFill>
              <a:latin typeface="Montserrat"/>
              <a:ea typeface="Montserrat"/>
              <a:cs typeface="Montserrat"/>
              <a:sym typeface="Montserrat"/>
            </a:endParaRPr>
          </a:p>
        </p:txBody>
      </p:sp>
      <p:sp>
        <p:nvSpPr>
          <p:cNvPr id="991" name="Google Shape;991;p67"/>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992" name="Google Shape;992;p67"/>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6</a:t>
            </a:r>
            <a:endParaRPr sz="9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8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8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97"/>
        <p:cNvGrpSpPr/>
        <p:nvPr/>
      </p:nvGrpSpPr>
      <p:grpSpPr>
        <a:xfrm>
          <a:off x="0" y="0"/>
          <a:ext cx="0" cy="0"/>
          <a:chOff x="0" y="0"/>
          <a:chExt cx="0" cy="0"/>
        </a:xfrm>
      </p:grpSpPr>
      <p:pic>
        <p:nvPicPr>
          <p:cNvPr id="998" name="Google Shape;998;p68"/>
          <p:cNvPicPr preferRelativeResize="0"/>
          <p:nvPr/>
        </p:nvPicPr>
        <p:blipFill>
          <a:blip r:embed="rId3">
            <a:alphaModFix/>
          </a:blip>
          <a:stretch>
            <a:fillRect/>
          </a:stretch>
        </p:blipFill>
        <p:spPr>
          <a:xfrm>
            <a:off x="152400" y="152400"/>
            <a:ext cx="11887203" cy="5527057"/>
          </a:xfrm>
          <a:prstGeom prst="rect">
            <a:avLst/>
          </a:prstGeom>
          <a:noFill/>
          <a:ln>
            <a:noFill/>
          </a:ln>
          <a:effectLst>
            <a:outerShdw blurRad="57150" dist="19050" dir="5400000" algn="bl" rotWithShape="0">
              <a:srgbClr val="000000">
                <a:alpha val="50000"/>
              </a:srgbClr>
            </a:outerShdw>
          </a:effectLst>
        </p:spPr>
      </p:pic>
      <p:sp>
        <p:nvSpPr>
          <p:cNvPr id="999" name="Google Shape;999;p68"/>
          <p:cNvSpPr txBox="1"/>
          <p:nvPr/>
        </p:nvSpPr>
        <p:spPr>
          <a:xfrm>
            <a:off x="235600" y="692975"/>
            <a:ext cx="5227500" cy="571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2500">
                <a:solidFill>
                  <a:srgbClr val="F16631"/>
                </a:solidFill>
                <a:latin typeface="Montserrat Black"/>
                <a:ea typeface="Montserrat Black"/>
                <a:cs typeface="Montserrat Black"/>
                <a:sym typeface="Montserrat Black"/>
              </a:rPr>
              <a:t>TEACHERS.FEE.ORG</a:t>
            </a:r>
            <a:endParaRPr sz="2500">
              <a:solidFill>
                <a:srgbClr val="F16631"/>
              </a:solidFill>
              <a:latin typeface="Montserrat Black"/>
              <a:ea typeface="Montserrat Black"/>
              <a:cs typeface="Montserrat Black"/>
              <a:sym typeface="Montserrat Black"/>
            </a:endParaRPr>
          </a:p>
        </p:txBody>
      </p:sp>
      <p:pic>
        <p:nvPicPr>
          <p:cNvPr id="1000" name="Google Shape;1000;p68"/>
          <p:cNvPicPr preferRelativeResize="0"/>
          <p:nvPr/>
        </p:nvPicPr>
        <p:blipFill>
          <a:blip r:embed="rId4">
            <a:alphaModFix/>
          </a:blip>
          <a:stretch>
            <a:fillRect/>
          </a:stretch>
        </p:blipFill>
        <p:spPr>
          <a:xfrm>
            <a:off x="9696965" y="3831258"/>
            <a:ext cx="1780152" cy="1787052"/>
          </a:xfrm>
          <a:prstGeom prst="rect">
            <a:avLst/>
          </a:prstGeom>
          <a:noFill/>
          <a:ln w="25400" cap="flat" cmpd="sng">
            <a:solidFill>
              <a:srgbClr val="595959"/>
            </a:solidFill>
            <a:prstDash val="solid"/>
            <a:round/>
            <a:headEnd type="none" w="sm" len="sm"/>
            <a:tailEnd type="none" w="sm" len="sm"/>
          </a:ln>
        </p:spPr>
      </p:pic>
      <p:pic>
        <p:nvPicPr>
          <p:cNvPr id="1001" name="Google Shape;1001;p68"/>
          <p:cNvPicPr preferRelativeResize="0"/>
          <p:nvPr/>
        </p:nvPicPr>
        <p:blipFill>
          <a:blip r:embed="rId5">
            <a:alphaModFix/>
          </a:blip>
          <a:stretch>
            <a:fillRect/>
          </a:stretch>
        </p:blipFill>
        <p:spPr>
          <a:xfrm>
            <a:off x="9134463" y="692963"/>
            <a:ext cx="2905125" cy="3019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06"/>
        <p:cNvGrpSpPr/>
        <p:nvPr/>
      </p:nvGrpSpPr>
      <p:grpSpPr>
        <a:xfrm>
          <a:off x="0" y="0"/>
          <a:ext cx="0" cy="0"/>
          <a:chOff x="0" y="0"/>
          <a:chExt cx="0" cy="0"/>
        </a:xfrm>
      </p:grpSpPr>
      <p:sp>
        <p:nvSpPr>
          <p:cNvPr id="1007" name="Google Shape;1007;p69"/>
          <p:cNvSpPr/>
          <p:nvPr/>
        </p:nvSpPr>
        <p:spPr>
          <a:xfrm rot="5400000">
            <a:off x="9820304" y="0"/>
            <a:ext cx="2371800" cy="23718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8" name="Google Shape;1008;p69"/>
          <p:cNvSpPr txBox="1"/>
          <p:nvPr/>
        </p:nvSpPr>
        <p:spPr>
          <a:xfrm rot="2700000">
            <a:off x="9620400" y="514953"/>
            <a:ext cx="3335140" cy="77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US"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009" name="Google Shape;1009;p69" descr="poll-type-id">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id="1010" name="Google Shape;1010;p69" descr="title-id"/>
          <p:cNvSpPr txBox="1"/>
          <p:nvPr/>
        </p:nvSpPr>
        <p:spPr>
          <a:xfrm>
            <a:off x="3112851" y="1760838"/>
            <a:ext cx="8486100" cy="23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5B5B5B"/>
                </a:solidFill>
                <a:latin typeface="Inter"/>
                <a:ea typeface="Inter"/>
                <a:cs typeface="Inter"/>
                <a:sym typeface="Inter"/>
              </a:rPr>
              <a:t>When your students play a classroom trading or negotiation game, what usually decides the price they agree to?</a:t>
            </a:r>
            <a:endParaRPr sz="2400" b="1">
              <a:solidFill>
                <a:srgbClr val="5B5B5B"/>
              </a:solidFill>
              <a:latin typeface="Inter"/>
              <a:ea typeface="Inter"/>
              <a:cs typeface="Inter"/>
              <a:sym typeface="Inter"/>
            </a:endParaRPr>
          </a:p>
        </p:txBody>
      </p:sp>
      <p:sp>
        <p:nvSpPr>
          <p:cNvPr id="1011" name="Google Shape;1011;p69"/>
          <p:cNvSpPr/>
          <p:nvPr/>
        </p:nvSpPr>
        <p:spPr>
          <a:xfrm>
            <a:off x="0" y="5820032"/>
            <a:ext cx="12192000" cy="10380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12" name="Google Shape;1012;p69"/>
          <p:cNvSpPr txBox="1"/>
          <p:nvPr/>
        </p:nvSpPr>
        <p:spPr>
          <a:xfrm>
            <a:off x="741155" y="5820032"/>
            <a:ext cx="9264300" cy="103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rgbClr val="FFFFFF"/>
                </a:solidFill>
                <a:latin typeface="Inter"/>
                <a:ea typeface="Inter"/>
                <a:cs typeface="Inter"/>
                <a:sym typeface="Inter"/>
              </a:rPr>
              <a:t>Presenting with animations, GIFs or speaker notes? Enable our </a:t>
            </a:r>
            <a:r>
              <a:rPr lang="en-US"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013" name="Google Shape;1013;p69"/>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id="1014" name="Google Shape;1014;p69" descr="logo-id">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1019"/>
        <p:cNvGrpSpPr/>
        <p:nvPr/>
      </p:nvGrpSpPr>
      <p:grpSpPr>
        <a:xfrm>
          <a:off x="0" y="0"/>
          <a:ext cx="0" cy="0"/>
          <a:chOff x="0" y="0"/>
          <a:chExt cx="0" cy="0"/>
        </a:xfrm>
      </p:grpSpPr>
      <p:sp>
        <p:nvSpPr>
          <p:cNvPr id="1020" name="Google Shape;1020;p70"/>
          <p:cNvSpPr/>
          <p:nvPr/>
        </p:nvSpPr>
        <p:spPr>
          <a:xfrm>
            <a:off x="822960" y="1051560"/>
            <a:ext cx="1280160" cy="128016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1" name="Google Shape;1021;p70" descr="preencoded.png"/>
          <p:cNvPicPr preferRelativeResize="0"/>
          <p:nvPr/>
        </p:nvPicPr>
        <p:blipFill rotWithShape="1">
          <a:blip r:embed="rId3">
            <a:alphaModFix/>
          </a:blip>
          <a:srcRect/>
          <a:stretch/>
        </p:blipFill>
        <p:spPr>
          <a:xfrm>
            <a:off x="1002182" y="1230782"/>
            <a:ext cx="921715" cy="921715"/>
          </a:xfrm>
          <a:prstGeom prst="rect">
            <a:avLst/>
          </a:prstGeom>
          <a:noFill/>
          <a:ln>
            <a:noFill/>
          </a:ln>
        </p:spPr>
      </p:pic>
      <p:sp>
        <p:nvSpPr>
          <p:cNvPr id="1022" name="Google Shape;1022;p70"/>
          <p:cNvSpPr/>
          <p:nvPr/>
        </p:nvSpPr>
        <p:spPr>
          <a:xfrm>
            <a:off x="822960" y="2514600"/>
            <a:ext cx="9144000" cy="4114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500"/>
              <a:buFont typeface="Calibri"/>
              <a:buNone/>
            </a:pPr>
            <a:r>
              <a:rPr lang="en-US" sz="1500" b="1" i="0" u="none" strike="noStrike" cap="none">
                <a:solidFill>
                  <a:srgbClr val="D4A017"/>
                </a:solidFill>
                <a:latin typeface="Calibri"/>
                <a:ea typeface="Calibri"/>
                <a:cs typeface="Calibri"/>
                <a:sym typeface="Calibri"/>
              </a:rPr>
              <a:t>PART ONE</a:t>
            </a:r>
            <a:endParaRPr sz="1500" b="0" i="0" u="none" strike="noStrike" cap="none">
              <a:solidFill>
                <a:schemeClr val="dk1"/>
              </a:solidFill>
              <a:latin typeface="Calibri"/>
              <a:ea typeface="Calibri"/>
              <a:cs typeface="Calibri"/>
              <a:sym typeface="Calibri"/>
            </a:endParaRPr>
          </a:p>
        </p:txBody>
      </p:sp>
      <p:sp>
        <p:nvSpPr>
          <p:cNvPr id="1023" name="Google Shape;1023;p70"/>
          <p:cNvSpPr/>
          <p:nvPr/>
        </p:nvSpPr>
        <p:spPr>
          <a:xfrm>
            <a:off x="822960" y="2926080"/>
            <a:ext cx="10424160" cy="12344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700"/>
              <a:buFont typeface="Oswald"/>
              <a:buNone/>
            </a:pPr>
            <a:r>
              <a:rPr lang="en-US" sz="3700" b="1" i="0" u="none" strike="noStrike" cap="none">
                <a:solidFill>
                  <a:srgbClr val="FFFFFF"/>
                </a:solidFill>
                <a:latin typeface="Oswald"/>
                <a:ea typeface="Oswald"/>
                <a:cs typeface="Oswald"/>
                <a:sym typeface="Oswald"/>
              </a:rPr>
              <a:t>DRIP: Pricing, Anchors &amp; the Relativity Trap</a:t>
            </a:r>
            <a:endParaRPr sz="3700" b="0" i="0" u="none" strike="noStrike" cap="none">
              <a:solidFill>
                <a:schemeClr val="dk1"/>
              </a:solidFill>
              <a:latin typeface="Calibri"/>
              <a:ea typeface="Calibri"/>
              <a:cs typeface="Calibri"/>
              <a:sym typeface="Calibri"/>
            </a:endParaRPr>
          </a:p>
        </p:txBody>
      </p:sp>
      <p:sp>
        <p:nvSpPr>
          <p:cNvPr id="1024" name="Google Shape;1024;p70"/>
          <p:cNvSpPr/>
          <p:nvPr/>
        </p:nvSpPr>
        <p:spPr>
          <a:xfrm>
            <a:off x="822960" y="4206240"/>
            <a:ext cx="99669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1500"/>
              <a:buFont typeface="Calibri"/>
              <a:buNone/>
            </a:pPr>
            <a:r>
              <a:rPr lang="en-US" sz="1900" i="0" u="none" strike="noStrike" cap="none">
                <a:solidFill>
                  <a:srgbClr val="D9E2F5"/>
                </a:solidFill>
                <a:latin typeface="Montserrat"/>
                <a:ea typeface="Montserrat"/>
                <a:cs typeface="Montserrat"/>
                <a:sym typeface="Montserrat"/>
              </a:rPr>
              <a:t>Live demo lesson: Is Oxygen Included? Pricing and Behavioral Economics</a:t>
            </a:r>
            <a:endParaRPr sz="1900" i="0" u="none" strike="noStrike" cap="none">
              <a:solidFill>
                <a:schemeClr val="dk1"/>
              </a:solidFill>
              <a:latin typeface="Montserrat"/>
              <a:ea typeface="Montserrat"/>
              <a:cs typeface="Montserrat"/>
              <a:sym typeface="Montserrat"/>
            </a:endParaRPr>
          </a:p>
        </p:txBody>
      </p:sp>
      <p:sp>
        <p:nvSpPr>
          <p:cNvPr id="1025" name="Google Shape;1025;p70"/>
          <p:cNvSpPr/>
          <p:nvPr/>
        </p:nvSpPr>
        <p:spPr>
          <a:xfrm>
            <a:off x="822960" y="4937760"/>
            <a:ext cx="7132320" cy="457200"/>
          </a:xfrm>
          <a:prstGeom prst="roundRect">
            <a:avLst>
              <a:gd name="adj" fmla="val 50000"/>
            </a:avLst>
          </a:prstGeom>
          <a:solidFill>
            <a:srgbClr val="162C63"/>
          </a:solidFill>
          <a:ln w="12700" cap="flat" cmpd="sng">
            <a:solidFill>
              <a:srgbClr val="3E5A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0"/>
          <p:cNvSpPr/>
          <p:nvPr/>
        </p:nvSpPr>
        <p:spPr>
          <a:xfrm>
            <a:off x="1005840" y="4937760"/>
            <a:ext cx="676656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300"/>
              <a:buFont typeface="Calibri"/>
              <a:buNone/>
            </a:pPr>
            <a:r>
              <a:rPr lang="en-US" sz="1300" b="1" i="0" u="none" strike="noStrike" cap="none">
                <a:solidFill>
                  <a:srgbClr val="D4A017"/>
                </a:solidFill>
                <a:latin typeface="Calibri"/>
                <a:ea typeface="Calibri"/>
                <a:cs typeface="Calibri"/>
                <a:sym typeface="Calibri"/>
              </a:rPr>
              <a:t>FRAMEWORK PHASE: EXPLORE — The Economic Puzzle</a:t>
            </a:r>
            <a:endParaRPr sz="1300" b="0" i="0" u="none" strike="noStrike" cap="none">
              <a:solidFill>
                <a:schemeClr val="dk1"/>
              </a:solidFill>
              <a:latin typeface="Calibri"/>
              <a:ea typeface="Calibri"/>
              <a:cs typeface="Calibri"/>
              <a:sym typeface="Calibri"/>
            </a:endParaRPr>
          </a:p>
        </p:txBody>
      </p:sp>
      <p:sp>
        <p:nvSpPr>
          <p:cNvPr id="1027" name="Google Shape;1027;p70"/>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028" name="Google Shape;1028;p70"/>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8</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33"/>
        <p:cNvGrpSpPr/>
        <p:nvPr/>
      </p:nvGrpSpPr>
      <p:grpSpPr>
        <a:xfrm>
          <a:off x="0" y="0"/>
          <a:ext cx="0" cy="0"/>
          <a:chOff x="0" y="0"/>
          <a:chExt cx="0" cy="0"/>
        </a:xfrm>
      </p:grpSpPr>
      <p:pic>
        <p:nvPicPr>
          <p:cNvPr id="1034" name="Google Shape;1034;p71" descr="Stop wasting money on hidden travel fees! From airlines, transportation to hotels, many charges go unnoticed—but we’ll show you how to spot and avoid them. Save money and travel smarter with these insider tips and tricks!&#10;&#10;📌 WHAT I USE FOR ALL MY TRAVEL NEEDS:&#10;&#10;🛌 Cheap Hostels: https://hostelworld.tpo.mx/tiyFWGIq&#10;✈️  Affordable Flights: https://skyscanner.pxf.io/qW4o2O&#10;📦 Travel Package Deals: https://expedia.tpo.mx/aQOb21Zp&#10;📦 Travel Package Deals: https://expedia.tpo.mx/aQOb21Zp&#10;🎟️ Unique Tours &amp; Experiences: https://getyourguide.tpo.mx/pjG4ttTg&#10;🚌 Inexpensive buses, trains and ferries in Asia: https://12go.tpo.mx/AGhKaLEt&#10;🛡️ Best Travel Insurance Coverage: &#10;https://safetywing.com/?referenceID=25113952&amp;utm_source=25113952&amp;utm_medium=Ambassador&#10;⭐ Honest Travel Reviews: https://tripadvisor.tpo.mx/o1MMqsNN&#10;📱 Stay connected anywhere (eSIMs): https://saily.tpo.mx/iY6Oqv9Q&#10;🔒 Secure internet while traveling (NordVPN): https://go.nordvpn.net/SHAnz&#10;💰 Travel banking with low fees: https://wise.prf.hn/l/0eR3dVk/&#10;&#10;📷 My Camera Gear:&#10;&#10;Main Camera: https://amzn.to/4aUmUUI&#10;Backup Camera: https://amzn.to/4j02YBG&#10;Wireless Mic: https://amzn.to/4pFGkkz&#10;Wide angle lens: https://amzn.to/490BMhN&#10;Prime Lens: https://amzn.to/4p6z8gl&#10;Telephoto Lens: https://amzn.to/4sal9sL&#10;Camera Bag 1: https://amzn.to/48IDPrN&#10;Camera Bag 2: https://amzn.to/4s7RJvm&#10;Mini Tripod: https://amzn.to/490CWcS&#10;Video Tripod: https://amzn.to/3KAdPpq&#10;Photography Tripod: https://amzn.to/4aitXGr&#10;Drone: https://amzn.to/48XpgPV&#10;Drone ND Filters: https://amzn.to/3L7NIpR\&#10;&#10;❤️‍🔥  If you like these videos, support me by becoming one of my patrons to keep this channel going:&#10;https://www.patreon.com/arjayneyra&#10;&#10;☕ Get me coffee while I edit these YouTube videos &amp; get a shoutout: https://buymeacoffee.com/arjayneyra&#10;&#10;BE A PART OF THE ADVENTURE BY FUELLING IT:  https://www.paypal.com/donate/?hosted_button_id=C2K4GVTJ6HLDU&#10;&#10;This is where I get my music. Sign up here: &#10;https://share.epidemicsound.com/litqtu&#10;&#10;Join this channel to get access to perks:&#10;https://www.youtube.com/channel/UCGloEV_XBzi-3Fp2hSnKVWg/join&#10;&#10;SUBSCRIBE to my channel for more videos!" title="Hidden Travel Fees Airlines &amp; Hotels Don’t Tell You">
            <a:hlinkClick r:id="rId3"/>
          </p:cNvPr>
          <p:cNvPicPr preferRelativeResize="0"/>
          <p:nvPr/>
        </p:nvPicPr>
        <p:blipFill>
          <a:blip r:embed="rId4">
            <a:alphaModFix/>
          </a:blip>
          <a:stretch>
            <a:fillRect/>
          </a:stretch>
        </p:blipFill>
        <p:spPr>
          <a:xfrm>
            <a:off x="1221312" y="454350"/>
            <a:ext cx="9749375" cy="5484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9"/>
        <p:cNvGrpSpPr/>
        <p:nvPr/>
      </p:nvGrpSpPr>
      <p:grpSpPr>
        <a:xfrm>
          <a:off x="0" y="0"/>
          <a:ext cx="0" cy="0"/>
          <a:chOff x="0" y="0"/>
          <a:chExt cx="0" cy="0"/>
        </a:xfrm>
      </p:grpSpPr>
      <p:sp>
        <p:nvSpPr>
          <p:cNvPr id="1040" name="Google Shape;1040;p72"/>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HOOK QUESTION — ANSWER COLD, BEFORE READING</a:t>
            </a:r>
            <a:endParaRPr sz="1300" b="0" i="0" u="none" strike="noStrike" cap="none">
              <a:solidFill>
                <a:schemeClr val="dk1"/>
              </a:solidFill>
              <a:latin typeface="Calibri"/>
              <a:ea typeface="Calibri"/>
              <a:cs typeface="Calibri"/>
              <a:sym typeface="Calibri"/>
            </a:endParaRPr>
          </a:p>
        </p:txBody>
      </p:sp>
      <p:sp>
        <p:nvSpPr>
          <p:cNvPr id="1041" name="Google Shape;1041;p72"/>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800"/>
              <a:buFont typeface="Oswald"/>
              <a:buNone/>
            </a:pPr>
            <a:r>
              <a:rPr lang="en-US" sz="2800" b="1" i="0" u="none" strike="noStrike" cap="none">
                <a:solidFill>
                  <a:srgbClr val="1B2340"/>
                </a:solidFill>
                <a:latin typeface="Oswald"/>
                <a:ea typeface="Oswald"/>
                <a:cs typeface="Oswald"/>
                <a:sym typeface="Oswald"/>
              </a:rPr>
              <a:t>How Does a $199 Flight Become $340?</a:t>
            </a:r>
            <a:endParaRPr sz="2800" b="0" i="0" u="none" strike="noStrike" cap="none">
              <a:solidFill>
                <a:schemeClr val="dk1"/>
              </a:solidFill>
              <a:latin typeface="Calibri"/>
              <a:ea typeface="Calibri"/>
              <a:cs typeface="Calibri"/>
              <a:sym typeface="Calibri"/>
            </a:endParaRPr>
          </a:p>
        </p:txBody>
      </p:sp>
      <p:sp>
        <p:nvSpPr>
          <p:cNvPr id="1042" name="Google Shape;1042;p72"/>
          <p:cNvSpPr/>
          <p:nvPr/>
        </p:nvSpPr>
        <p:spPr>
          <a:xfrm>
            <a:off x="548640" y="1600200"/>
            <a:ext cx="3931920" cy="3657600"/>
          </a:xfrm>
          <a:prstGeom prst="roundRect">
            <a:avLst>
              <a:gd name="adj" fmla="val 2000"/>
            </a:avLst>
          </a:prstGeom>
          <a:solidFill>
            <a:srgbClr val="214291"/>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43" name="Google Shape;1043;p72" descr="preencoded.png"/>
          <p:cNvPicPr preferRelativeResize="0"/>
          <p:nvPr/>
        </p:nvPicPr>
        <p:blipFill rotWithShape="1">
          <a:blip r:embed="rId3">
            <a:alphaModFix/>
          </a:blip>
          <a:srcRect/>
          <a:stretch/>
        </p:blipFill>
        <p:spPr>
          <a:xfrm>
            <a:off x="2148840" y="1920240"/>
            <a:ext cx="731520" cy="731520"/>
          </a:xfrm>
          <a:prstGeom prst="rect">
            <a:avLst/>
          </a:prstGeom>
          <a:noFill/>
          <a:ln>
            <a:noFill/>
          </a:ln>
        </p:spPr>
      </p:pic>
      <p:sp>
        <p:nvSpPr>
          <p:cNvPr id="1044" name="Google Shape;1044;p72"/>
          <p:cNvSpPr/>
          <p:nvPr/>
        </p:nvSpPr>
        <p:spPr>
          <a:xfrm>
            <a:off x="548640" y="2788920"/>
            <a:ext cx="3931920" cy="6400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9FB3E8"/>
              </a:buClr>
              <a:buSzPts val="3400"/>
              <a:buFont typeface="Oswald"/>
              <a:buNone/>
            </a:pPr>
            <a:r>
              <a:rPr lang="en-US" sz="3400" b="1" i="0" u="none" strike="noStrike" cap="none">
                <a:solidFill>
                  <a:srgbClr val="9FB3E8"/>
                </a:solidFill>
                <a:latin typeface="Oswald"/>
                <a:ea typeface="Oswald"/>
                <a:cs typeface="Oswald"/>
                <a:sym typeface="Oswald"/>
              </a:rPr>
              <a:t>$199</a:t>
            </a:r>
            <a:endParaRPr sz="3400" b="0" i="0" u="none" strike="noStrike" cap="none">
              <a:solidFill>
                <a:schemeClr val="dk1"/>
              </a:solidFill>
              <a:latin typeface="Calibri"/>
              <a:ea typeface="Calibri"/>
              <a:cs typeface="Calibri"/>
              <a:sym typeface="Calibri"/>
            </a:endParaRPr>
          </a:p>
        </p:txBody>
      </p:sp>
      <p:sp>
        <p:nvSpPr>
          <p:cNvPr id="1045" name="Google Shape;1045;p72"/>
          <p:cNvSpPr/>
          <p:nvPr/>
        </p:nvSpPr>
        <p:spPr>
          <a:xfrm>
            <a:off x="548640" y="3383280"/>
            <a:ext cx="3931920" cy="27432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9FB3E8"/>
              </a:buClr>
              <a:buSzPts val="1200"/>
              <a:buFont typeface="Calibri"/>
              <a:buNone/>
            </a:pPr>
            <a:r>
              <a:rPr lang="en-US" sz="1200" b="0" i="0" u="none" strike="noStrike" cap="none">
                <a:solidFill>
                  <a:srgbClr val="9FB3E8"/>
                </a:solidFill>
                <a:latin typeface="Calibri"/>
                <a:ea typeface="Calibri"/>
                <a:cs typeface="Calibri"/>
                <a:sym typeface="Calibri"/>
              </a:rPr>
              <a:t>advertised fare</a:t>
            </a:r>
            <a:endParaRPr sz="1200" b="0" i="0" u="none" strike="noStrike" cap="none">
              <a:solidFill>
                <a:schemeClr val="dk1"/>
              </a:solidFill>
              <a:latin typeface="Calibri"/>
              <a:ea typeface="Calibri"/>
              <a:cs typeface="Calibri"/>
              <a:sym typeface="Calibri"/>
            </a:endParaRPr>
          </a:p>
        </p:txBody>
      </p:sp>
      <p:pic>
        <p:nvPicPr>
          <p:cNvPr id="1046" name="Google Shape;1046;p72" descr="preencoded.png"/>
          <p:cNvPicPr preferRelativeResize="0"/>
          <p:nvPr/>
        </p:nvPicPr>
        <p:blipFill rotWithShape="1">
          <a:blip r:embed="rId4">
            <a:alphaModFix/>
          </a:blip>
          <a:srcRect/>
          <a:stretch/>
        </p:blipFill>
        <p:spPr>
          <a:xfrm>
            <a:off x="2331720" y="3703320"/>
            <a:ext cx="365760" cy="365760"/>
          </a:xfrm>
          <a:prstGeom prst="rect">
            <a:avLst/>
          </a:prstGeom>
          <a:noFill/>
          <a:ln>
            <a:noFill/>
          </a:ln>
        </p:spPr>
      </p:pic>
      <p:sp>
        <p:nvSpPr>
          <p:cNvPr id="1047" name="Google Shape;1047;p72"/>
          <p:cNvSpPr/>
          <p:nvPr/>
        </p:nvSpPr>
        <p:spPr>
          <a:xfrm>
            <a:off x="548640" y="4114800"/>
            <a:ext cx="3931920" cy="6400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4A017"/>
              </a:buClr>
              <a:buSzPts val="3400"/>
              <a:buFont typeface="Oswald"/>
              <a:buNone/>
            </a:pPr>
            <a:r>
              <a:rPr lang="en-US" sz="3400" b="1" i="0" u="none" strike="noStrike" cap="none">
                <a:solidFill>
                  <a:srgbClr val="D4A017"/>
                </a:solidFill>
                <a:latin typeface="Oswald"/>
                <a:ea typeface="Oswald"/>
                <a:cs typeface="Oswald"/>
                <a:sym typeface="Oswald"/>
              </a:rPr>
              <a:t>$340</a:t>
            </a:r>
            <a:endParaRPr sz="3400" b="0" i="0" u="none" strike="noStrike" cap="none">
              <a:solidFill>
                <a:schemeClr val="dk1"/>
              </a:solidFill>
              <a:latin typeface="Calibri"/>
              <a:ea typeface="Calibri"/>
              <a:cs typeface="Calibri"/>
              <a:sym typeface="Calibri"/>
            </a:endParaRPr>
          </a:p>
        </p:txBody>
      </p:sp>
      <p:sp>
        <p:nvSpPr>
          <p:cNvPr id="1048" name="Google Shape;1048;p72"/>
          <p:cNvSpPr/>
          <p:nvPr/>
        </p:nvSpPr>
        <p:spPr>
          <a:xfrm>
            <a:off x="548640" y="4709160"/>
            <a:ext cx="3931920" cy="27432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9FB3E8"/>
              </a:buClr>
              <a:buSzPts val="1200"/>
              <a:buFont typeface="Calibri"/>
              <a:buNone/>
            </a:pPr>
            <a:r>
              <a:rPr lang="en-US" sz="1200" b="0" i="0" u="none" strike="noStrike" cap="none">
                <a:solidFill>
                  <a:srgbClr val="9FB3E8"/>
                </a:solidFill>
                <a:latin typeface="Calibri"/>
                <a:ea typeface="Calibri"/>
                <a:cs typeface="Calibri"/>
                <a:sym typeface="Calibri"/>
              </a:rPr>
              <a:t>what you actually pay</a:t>
            </a:r>
            <a:endParaRPr sz="1200" b="0" i="0" u="none" strike="noStrike" cap="none">
              <a:solidFill>
                <a:schemeClr val="dk1"/>
              </a:solidFill>
              <a:latin typeface="Calibri"/>
              <a:ea typeface="Calibri"/>
              <a:cs typeface="Calibri"/>
              <a:sym typeface="Calibri"/>
            </a:endParaRPr>
          </a:p>
        </p:txBody>
      </p:sp>
      <p:sp>
        <p:nvSpPr>
          <p:cNvPr id="1049" name="Google Shape;1049;p72"/>
          <p:cNvSpPr/>
          <p:nvPr/>
        </p:nvSpPr>
        <p:spPr>
          <a:xfrm>
            <a:off x="4892040" y="1600200"/>
            <a:ext cx="6675120" cy="1554480"/>
          </a:xfrm>
          <a:prstGeom prst="roundRect">
            <a:avLst>
              <a:gd name="adj" fmla="val 4706"/>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2"/>
          <p:cNvSpPr/>
          <p:nvPr/>
        </p:nvSpPr>
        <p:spPr>
          <a:xfrm>
            <a:off x="5120640" y="1709928"/>
            <a:ext cx="621792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HOOK QUESTION (COLD)</a:t>
            </a:r>
            <a:endParaRPr sz="1100" b="0" i="0" u="none" strike="noStrike" cap="none">
              <a:solidFill>
                <a:schemeClr val="dk1"/>
              </a:solidFill>
              <a:latin typeface="Calibri"/>
              <a:ea typeface="Calibri"/>
              <a:cs typeface="Calibri"/>
              <a:sym typeface="Calibri"/>
            </a:endParaRPr>
          </a:p>
        </p:txBody>
      </p:sp>
      <p:sp>
        <p:nvSpPr>
          <p:cNvPr id="1051" name="Google Shape;1051;p72"/>
          <p:cNvSpPr/>
          <p:nvPr/>
        </p:nvSpPr>
        <p:spPr>
          <a:xfrm>
            <a:off x="5120640" y="2002536"/>
            <a:ext cx="6217920" cy="10515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2000" i="1" u="none" strike="noStrike" cap="none">
                <a:solidFill>
                  <a:srgbClr val="1B2340"/>
                </a:solidFill>
                <a:latin typeface="Montserrat"/>
                <a:ea typeface="Montserrat"/>
                <a:cs typeface="Montserrat"/>
                <a:sym typeface="Montserrat"/>
              </a:rPr>
              <a:t>Before we read anything: why do you think the price grows between the ad and the checkout button</a:t>
            </a:r>
            <a:r>
              <a:rPr lang="en-US" sz="2000" i="1">
                <a:solidFill>
                  <a:srgbClr val="1B2340"/>
                </a:solidFill>
                <a:latin typeface="Montserrat"/>
                <a:ea typeface="Montserrat"/>
                <a:cs typeface="Montserrat"/>
                <a:sym typeface="Montserrat"/>
              </a:rPr>
              <a:t>, </a:t>
            </a:r>
            <a:r>
              <a:rPr lang="en-US" sz="2000" i="1" u="none" strike="noStrike" cap="none">
                <a:solidFill>
                  <a:srgbClr val="1B2340"/>
                </a:solidFill>
                <a:latin typeface="Montserrat"/>
                <a:ea typeface="Montserrat"/>
                <a:cs typeface="Montserrat"/>
                <a:sym typeface="Montserrat"/>
              </a:rPr>
              <a:t>and is that a </a:t>
            </a:r>
            <a:r>
              <a:rPr lang="en-US" sz="2000" i="1">
                <a:solidFill>
                  <a:srgbClr val="1B2340"/>
                </a:solidFill>
                <a:latin typeface="Montserrat"/>
                <a:ea typeface="Montserrat"/>
                <a:cs typeface="Montserrat"/>
                <a:sym typeface="Montserrat"/>
              </a:rPr>
              <a:t>“</a:t>
            </a:r>
            <a:r>
              <a:rPr lang="en-US" sz="2000" i="1" u="none" strike="noStrike" cap="none">
                <a:solidFill>
                  <a:srgbClr val="1B2340"/>
                </a:solidFill>
                <a:latin typeface="Montserrat"/>
                <a:ea typeface="Montserrat"/>
                <a:cs typeface="Montserrat"/>
                <a:sym typeface="Montserrat"/>
              </a:rPr>
              <a:t>fair</a:t>
            </a:r>
            <a:r>
              <a:rPr lang="en-US" sz="2000" i="1">
                <a:solidFill>
                  <a:srgbClr val="1B2340"/>
                </a:solidFill>
                <a:latin typeface="Montserrat"/>
                <a:ea typeface="Montserrat"/>
                <a:cs typeface="Montserrat"/>
                <a:sym typeface="Montserrat"/>
              </a:rPr>
              <a:t>”</a:t>
            </a:r>
            <a:r>
              <a:rPr lang="en-US" sz="2000" i="1" u="none" strike="noStrike" cap="none">
                <a:solidFill>
                  <a:srgbClr val="1B2340"/>
                </a:solidFill>
                <a:latin typeface="Montserrat"/>
                <a:ea typeface="Montserrat"/>
                <a:cs typeface="Montserrat"/>
                <a:sym typeface="Montserrat"/>
              </a:rPr>
              <a:t> way to sell a ticket?</a:t>
            </a:r>
            <a:endParaRPr sz="2000" i="0" u="none" strike="noStrike" cap="none">
              <a:solidFill>
                <a:schemeClr val="dk1"/>
              </a:solidFill>
              <a:latin typeface="Montserrat"/>
              <a:ea typeface="Montserrat"/>
              <a:cs typeface="Montserrat"/>
              <a:sym typeface="Montserrat"/>
            </a:endParaRPr>
          </a:p>
        </p:txBody>
      </p:sp>
      <p:sp>
        <p:nvSpPr>
          <p:cNvPr id="1052" name="Google Shape;1052;p72"/>
          <p:cNvSpPr/>
          <p:nvPr/>
        </p:nvSpPr>
        <p:spPr>
          <a:xfrm>
            <a:off x="5120640" y="3611880"/>
            <a:ext cx="6217800" cy="548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250"/>
              <a:buFont typeface="Calibri"/>
              <a:buNone/>
            </a:pPr>
            <a:r>
              <a:rPr lang="en-US" sz="1950" i="1" u="none" strike="noStrike" cap="none">
                <a:solidFill>
                  <a:srgbClr val="5B6478"/>
                </a:solidFill>
                <a:latin typeface="Montserrat"/>
                <a:ea typeface="Montserrat"/>
                <a:cs typeface="Montserrat"/>
                <a:sym typeface="Montserrat"/>
              </a:rPr>
              <a:t>Answer this before the reading. We'll come back to your first instinct after we've unpacked the psychology behind it.</a:t>
            </a:r>
            <a:endParaRPr sz="1950" i="0" u="none" strike="noStrike" cap="none">
              <a:solidFill>
                <a:schemeClr val="dk1"/>
              </a:solidFill>
              <a:latin typeface="Montserrat"/>
              <a:ea typeface="Montserrat"/>
              <a:cs typeface="Montserrat"/>
              <a:sym typeface="Montserrat"/>
            </a:endParaRPr>
          </a:p>
        </p:txBody>
      </p:sp>
      <p:sp>
        <p:nvSpPr>
          <p:cNvPr id="1053" name="Google Shape;1053;p72"/>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054" name="Google Shape;1054;p72"/>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9</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9"/>
        <p:cNvGrpSpPr/>
        <p:nvPr/>
      </p:nvGrpSpPr>
      <p:grpSpPr>
        <a:xfrm>
          <a:off x="0" y="0"/>
          <a:ext cx="0" cy="0"/>
          <a:chOff x="0" y="0"/>
          <a:chExt cx="0" cy="0"/>
        </a:xfrm>
      </p:grpSpPr>
      <p:sp>
        <p:nvSpPr>
          <p:cNvPr id="1060" name="Google Shape;1060;p73"/>
          <p:cNvSpPr/>
          <p:nvPr/>
        </p:nvSpPr>
        <p:spPr>
          <a:xfrm rot="5400000">
            <a:off x="9820304" y="0"/>
            <a:ext cx="2371800" cy="23718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1" name="Google Shape;1061;p73"/>
          <p:cNvSpPr txBox="1"/>
          <p:nvPr/>
        </p:nvSpPr>
        <p:spPr>
          <a:xfrm rot="2700000">
            <a:off x="9620400" y="514953"/>
            <a:ext cx="3335140" cy="77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US"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062" name="Google Shape;1062;p73" descr="poll-type-id">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id="1063" name="Google Shape;1063;p73" descr="title-id"/>
          <p:cNvSpPr txBox="1"/>
          <p:nvPr/>
        </p:nvSpPr>
        <p:spPr>
          <a:xfrm>
            <a:off x="3112851" y="1760838"/>
            <a:ext cx="8486100" cy="23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solidFill>
                  <a:srgbClr val="5B5B5B"/>
                </a:solidFill>
                <a:latin typeface="Inter"/>
                <a:ea typeface="Inter"/>
                <a:cs typeface="Inter"/>
                <a:sym typeface="Inter"/>
              </a:rPr>
              <a:t>Word cloud: In one word, how does it feel when a price grows at checkout?</a:t>
            </a:r>
            <a:endParaRPr sz="3600" b="1">
              <a:solidFill>
                <a:srgbClr val="5B5B5B"/>
              </a:solidFill>
              <a:latin typeface="Inter"/>
              <a:ea typeface="Inter"/>
              <a:cs typeface="Inter"/>
              <a:sym typeface="Inter"/>
            </a:endParaRPr>
          </a:p>
        </p:txBody>
      </p:sp>
      <p:sp>
        <p:nvSpPr>
          <p:cNvPr id="1064" name="Google Shape;1064;p73"/>
          <p:cNvSpPr/>
          <p:nvPr/>
        </p:nvSpPr>
        <p:spPr>
          <a:xfrm>
            <a:off x="0" y="5820032"/>
            <a:ext cx="12192000" cy="10380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5" name="Google Shape;1065;p73"/>
          <p:cNvSpPr txBox="1"/>
          <p:nvPr/>
        </p:nvSpPr>
        <p:spPr>
          <a:xfrm>
            <a:off x="741155" y="5820032"/>
            <a:ext cx="9264300" cy="103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rgbClr val="FFFFFF"/>
                </a:solidFill>
                <a:latin typeface="Inter"/>
                <a:ea typeface="Inter"/>
                <a:cs typeface="Inter"/>
                <a:sym typeface="Inter"/>
              </a:rPr>
              <a:t>Presenting with animations, GIFs or speaker notes? Enable our </a:t>
            </a:r>
            <a:r>
              <a:rPr lang="en-US"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066" name="Google Shape;1066;p73"/>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id="1067" name="Google Shape;1067;p73" descr="logo-id">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2"/>
        <p:cNvGrpSpPr/>
        <p:nvPr/>
      </p:nvGrpSpPr>
      <p:grpSpPr>
        <a:xfrm>
          <a:off x="0" y="0"/>
          <a:ext cx="0" cy="0"/>
          <a:chOff x="0" y="0"/>
          <a:chExt cx="0" cy="0"/>
        </a:xfrm>
      </p:grpSpPr>
      <p:sp>
        <p:nvSpPr>
          <p:cNvPr id="1073" name="Google Shape;1073;p74"/>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PHASE 1 — THE READING</a:t>
            </a:r>
            <a:endParaRPr sz="1300" b="0" i="0" u="none" strike="noStrike" cap="none">
              <a:solidFill>
                <a:schemeClr val="dk1"/>
              </a:solidFill>
              <a:latin typeface="Calibri"/>
              <a:ea typeface="Calibri"/>
              <a:cs typeface="Calibri"/>
              <a:sym typeface="Calibri"/>
            </a:endParaRPr>
          </a:p>
        </p:txBody>
      </p:sp>
      <p:sp>
        <p:nvSpPr>
          <p:cNvPr id="1074" name="Google Shape;1074;p74"/>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Today's Article</a:t>
            </a:r>
            <a:endParaRPr sz="3000" i="0" u="none" strike="noStrike" cap="none">
              <a:solidFill>
                <a:schemeClr val="dk1"/>
              </a:solidFill>
              <a:latin typeface="Oswald"/>
              <a:ea typeface="Oswald"/>
              <a:cs typeface="Oswald"/>
              <a:sym typeface="Oswald"/>
            </a:endParaRPr>
          </a:p>
        </p:txBody>
      </p:sp>
      <p:sp>
        <p:nvSpPr>
          <p:cNvPr id="1075" name="Google Shape;1075;p74"/>
          <p:cNvSpPr/>
          <p:nvPr/>
        </p:nvSpPr>
        <p:spPr>
          <a:xfrm>
            <a:off x="548650" y="1508749"/>
            <a:ext cx="10607100" cy="1559700"/>
          </a:xfrm>
          <a:prstGeom prst="roundRect">
            <a:avLst>
              <a:gd name="adj" fmla="val 5161"/>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4"/>
          <p:cNvSpPr/>
          <p:nvPr/>
        </p:nvSpPr>
        <p:spPr>
          <a:xfrm>
            <a:off x="777240" y="1737360"/>
            <a:ext cx="777240" cy="77724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7" name="Google Shape;1077;p74" descr="preencoded.png"/>
          <p:cNvPicPr preferRelativeResize="0"/>
          <p:nvPr/>
        </p:nvPicPr>
        <p:blipFill rotWithShape="1">
          <a:blip r:embed="rId3">
            <a:alphaModFix/>
          </a:blip>
          <a:srcRect/>
          <a:stretch/>
        </p:blipFill>
        <p:spPr>
          <a:xfrm>
            <a:off x="886054" y="1846174"/>
            <a:ext cx="559613" cy="559613"/>
          </a:xfrm>
          <a:prstGeom prst="rect">
            <a:avLst/>
          </a:prstGeom>
          <a:noFill/>
          <a:ln>
            <a:noFill/>
          </a:ln>
        </p:spPr>
      </p:pic>
      <p:sp>
        <p:nvSpPr>
          <p:cNvPr id="1078" name="Google Shape;1078;p74"/>
          <p:cNvSpPr/>
          <p:nvPr/>
        </p:nvSpPr>
        <p:spPr>
          <a:xfrm>
            <a:off x="1737360" y="1673352"/>
            <a:ext cx="923544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800"/>
              <a:buFont typeface="Oswald"/>
              <a:buNone/>
            </a:pPr>
            <a:r>
              <a:rPr lang="en-US" sz="1800" b="1" i="0" u="none" strike="noStrike" cap="none">
                <a:solidFill>
                  <a:srgbClr val="1B2340"/>
                </a:solidFill>
                <a:latin typeface="Oswald"/>
                <a:ea typeface="Oswald"/>
                <a:cs typeface="Oswald"/>
                <a:sym typeface="Oswald"/>
              </a:rPr>
              <a:t>“Is Oxygen Included? Pricing and Behavioral Economics”</a:t>
            </a:r>
            <a:endParaRPr sz="1800" b="0" i="0" u="none" strike="noStrike" cap="none">
              <a:solidFill>
                <a:schemeClr val="dk1"/>
              </a:solidFill>
              <a:latin typeface="Calibri"/>
              <a:ea typeface="Calibri"/>
              <a:cs typeface="Calibri"/>
              <a:sym typeface="Calibri"/>
            </a:endParaRPr>
          </a:p>
        </p:txBody>
      </p:sp>
      <p:sp>
        <p:nvSpPr>
          <p:cNvPr id="1079" name="Google Shape;1079;p74"/>
          <p:cNvSpPr/>
          <p:nvPr/>
        </p:nvSpPr>
        <p:spPr>
          <a:xfrm>
            <a:off x="1737360" y="1996440"/>
            <a:ext cx="9235500" cy="3201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250" b="0" i="1" u="none" strike="noStrike" cap="none">
                <a:solidFill>
                  <a:srgbClr val="5B6478"/>
                </a:solidFill>
                <a:latin typeface="Calibri"/>
                <a:ea typeface="Calibri"/>
                <a:cs typeface="Calibri"/>
                <a:sym typeface="Calibri"/>
              </a:rPr>
              <a:t>Carl Coates  •  Econ4Everyone  •  March 4, 2026</a:t>
            </a:r>
            <a:endParaRPr sz="1250" b="0" i="0" u="none" strike="noStrike" cap="none">
              <a:solidFill>
                <a:schemeClr val="dk1"/>
              </a:solidFill>
              <a:latin typeface="Calibri"/>
              <a:ea typeface="Calibri"/>
              <a:cs typeface="Calibri"/>
              <a:sym typeface="Calibri"/>
            </a:endParaRPr>
          </a:p>
        </p:txBody>
      </p:sp>
      <p:sp>
        <p:nvSpPr>
          <p:cNvPr id="1080" name="Google Shape;1080;p74"/>
          <p:cNvSpPr/>
          <p:nvPr/>
        </p:nvSpPr>
        <p:spPr>
          <a:xfrm>
            <a:off x="1737360" y="2450592"/>
            <a:ext cx="9235440" cy="4114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150"/>
              <a:buFont typeface="Calibri"/>
              <a:buNone/>
            </a:pPr>
            <a:r>
              <a:rPr lang="en-US" sz="1550" i="0" u="none" strike="noStrike" cap="none">
                <a:solidFill>
                  <a:srgbClr val="1B2340"/>
                </a:solidFill>
                <a:latin typeface="Lexend"/>
                <a:ea typeface="Lexend"/>
                <a:cs typeface="Lexend"/>
                <a:sym typeface="Lexend"/>
              </a:rPr>
              <a:t>A firsthand account of a family flight booking that quietly grows from a budget-friendly fare into seat fees, baggage fees, and a forgotten “free” fast-lane subscription — used to explain unbundling in the airline industry.</a:t>
            </a:r>
            <a:endParaRPr sz="1550" i="0" u="none" strike="noStrike" cap="none">
              <a:solidFill>
                <a:schemeClr val="dk1"/>
              </a:solidFill>
              <a:latin typeface="Lexend"/>
              <a:ea typeface="Lexend"/>
              <a:cs typeface="Lexend"/>
              <a:sym typeface="Lexend"/>
            </a:endParaRPr>
          </a:p>
        </p:txBody>
      </p:sp>
      <p:sp>
        <p:nvSpPr>
          <p:cNvPr id="1081" name="Google Shape;1081;p74"/>
          <p:cNvSpPr/>
          <p:nvPr/>
        </p:nvSpPr>
        <p:spPr>
          <a:xfrm>
            <a:off x="548640" y="3154680"/>
            <a:ext cx="548640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Oswald"/>
                <a:ea typeface="Oswald"/>
                <a:cs typeface="Oswald"/>
                <a:sym typeface="Oswald"/>
              </a:rPr>
              <a:t>FOCUS QUESTION FOR THE READ</a:t>
            </a:r>
            <a:endParaRPr sz="1200" i="0" u="none" strike="noStrike" cap="none">
              <a:solidFill>
                <a:schemeClr val="dk1"/>
              </a:solidFill>
              <a:latin typeface="Oswald"/>
              <a:ea typeface="Oswald"/>
              <a:cs typeface="Oswald"/>
              <a:sym typeface="Oswald"/>
            </a:endParaRPr>
          </a:p>
        </p:txBody>
      </p:sp>
      <p:sp>
        <p:nvSpPr>
          <p:cNvPr id="1082" name="Google Shape;1082;p74"/>
          <p:cNvSpPr/>
          <p:nvPr/>
        </p:nvSpPr>
        <p:spPr>
          <a:xfrm>
            <a:off x="548650" y="3520458"/>
            <a:ext cx="10607100" cy="1915500"/>
          </a:xfrm>
          <a:prstGeom prst="roundRect">
            <a:avLst>
              <a:gd name="adj" fmla="val 6957"/>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4"/>
          <p:cNvSpPr/>
          <p:nvPr/>
        </p:nvSpPr>
        <p:spPr>
          <a:xfrm>
            <a:off x="777240" y="3630168"/>
            <a:ext cx="101498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FOCUS QUESTION</a:t>
            </a:r>
            <a:endParaRPr sz="1100" b="0" i="0" u="none" strike="noStrike" cap="none">
              <a:solidFill>
                <a:schemeClr val="dk1"/>
              </a:solidFill>
              <a:latin typeface="Calibri"/>
              <a:ea typeface="Calibri"/>
              <a:cs typeface="Calibri"/>
              <a:sym typeface="Calibri"/>
            </a:endParaRPr>
          </a:p>
        </p:txBody>
      </p:sp>
      <p:sp>
        <p:nvSpPr>
          <p:cNvPr id="1084" name="Google Shape;1084;p74"/>
          <p:cNvSpPr/>
          <p:nvPr/>
        </p:nvSpPr>
        <p:spPr>
          <a:xfrm>
            <a:off x="777240" y="4303776"/>
            <a:ext cx="10149900" cy="5487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2500" i="1" u="none" strike="noStrike" cap="none">
                <a:solidFill>
                  <a:srgbClr val="1B2340"/>
                </a:solidFill>
                <a:latin typeface="Lexend"/>
                <a:ea typeface="Lexend"/>
                <a:cs typeface="Lexend"/>
                <a:sym typeface="Lexend"/>
              </a:rPr>
              <a:t>As you read, watch for every moment the author feels a small win, followed by a small loss. What is he noticing — and what is he not noticing until later?</a:t>
            </a:r>
            <a:endParaRPr sz="2500" i="0" u="none" strike="noStrike" cap="none">
              <a:solidFill>
                <a:schemeClr val="dk1"/>
              </a:solidFill>
              <a:latin typeface="Lexend"/>
              <a:ea typeface="Lexend"/>
              <a:cs typeface="Lexend"/>
              <a:sym typeface="Lexend"/>
            </a:endParaRPr>
          </a:p>
        </p:txBody>
      </p:sp>
      <p:sp>
        <p:nvSpPr>
          <p:cNvPr id="1085" name="Google Shape;1085;p74"/>
          <p:cNvSpPr/>
          <p:nvPr/>
        </p:nvSpPr>
        <p:spPr>
          <a:xfrm>
            <a:off x="548640" y="4754880"/>
            <a:ext cx="1060704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endParaRPr sz="1250" b="0" i="0" u="none" strike="noStrike" cap="none">
              <a:solidFill>
                <a:schemeClr val="dk1"/>
              </a:solidFill>
              <a:latin typeface="Calibri"/>
              <a:ea typeface="Calibri"/>
              <a:cs typeface="Calibri"/>
              <a:sym typeface="Calibri"/>
            </a:endParaRPr>
          </a:p>
        </p:txBody>
      </p:sp>
      <p:sp>
        <p:nvSpPr>
          <p:cNvPr id="1086" name="Google Shape;1086;p74"/>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087" name="Google Shape;1087;p74"/>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10</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92"/>
        <p:cNvGrpSpPr/>
        <p:nvPr/>
      </p:nvGrpSpPr>
      <p:grpSpPr>
        <a:xfrm>
          <a:off x="0" y="0"/>
          <a:ext cx="0" cy="0"/>
          <a:chOff x="0" y="0"/>
          <a:chExt cx="0" cy="0"/>
        </a:xfrm>
      </p:grpSpPr>
      <p:pic>
        <p:nvPicPr>
          <p:cNvPr id="1093" name="Google Shape;1093;p75">
            <a:hlinkClick r:id="rId3"/>
          </p:cNvPr>
          <p:cNvPicPr preferRelativeResize="0"/>
          <p:nvPr/>
        </p:nvPicPr>
        <p:blipFill>
          <a:blip r:embed="rId4">
            <a:alphaModFix/>
          </a:blip>
          <a:stretch>
            <a:fillRect/>
          </a:stretch>
        </p:blipFill>
        <p:spPr>
          <a:xfrm>
            <a:off x="152400" y="152400"/>
            <a:ext cx="11887202" cy="5047990"/>
          </a:xfrm>
          <a:prstGeom prst="rect">
            <a:avLst/>
          </a:prstGeom>
          <a:noFill/>
          <a:ln>
            <a:noFill/>
          </a:ln>
          <a:effectLst>
            <a:outerShdw blurRad="57150" dist="19050" dir="5400000" algn="bl" rotWithShape="0">
              <a:srgbClr val="000000">
                <a:alpha val="50000"/>
              </a:srgbClr>
            </a:outerShdw>
          </a:effectLst>
        </p:spPr>
      </p:pic>
      <p:sp>
        <p:nvSpPr>
          <p:cNvPr id="1094" name="Google Shape;1094;p75"/>
          <p:cNvSpPr txBox="1"/>
          <p:nvPr/>
        </p:nvSpPr>
        <p:spPr>
          <a:xfrm>
            <a:off x="152400" y="5296850"/>
            <a:ext cx="8672400" cy="68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800" b="1">
                <a:solidFill>
                  <a:srgbClr val="214291"/>
                </a:solidFill>
                <a:latin typeface="Oswald"/>
                <a:ea typeface="Oswald"/>
                <a:cs typeface="Oswald"/>
                <a:sym typeface="Oswald"/>
              </a:rPr>
              <a:t>LET’S READ! 5-6 mins. (no video)</a:t>
            </a:r>
            <a:endParaRPr sz="3800" b="1">
              <a:solidFill>
                <a:srgbClr val="214291"/>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9"/>
        <p:cNvGrpSpPr/>
        <p:nvPr/>
      </p:nvGrpSpPr>
      <p:grpSpPr>
        <a:xfrm>
          <a:off x="0" y="0"/>
          <a:ext cx="0" cy="0"/>
          <a:chOff x="0" y="0"/>
          <a:chExt cx="0" cy="0"/>
        </a:xfrm>
      </p:grpSpPr>
      <p:sp>
        <p:nvSpPr>
          <p:cNvPr id="1100" name="Google Shape;1100;p76"/>
          <p:cNvSpPr/>
          <p:nvPr/>
        </p:nvSpPr>
        <p:spPr>
          <a:xfrm rot="5400000">
            <a:off x="9820304" y="0"/>
            <a:ext cx="2371800" cy="23718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1" name="Google Shape;1101;p76"/>
          <p:cNvSpPr txBox="1"/>
          <p:nvPr/>
        </p:nvSpPr>
        <p:spPr>
          <a:xfrm rot="2700000">
            <a:off x="9620400" y="514953"/>
            <a:ext cx="3335140" cy="77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US"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102" name="Google Shape;1102;p76" descr="poll-type-id">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id="1103" name="Google Shape;1103;p76" descr="title-id"/>
          <p:cNvSpPr txBox="1"/>
          <p:nvPr/>
        </p:nvSpPr>
        <p:spPr>
          <a:xfrm>
            <a:off x="3112851" y="1760838"/>
            <a:ext cx="8486100" cy="23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600" b="1">
                <a:solidFill>
                  <a:srgbClr val="5B5B5B"/>
                </a:solidFill>
                <a:latin typeface="Inter"/>
                <a:ea typeface="Inter"/>
                <a:cs typeface="Inter"/>
                <a:sym typeface="Inter"/>
              </a:rPr>
              <a:t>Discussion — where else have you seen unbundling (streaming add-ons, concert tickets, etc.)?</a:t>
            </a:r>
            <a:endParaRPr sz="2600" b="1">
              <a:solidFill>
                <a:srgbClr val="5B5B5B"/>
              </a:solidFill>
              <a:latin typeface="Inter"/>
              <a:ea typeface="Inter"/>
              <a:cs typeface="Inter"/>
              <a:sym typeface="Inter"/>
            </a:endParaRPr>
          </a:p>
        </p:txBody>
      </p:sp>
      <p:sp>
        <p:nvSpPr>
          <p:cNvPr id="1104" name="Google Shape;1104;p76"/>
          <p:cNvSpPr/>
          <p:nvPr/>
        </p:nvSpPr>
        <p:spPr>
          <a:xfrm>
            <a:off x="0" y="5820032"/>
            <a:ext cx="12192000" cy="10380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5" name="Google Shape;1105;p76"/>
          <p:cNvSpPr txBox="1"/>
          <p:nvPr/>
        </p:nvSpPr>
        <p:spPr>
          <a:xfrm>
            <a:off x="741155" y="5820032"/>
            <a:ext cx="9264300" cy="103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rgbClr val="FFFFFF"/>
                </a:solidFill>
                <a:latin typeface="Inter"/>
                <a:ea typeface="Inter"/>
                <a:cs typeface="Inter"/>
                <a:sym typeface="Inter"/>
              </a:rPr>
              <a:t>Presenting with animations, GIFs or speaker notes? Enable our </a:t>
            </a:r>
            <a:r>
              <a:rPr lang="en-US"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106" name="Google Shape;1106;p76"/>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id="1107" name="Google Shape;1107;p76" descr="logo-id">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4587"/>
        </a:solidFill>
        <a:effectLst/>
      </p:bgPr>
    </p:bg>
    <p:spTree>
      <p:nvGrpSpPr>
        <p:cNvPr id="1" name="Shape 147"/>
        <p:cNvGrpSpPr/>
        <p:nvPr/>
      </p:nvGrpSpPr>
      <p:grpSpPr>
        <a:xfrm>
          <a:off x="0" y="0"/>
          <a:ext cx="0" cy="0"/>
          <a:chOff x="0" y="0"/>
          <a:chExt cx="0" cy="0"/>
        </a:xfrm>
      </p:grpSpPr>
      <p:sp>
        <p:nvSpPr>
          <p:cNvPr id="148" name="Google Shape;148;p23"/>
          <p:cNvSpPr/>
          <p:nvPr/>
        </p:nvSpPr>
        <p:spPr>
          <a:xfrm>
            <a:off x="6175784" y="0"/>
            <a:ext cx="6096000" cy="6858000"/>
          </a:xfrm>
          <a:prstGeom prst="rect">
            <a:avLst/>
          </a:prstGeom>
          <a:solidFill>
            <a:srgbClr val="F4F6F9"/>
          </a:solidFill>
          <a:ln w="16925"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49" name="Google Shape;149;p23"/>
          <p:cNvSpPr/>
          <p:nvPr/>
        </p:nvSpPr>
        <p:spPr>
          <a:xfrm>
            <a:off x="219467" y="109733"/>
            <a:ext cx="5684100" cy="1353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4800"/>
              <a:buFont typeface="Montserrat"/>
              <a:buNone/>
            </a:pPr>
            <a:r>
              <a:rPr lang="en-US" sz="7300" b="1" i="0" u="none" strike="noStrike" cap="none">
                <a:solidFill>
                  <a:schemeClr val="lt1"/>
                </a:solidFill>
                <a:latin typeface="Montserrat"/>
                <a:ea typeface="Montserrat"/>
                <a:cs typeface="Montserrat"/>
                <a:sym typeface="Montserrat"/>
              </a:rPr>
              <a:t>"I, Pencil"</a:t>
            </a:r>
            <a:endParaRPr sz="7300" b="0" i="0" u="none" strike="noStrike" cap="none">
              <a:solidFill>
                <a:schemeClr val="lt1"/>
              </a:solidFill>
              <a:latin typeface="Montserrat"/>
              <a:ea typeface="Montserrat"/>
              <a:cs typeface="Montserrat"/>
              <a:sym typeface="Montserrat"/>
            </a:endParaRPr>
          </a:p>
        </p:txBody>
      </p:sp>
      <p:sp>
        <p:nvSpPr>
          <p:cNvPr id="150" name="Google Shape;150;p23"/>
          <p:cNvSpPr/>
          <p:nvPr/>
        </p:nvSpPr>
        <p:spPr>
          <a:xfrm>
            <a:off x="459596" y="2408600"/>
            <a:ext cx="5364300" cy="548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D6E4F0"/>
              </a:buClr>
              <a:buSzPts val="1900"/>
              <a:buFont typeface="Montserrat"/>
              <a:buNone/>
            </a:pPr>
            <a:r>
              <a:rPr lang="en-US" sz="3200" b="0" i="1" u="none" strike="noStrike" cap="none">
                <a:solidFill>
                  <a:schemeClr val="lt1"/>
                </a:solidFill>
                <a:latin typeface="Montserrat"/>
                <a:ea typeface="Montserrat"/>
                <a:cs typeface="Montserrat"/>
                <a:sym typeface="Montserrat"/>
              </a:rPr>
              <a:t>A simple story with a powerful lesson by FEE Founder Leonard Read</a:t>
            </a:r>
            <a:endParaRPr sz="3200" b="0" i="0" u="none" strike="noStrike" cap="none">
              <a:solidFill>
                <a:schemeClr val="lt1"/>
              </a:solidFill>
              <a:latin typeface="Montserrat"/>
              <a:ea typeface="Montserrat"/>
              <a:cs typeface="Montserrat"/>
              <a:sym typeface="Montserrat"/>
            </a:endParaRPr>
          </a:p>
        </p:txBody>
      </p:sp>
      <p:sp>
        <p:nvSpPr>
          <p:cNvPr id="151" name="Google Shape;151;p23"/>
          <p:cNvSpPr/>
          <p:nvPr/>
        </p:nvSpPr>
        <p:spPr>
          <a:xfrm>
            <a:off x="219667" y="3903100"/>
            <a:ext cx="5684100" cy="1571100"/>
          </a:xfrm>
          <a:prstGeom prst="rect">
            <a:avLst/>
          </a:prstGeom>
          <a:solidFill>
            <a:srgbClr val="2D54A5"/>
          </a:solidFill>
          <a:ln w="25400" cap="flat" cmpd="sng">
            <a:solidFill>
              <a:schemeClr val="lt1">
                <a:alpha val="50199"/>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52" name="Google Shape;152;p23"/>
          <p:cNvSpPr/>
          <p:nvPr/>
        </p:nvSpPr>
        <p:spPr>
          <a:xfrm>
            <a:off x="393900" y="4261900"/>
            <a:ext cx="5684100" cy="853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C9A84C"/>
              </a:buClr>
              <a:buSzPts val="1500"/>
              <a:buFont typeface="Montserrat"/>
              <a:buNone/>
            </a:pPr>
            <a:r>
              <a:rPr lang="en-US" sz="2900" b="0" i="1" u="none" strike="noStrike" cap="none">
                <a:solidFill>
                  <a:schemeClr val="lt1"/>
                </a:solidFill>
                <a:latin typeface="Montserrat"/>
                <a:ea typeface="Montserrat"/>
                <a:cs typeface="Montserrat"/>
                <a:sym typeface="Montserrat"/>
              </a:rPr>
              <a:t>"No single person on earth knows</a:t>
            </a:r>
            <a:r>
              <a:rPr lang="en-US" sz="2900" b="0" i="0" u="none" strike="noStrike" cap="none">
                <a:solidFill>
                  <a:schemeClr val="lt1"/>
                </a:solidFill>
                <a:latin typeface="Montserrat"/>
                <a:ea typeface="Montserrat"/>
                <a:cs typeface="Montserrat"/>
                <a:sym typeface="Montserrat"/>
              </a:rPr>
              <a:t> </a:t>
            </a:r>
            <a:r>
              <a:rPr lang="en-US" sz="2900" b="0" i="1" u="none" strike="noStrike" cap="none">
                <a:solidFill>
                  <a:schemeClr val="lt1"/>
                </a:solidFill>
                <a:latin typeface="Montserrat"/>
                <a:ea typeface="Montserrat"/>
                <a:cs typeface="Montserrat"/>
                <a:sym typeface="Montserrat"/>
              </a:rPr>
              <a:t>how to make a pencil from scratch."</a:t>
            </a:r>
            <a:endParaRPr sz="2900" b="0" i="0" u="none" strike="noStrike" cap="none">
              <a:solidFill>
                <a:schemeClr val="lt1"/>
              </a:solidFill>
              <a:latin typeface="Montserrat"/>
              <a:ea typeface="Montserrat"/>
              <a:cs typeface="Montserrat"/>
              <a:sym typeface="Montserrat"/>
            </a:endParaRPr>
          </a:p>
        </p:txBody>
      </p:sp>
      <p:sp>
        <p:nvSpPr>
          <p:cNvPr id="153" name="Google Shape;153;p23"/>
          <p:cNvSpPr/>
          <p:nvPr/>
        </p:nvSpPr>
        <p:spPr>
          <a:xfrm>
            <a:off x="6400800" y="1280160"/>
            <a:ext cx="5425500" cy="6705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2E4A6A"/>
              </a:buClr>
              <a:buSzPts val="1500"/>
              <a:buFont typeface="Montserrat"/>
              <a:buNone/>
            </a:pPr>
            <a:endParaRPr sz="1500" b="0" i="0" u="none" strike="noStrike" cap="none">
              <a:solidFill>
                <a:schemeClr val="dk1"/>
              </a:solidFill>
              <a:latin typeface="Montserrat"/>
              <a:ea typeface="Montserrat"/>
              <a:cs typeface="Montserrat"/>
              <a:sym typeface="Montserrat"/>
            </a:endParaRPr>
          </a:p>
        </p:txBody>
      </p:sp>
      <p:sp>
        <p:nvSpPr>
          <p:cNvPr id="154" name="Google Shape;154;p23"/>
          <p:cNvSpPr/>
          <p:nvPr/>
        </p:nvSpPr>
        <p:spPr>
          <a:xfrm>
            <a:off x="6400800" y="-255100"/>
            <a:ext cx="5791200" cy="24384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300" b="1">
                <a:solidFill>
                  <a:srgbClr val="0C2340"/>
                </a:solidFill>
                <a:latin typeface="Montserrat"/>
                <a:ea typeface="Montserrat"/>
                <a:cs typeface="Montserrat"/>
                <a:sym typeface="Montserrat"/>
              </a:rPr>
              <a:t>Making a pencil takes t</a:t>
            </a:r>
            <a:r>
              <a:rPr lang="en-US" sz="2300" b="1" i="0" u="none" strike="noStrike" cap="none">
                <a:solidFill>
                  <a:srgbClr val="0C2340"/>
                </a:solidFill>
                <a:latin typeface="Montserrat"/>
                <a:ea typeface="Montserrat"/>
                <a:cs typeface="Montserrat"/>
                <a:sym typeface="Montserrat"/>
              </a:rPr>
              <a:t>housands of people across the world, each contributing a small piece. No central authority coordinates any of it. </a:t>
            </a:r>
            <a:endParaRPr sz="2300" b="1" i="0" u="none" strike="noStrike" cap="none">
              <a:solidFill>
                <a:srgbClr val="0C2340"/>
              </a:solidFill>
              <a:latin typeface="Montserrat"/>
              <a:ea typeface="Montserrat"/>
              <a:cs typeface="Montserrat"/>
              <a:sym typeface="Montserrat"/>
            </a:endParaRPr>
          </a:p>
        </p:txBody>
      </p:sp>
      <p:pic>
        <p:nvPicPr>
          <p:cNvPr id="155" name="Google Shape;155;p23"/>
          <p:cNvPicPr preferRelativeResize="0"/>
          <p:nvPr/>
        </p:nvPicPr>
        <p:blipFill rotWithShape="1">
          <a:blip r:embed="rId3">
            <a:alphaModFix/>
          </a:blip>
          <a:srcRect/>
          <a:stretch/>
        </p:blipFill>
        <p:spPr>
          <a:xfrm>
            <a:off x="7692600" y="1830700"/>
            <a:ext cx="3207916" cy="4809505"/>
          </a:xfrm>
          <a:prstGeom prst="rect">
            <a:avLst/>
          </a:prstGeom>
          <a:noFill/>
          <a:ln w="50800" cap="flat" cmpd="sng">
            <a:solidFill>
              <a:schemeClr val="accent1"/>
            </a:solidFill>
            <a:prstDash val="solid"/>
            <a:round/>
            <a:headEnd type="none" w="sm" len="sm"/>
            <a:tailEnd type="none" w="sm" len="sm"/>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12"/>
        <p:cNvGrpSpPr/>
        <p:nvPr/>
      </p:nvGrpSpPr>
      <p:grpSpPr>
        <a:xfrm>
          <a:off x="0" y="0"/>
          <a:ext cx="0" cy="0"/>
          <a:chOff x="0" y="0"/>
          <a:chExt cx="0" cy="0"/>
        </a:xfrm>
      </p:grpSpPr>
      <p:sp>
        <p:nvSpPr>
          <p:cNvPr id="1113" name="Google Shape;1113;p77"/>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PHASE 2 — THE DECISION LAB  •  LAYER 1 OF 4</a:t>
            </a:r>
            <a:endParaRPr sz="1300" b="0" i="0" u="none" strike="noStrike" cap="none">
              <a:solidFill>
                <a:schemeClr val="dk1"/>
              </a:solidFill>
              <a:latin typeface="Calibri"/>
              <a:ea typeface="Calibri"/>
              <a:cs typeface="Calibri"/>
              <a:sym typeface="Calibri"/>
            </a:endParaRPr>
          </a:p>
        </p:txBody>
      </p:sp>
      <p:sp>
        <p:nvSpPr>
          <p:cNvPr id="1114" name="Google Shape;1114;p77"/>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What You See and What You Don't</a:t>
            </a:r>
            <a:endParaRPr sz="2700" b="0" i="0" u="none" strike="noStrike" cap="none">
              <a:solidFill>
                <a:schemeClr val="dk1"/>
              </a:solidFill>
              <a:latin typeface="Calibri"/>
              <a:ea typeface="Calibri"/>
              <a:cs typeface="Calibri"/>
              <a:sym typeface="Calibri"/>
            </a:endParaRPr>
          </a:p>
        </p:txBody>
      </p:sp>
      <p:sp>
        <p:nvSpPr>
          <p:cNvPr id="1115" name="Google Shape;1115;p77"/>
          <p:cNvSpPr/>
          <p:nvPr/>
        </p:nvSpPr>
        <p:spPr>
          <a:xfrm>
            <a:off x="548640" y="141732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6" name="Google Shape;1116;p77" descr="preencoded.png"/>
          <p:cNvPicPr preferRelativeResize="0"/>
          <p:nvPr/>
        </p:nvPicPr>
        <p:blipFill rotWithShape="1">
          <a:blip r:embed="rId3">
            <a:alphaModFix/>
          </a:blip>
          <a:srcRect/>
          <a:stretch/>
        </p:blipFill>
        <p:spPr>
          <a:xfrm>
            <a:off x="638251" y="1506931"/>
            <a:ext cx="460858" cy="460858"/>
          </a:xfrm>
          <a:prstGeom prst="rect">
            <a:avLst/>
          </a:prstGeom>
          <a:noFill/>
          <a:ln>
            <a:noFill/>
          </a:ln>
        </p:spPr>
      </p:pic>
      <p:sp>
        <p:nvSpPr>
          <p:cNvPr id="1117" name="Google Shape;1117;p77"/>
          <p:cNvSpPr/>
          <p:nvPr/>
        </p:nvSpPr>
        <p:spPr>
          <a:xfrm>
            <a:off x="1371600" y="1417320"/>
            <a:ext cx="95097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400"/>
              <a:buFont typeface="Calibri"/>
              <a:buNone/>
            </a:pPr>
            <a:r>
              <a:rPr lang="en-US" sz="2000" i="0" u="none" strike="noStrike" cap="none">
                <a:solidFill>
                  <a:srgbClr val="1B2340"/>
                </a:solidFill>
                <a:latin typeface="Oswald"/>
                <a:ea typeface="Oswald"/>
                <a:cs typeface="Oswald"/>
                <a:sym typeface="Oswald"/>
              </a:rPr>
              <a:t>At the moment of the ad, here is everything the traveler in the article can evaluate:</a:t>
            </a:r>
            <a:endParaRPr sz="2000" i="0" u="none" strike="noStrike" cap="none">
              <a:solidFill>
                <a:schemeClr val="dk1"/>
              </a:solidFill>
              <a:latin typeface="Oswald"/>
              <a:ea typeface="Oswald"/>
              <a:cs typeface="Oswald"/>
              <a:sym typeface="Oswald"/>
            </a:endParaRPr>
          </a:p>
        </p:txBody>
      </p:sp>
      <p:graphicFrame>
        <p:nvGraphicFramePr>
          <p:cNvPr id="1118" name="Google Shape;1118;p77"/>
          <p:cNvGraphicFramePr/>
          <p:nvPr/>
        </p:nvGraphicFramePr>
        <p:xfrm>
          <a:off x="548640" y="2148840"/>
          <a:ext cx="3000000" cy="3000000"/>
        </p:xfrm>
        <a:graphic>
          <a:graphicData uri="http://schemas.openxmlformats.org/drawingml/2006/table">
            <a:tbl>
              <a:tblPr>
                <a:noFill/>
                <a:tableStyleId>{E5C21FFA-027A-4112-B62F-677D415971CC}</a:tableStyleId>
              </a:tblPr>
              <a:tblGrid>
                <a:gridCol w="4937750">
                  <a:extLst>
                    <a:ext uri="{9D8B030D-6E8A-4147-A177-3AD203B41FA5}">
                      <a16:colId xmlns:a16="http://schemas.microsoft.com/office/drawing/2014/main" val="20000"/>
                    </a:ext>
                  </a:extLst>
                </a:gridCol>
                <a:gridCol w="5669275">
                  <a:extLst>
                    <a:ext uri="{9D8B030D-6E8A-4147-A177-3AD203B41FA5}">
                      <a16:colId xmlns:a16="http://schemas.microsoft.com/office/drawing/2014/main" val="20001"/>
                    </a:ext>
                  </a:extLst>
                </a:gridCol>
              </a:tblGrid>
              <a:tr h="594350">
                <a:tc>
                  <a:txBody>
                    <a:bodyPr/>
                    <a:lstStyle/>
                    <a:p>
                      <a:pPr marL="0" marR="0" lvl="0" indent="0" algn="ctr" rtl="0">
                        <a:spcBef>
                          <a:spcPts val="0"/>
                        </a:spcBef>
                        <a:spcAft>
                          <a:spcPts val="0"/>
                        </a:spcAft>
                        <a:buClr>
                          <a:srgbClr val="FFFFFF"/>
                        </a:buClr>
                        <a:buSzPts val="1300"/>
                        <a:buFont typeface="Calibri"/>
                        <a:buNone/>
                      </a:pPr>
                      <a:r>
                        <a:rPr lang="en-US" sz="1300" b="1" u="none" strike="noStrike" cap="none">
                          <a:solidFill>
                            <a:srgbClr val="FFFFFF"/>
                          </a:solidFill>
                        </a:rPr>
                        <a:t>SEEN</a:t>
                      </a:r>
                      <a:endParaRPr sz="1300" u="none" strike="noStrike" cap="none"/>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214291"/>
                    </a:solidFill>
                  </a:tcPr>
                </a:tc>
                <a:tc>
                  <a:txBody>
                    <a:bodyPr/>
                    <a:lstStyle/>
                    <a:p>
                      <a:pPr marL="0" marR="0" lvl="0" indent="0" algn="ctr" rtl="0">
                        <a:spcBef>
                          <a:spcPts val="0"/>
                        </a:spcBef>
                        <a:spcAft>
                          <a:spcPts val="0"/>
                        </a:spcAft>
                        <a:buClr>
                          <a:srgbClr val="FFFFFF"/>
                        </a:buClr>
                        <a:buSzPts val="1300"/>
                        <a:buFont typeface="Calibri"/>
                        <a:buNone/>
                      </a:pPr>
                      <a:r>
                        <a:rPr lang="en-US" sz="1300" b="1" u="none" strike="noStrike" cap="none">
                          <a:solidFill>
                            <a:srgbClr val="FFFFFF"/>
                          </a:solidFill>
                        </a:rPr>
                        <a:t>UNSEEN (revealed later)</a:t>
                      </a:r>
                      <a:endParaRPr sz="1300" u="none" strike="noStrike" cap="none"/>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16631"/>
                    </a:solidFill>
                  </a:tcPr>
                </a:tc>
                <a:extLst>
                  <a:ext uri="{0D108BD9-81ED-4DB2-BD59-A6C34878D82A}">
                    <a16:rowId xmlns:a16="http://schemas.microsoft.com/office/drawing/2014/main" val="10000"/>
                  </a:ext>
                </a:extLst>
              </a:tr>
              <a:tr h="594350">
                <a:tc>
                  <a:txBody>
                    <a:bodyPr/>
                    <a:lstStyle/>
                    <a:p>
                      <a:pPr marL="0" marR="0" lvl="0" indent="0" algn="l" rtl="0">
                        <a:spcBef>
                          <a:spcPts val="0"/>
                        </a:spcBef>
                        <a:spcAft>
                          <a:spcPts val="0"/>
                        </a:spcAft>
                        <a:buClr>
                          <a:srgbClr val="1B2340"/>
                        </a:buClr>
                        <a:buSzPts val="1300"/>
                        <a:buFont typeface="Calibri"/>
                        <a:buNone/>
                      </a:pPr>
                      <a:r>
                        <a:rPr lang="en-US" sz="1800" u="none" strike="noStrike" cap="none">
                          <a:solidFill>
                            <a:srgbClr val="1B2340"/>
                          </a:solidFill>
                          <a:latin typeface="Oswald"/>
                          <a:ea typeface="Oswald"/>
                          <a:cs typeface="Oswald"/>
                          <a:sym typeface="Oswald"/>
                        </a:rPr>
                        <a:t>Base fare: $199</a:t>
                      </a:r>
                      <a:endParaRPr sz="1800" u="none" strike="noStrike" cap="none">
                        <a:latin typeface="Oswald"/>
                        <a:ea typeface="Oswald"/>
                        <a:cs typeface="Oswald"/>
                        <a:sym typeface="Oswald"/>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300"/>
                        <a:buFont typeface="Calibri"/>
                        <a:buNone/>
                      </a:pPr>
                      <a:r>
                        <a:rPr lang="en-US" sz="1800" u="none" strike="noStrike" cap="none">
                          <a:solidFill>
                            <a:srgbClr val="1B2340"/>
                          </a:solidFill>
                          <a:latin typeface="Oswald"/>
                          <a:ea typeface="Oswald"/>
                          <a:cs typeface="Oswald"/>
                          <a:sym typeface="Oswald"/>
                        </a:rPr>
                        <a:t>Seat selection fee</a:t>
                      </a:r>
                      <a:endParaRPr sz="1800" u="none" strike="noStrike" cap="none">
                        <a:latin typeface="Oswald"/>
                        <a:ea typeface="Oswald"/>
                        <a:cs typeface="Oswald"/>
                        <a:sym typeface="Oswald"/>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3EC"/>
                    </a:solidFill>
                  </a:tcPr>
                </a:tc>
                <a:extLst>
                  <a:ext uri="{0D108BD9-81ED-4DB2-BD59-A6C34878D82A}">
                    <a16:rowId xmlns:a16="http://schemas.microsoft.com/office/drawing/2014/main" val="10001"/>
                  </a:ext>
                </a:extLst>
              </a:tr>
              <a:tr h="594350">
                <a:tc>
                  <a:txBody>
                    <a:bodyPr/>
                    <a:lstStyle/>
                    <a:p>
                      <a:pPr marL="0" marR="0" lvl="0" indent="0" algn="l" rtl="0">
                        <a:spcBef>
                          <a:spcPts val="0"/>
                        </a:spcBef>
                        <a:spcAft>
                          <a:spcPts val="0"/>
                        </a:spcAft>
                        <a:buClr>
                          <a:srgbClr val="1B2340"/>
                        </a:buClr>
                        <a:buSzPts val="1300"/>
                        <a:buFont typeface="Calibri"/>
                        <a:buNone/>
                      </a:pPr>
                      <a:r>
                        <a:rPr lang="en-US" sz="1800" u="none" strike="noStrike" cap="none">
                          <a:solidFill>
                            <a:srgbClr val="1B2340"/>
                          </a:solidFill>
                          <a:latin typeface="Oswald"/>
                          <a:ea typeface="Oswald"/>
                          <a:cs typeface="Oswald"/>
                          <a:sym typeface="Oswald"/>
                        </a:rPr>
                        <a:t>Flight times &amp; destination</a:t>
                      </a:r>
                      <a:endParaRPr sz="1800" u="none" strike="noStrike" cap="none">
                        <a:latin typeface="Oswald"/>
                        <a:ea typeface="Oswald"/>
                        <a:cs typeface="Oswald"/>
                        <a:sym typeface="Oswald"/>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300"/>
                        <a:buFont typeface="Calibri"/>
                        <a:buNone/>
                      </a:pPr>
                      <a:r>
                        <a:rPr lang="en-US" sz="1800" u="none" strike="noStrike" cap="none">
                          <a:solidFill>
                            <a:srgbClr val="1B2340"/>
                          </a:solidFill>
                          <a:latin typeface="Oswald"/>
                          <a:ea typeface="Oswald"/>
                          <a:cs typeface="Oswald"/>
                          <a:sym typeface="Oswald"/>
                        </a:rPr>
                        <a:t>Checked and carry-on baggage fees</a:t>
                      </a:r>
                      <a:endParaRPr sz="1800" u="none" strike="noStrike" cap="none">
                        <a:latin typeface="Oswald"/>
                        <a:ea typeface="Oswald"/>
                        <a:cs typeface="Oswald"/>
                        <a:sym typeface="Oswald"/>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3EC"/>
                    </a:solidFill>
                  </a:tcPr>
                </a:tc>
                <a:extLst>
                  <a:ext uri="{0D108BD9-81ED-4DB2-BD59-A6C34878D82A}">
                    <a16:rowId xmlns:a16="http://schemas.microsoft.com/office/drawing/2014/main" val="10002"/>
                  </a:ext>
                </a:extLst>
              </a:tr>
              <a:tr h="594350">
                <a:tc>
                  <a:txBody>
                    <a:bodyPr/>
                    <a:lstStyle/>
                    <a:p>
                      <a:pPr marL="0" marR="0" lvl="0" indent="0" algn="l" rtl="0">
                        <a:spcBef>
                          <a:spcPts val="0"/>
                        </a:spcBef>
                        <a:spcAft>
                          <a:spcPts val="0"/>
                        </a:spcAft>
                        <a:buClr>
                          <a:srgbClr val="1B2340"/>
                        </a:buClr>
                        <a:buSzPts val="1300"/>
                        <a:buFont typeface="Calibri"/>
                        <a:buNone/>
                      </a:pPr>
                      <a:r>
                        <a:rPr lang="en-US" sz="1800" u="none" strike="noStrike" cap="none">
                          <a:solidFill>
                            <a:srgbClr val="1B2340"/>
                          </a:solidFill>
                          <a:latin typeface="Oswald"/>
                          <a:ea typeface="Oswald"/>
                          <a:cs typeface="Oswald"/>
                          <a:sym typeface="Oswald"/>
                        </a:rPr>
                        <a:t>The feeling: “what a deal!”</a:t>
                      </a:r>
                      <a:endParaRPr sz="1800" u="none" strike="noStrike" cap="none">
                        <a:latin typeface="Oswald"/>
                        <a:ea typeface="Oswald"/>
                        <a:cs typeface="Oswald"/>
                        <a:sym typeface="Oswald"/>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300"/>
                        <a:buFont typeface="Calibri"/>
                        <a:buNone/>
                      </a:pPr>
                      <a:r>
                        <a:rPr lang="en-US" sz="1800" u="none" strike="noStrike" cap="none">
                          <a:solidFill>
                            <a:srgbClr val="1B2340"/>
                          </a:solidFill>
                          <a:latin typeface="Oswald"/>
                          <a:ea typeface="Oswald"/>
                          <a:cs typeface="Oswald"/>
                          <a:sym typeface="Oswald"/>
                        </a:rPr>
                        <a:t>A “free” fast-lane security pass that auto-renews if not cancelled</a:t>
                      </a:r>
                      <a:endParaRPr sz="1800" u="none" strike="noStrike" cap="none">
                        <a:latin typeface="Oswald"/>
                        <a:ea typeface="Oswald"/>
                        <a:cs typeface="Oswald"/>
                        <a:sym typeface="Oswald"/>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3EC"/>
                    </a:solidFill>
                  </a:tcPr>
                </a:tc>
                <a:extLst>
                  <a:ext uri="{0D108BD9-81ED-4DB2-BD59-A6C34878D82A}">
                    <a16:rowId xmlns:a16="http://schemas.microsoft.com/office/drawing/2014/main" val="10003"/>
                  </a:ext>
                </a:extLst>
              </a:tr>
            </a:tbl>
          </a:graphicData>
        </a:graphic>
      </p:graphicFrame>
      <p:sp>
        <p:nvSpPr>
          <p:cNvPr id="1119" name="Google Shape;1119;p77"/>
          <p:cNvSpPr/>
          <p:nvPr/>
        </p:nvSpPr>
        <p:spPr>
          <a:xfrm>
            <a:off x="548640" y="4617720"/>
            <a:ext cx="10607040" cy="5943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750" b="1" i="1" u="none" strike="noStrike" cap="none">
                <a:solidFill>
                  <a:srgbClr val="1B2340"/>
                </a:solidFill>
                <a:latin typeface="Montserrat"/>
                <a:ea typeface="Montserrat"/>
                <a:cs typeface="Montserrat"/>
                <a:sym typeface="Montserrat"/>
              </a:rPr>
              <a:t>Behavioral concept:</a:t>
            </a:r>
            <a:r>
              <a:rPr lang="en-US" sz="1750" i="1">
                <a:solidFill>
                  <a:srgbClr val="1B2340"/>
                </a:solidFill>
                <a:latin typeface="Montserrat"/>
                <a:ea typeface="Montserrat"/>
                <a:cs typeface="Montserrat"/>
                <a:sym typeface="Montserrat"/>
              </a:rPr>
              <a:t> </a:t>
            </a:r>
            <a:r>
              <a:rPr lang="en-US" sz="1750" i="1" u="none" strike="noStrike" cap="none">
                <a:solidFill>
                  <a:srgbClr val="1B2340"/>
                </a:solidFill>
                <a:latin typeface="Montserrat"/>
                <a:ea typeface="Montserrat"/>
                <a:cs typeface="Montserrat"/>
                <a:sym typeface="Montserrat"/>
              </a:rPr>
              <a:t> People weigh what is most obvious— the base fare—and underweight costs that are revealed sequentially, later, in smaller pieces.</a:t>
            </a:r>
            <a:endParaRPr sz="1750" i="0" u="none" strike="noStrike" cap="none">
              <a:solidFill>
                <a:schemeClr val="dk1"/>
              </a:solidFill>
              <a:latin typeface="Montserrat"/>
              <a:ea typeface="Montserrat"/>
              <a:cs typeface="Montserrat"/>
              <a:sym typeface="Montserrat"/>
            </a:endParaRPr>
          </a:p>
        </p:txBody>
      </p:sp>
      <p:sp>
        <p:nvSpPr>
          <p:cNvPr id="1120" name="Google Shape;1120;p77"/>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121" name="Google Shape;1121;p77"/>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11</a:t>
            </a:r>
            <a:endParaRPr sz="9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6"/>
        <p:cNvGrpSpPr/>
        <p:nvPr/>
      </p:nvGrpSpPr>
      <p:grpSpPr>
        <a:xfrm>
          <a:off x="0" y="0"/>
          <a:ext cx="0" cy="0"/>
          <a:chOff x="0" y="0"/>
          <a:chExt cx="0" cy="0"/>
        </a:xfrm>
      </p:grpSpPr>
      <p:sp>
        <p:nvSpPr>
          <p:cNvPr id="1127" name="Google Shape;1127;p78"/>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Montserrat"/>
                <a:ea typeface="Montserrat"/>
                <a:cs typeface="Montserrat"/>
                <a:sym typeface="Montserrat"/>
              </a:rPr>
              <a:t>THE DECISION LAB  •  LAYER 2 OF 4</a:t>
            </a:r>
            <a:endParaRPr sz="1300" i="0" u="none" strike="noStrike" cap="none">
              <a:solidFill>
                <a:schemeClr val="dk1"/>
              </a:solidFill>
              <a:latin typeface="Montserrat"/>
              <a:ea typeface="Montserrat"/>
              <a:cs typeface="Montserrat"/>
              <a:sym typeface="Montserrat"/>
            </a:endParaRPr>
          </a:p>
        </p:txBody>
      </p:sp>
      <p:sp>
        <p:nvSpPr>
          <p:cNvPr id="1128" name="Google Shape;1128;p78"/>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500"/>
              <a:buFont typeface="Oswald"/>
              <a:buNone/>
            </a:pPr>
            <a:r>
              <a:rPr lang="en-US" sz="2500" b="1" i="0" u="none" strike="noStrike" cap="none">
                <a:solidFill>
                  <a:srgbClr val="1B2340"/>
                </a:solidFill>
                <a:latin typeface="Oswald"/>
                <a:ea typeface="Oswald"/>
                <a:cs typeface="Oswald"/>
                <a:sym typeface="Oswald"/>
              </a:rPr>
              <a:t>Consumer Surplus: How You Might Win or Lose</a:t>
            </a:r>
            <a:endParaRPr sz="2500" b="0" i="0" u="none" strike="noStrike" cap="none">
              <a:solidFill>
                <a:schemeClr val="dk1"/>
              </a:solidFill>
              <a:latin typeface="Calibri"/>
              <a:ea typeface="Calibri"/>
              <a:cs typeface="Calibri"/>
              <a:sym typeface="Calibri"/>
            </a:endParaRPr>
          </a:p>
        </p:txBody>
      </p:sp>
      <p:sp>
        <p:nvSpPr>
          <p:cNvPr id="1129" name="Google Shape;1129;p78"/>
          <p:cNvSpPr/>
          <p:nvPr/>
        </p:nvSpPr>
        <p:spPr>
          <a:xfrm>
            <a:off x="548640" y="1417320"/>
            <a:ext cx="10607040" cy="5029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600" b="1" i="0" u="none" strike="noStrike" cap="none">
                <a:solidFill>
                  <a:srgbClr val="1B2340"/>
                </a:solidFill>
                <a:latin typeface="Lexend"/>
                <a:ea typeface="Lexend"/>
                <a:cs typeface="Lexend"/>
                <a:sym typeface="Lexend"/>
              </a:rPr>
              <a:t>Consumer surplus</a:t>
            </a:r>
            <a:r>
              <a:rPr lang="en-US" sz="1600" i="0" u="none" strike="noStrike" cap="none">
                <a:solidFill>
                  <a:srgbClr val="1B2340"/>
                </a:solidFill>
                <a:latin typeface="Lexend"/>
                <a:ea typeface="Lexend"/>
                <a:cs typeface="Lexend"/>
                <a:sym typeface="Lexend"/>
              </a:rPr>
              <a:t> = the gap between what you're willing to pay and what you actually pay. Unbundling can widen i</a:t>
            </a:r>
            <a:r>
              <a:rPr lang="en-US" sz="1600">
                <a:solidFill>
                  <a:srgbClr val="1B2340"/>
                </a:solidFill>
                <a:latin typeface="Lexend"/>
                <a:ea typeface="Lexend"/>
                <a:cs typeface="Lexend"/>
                <a:sym typeface="Lexend"/>
              </a:rPr>
              <a:t>t</a:t>
            </a:r>
            <a:r>
              <a:rPr lang="en-US" sz="1600" i="0" u="none" strike="noStrike" cap="none">
                <a:solidFill>
                  <a:srgbClr val="1B2340"/>
                </a:solidFill>
                <a:latin typeface="Lexend"/>
                <a:ea typeface="Lexend"/>
                <a:cs typeface="Lexend"/>
                <a:sym typeface="Lexend"/>
              </a:rPr>
              <a:t> or erase it depending on who's flying.</a:t>
            </a:r>
            <a:endParaRPr sz="1600" i="0" u="none" strike="noStrike" cap="none">
              <a:solidFill>
                <a:schemeClr val="dk1"/>
              </a:solidFill>
              <a:latin typeface="Lexend"/>
              <a:ea typeface="Lexend"/>
              <a:cs typeface="Lexend"/>
              <a:sym typeface="Lexend"/>
            </a:endParaRPr>
          </a:p>
        </p:txBody>
      </p:sp>
      <p:sp>
        <p:nvSpPr>
          <p:cNvPr id="1130" name="Google Shape;1130;p78"/>
          <p:cNvSpPr/>
          <p:nvPr/>
        </p:nvSpPr>
        <p:spPr>
          <a:xfrm>
            <a:off x="548640" y="2057400"/>
            <a:ext cx="5120640" cy="3566160"/>
          </a:xfrm>
          <a:prstGeom prst="roundRect">
            <a:avLst>
              <a:gd name="adj" fmla="val 205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8"/>
          <p:cNvSpPr/>
          <p:nvPr/>
        </p:nvSpPr>
        <p:spPr>
          <a:xfrm>
            <a:off x="777240" y="2240280"/>
            <a:ext cx="466344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550" b="1" i="0" u="none" strike="noStrike" cap="none">
                <a:solidFill>
                  <a:srgbClr val="214291"/>
                </a:solidFill>
                <a:latin typeface="Oswald"/>
                <a:ea typeface="Oswald"/>
                <a:cs typeface="Oswald"/>
                <a:sym typeface="Oswald"/>
              </a:rPr>
              <a:t>HOW YOU MIGHT WIN</a:t>
            </a:r>
            <a:endParaRPr sz="1550" i="0" u="none" strike="noStrike" cap="none">
              <a:solidFill>
                <a:schemeClr val="dk1"/>
              </a:solidFill>
              <a:latin typeface="Oswald"/>
              <a:ea typeface="Oswald"/>
              <a:cs typeface="Oswald"/>
              <a:sym typeface="Oswald"/>
            </a:endParaRPr>
          </a:p>
        </p:txBody>
      </p:sp>
      <p:sp>
        <p:nvSpPr>
          <p:cNvPr id="1132" name="Google Shape;1132;p78"/>
          <p:cNvSpPr/>
          <p:nvPr/>
        </p:nvSpPr>
        <p:spPr>
          <a:xfrm>
            <a:off x="777240" y="2606040"/>
            <a:ext cx="4663440" cy="2834640"/>
          </a:xfrm>
          <a:prstGeom prst="rect">
            <a:avLst/>
          </a:prstGeom>
          <a:noFill/>
          <a:ln>
            <a:noFill/>
          </a:ln>
        </p:spPr>
        <p:txBody>
          <a:bodyPr spcFirstLastPara="1" wrap="square" lIns="91425" tIns="45700" rIns="91425" bIns="45700" anchor="t" anchorCtr="0">
            <a:noAutofit/>
          </a:bodyPr>
          <a:lstStyle/>
          <a:p>
            <a:pPr marL="342900" marR="0" lvl="0" indent="-374650" algn="l" rtl="0">
              <a:spcBef>
                <a:spcPts val="0"/>
              </a:spcBef>
              <a:spcAft>
                <a:spcPts val="0"/>
              </a:spcAft>
              <a:buClr>
                <a:srgbClr val="1B2340"/>
              </a:buClr>
              <a:buSzPts val="1750"/>
              <a:buFont typeface="Lexend"/>
              <a:buChar char="●"/>
            </a:pPr>
            <a:r>
              <a:rPr lang="en-US" sz="1750" i="0" u="none" strike="noStrike" cap="none">
                <a:solidFill>
                  <a:srgbClr val="1B2340"/>
                </a:solidFill>
                <a:latin typeface="Lexend"/>
                <a:ea typeface="Lexend"/>
                <a:cs typeface="Lexend"/>
                <a:sym typeface="Lexend"/>
              </a:rPr>
              <a:t>Disciplined, minimal-needs travelers pay only for what they use</a:t>
            </a:r>
            <a:endParaRPr sz="1750" i="0" u="none" strike="noStrike" cap="none">
              <a:solidFill>
                <a:schemeClr val="dk1"/>
              </a:solidFill>
              <a:latin typeface="Lexend"/>
              <a:ea typeface="Lexend"/>
              <a:cs typeface="Lexend"/>
              <a:sym typeface="Lexend"/>
            </a:endParaRPr>
          </a:p>
          <a:p>
            <a:pPr marL="342900" marR="0" lvl="0" indent="-374650" algn="l" rtl="0">
              <a:spcBef>
                <a:spcPts val="1000"/>
              </a:spcBef>
              <a:spcAft>
                <a:spcPts val="0"/>
              </a:spcAft>
              <a:buClr>
                <a:srgbClr val="1B2340"/>
              </a:buClr>
              <a:buSzPts val="1750"/>
              <a:buFont typeface="Lexend"/>
              <a:buChar char="●"/>
            </a:pPr>
            <a:r>
              <a:rPr lang="en-US" sz="1750" i="0" u="none" strike="noStrike" cap="none">
                <a:solidFill>
                  <a:srgbClr val="1B2340"/>
                </a:solidFill>
                <a:latin typeface="Lexend"/>
                <a:ea typeface="Lexend"/>
                <a:cs typeface="Lexend"/>
                <a:sym typeface="Lexend"/>
              </a:rPr>
              <a:t>Consumer surplus rises; the outcome is more efficient — price moves closer to true willingness-to-pay</a:t>
            </a:r>
            <a:endParaRPr sz="1750" i="0" u="none" strike="noStrike" cap="none">
              <a:solidFill>
                <a:schemeClr val="dk1"/>
              </a:solidFill>
              <a:latin typeface="Lexend"/>
              <a:ea typeface="Lexend"/>
              <a:cs typeface="Lexend"/>
              <a:sym typeface="Lexend"/>
            </a:endParaRPr>
          </a:p>
          <a:p>
            <a:pPr marL="342900" marR="0" lvl="0" indent="-374650" algn="l" rtl="0">
              <a:spcBef>
                <a:spcPts val="1000"/>
              </a:spcBef>
              <a:spcAft>
                <a:spcPts val="0"/>
              </a:spcAft>
              <a:buClr>
                <a:srgbClr val="1B2340"/>
              </a:buClr>
              <a:buSzPts val="1750"/>
              <a:buFont typeface="Lexend"/>
              <a:buChar char="●"/>
            </a:pPr>
            <a:r>
              <a:rPr lang="en-US" sz="1750" i="0" u="none" strike="noStrike" cap="none">
                <a:solidFill>
                  <a:srgbClr val="1B2340"/>
                </a:solidFill>
                <a:latin typeface="Lexend"/>
                <a:ea typeface="Lexend"/>
                <a:cs typeface="Lexend"/>
                <a:sym typeface="Lexend"/>
              </a:rPr>
              <a:t>Fewer resources wasted on features some travelers don't value (deadweight loss falls)</a:t>
            </a:r>
            <a:endParaRPr sz="1750" i="0" u="none" strike="noStrike" cap="none">
              <a:solidFill>
                <a:schemeClr val="dk1"/>
              </a:solidFill>
              <a:latin typeface="Lexend"/>
              <a:ea typeface="Lexend"/>
              <a:cs typeface="Lexend"/>
              <a:sym typeface="Lexend"/>
            </a:endParaRPr>
          </a:p>
        </p:txBody>
      </p:sp>
      <p:sp>
        <p:nvSpPr>
          <p:cNvPr id="1133" name="Google Shape;1133;p78"/>
          <p:cNvSpPr/>
          <p:nvPr/>
        </p:nvSpPr>
        <p:spPr>
          <a:xfrm>
            <a:off x="5852160" y="2057400"/>
            <a:ext cx="5120640" cy="3566160"/>
          </a:xfrm>
          <a:prstGeom prst="roundRect">
            <a:avLst>
              <a:gd name="adj" fmla="val 2051"/>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8"/>
          <p:cNvSpPr/>
          <p:nvPr/>
        </p:nvSpPr>
        <p:spPr>
          <a:xfrm>
            <a:off x="6080760" y="2240280"/>
            <a:ext cx="466344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250"/>
              <a:buFont typeface="Calibri"/>
              <a:buNone/>
            </a:pPr>
            <a:r>
              <a:rPr lang="en-US" sz="1550" b="1" i="0" u="none" strike="noStrike" cap="none">
                <a:solidFill>
                  <a:srgbClr val="F16631"/>
                </a:solidFill>
                <a:latin typeface="Oswald"/>
                <a:ea typeface="Oswald"/>
                <a:cs typeface="Oswald"/>
                <a:sym typeface="Oswald"/>
              </a:rPr>
              <a:t>HOW YOU MIGHT LOSE</a:t>
            </a:r>
            <a:endParaRPr sz="1550" i="0" u="none" strike="noStrike" cap="none">
              <a:solidFill>
                <a:schemeClr val="dk1"/>
              </a:solidFill>
              <a:latin typeface="Oswald"/>
              <a:ea typeface="Oswald"/>
              <a:cs typeface="Oswald"/>
              <a:sym typeface="Oswald"/>
            </a:endParaRPr>
          </a:p>
        </p:txBody>
      </p:sp>
      <p:sp>
        <p:nvSpPr>
          <p:cNvPr id="1135" name="Google Shape;1135;p78"/>
          <p:cNvSpPr/>
          <p:nvPr/>
        </p:nvSpPr>
        <p:spPr>
          <a:xfrm>
            <a:off x="6080760" y="2606040"/>
            <a:ext cx="4663440" cy="2834640"/>
          </a:xfrm>
          <a:prstGeom prst="rect">
            <a:avLst/>
          </a:prstGeom>
          <a:noFill/>
          <a:ln>
            <a:noFill/>
          </a:ln>
        </p:spPr>
        <p:txBody>
          <a:bodyPr spcFirstLastPara="1" wrap="square" lIns="91425" tIns="45700" rIns="91425" bIns="45700" anchor="t" anchorCtr="0">
            <a:noAutofit/>
          </a:bodyPr>
          <a:lstStyle/>
          <a:p>
            <a:pPr marL="342900" marR="0" lvl="0" indent="-374650" algn="l" rtl="0">
              <a:spcBef>
                <a:spcPts val="0"/>
              </a:spcBef>
              <a:spcAft>
                <a:spcPts val="0"/>
              </a:spcAft>
              <a:buClr>
                <a:srgbClr val="1B2340"/>
              </a:buClr>
              <a:buSzPts val="1750"/>
              <a:buFont typeface="Lexend"/>
              <a:buChar char="●"/>
            </a:pPr>
            <a:r>
              <a:rPr lang="en-US" sz="1750" i="0" u="none" strike="noStrike" cap="none">
                <a:solidFill>
                  <a:srgbClr val="1B2340"/>
                </a:solidFill>
                <a:latin typeface="Lexend"/>
                <a:ea typeface="Lexend"/>
                <a:cs typeface="Lexend"/>
                <a:sym typeface="Lexend"/>
              </a:rPr>
              <a:t>Firms try to move price toward each traveler's maximum valuation — this can shrink or erase consumer surplus</a:t>
            </a:r>
            <a:endParaRPr sz="1750" i="0" u="none" strike="noStrike" cap="none">
              <a:solidFill>
                <a:schemeClr val="dk1"/>
              </a:solidFill>
              <a:latin typeface="Lexend"/>
              <a:ea typeface="Lexend"/>
              <a:cs typeface="Lexend"/>
              <a:sym typeface="Lexend"/>
            </a:endParaRPr>
          </a:p>
          <a:p>
            <a:pPr marL="342900" marR="0" lvl="0" indent="-374650" algn="l" rtl="0">
              <a:spcBef>
                <a:spcPts val="1000"/>
              </a:spcBef>
              <a:spcAft>
                <a:spcPts val="0"/>
              </a:spcAft>
              <a:buClr>
                <a:srgbClr val="1B2340"/>
              </a:buClr>
              <a:buSzPts val="1750"/>
              <a:buFont typeface="Lexend"/>
              <a:buChar char="●"/>
            </a:pPr>
            <a:r>
              <a:rPr lang="en-US" sz="1750" i="0" u="none" strike="noStrike" cap="none">
                <a:solidFill>
                  <a:srgbClr val="1B2340"/>
                </a:solidFill>
                <a:latin typeface="Lexend"/>
                <a:ea typeface="Lexend"/>
                <a:cs typeface="Lexend"/>
                <a:sym typeface="Lexend"/>
              </a:rPr>
              <a:t>Research shows people systematically underestimate total cost when prices are split into parts</a:t>
            </a:r>
            <a:endParaRPr sz="1750" i="0" u="none" strike="noStrike" cap="none">
              <a:solidFill>
                <a:schemeClr val="dk1"/>
              </a:solidFill>
              <a:latin typeface="Lexend"/>
              <a:ea typeface="Lexend"/>
              <a:cs typeface="Lexend"/>
              <a:sym typeface="Lexend"/>
            </a:endParaRPr>
          </a:p>
          <a:p>
            <a:pPr marL="342900" marR="0" lvl="0" indent="-374650" algn="l" rtl="0">
              <a:spcBef>
                <a:spcPts val="1000"/>
              </a:spcBef>
              <a:spcAft>
                <a:spcPts val="0"/>
              </a:spcAft>
              <a:buClr>
                <a:srgbClr val="1B2340"/>
              </a:buClr>
              <a:buSzPts val="1750"/>
              <a:buFont typeface="Lexend"/>
              <a:buChar char="●"/>
            </a:pPr>
            <a:r>
              <a:rPr lang="en-US" sz="1750" i="0" u="none" strike="noStrike" cap="none">
                <a:solidFill>
                  <a:srgbClr val="1B2340"/>
                </a:solidFill>
                <a:latin typeface="Lexend"/>
                <a:ea typeface="Lexend"/>
                <a:cs typeface="Lexend"/>
                <a:sym typeface="Lexend"/>
              </a:rPr>
              <a:t>The article's family “saved very little” once every fee was tallied</a:t>
            </a:r>
            <a:endParaRPr sz="1750" i="0" u="none" strike="noStrike" cap="none">
              <a:solidFill>
                <a:schemeClr val="dk1"/>
              </a:solidFill>
              <a:latin typeface="Lexend"/>
              <a:ea typeface="Lexend"/>
              <a:cs typeface="Lexend"/>
              <a:sym typeface="Lexend"/>
            </a:endParaRPr>
          </a:p>
        </p:txBody>
      </p:sp>
      <p:sp>
        <p:nvSpPr>
          <p:cNvPr id="1136" name="Google Shape;1136;p78"/>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137" name="Google Shape;1137;p78"/>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12</a:t>
            </a:r>
            <a:endParaRPr sz="9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2"/>
        <p:cNvGrpSpPr/>
        <p:nvPr/>
      </p:nvGrpSpPr>
      <p:grpSpPr>
        <a:xfrm>
          <a:off x="0" y="0"/>
          <a:ext cx="0" cy="0"/>
          <a:chOff x="0" y="0"/>
          <a:chExt cx="0" cy="0"/>
        </a:xfrm>
      </p:grpSpPr>
      <p:sp>
        <p:nvSpPr>
          <p:cNvPr id="1143" name="Google Shape;1143;p79"/>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THE DECISION LAB  •  LAYER 3 OF 4</a:t>
            </a:r>
            <a:endParaRPr sz="1300" b="0" i="0" u="none" strike="noStrike" cap="none">
              <a:solidFill>
                <a:schemeClr val="dk1"/>
              </a:solidFill>
              <a:latin typeface="Calibri"/>
              <a:ea typeface="Calibri"/>
              <a:cs typeface="Calibri"/>
              <a:sym typeface="Calibri"/>
            </a:endParaRPr>
          </a:p>
        </p:txBody>
      </p:sp>
      <p:sp>
        <p:nvSpPr>
          <p:cNvPr id="1144" name="Google Shape;1144;p79"/>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500"/>
              <a:buFont typeface="Oswald"/>
              <a:buNone/>
            </a:pPr>
            <a:r>
              <a:rPr lang="en-US" sz="2500" b="1" i="0" u="none" strike="noStrike" cap="none">
                <a:solidFill>
                  <a:srgbClr val="1B2340"/>
                </a:solidFill>
                <a:latin typeface="Oswald"/>
                <a:ea typeface="Oswald"/>
                <a:cs typeface="Oswald"/>
                <a:sym typeface="Oswald"/>
              </a:rPr>
              <a:t>Why Don't Competitive Markets Fix This?</a:t>
            </a:r>
            <a:endParaRPr sz="2500" b="0" i="0" u="none" strike="noStrike" cap="none">
              <a:solidFill>
                <a:schemeClr val="dk1"/>
              </a:solidFill>
              <a:latin typeface="Calibri"/>
              <a:ea typeface="Calibri"/>
              <a:cs typeface="Calibri"/>
              <a:sym typeface="Calibri"/>
            </a:endParaRPr>
          </a:p>
        </p:txBody>
      </p:sp>
      <p:sp>
        <p:nvSpPr>
          <p:cNvPr id="1145" name="Google Shape;1145;p79"/>
          <p:cNvSpPr/>
          <p:nvPr/>
        </p:nvSpPr>
        <p:spPr>
          <a:xfrm>
            <a:off x="548640" y="1417320"/>
            <a:ext cx="10607040" cy="914400"/>
          </a:xfrm>
          <a:prstGeom prst="roundRect">
            <a:avLst>
              <a:gd name="adj" fmla="val 8000"/>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9"/>
          <p:cNvSpPr/>
          <p:nvPr/>
        </p:nvSpPr>
        <p:spPr>
          <a:xfrm>
            <a:off x="777240" y="1527048"/>
            <a:ext cx="101498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COMPELLING QUESTION</a:t>
            </a:r>
            <a:endParaRPr sz="1100" b="0" i="0" u="none" strike="noStrike" cap="none">
              <a:solidFill>
                <a:schemeClr val="dk1"/>
              </a:solidFill>
              <a:latin typeface="Calibri"/>
              <a:ea typeface="Calibri"/>
              <a:cs typeface="Calibri"/>
              <a:sym typeface="Calibri"/>
            </a:endParaRPr>
          </a:p>
        </p:txBody>
      </p:sp>
      <p:sp>
        <p:nvSpPr>
          <p:cNvPr id="1147" name="Google Shape;1147;p79"/>
          <p:cNvSpPr/>
          <p:nvPr/>
        </p:nvSpPr>
        <p:spPr>
          <a:xfrm>
            <a:off x="777240" y="1819656"/>
            <a:ext cx="10149840" cy="4114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600" i="1" u="none" strike="noStrike" cap="none">
                <a:solidFill>
                  <a:srgbClr val="1B2340"/>
                </a:solidFill>
                <a:latin typeface="Lexend"/>
                <a:ea typeface="Lexend"/>
                <a:cs typeface="Lexend"/>
                <a:sym typeface="Lexend"/>
              </a:rPr>
              <a:t>If travelers hate hidden fees, why doesn't competition force airlines to show the full price upfront?</a:t>
            </a:r>
            <a:endParaRPr sz="1600" i="0" u="none" strike="noStrike" cap="none">
              <a:solidFill>
                <a:schemeClr val="dk1"/>
              </a:solidFill>
              <a:latin typeface="Lexend"/>
              <a:ea typeface="Lexend"/>
              <a:cs typeface="Lexend"/>
              <a:sym typeface="Lexend"/>
            </a:endParaRPr>
          </a:p>
        </p:txBody>
      </p:sp>
      <p:sp>
        <p:nvSpPr>
          <p:cNvPr id="1148" name="Google Shape;1148;p79"/>
          <p:cNvSpPr/>
          <p:nvPr/>
        </p:nvSpPr>
        <p:spPr>
          <a:xfrm>
            <a:off x="548650" y="2514600"/>
            <a:ext cx="10607100" cy="3239100"/>
          </a:xfrm>
          <a:prstGeom prst="roundRect">
            <a:avLst>
              <a:gd name="adj" fmla="val 2500"/>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9"/>
          <p:cNvSpPr/>
          <p:nvPr/>
        </p:nvSpPr>
        <p:spPr>
          <a:xfrm>
            <a:off x="777240" y="2743200"/>
            <a:ext cx="685800" cy="6858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0" name="Google Shape;1150;p79" descr="preencoded.png"/>
          <p:cNvPicPr preferRelativeResize="0"/>
          <p:nvPr/>
        </p:nvPicPr>
        <p:blipFill rotWithShape="1">
          <a:blip r:embed="rId3">
            <a:alphaModFix/>
          </a:blip>
          <a:srcRect/>
          <a:stretch/>
        </p:blipFill>
        <p:spPr>
          <a:xfrm>
            <a:off x="873252" y="2839212"/>
            <a:ext cx="493776" cy="493776"/>
          </a:xfrm>
          <a:prstGeom prst="rect">
            <a:avLst/>
          </a:prstGeom>
          <a:noFill/>
          <a:ln>
            <a:noFill/>
          </a:ln>
        </p:spPr>
      </p:pic>
      <p:sp>
        <p:nvSpPr>
          <p:cNvPr id="1151" name="Google Shape;1151;p79"/>
          <p:cNvSpPr/>
          <p:nvPr/>
        </p:nvSpPr>
        <p:spPr>
          <a:xfrm>
            <a:off x="1737360" y="2697480"/>
            <a:ext cx="9052560" cy="2560320"/>
          </a:xfrm>
          <a:prstGeom prst="rect">
            <a:avLst/>
          </a:prstGeom>
          <a:noFill/>
          <a:ln>
            <a:noFill/>
          </a:ln>
        </p:spPr>
        <p:txBody>
          <a:bodyPr spcFirstLastPara="1" wrap="square" lIns="91425" tIns="45700" rIns="91425" bIns="45700" anchor="t" anchorCtr="0">
            <a:noAutofit/>
          </a:bodyPr>
          <a:lstStyle/>
          <a:p>
            <a:pPr marL="342900" marR="0" lvl="0" indent="-381000" algn="l" rtl="0">
              <a:spcBef>
                <a:spcPts val="0"/>
              </a:spcBef>
              <a:spcAft>
                <a:spcPts val="0"/>
              </a:spcAft>
              <a:buClr>
                <a:srgbClr val="1B2340"/>
              </a:buClr>
              <a:buSzPts val="1900"/>
              <a:buFont typeface="Oswald"/>
              <a:buChar char="●"/>
            </a:pPr>
            <a:r>
              <a:rPr lang="en-US" sz="1900" i="0" u="none" strike="noStrike" cap="none">
                <a:solidFill>
                  <a:srgbClr val="1B2340"/>
                </a:solidFill>
                <a:latin typeface="Oswald"/>
                <a:ea typeface="Oswald"/>
                <a:cs typeface="Oswald"/>
                <a:sym typeface="Oswald"/>
              </a:rPr>
              <a:t>Shrouded attributes (Gabaix &amp; Laibson, 2006): prices or features whose existence isn't readily apparent to consumers</a:t>
            </a:r>
            <a:endParaRPr sz="1900" i="0" u="none" strike="noStrike" cap="none">
              <a:solidFill>
                <a:schemeClr val="dk1"/>
              </a:solidFill>
              <a:latin typeface="Oswald"/>
              <a:ea typeface="Oswald"/>
              <a:cs typeface="Oswald"/>
              <a:sym typeface="Oswald"/>
            </a:endParaRPr>
          </a:p>
          <a:p>
            <a:pPr marL="342900" marR="0" lvl="0" indent="-381000" algn="l" rtl="0">
              <a:spcBef>
                <a:spcPts val="1000"/>
              </a:spcBef>
              <a:spcAft>
                <a:spcPts val="0"/>
              </a:spcAft>
              <a:buClr>
                <a:srgbClr val="1B2340"/>
              </a:buClr>
              <a:buSzPts val="1900"/>
              <a:buFont typeface="Oswald"/>
              <a:buChar char="●"/>
            </a:pPr>
            <a:r>
              <a:rPr lang="en-US" sz="1900" i="0" u="none" strike="noStrike" cap="none">
                <a:solidFill>
                  <a:srgbClr val="1B2340"/>
                </a:solidFill>
                <a:latin typeface="Oswald"/>
                <a:ea typeface="Oswald"/>
                <a:cs typeface="Oswald"/>
                <a:sym typeface="Oswald"/>
              </a:rPr>
              <a:t>Their model: even in a competitive market, firms have little incentive to reveal (“deshroud”) fees — doing so doesn't win enough sophisticated shoppers to offset the revenue lost from less-attentive ones</a:t>
            </a:r>
            <a:endParaRPr sz="1900" i="0" u="none" strike="noStrike" cap="none">
              <a:solidFill>
                <a:schemeClr val="dk1"/>
              </a:solidFill>
              <a:latin typeface="Oswald"/>
              <a:ea typeface="Oswald"/>
              <a:cs typeface="Oswald"/>
              <a:sym typeface="Oswald"/>
            </a:endParaRPr>
          </a:p>
          <a:p>
            <a:pPr marL="342900" marR="0" lvl="0" indent="-381000" algn="l" rtl="0">
              <a:spcBef>
                <a:spcPts val="1000"/>
              </a:spcBef>
              <a:spcAft>
                <a:spcPts val="0"/>
              </a:spcAft>
              <a:buClr>
                <a:srgbClr val="1B2340"/>
              </a:buClr>
              <a:buSzPts val="1900"/>
              <a:buFont typeface="Oswald"/>
              <a:buChar char="●"/>
            </a:pPr>
            <a:r>
              <a:rPr lang="en-US" sz="1900" i="0" u="none" strike="noStrike" cap="none">
                <a:solidFill>
                  <a:srgbClr val="1B2340"/>
                </a:solidFill>
                <a:latin typeface="Oswald"/>
                <a:ea typeface="Oswald"/>
                <a:cs typeface="Oswald"/>
                <a:sym typeface="Oswald"/>
              </a:rPr>
              <a:t>This is </a:t>
            </a:r>
            <a:r>
              <a:rPr lang="en-US" sz="1900" b="1" i="0" u="none" strike="noStrike" cap="none">
                <a:solidFill>
                  <a:srgbClr val="1B2340"/>
                </a:solidFill>
                <a:latin typeface="Oswald"/>
                <a:ea typeface="Oswald"/>
                <a:cs typeface="Oswald"/>
                <a:sym typeface="Oswald"/>
              </a:rPr>
              <a:t>information asymmetry</a:t>
            </a:r>
            <a:r>
              <a:rPr lang="en-US" sz="1900" i="0" u="none" strike="noStrike" cap="none">
                <a:solidFill>
                  <a:srgbClr val="1B2340"/>
                </a:solidFill>
                <a:latin typeface="Oswald"/>
                <a:ea typeface="Oswald"/>
                <a:cs typeface="Oswald"/>
                <a:sym typeface="Oswald"/>
              </a:rPr>
              <a:t> in action: firms know the full cost structure; travelers, mid-search, often don't</a:t>
            </a:r>
            <a:endParaRPr sz="1900" i="0" u="none" strike="noStrike" cap="none">
              <a:solidFill>
                <a:schemeClr val="dk1"/>
              </a:solidFill>
              <a:latin typeface="Oswald"/>
              <a:ea typeface="Oswald"/>
              <a:cs typeface="Oswald"/>
              <a:sym typeface="Oswald"/>
            </a:endParaRPr>
          </a:p>
          <a:p>
            <a:pPr marL="342900" marR="0" lvl="0" indent="-381000" algn="l" rtl="0">
              <a:spcBef>
                <a:spcPts val="1000"/>
              </a:spcBef>
              <a:spcAft>
                <a:spcPts val="0"/>
              </a:spcAft>
              <a:buClr>
                <a:srgbClr val="1B2340"/>
              </a:buClr>
              <a:buSzPts val="1900"/>
              <a:buFont typeface="Oswald"/>
              <a:buChar char="●"/>
            </a:pPr>
            <a:r>
              <a:rPr lang="en-US" sz="1900" i="0" u="none" strike="noStrike" cap="none">
                <a:solidFill>
                  <a:srgbClr val="1B2340"/>
                </a:solidFill>
                <a:latin typeface="Oswald"/>
                <a:ea typeface="Oswald"/>
                <a:cs typeface="Oswald"/>
                <a:sym typeface="Oswald"/>
              </a:rPr>
              <a:t>In 2024, the U.S. Department of Transportation issued a rule requiring airlines to disclose critical extra fees upfront — a direct policy response to shrouded pricing</a:t>
            </a:r>
            <a:endParaRPr sz="1900" i="0" u="none" strike="noStrike" cap="none">
              <a:solidFill>
                <a:schemeClr val="dk1"/>
              </a:solidFill>
              <a:latin typeface="Oswald"/>
              <a:ea typeface="Oswald"/>
              <a:cs typeface="Oswald"/>
              <a:sym typeface="Oswald"/>
            </a:endParaRPr>
          </a:p>
        </p:txBody>
      </p:sp>
      <p:sp>
        <p:nvSpPr>
          <p:cNvPr id="1152" name="Google Shape;1152;p79"/>
          <p:cNvSpPr/>
          <p:nvPr/>
        </p:nvSpPr>
        <p:spPr>
          <a:xfrm>
            <a:off x="548640" y="5925312"/>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3" name="Google Shape;1153;p79" descr="preencoded.png"/>
          <p:cNvPicPr preferRelativeResize="0"/>
          <p:nvPr/>
        </p:nvPicPr>
        <p:blipFill rotWithShape="1">
          <a:blip r:embed="rId4">
            <a:alphaModFix/>
          </a:blip>
          <a:srcRect/>
          <a:stretch/>
        </p:blipFill>
        <p:spPr>
          <a:xfrm>
            <a:off x="667512" y="6035040"/>
            <a:ext cx="237744" cy="237744"/>
          </a:xfrm>
          <a:prstGeom prst="rect">
            <a:avLst/>
          </a:prstGeom>
          <a:noFill/>
          <a:ln>
            <a:noFill/>
          </a:ln>
        </p:spPr>
      </p:pic>
      <p:sp>
        <p:nvSpPr>
          <p:cNvPr id="1154" name="Google Shape;1154;p79"/>
          <p:cNvSpPr/>
          <p:nvPr/>
        </p:nvSpPr>
        <p:spPr>
          <a:xfrm>
            <a:off x="987552" y="5925312"/>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Discussion — is a disclosure mandate the right fix, or does it just add compliance cost? (We'll debate this later.)</a:t>
            </a:r>
            <a:endParaRPr sz="1050" b="0" i="0" u="none" strike="noStrike" cap="none">
              <a:solidFill>
                <a:schemeClr val="dk1"/>
              </a:solidFill>
              <a:latin typeface="Calibri"/>
              <a:ea typeface="Calibri"/>
              <a:cs typeface="Calibri"/>
              <a:sym typeface="Calibri"/>
            </a:endParaRPr>
          </a:p>
        </p:txBody>
      </p:sp>
      <p:sp>
        <p:nvSpPr>
          <p:cNvPr id="1155" name="Google Shape;1155;p79"/>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156" name="Google Shape;1156;p79"/>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13</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1"/>
        <p:cNvGrpSpPr/>
        <p:nvPr/>
      </p:nvGrpSpPr>
      <p:grpSpPr>
        <a:xfrm>
          <a:off x="0" y="0"/>
          <a:ext cx="0" cy="0"/>
          <a:chOff x="0" y="0"/>
          <a:chExt cx="0" cy="0"/>
        </a:xfrm>
      </p:grpSpPr>
      <p:sp>
        <p:nvSpPr>
          <p:cNvPr id="1162" name="Google Shape;1162;p80"/>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THE DECISION LAB  •  LAYER 4 OF 4</a:t>
            </a:r>
            <a:endParaRPr sz="1300" b="0" i="0" u="none" strike="noStrike" cap="none">
              <a:solidFill>
                <a:schemeClr val="dk1"/>
              </a:solidFill>
              <a:latin typeface="Calibri"/>
              <a:ea typeface="Calibri"/>
              <a:cs typeface="Calibri"/>
              <a:sym typeface="Calibri"/>
            </a:endParaRPr>
          </a:p>
        </p:txBody>
      </p:sp>
      <p:sp>
        <p:nvSpPr>
          <p:cNvPr id="1163" name="Google Shape;1163;p80"/>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600"/>
              <a:buFont typeface="Oswald"/>
              <a:buNone/>
            </a:pPr>
            <a:r>
              <a:rPr lang="en-US" sz="2600" b="1" i="0" u="none" strike="noStrike" cap="none">
                <a:solidFill>
                  <a:srgbClr val="1B2340"/>
                </a:solidFill>
                <a:latin typeface="Oswald"/>
                <a:ea typeface="Oswald"/>
                <a:cs typeface="Oswald"/>
                <a:sym typeface="Oswald"/>
              </a:rPr>
              <a:t>Why Nobody Abandons the Cart</a:t>
            </a:r>
            <a:endParaRPr sz="2600" b="0" i="0" u="none" strike="noStrike" cap="none">
              <a:solidFill>
                <a:schemeClr val="dk1"/>
              </a:solidFill>
              <a:latin typeface="Calibri"/>
              <a:ea typeface="Calibri"/>
              <a:cs typeface="Calibri"/>
              <a:sym typeface="Calibri"/>
            </a:endParaRPr>
          </a:p>
        </p:txBody>
      </p:sp>
      <p:sp>
        <p:nvSpPr>
          <p:cNvPr id="1164" name="Google Shape;1164;p80"/>
          <p:cNvSpPr/>
          <p:nvPr/>
        </p:nvSpPr>
        <p:spPr>
          <a:xfrm>
            <a:off x="548640" y="1508760"/>
            <a:ext cx="5120640" cy="3794760"/>
          </a:xfrm>
          <a:prstGeom prst="roundRect">
            <a:avLst>
              <a:gd name="adj" fmla="val 1928"/>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1B2340"/>
              </a:buClr>
              <a:buSzPts val="1250"/>
              <a:buFont typeface="Calibri"/>
              <a:buNone/>
            </a:pPr>
            <a:endParaRPr sz="1950">
              <a:solidFill>
                <a:srgbClr val="1B2340"/>
              </a:solidFill>
              <a:latin typeface="Montserrat"/>
              <a:ea typeface="Montserrat"/>
              <a:cs typeface="Montserrat"/>
              <a:sym typeface="Montserrat"/>
            </a:endParaRPr>
          </a:p>
        </p:txBody>
      </p:sp>
      <p:sp>
        <p:nvSpPr>
          <p:cNvPr id="1165" name="Google Shape;1165;p80"/>
          <p:cNvSpPr/>
          <p:nvPr/>
        </p:nvSpPr>
        <p:spPr>
          <a:xfrm>
            <a:off x="777240" y="1737360"/>
            <a:ext cx="685800" cy="6858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6" name="Google Shape;1166;p80" descr="preencoded.png"/>
          <p:cNvPicPr preferRelativeResize="0"/>
          <p:nvPr/>
        </p:nvPicPr>
        <p:blipFill rotWithShape="1">
          <a:blip r:embed="rId3">
            <a:alphaModFix/>
          </a:blip>
          <a:srcRect/>
          <a:stretch/>
        </p:blipFill>
        <p:spPr>
          <a:xfrm>
            <a:off x="873252" y="1833372"/>
            <a:ext cx="493776" cy="493776"/>
          </a:xfrm>
          <a:prstGeom prst="rect">
            <a:avLst/>
          </a:prstGeom>
          <a:noFill/>
          <a:ln>
            <a:noFill/>
          </a:ln>
        </p:spPr>
      </p:pic>
      <p:sp>
        <p:nvSpPr>
          <p:cNvPr id="1167" name="Google Shape;1167;p80"/>
          <p:cNvSpPr/>
          <p:nvPr/>
        </p:nvSpPr>
        <p:spPr>
          <a:xfrm>
            <a:off x="777240" y="2514600"/>
            <a:ext cx="466344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50"/>
              <a:buFont typeface="Calibri"/>
              <a:buNone/>
            </a:pPr>
            <a:r>
              <a:rPr lang="en-US" sz="1950" b="1" i="0" u="none" strike="noStrike" cap="none">
                <a:solidFill>
                  <a:srgbClr val="214291"/>
                </a:solidFill>
                <a:latin typeface="Oswald"/>
                <a:ea typeface="Oswald"/>
                <a:cs typeface="Oswald"/>
                <a:sym typeface="Oswald"/>
              </a:rPr>
              <a:t>SUNK COST &amp; ESCALATION OF COMMITMENT</a:t>
            </a:r>
            <a:endParaRPr sz="1950" i="0" u="none" strike="noStrike" cap="none">
              <a:solidFill>
                <a:schemeClr val="dk1"/>
              </a:solidFill>
              <a:latin typeface="Oswald"/>
              <a:ea typeface="Oswald"/>
              <a:cs typeface="Oswald"/>
              <a:sym typeface="Oswald"/>
            </a:endParaRPr>
          </a:p>
        </p:txBody>
      </p:sp>
      <p:sp>
        <p:nvSpPr>
          <p:cNvPr id="1168" name="Google Shape;1168;p80"/>
          <p:cNvSpPr/>
          <p:nvPr/>
        </p:nvSpPr>
        <p:spPr>
          <a:xfrm>
            <a:off x="777240" y="2971800"/>
            <a:ext cx="4663440" cy="219456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B2340"/>
              </a:buClr>
              <a:buSzPts val="1250"/>
              <a:buFont typeface="Calibri"/>
              <a:buNone/>
            </a:pPr>
            <a:r>
              <a:rPr lang="en-US" sz="1950">
                <a:solidFill>
                  <a:srgbClr val="1B2340"/>
                </a:solidFill>
                <a:latin typeface="Montserrat"/>
                <a:ea typeface="Montserrat"/>
                <a:cs typeface="Montserrat"/>
                <a:sym typeface="Montserrat"/>
              </a:rPr>
              <a:t>After minutes spent navigating the booking funnel, travelers are psychologically less likely to abandon it and start over — even when a competitor's total is now lower.</a:t>
            </a:r>
            <a:endParaRPr sz="1950">
              <a:solidFill>
                <a:srgbClr val="1B2340"/>
              </a:solidFill>
              <a:latin typeface="Montserrat"/>
              <a:ea typeface="Montserrat"/>
              <a:cs typeface="Montserrat"/>
              <a:sym typeface="Montserrat"/>
            </a:endParaRPr>
          </a:p>
        </p:txBody>
      </p:sp>
      <p:sp>
        <p:nvSpPr>
          <p:cNvPr id="1169" name="Google Shape;1169;p80"/>
          <p:cNvSpPr/>
          <p:nvPr/>
        </p:nvSpPr>
        <p:spPr>
          <a:xfrm>
            <a:off x="5852160" y="1508760"/>
            <a:ext cx="5120640" cy="3794760"/>
          </a:xfrm>
          <a:prstGeom prst="roundRect">
            <a:avLst>
              <a:gd name="adj" fmla="val 1928"/>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0"/>
          <p:cNvSpPr/>
          <p:nvPr/>
        </p:nvSpPr>
        <p:spPr>
          <a:xfrm>
            <a:off x="6080760" y="1737360"/>
            <a:ext cx="685800" cy="68580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1" name="Google Shape;1171;p80" descr="preencoded.png"/>
          <p:cNvPicPr preferRelativeResize="0"/>
          <p:nvPr/>
        </p:nvPicPr>
        <p:blipFill rotWithShape="1">
          <a:blip r:embed="rId4">
            <a:alphaModFix/>
          </a:blip>
          <a:srcRect/>
          <a:stretch/>
        </p:blipFill>
        <p:spPr>
          <a:xfrm>
            <a:off x="6176772" y="1833372"/>
            <a:ext cx="493776" cy="493776"/>
          </a:xfrm>
          <a:prstGeom prst="rect">
            <a:avLst/>
          </a:prstGeom>
          <a:noFill/>
          <a:ln>
            <a:noFill/>
          </a:ln>
        </p:spPr>
      </p:pic>
      <p:sp>
        <p:nvSpPr>
          <p:cNvPr id="1172" name="Google Shape;1172;p80"/>
          <p:cNvSpPr/>
          <p:nvPr/>
        </p:nvSpPr>
        <p:spPr>
          <a:xfrm>
            <a:off x="6080760" y="2514600"/>
            <a:ext cx="466344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250"/>
              <a:buFont typeface="Calibri"/>
              <a:buNone/>
            </a:pPr>
            <a:r>
              <a:rPr lang="en-US" sz="1950" b="1" i="0" u="none" strike="noStrike" cap="none">
                <a:solidFill>
                  <a:srgbClr val="F16631"/>
                </a:solidFill>
                <a:latin typeface="Oswald"/>
                <a:ea typeface="Oswald"/>
                <a:cs typeface="Oswald"/>
                <a:sym typeface="Oswald"/>
              </a:rPr>
              <a:t>CHOICE ARCHITECTURE</a:t>
            </a:r>
            <a:endParaRPr sz="1950" i="0" u="none" strike="noStrike" cap="none">
              <a:solidFill>
                <a:schemeClr val="dk1"/>
              </a:solidFill>
              <a:latin typeface="Oswald"/>
              <a:ea typeface="Oswald"/>
              <a:cs typeface="Oswald"/>
              <a:sym typeface="Oswald"/>
            </a:endParaRPr>
          </a:p>
        </p:txBody>
      </p:sp>
      <p:sp>
        <p:nvSpPr>
          <p:cNvPr id="1173" name="Google Shape;1173;p80"/>
          <p:cNvSpPr/>
          <p:nvPr/>
        </p:nvSpPr>
        <p:spPr>
          <a:xfrm>
            <a:off x="6080760" y="2971800"/>
            <a:ext cx="4663440" cy="21945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950" i="0" u="none" strike="noStrike" cap="none">
                <a:solidFill>
                  <a:srgbClr val="1B2340"/>
                </a:solidFill>
                <a:latin typeface="Montserrat"/>
                <a:ea typeface="Montserrat"/>
                <a:cs typeface="Montserrat"/>
                <a:sym typeface="Montserrat"/>
              </a:rPr>
              <a:t>The booking funnel itself is designed: base fare shown first (most salient), each add-on introduced one screen at a time, defaults pre-selected — every step nudges you toward completing the purchase as priced.</a:t>
            </a:r>
            <a:endParaRPr sz="1950" i="0" u="none" strike="noStrike" cap="none">
              <a:solidFill>
                <a:schemeClr val="dk1"/>
              </a:solidFill>
              <a:latin typeface="Montserrat"/>
              <a:ea typeface="Montserrat"/>
              <a:cs typeface="Montserrat"/>
              <a:sym typeface="Montserrat"/>
            </a:endParaRPr>
          </a:p>
        </p:txBody>
      </p:sp>
      <p:sp>
        <p:nvSpPr>
          <p:cNvPr id="1174" name="Google Shape;1174;p80"/>
          <p:cNvSpPr/>
          <p:nvPr/>
        </p:nvSpPr>
        <p:spPr>
          <a:xfrm>
            <a:off x="457200" y="6473952"/>
            <a:ext cx="9601200" cy="27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175" name="Google Shape;1175;p80"/>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14</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0"/>
        <p:cNvGrpSpPr/>
        <p:nvPr/>
      </p:nvGrpSpPr>
      <p:grpSpPr>
        <a:xfrm>
          <a:off x="0" y="0"/>
          <a:ext cx="0" cy="0"/>
          <a:chOff x="0" y="0"/>
          <a:chExt cx="0" cy="0"/>
        </a:xfrm>
      </p:grpSpPr>
      <p:sp>
        <p:nvSpPr>
          <p:cNvPr id="1181" name="Google Shape;1181;p81"/>
          <p:cNvSpPr/>
          <p:nvPr/>
        </p:nvSpPr>
        <p:spPr>
          <a:xfrm rot="5400000">
            <a:off x="9820304" y="0"/>
            <a:ext cx="2371800" cy="23718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2" name="Google Shape;1182;p81"/>
          <p:cNvSpPr txBox="1"/>
          <p:nvPr/>
        </p:nvSpPr>
        <p:spPr>
          <a:xfrm rot="2700000">
            <a:off x="9620400" y="514953"/>
            <a:ext cx="3335140" cy="77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US"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183" name="Google Shape;1183;p81" descr="poll-type-id">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id="1184" name="Google Shape;1184;p81" descr="title-id"/>
          <p:cNvSpPr txBox="1"/>
          <p:nvPr/>
        </p:nvSpPr>
        <p:spPr>
          <a:xfrm>
            <a:off x="3112851" y="1760838"/>
            <a:ext cx="8486100" cy="23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a:solidFill>
                  <a:srgbClr val="5B5B5B"/>
                </a:solidFill>
                <a:latin typeface="Inter"/>
                <a:ea typeface="Inter"/>
                <a:cs typeface="Inter"/>
                <a:sym typeface="Inter"/>
              </a:rPr>
              <a:t>Which Is Hardest to Abandon Once It's in Your Cart?</a:t>
            </a:r>
            <a:endParaRPr sz="2400" b="1">
              <a:solidFill>
                <a:srgbClr val="5B5B5B"/>
              </a:solidFill>
              <a:latin typeface="Inter"/>
              <a:ea typeface="Inter"/>
              <a:cs typeface="Inter"/>
              <a:sym typeface="Inter"/>
            </a:endParaRPr>
          </a:p>
          <a:p>
            <a:pPr marL="0" lvl="0" indent="0" algn="l" rtl="0">
              <a:spcBef>
                <a:spcPts val="0"/>
              </a:spcBef>
              <a:spcAft>
                <a:spcPts val="0"/>
              </a:spcAft>
              <a:buNone/>
            </a:pPr>
            <a:r>
              <a:rPr lang="en-US" sz="2400" b="1">
                <a:solidFill>
                  <a:srgbClr val="5B5B5B"/>
                </a:solidFill>
                <a:latin typeface="Inter"/>
                <a:ea typeface="Inter"/>
                <a:cs typeface="Inter"/>
                <a:sym typeface="Inter"/>
              </a:rPr>
              <a:t>Rank these six checkout flows from hardest to walk away from (1) to easiest to walk away from (6), once you've already started the process and the fees start stacking up: </a:t>
            </a:r>
            <a:endParaRPr sz="2400" b="1">
              <a:solidFill>
                <a:srgbClr val="5B5B5B"/>
              </a:solidFill>
              <a:latin typeface="Inter"/>
              <a:ea typeface="Inter"/>
              <a:cs typeface="Inter"/>
              <a:sym typeface="Inter"/>
            </a:endParaRPr>
          </a:p>
        </p:txBody>
      </p:sp>
      <p:sp>
        <p:nvSpPr>
          <p:cNvPr id="1185" name="Google Shape;1185;p81"/>
          <p:cNvSpPr/>
          <p:nvPr/>
        </p:nvSpPr>
        <p:spPr>
          <a:xfrm>
            <a:off x="0" y="5820032"/>
            <a:ext cx="12192000" cy="10380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86" name="Google Shape;1186;p81"/>
          <p:cNvSpPr txBox="1"/>
          <p:nvPr/>
        </p:nvSpPr>
        <p:spPr>
          <a:xfrm>
            <a:off x="741155" y="5820032"/>
            <a:ext cx="9264300" cy="103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rgbClr val="FFFFFF"/>
                </a:solidFill>
                <a:latin typeface="Inter"/>
                <a:ea typeface="Inter"/>
                <a:cs typeface="Inter"/>
                <a:sym typeface="Inter"/>
              </a:rPr>
              <a:t>Presenting with animations, GIFs or speaker notes? Enable our </a:t>
            </a:r>
            <a:r>
              <a:rPr lang="en-US"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187" name="Google Shape;1187;p81"/>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id="1188" name="Google Shape;1188;p81" descr="logo-id">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3"/>
        <p:cNvGrpSpPr/>
        <p:nvPr/>
      </p:nvGrpSpPr>
      <p:grpSpPr>
        <a:xfrm>
          <a:off x="0" y="0"/>
          <a:ext cx="0" cy="0"/>
          <a:chOff x="0" y="0"/>
          <a:chExt cx="0" cy="0"/>
        </a:xfrm>
      </p:grpSpPr>
      <p:sp>
        <p:nvSpPr>
          <p:cNvPr id="1194" name="Google Shape;1194;p82"/>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THE FRAMEWORK</a:t>
            </a:r>
            <a:endParaRPr sz="1300" b="0" i="0" u="none" strike="noStrike" cap="none">
              <a:solidFill>
                <a:schemeClr val="dk1"/>
              </a:solidFill>
              <a:latin typeface="Calibri"/>
              <a:ea typeface="Calibri"/>
              <a:cs typeface="Calibri"/>
              <a:sym typeface="Calibri"/>
            </a:endParaRPr>
          </a:p>
        </p:txBody>
      </p:sp>
      <p:sp>
        <p:nvSpPr>
          <p:cNvPr id="1195" name="Google Shape;1195;p82"/>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Econs vs. Humans</a:t>
            </a:r>
            <a:endParaRPr sz="3000" b="0" i="0" u="none" strike="noStrike" cap="none">
              <a:solidFill>
                <a:schemeClr val="dk1"/>
              </a:solidFill>
              <a:latin typeface="Calibri"/>
              <a:ea typeface="Calibri"/>
              <a:cs typeface="Calibri"/>
              <a:sym typeface="Calibri"/>
            </a:endParaRPr>
          </a:p>
        </p:txBody>
      </p:sp>
      <p:sp>
        <p:nvSpPr>
          <p:cNvPr id="1196" name="Google Shape;1196;p82"/>
          <p:cNvSpPr/>
          <p:nvPr/>
        </p:nvSpPr>
        <p:spPr>
          <a:xfrm>
            <a:off x="548640" y="1371600"/>
            <a:ext cx="91440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400"/>
              <a:buFont typeface="Calibri"/>
              <a:buNone/>
            </a:pPr>
            <a:r>
              <a:rPr lang="en-US" sz="1400" b="0" i="1" u="none" strike="noStrike" cap="none">
                <a:solidFill>
                  <a:srgbClr val="5B6478"/>
                </a:solidFill>
                <a:latin typeface="Calibri"/>
                <a:ea typeface="Calibri"/>
                <a:cs typeface="Calibri"/>
                <a:sym typeface="Calibri"/>
              </a:rPr>
              <a:t>Every EconEdLink lesson we walk through today returns to the same distinction.</a:t>
            </a:r>
            <a:endParaRPr sz="1400" b="0" i="0" u="none" strike="noStrike" cap="none">
              <a:solidFill>
                <a:schemeClr val="dk1"/>
              </a:solidFill>
              <a:latin typeface="Calibri"/>
              <a:ea typeface="Calibri"/>
              <a:cs typeface="Calibri"/>
              <a:sym typeface="Calibri"/>
            </a:endParaRPr>
          </a:p>
        </p:txBody>
      </p:sp>
      <p:graphicFrame>
        <p:nvGraphicFramePr>
          <p:cNvPr id="1197" name="Google Shape;1197;p82"/>
          <p:cNvGraphicFramePr/>
          <p:nvPr/>
        </p:nvGraphicFramePr>
        <p:xfrm>
          <a:off x="548640" y="1874520"/>
          <a:ext cx="3000000" cy="3000000"/>
        </p:xfrm>
        <a:graphic>
          <a:graphicData uri="http://schemas.openxmlformats.org/drawingml/2006/table">
            <a:tbl>
              <a:tblPr>
                <a:noFill/>
                <a:tableStyleId>{E5C21FFA-027A-4112-B62F-677D415971CC}</a:tableStyleId>
              </a:tblPr>
              <a:tblGrid>
                <a:gridCol w="5532125">
                  <a:extLst>
                    <a:ext uri="{9D8B030D-6E8A-4147-A177-3AD203B41FA5}">
                      <a16:colId xmlns:a16="http://schemas.microsoft.com/office/drawing/2014/main" val="20000"/>
                    </a:ext>
                  </a:extLst>
                </a:gridCol>
                <a:gridCol w="5532125">
                  <a:extLst>
                    <a:ext uri="{9D8B030D-6E8A-4147-A177-3AD203B41FA5}">
                      <a16:colId xmlns:a16="http://schemas.microsoft.com/office/drawing/2014/main" val="20001"/>
                    </a:ext>
                  </a:extLst>
                </a:gridCol>
              </a:tblGrid>
              <a:tr h="548650">
                <a:tc>
                  <a:txBody>
                    <a:bodyPr/>
                    <a:lstStyle/>
                    <a:p>
                      <a:pPr marL="0" marR="0" lvl="0" indent="0" algn="ctr" rtl="0">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ECONS</a:t>
                      </a:r>
                      <a:endParaRPr sz="1400" u="none" strike="noStrike" cap="none">
                        <a:latin typeface="Calibri"/>
                        <a:ea typeface="Calibri"/>
                        <a:cs typeface="Calibri"/>
                        <a:sym typeface="Calibri"/>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214291"/>
                    </a:solidFill>
                  </a:tcPr>
                </a:tc>
                <a:tc>
                  <a:txBody>
                    <a:bodyPr/>
                    <a:lstStyle/>
                    <a:p>
                      <a:pPr marL="0" marR="0" lvl="0" indent="0" algn="ctr" rtl="0">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HUMANS</a:t>
                      </a:r>
                      <a:endParaRPr sz="1400" u="none" strike="noStrike" cap="none">
                        <a:latin typeface="Calibri"/>
                        <a:ea typeface="Calibri"/>
                        <a:cs typeface="Calibri"/>
                        <a:sym typeface="Calibri"/>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16631"/>
                    </a:solidFill>
                  </a:tcPr>
                </a:tc>
                <a:extLst>
                  <a:ext uri="{0D108BD9-81ED-4DB2-BD59-A6C34878D82A}">
                    <a16:rowId xmlns:a16="http://schemas.microsoft.com/office/drawing/2014/main" val="10000"/>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Use System 2 (analytical, deliberate) for every decision</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Use System 1 (automatic, intuitive) for routine decisions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1"/>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Weigh costs &amp; benefits equally, every time</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300"/>
                        <a:buFont typeface="Calibri"/>
                        <a:buNone/>
                      </a:pPr>
                      <a:r>
                        <a:rPr lang="en-US" sz="1500">
                          <a:solidFill>
                            <a:srgbClr val="1B2340"/>
                          </a:solidFill>
                          <a:latin typeface="Montserrat"/>
                          <a:ea typeface="Montserrat"/>
                          <a:cs typeface="Montserrat"/>
                          <a:sym typeface="Montserrat"/>
                        </a:rPr>
                        <a:t>Weigh</a:t>
                      </a:r>
                      <a:r>
                        <a:rPr lang="en-US" sz="1500" u="none" strike="noStrike" cap="none">
                          <a:solidFill>
                            <a:srgbClr val="1B2340"/>
                          </a:solidFill>
                          <a:latin typeface="Montserrat"/>
                          <a:ea typeface="Montserrat"/>
                          <a:cs typeface="Montserrat"/>
                          <a:sym typeface="Montserrat"/>
                        </a:rPr>
                        <a:t> losses more heavily than equivalent gains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Are immune to arbitrary anchors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Are swayed by numbers that have nothing to do with value</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3"/>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Are unaffected by how a choice is framed or defaulted</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Tend to stick with whatever default is presented</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Make decisions based only on costs &amp; benefits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Also weigh fairness, meaning, and emotion</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5"/>
                  </a:ext>
                </a:extLst>
              </a:tr>
            </a:tbl>
          </a:graphicData>
        </a:graphic>
      </p:graphicFrame>
      <p:sp>
        <p:nvSpPr>
          <p:cNvPr id="1198" name="Google Shape;1198;p82"/>
          <p:cNvSpPr/>
          <p:nvPr/>
        </p:nvSpPr>
        <p:spPr>
          <a:xfrm>
            <a:off x="548640" y="5257800"/>
            <a:ext cx="100584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000"/>
              <a:buFont typeface="Calibri"/>
              <a:buNone/>
            </a:pPr>
            <a:r>
              <a:rPr lang="en-US" sz="1000" b="0" i="1" u="none" strike="noStrike" cap="none">
                <a:solidFill>
                  <a:srgbClr val="5B6478"/>
                </a:solidFill>
                <a:latin typeface="Calibri"/>
                <a:ea typeface="Calibri"/>
                <a:cs typeface="Calibri"/>
                <a:sym typeface="Calibri"/>
              </a:rPr>
              <a:t>Source: William Bosshardt, Florida Atlantic University — EconEdLink, “How to Use the Behavioral Economics Lessons”</a:t>
            </a:r>
            <a:endParaRPr sz="1000" b="0" i="0" u="none" strike="noStrike" cap="none">
              <a:solidFill>
                <a:schemeClr val="dk1"/>
              </a:solidFill>
              <a:latin typeface="Calibri"/>
              <a:ea typeface="Calibri"/>
              <a:cs typeface="Calibri"/>
              <a:sym typeface="Calibri"/>
            </a:endParaRPr>
          </a:p>
        </p:txBody>
      </p:sp>
      <p:sp>
        <p:nvSpPr>
          <p:cNvPr id="1199" name="Google Shape;1199;p82"/>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200" name="Google Shape;1200;p82"/>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15</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5"/>
        <p:cNvGrpSpPr/>
        <p:nvPr/>
      </p:nvGrpSpPr>
      <p:grpSpPr>
        <a:xfrm>
          <a:off x="0" y="0"/>
          <a:ext cx="0" cy="0"/>
          <a:chOff x="0" y="0"/>
          <a:chExt cx="0" cy="0"/>
        </a:xfrm>
      </p:grpSpPr>
      <p:sp>
        <p:nvSpPr>
          <p:cNvPr id="1206" name="Google Shape;1206;p83"/>
          <p:cNvSpPr/>
          <p:nvPr/>
        </p:nvSpPr>
        <p:spPr>
          <a:xfrm rot="5400000">
            <a:off x="9820304" y="0"/>
            <a:ext cx="2371800" cy="23718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7" name="Google Shape;1207;p83"/>
          <p:cNvSpPr txBox="1"/>
          <p:nvPr/>
        </p:nvSpPr>
        <p:spPr>
          <a:xfrm rot="2700000">
            <a:off x="9620400" y="514953"/>
            <a:ext cx="3335140" cy="778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US"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208" name="Google Shape;1208;p83" descr="poll-type-id">
            <a:hlinkClick r:id="rId4"/>
          </p:cNvPr>
          <p:cNvPicPr preferRelativeResize="0"/>
          <p:nvPr/>
        </p:nvPicPr>
        <p:blipFill>
          <a:blip r:embed="rId5">
            <a:alphaModFix/>
          </a:blip>
          <a:stretch>
            <a:fillRect/>
          </a:stretch>
        </p:blipFill>
        <p:spPr>
          <a:xfrm>
            <a:off x="444693" y="1742703"/>
            <a:ext cx="2371697" cy="2371697"/>
          </a:xfrm>
          <a:prstGeom prst="rect">
            <a:avLst/>
          </a:prstGeom>
          <a:noFill/>
          <a:ln>
            <a:noFill/>
          </a:ln>
        </p:spPr>
      </p:pic>
      <p:sp>
        <p:nvSpPr>
          <p:cNvPr id="1209" name="Google Shape;1209;p83" descr="title-id"/>
          <p:cNvSpPr txBox="1"/>
          <p:nvPr/>
        </p:nvSpPr>
        <p:spPr>
          <a:xfrm>
            <a:off x="3112851" y="1760838"/>
            <a:ext cx="8486100" cy="233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600" b="1">
                <a:solidFill>
                  <a:srgbClr val="5B5B5B"/>
                </a:solidFill>
                <a:latin typeface="Inter"/>
                <a:ea typeface="Inter"/>
                <a:cs typeface="Inter"/>
                <a:sym typeface="Inter"/>
              </a:rPr>
              <a:t>Which column better describes most of your students, most of the time?</a:t>
            </a:r>
            <a:endParaRPr sz="3600" b="1">
              <a:solidFill>
                <a:srgbClr val="5B5B5B"/>
              </a:solidFill>
              <a:latin typeface="Inter"/>
              <a:ea typeface="Inter"/>
              <a:cs typeface="Inter"/>
              <a:sym typeface="Inter"/>
            </a:endParaRPr>
          </a:p>
        </p:txBody>
      </p:sp>
      <p:sp>
        <p:nvSpPr>
          <p:cNvPr id="1210" name="Google Shape;1210;p83"/>
          <p:cNvSpPr/>
          <p:nvPr/>
        </p:nvSpPr>
        <p:spPr>
          <a:xfrm>
            <a:off x="0" y="5820032"/>
            <a:ext cx="12192000" cy="10380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1" name="Google Shape;1211;p83"/>
          <p:cNvSpPr txBox="1"/>
          <p:nvPr/>
        </p:nvSpPr>
        <p:spPr>
          <a:xfrm>
            <a:off x="741155" y="5820032"/>
            <a:ext cx="9264300" cy="103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200">
                <a:solidFill>
                  <a:srgbClr val="FFFFFF"/>
                </a:solidFill>
                <a:latin typeface="Inter"/>
                <a:ea typeface="Inter"/>
                <a:cs typeface="Inter"/>
                <a:sym typeface="Inter"/>
              </a:rPr>
              <a:t>Presenting with animations, GIFs or speaker notes? Enable our </a:t>
            </a:r>
            <a:r>
              <a:rPr lang="en-US"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212" name="Google Shape;1212;p83"/>
          <p:cNvPicPr preferRelativeResize="0"/>
          <p:nvPr/>
        </p:nvPicPr>
        <p:blipFill>
          <a:blip r:embed="rId7">
            <a:alphaModFix/>
          </a:blip>
          <a:stretch>
            <a:fillRect/>
          </a:stretch>
        </p:blipFill>
        <p:spPr>
          <a:xfrm>
            <a:off x="296462" y="6190785"/>
            <a:ext cx="296462" cy="296462"/>
          </a:xfrm>
          <a:prstGeom prst="rect">
            <a:avLst/>
          </a:prstGeom>
          <a:noFill/>
          <a:ln>
            <a:noFill/>
          </a:ln>
        </p:spPr>
      </p:pic>
      <p:pic>
        <p:nvPicPr>
          <p:cNvPr id="1213" name="Google Shape;1213;p83" descr="logo-id">
            <a:hlinkClick r:id="rId8"/>
          </p:cNvPr>
          <p:cNvPicPr preferRelativeResize="0"/>
          <p:nvPr/>
        </p:nvPicPr>
        <p:blipFill>
          <a:blip r:embed="rId9">
            <a:alphaModFix/>
          </a:blip>
          <a:stretch>
            <a:fillRect/>
          </a:stretch>
        </p:blipFill>
        <p:spPr>
          <a:xfrm>
            <a:off x="10561459" y="5968439"/>
            <a:ext cx="1482310" cy="74115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8"/>
        <p:cNvGrpSpPr/>
        <p:nvPr/>
      </p:nvGrpSpPr>
      <p:grpSpPr>
        <a:xfrm>
          <a:off x="0" y="0"/>
          <a:ext cx="0" cy="0"/>
          <a:chOff x="0" y="0"/>
          <a:chExt cx="0" cy="0"/>
        </a:xfrm>
      </p:grpSpPr>
      <p:sp>
        <p:nvSpPr>
          <p:cNvPr id="1219" name="Google Shape;1219;p84"/>
          <p:cNvSpPr/>
          <p:nvPr/>
        </p:nvSpPr>
        <p:spPr>
          <a:xfrm>
            <a:off x="548640" y="365760"/>
            <a:ext cx="10058400" cy="365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THE FRAMEWORK</a:t>
            </a:r>
            <a:endParaRPr sz="1300" b="0" i="0" u="none" strike="noStrike" cap="none">
              <a:solidFill>
                <a:schemeClr val="dk1"/>
              </a:solidFill>
              <a:latin typeface="Calibri"/>
              <a:ea typeface="Calibri"/>
              <a:cs typeface="Calibri"/>
              <a:sym typeface="Calibri"/>
            </a:endParaRPr>
          </a:p>
        </p:txBody>
      </p:sp>
      <p:sp>
        <p:nvSpPr>
          <p:cNvPr id="1220" name="Google Shape;1220;p84"/>
          <p:cNvSpPr/>
          <p:nvPr/>
        </p:nvSpPr>
        <p:spPr>
          <a:xfrm>
            <a:off x="548640" y="694944"/>
            <a:ext cx="10789800" cy="7314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Econs vs. Humans</a:t>
            </a:r>
            <a:endParaRPr sz="3000" b="0" i="0" u="none" strike="noStrike" cap="none">
              <a:solidFill>
                <a:schemeClr val="dk1"/>
              </a:solidFill>
              <a:latin typeface="Calibri"/>
              <a:ea typeface="Calibri"/>
              <a:cs typeface="Calibri"/>
              <a:sym typeface="Calibri"/>
            </a:endParaRPr>
          </a:p>
        </p:txBody>
      </p:sp>
      <p:sp>
        <p:nvSpPr>
          <p:cNvPr id="1221" name="Google Shape;1221;p84"/>
          <p:cNvSpPr/>
          <p:nvPr/>
        </p:nvSpPr>
        <p:spPr>
          <a:xfrm>
            <a:off x="548640" y="1371600"/>
            <a:ext cx="9144000" cy="365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400"/>
              <a:buFont typeface="Calibri"/>
              <a:buNone/>
            </a:pPr>
            <a:r>
              <a:rPr lang="en-US" sz="1400" b="0" i="1" u="none" strike="noStrike" cap="none">
                <a:solidFill>
                  <a:srgbClr val="5B6478"/>
                </a:solidFill>
                <a:latin typeface="Calibri"/>
                <a:ea typeface="Calibri"/>
                <a:cs typeface="Calibri"/>
                <a:sym typeface="Calibri"/>
              </a:rPr>
              <a:t>Every EconEdLink lesson we walk through today returns to the same distinction.</a:t>
            </a:r>
            <a:endParaRPr sz="1400" b="0" i="0" u="none" strike="noStrike" cap="none">
              <a:solidFill>
                <a:schemeClr val="dk1"/>
              </a:solidFill>
              <a:latin typeface="Calibri"/>
              <a:ea typeface="Calibri"/>
              <a:cs typeface="Calibri"/>
              <a:sym typeface="Calibri"/>
            </a:endParaRPr>
          </a:p>
        </p:txBody>
      </p:sp>
      <p:graphicFrame>
        <p:nvGraphicFramePr>
          <p:cNvPr id="1222" name="Google Shape;1222;p84"/>
          <p:cNvGraphicFramePr/>
          <p:nvPr/>
        </p:nvGraphicFramePr>
        <p:xfrm>
          <a:off x="548640" y="1874520"/>
          <a:ext cx="3000000" cy="3000000"/>
        </p:xfrm>
        <a:graphic>
          <a:graphicData uri="http://schemas.openxmlformats.org/drawingml/2006/table">
            <a:tbl>
              <a:tblPr>
                <a:noFill/>
                <a:tableStyleId>{E5C21FFA-027A-4112-B62F-677D415971CC}</a:tableStyleId>
              </a:tblPr>
              <a:tblGrid>
                <a:gridCol w="5532125">
                  <a:extLst>
                    <a:ext uri="{9D8B030D-6E8A-4147-A177-3AD203B41FA5}">
                      <a16:colId xmlns:a16="http://schemas.microsoft.com/office/drawing/2014/main" val="20000"/>
                    </a:ext>
                  </a:extLst>
                </a:gridCol>
                <a:gridCol w="5532125">
                  <a:extLst>
                    <a:ext uri="{9D8B030D-6E8A-4147-A177-3AD203B41FA5}">
                      <a16:colId xmlns:a16="http://schemas.microsoft.com/office/drawing/2014/main" val="20001"/>
                    </a:ext>
                  </a:extLst>
                </a:gridCol>
              </a:tblGrid>
              <a:tr h="548650">
                <a:tc>
                  <a:txBody>
                    <a:bodyPr/>
                    <a:lstStyle/>
                    <a:p>
                      <a:pPr marL="0" marR="0" lvl="0" indent="0" algn="ctr" rtl="0">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ECONS</a:t>
                      </a:r>
                      <a:endParaRPr sz="1400" u="none" strike="noStrike" cap="none">
                        <a:latin typeface="Calibri"/>
                        <a:ea typeface="Calibri"/>
                        <a:cs typeface="Calibri"/>
                        <a:sym typeface="Calibri"/>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214291"/>
                    </a:solidFill>
                  </a:tcPr>
                </a:tc>
                <a:tc>
                  <a:txBody>
                    <a:bodyPr/>
                    <a:lstStyle/>
                    <a:p>
                      <a:pPr marL="0" marR="0" lvl="0" indent="0" algn="ctr" rtl="0">
                        <a:spcBef>
                          <a:spcPts val="0"/>
                        </a:spcBef>
                        <a:spcAft>
                          <a:spcPts val="0"/>
                        </a:spcAft>
                        <a:buClr>
                          <a:srgbClr val="FFFFFF"/>
                        </a:buClr>
                        <a:buSzPts val="1400"/>
                        <a:buFont typeface="Calibri"/>
                        <a:buNone/>
                      </a:pPr>
                      <a:r>
                        <a:rPr lang="en-US" sz="1400" b="1" u="none" strike="noStrike" cap="none">
                          <a:solidFill>
                            <a:srgbClr val="FFFFFF"/>
                          </a:solidFill>
                          <a:latin typeface="Calibri"/>
                          <a:ea typeface="Calibri"/>
                          <a:cs typeface="Calibri"/>
                          <a:sym typeface="Calibri"/>
                        </a:rPr>
                        <a:t>HUMANS</a:t>
                      </a:r>
                      <a:endParaRPr sz="1400" u="none" strike="noStrike" cap="none">
                        <a:latin typeface="Calibri"/>
                        <a:ea typeface="Calibri"/>
                        <a:cs typeface="Calibri"/>
                        <a:sym typeface="Calibri"/>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16631"/>
                    </a:solidFill>
                  </a:tcPr>
                </a:tc>
                <a:extLst>
                  <a:ext uri="{0D108BD9-81ED-4DB2-BD59-A6C34878D82A}">
                    <a16:rowId xmlns:a16="http://schemas.microsoft.com/office/drawing/2014/main" val="10000"/>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Use System 2 (analytical, deliberate) for every decision</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Use System 1 (automatic, intuitive) for routine decisions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1"/>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Weigh costs &amp; benefits equally, every time</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300"/>
                        <a:buFont typeface="Calibri"/>
                        <a:buNone/>
                      </a:pPr>
                      <a:r>
                        <a:rPr lang="en-US" sz="1500">
                          <a:solidFill>
                            <a:srgbClr val="1B2340"/>
                          </a:solidFill>
                          <a:latin typeface="Montserrat"/>
                          <a:ea typeface="Montserrat"/>
                          <a:cs typeface="Montserrat"/>
                          <a:sym typeface="Montserrat"/>
                        </a:rPr>
                        <a:t>Weigh</a:t>
                      </a:r>
                      <a:r>
                        <a:rPr lang="en-US" sz="1500" u="none" strike="noStrike" cap="none">
                          <a:solidFill>
                            <a:srgbClr val="1B2340"/>
                          </a:solidFill>
                          <a:latin typeface="Montserrat"/>
                          <a:ea typeface="Montserrat"/>
                          <a:cs typeface="Montserrat"/>
                          <a:sym typeface="Montserrat"/>
                        </a:rPr>
                        <a:t> losses more heavily than equivalent gains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Are immune to arbitrary anchors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Are swayed by numbers that have nothing to do with value</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3"/>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Are unaffected by how a choice is framed or defaulted</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Tend to stick with whatever default is presented</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48650">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Make decisions based only on costs &amp; benefits</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300"/>
                        <a:buFont typeface="Calibri"/>
                        <a:buNone/>
                      </a:pPr>
                      <a:r>
                        <a:rPr lang="en-US" sz="1500" u="none" strike="noStrike" cap="none">
                          <a:solidFill>
                            <a:srgbClr val="1B2340"/>
                          </a:solidFill>
                          <a:latin typeface="Montserrat"/>
                          <a:ea typeface="Montserrat"/>
                          <a:cs typeface="Montserrat"/>
                          <a:sym typeface="Montserrat"/>
                        </a:rPr>
                        <a:t>Also weigh fairness, meaning, and emotion</a:t>
                      </a:r>
                      <a:endParaRPr sz="1500" u="none" strike="noStrike" cap="none">
                        <a:latin typeface="Montserrat"/>
                        <a:ea typeface="Montserrat"/>
                        <a:cs typeface="Montserrat"/>
                        <a:sym typeface="Montserrat"/>
                      </a:endParaRPr>
                    </a:p>
                  </a:txBody>
                  <a:tcPr marL="127000" marR="127000" marT="76200" marB="762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5"/>
                  </a:ext>
                </a:extLst>
              </a:tr>
            </a:tbl>
          </a:graphicData>
        </a:graphic>
      </p:graphicFrame>
      <p:sp>
        <p:nvSpPr>
          <p:cNvPr id="1223" name="Google Shape;1223;p84"/>
          <p:cNvSpPr/>
          <p:nvPr/>
        </p:nvSpPr>
        <p:spPr>
          <a:xfrm>
            <a:off x="548640" y="5257800"/>
            <a:ext cx="10058400" cy="27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000"/>
              <a:buFont typeface="Calibri"/>
              <a:buNone/>
            </a:pPr>
            <a:r>
              <a:rPr lang="en-US" sz="1000" b="0" i="1" u="none" strike="noStrike" cap="none">
                <a:solidFill>
                  <a:srgbClr val="5B6478"/>
                </a:solidFill>
                <a:latin typeface="Calibri"/>
                <a:ea typeface="Calibri"/>
                <a:cs typeface="Calibri"/>
                <a:sym typeface="Calibri"/>
              </a:rPr>
              <a:t>Source: William Bosshardt, Florida Atlantic University — EconEdLink, “How to Use the Behavioral Economics Lessons”</a:t>
            </a:r>
            <a:endParaRPr sz="1000" b="0" i="0" u="none" strike="noStrike" cap="none">
              <a:solidFill>
                <a:schemeClr val="dk1"/>
              </a:solidFill>
              <a:latin typeface="Calibri"/>
              <a:ea typeface="Calibri"/>
              <a:cs typeface="Calibri"/>
              <a:sym typeface="Calibri"/>
            </a:endParaRPr>
          </a:p>
        </p:txBody>
      </p:sp>
      <p:sp>
        <p:nvSpPr>
          <p:cNvPr id="1224" name="Google Shape;1224;p84"/>
          <p:cNvSpPr/>
          <p:nvPr/>
        </p:nvSpPr>
        <p:spPr>
          <a:xfrm>
            <a:off x="457200" y="6473952"/>
            <a:ext cx="9601200" cy="274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225" name="Google Shape;1225;p84"/>
          <p:cNvSpPr/>
          <p:nvPr/>
        </p:nvSpPr>
        <p:spPr>
          <a:xfrm>
            <a:off x="11365992" y="6473952"/>
            <a:ext cx="457200" cy="2742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15</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pic>
        <p:nvPicPr>
          <p:cNvPr id="1231" name="Google Shape;1231;p85"/>
          <p:cNvPicPr preferRelativeResize="0"/>
          <p:nvPr/>
        </p:nvPicPr>
        <p:blipFill>
          <a:blip r:embed="rId3">
            <a:alphaModFix/>
          </a:blip>
          <a:stretch>
            <a:fillRect/>
          </a:stretch>
        </p:blipFill>
        <p:spPr>
          <a:xfrm>
            <a:off x="152400" y="152400"/>
            <a:ext cx="6162675" cy="3209925"/>
          </a:xfrm>
          <a:prstGeom prst="rect">
            <a:avLst/>
          </a:prstGeom>
          <a:noFill/>
          <a:ln>
            <a:noFill/>
          </a:ln>
        </p:spPr>
      </p:pic>
      <p:pic>
        <p:nvPicPr>
          <p:cNvPr id="1232" name="Google Shape;1232;p85">
            <a:hlinkClick r:id="rId4"/>
          </p:cNvPr>
          <p:cNvPicPr preferRelativeResize="0"/>
          <p:nvPr/>
        </p:nvPicPr>
        <p:blipFill>
          <a:blip r:embed="rId5">
            <a:alphaModFix/>
          </a:blip>
          <a:stretch>
            <a:fillRect/>
          </a:stretch>
        </p:blipFill>
        <p:spPr>
          <a:xfrm>
            <a:off x="152400" y="3514725"/>
            <a:ext cx="7524750" cy="2590800"/>
          </a:xfrm>
          <a:prstGeom prst="rect">
            <a:avLst/>
          </a:prstGeom>
          <a:noFill/>
          <a:ln>
            <a:noFill/>
          </a:ln>
        </p:spPr>
      </p:pic>
      <p:pic>
        <p:nvPicPr>
          <p:cNvPr id="1233" name="Google Shape;1233;p85"/>
          <p:cNvPicPr preferRelativeResize="0"/>
          <p:nvPr/>
        </p:nvPicPr>
        <p:blipFill>
          <a:blip r:embed="rId6">
            <a:alphaModFix/>
          </a:blip>
          <a:stretch>
            <a:fillRect/>
          </a:stretch>
        </p:blipFill>
        <p:spPr>
          <a:xfrm>
            <a:off x="7829550" y="152400"/>
            <a:ext cx="2466975" cy="36671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1239" name="Google Shape;1239;p86">
            <a:hlinkClick r:id="rId3"/>
          </p:cNvPr>
          <p:cNvPicPr preferRelativeResize="0"/>
          <p:nvPr/>
        </p:nvPicPr>
        <p:blipFill>
          <a:blip r:embed="rId4">
            <a:alphaModFix/>
          </a:blip>
          <a:stretch>
            <a:fillRect/>
          </a:stretch>
        </p:blipFill>
        <p:spPr>
          <a:xfrm>
            <a:off x="152400" y="152400"/>
            <a:ext cx="7258050" cy="3305175"/>
          </a:xfrm>
          <a:prstGeom prst="rect">
            <a:avLst/>
          </a:prstGeom>
          <a:noFill/>
          <a:ln>
            <a:noFill/>
          </a:ln>
        </p:spPr>
      </p:pic>
      <p:pic>
        <p:nvPicPr>
          <p:cNvPr id="1240" name="Google Shape;1240;p86">
            <a:hlinkClick r:id="rId3"/>
          </p:cNvPr>
          <p:cNvPicPr preferRelativeResize="0"/>
          <p:nvPr/>
        </p:nvPicPr>
        <p:blipFill>
          <a:blip r:embed="rId5">
            <a:alphaModFix/>
          </a:blip>
          <a:stretch>
            <a:fillRect/>
          </a:stretch>
        </p:blipFill>
        <p:spPr>
          <a:xfrm>
            <a:off x="152400" y="3609975"/>
            <a:ext cx="8572500" cy="2857500"/>
          </a:xfrm>
          <a:prstGeom prst="rect">
            <a:avLst/>
          </a:prstGeom>
          <a:noFill/>
          <a:ln>
            <a:noFill/>
          </a:ln>
        </p:spPr>
      </p:pic>
      <p:pic>
        <p:nvPicPr>
          <p:cNvPr id="1241" name="Google Shape;1241;p86"/>
          <p:cNvPicPr preferRelativeResize="0"/>
          <p:nvPr/>
        </p:nvPicPr>
        <p:blipFill>
          <a:blip r:embed="rId6">
            <a:alphaModFix/>
          </a:blip>
          <a:stretch>
            <a:fillRect/>
          </a:stretch>
        </p:blipFill>
        <p:spPr>
          <a:xfrm>
            <a:off x="7562850" y="152400"/>
            <a:ext cx="4476750" cy="24138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6F9"/>
        </a:solidFill>
        <a:effectLst/>
      </p:bgPr>
    </p:bg>
    <p:spTree>
      <p:nvGrpSpPr>
        <p:cNvPr id="1" name="Shape 160"/>
        <p:cNvGrpSpPr/>
        <p:nvPr/>
      </p:nvGrpSpPr>
      <p:grpSpPr>
        <a:xfrm>
          <a:off x="0" y="0"/>
          <a:ext cx="0" cy="0"/>
          <a:chOff x="0" y="0"/>
          <a:chExt cx="0" cy="0"/>
        </a:xfrm>
      </p:grpSpPr>
      <p:sp>
        <p:nvSpPr>
          <p:cNvPr id="161" name="Google Shape;161;p24"/>
          <p:cNvSpPr/>
          <p:nvPr/>
        </p:nvSpPr>
        <p:spPr>
          <a:xfrm>
            <a:off x="609600" y="312333"/>
            <a:ext cx="9476400" cy="731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C4587"/>
              </a:buClr>
              <a:buSzPts val="3700"/>
              <a:buFont typeface="Montserrat"/>
              <a:buNone/>
            </a:pPr>
            <a:r>
              <a:rPr lang="en-US" sz="3700" b="1">
                <a:solidFill>
                  <a:srgbClr val="1C4587"/>
                </a:solidFill>
                <a:latin typeface="Montserrat"/>
                <a:ea typeface="Montserrat"/>
                <a:cs typeface="Montserrat"/>
                <a:sym typeface="Montserrat"/>
              </a:rPr>
              <a:t>“</a:t>
            </a:r>
            <a:r>
              <a:rPr lang="en-US" sz="3700" b="1" i="0" u="none" strike="noStrike" cap="none">
                <a:solidFill>
                  <a:srgbClr val="1C4587"/>
                </a:solidFill>
                <a:latin typeface="Montserrat"/>
                <a:ea typeface="Montserrat"/>
                <a:cs typeface="Montserrat"/>
                <a:sym typeface="Montserrat"/>
              </a:rPr>
              <a:t>I, Pencil</a:t>
            </a:r>
            <a:r>
              <a:rPr lang="en-US" sz="3700" b="1">
                <a:solidFill>
                  <a:srgbClr val="1C4587"/>
                </a:solidFill>
                <a:latin typeface="Montserrat"/>
                <a:ea typeface="Montserrat"/>
                <a:cs typeface="Montserrat"/>
                <a:sym typeface="Montserrat"/>
              </a:rPr>
              <a:t>”</a:t>
            </a:r>
            <a:r>
              <a:rPr lang="en-US" sz="3700" b="1" i="0" u="none" strike="noStrike" cap="none">
                <a:solidFill>
                  <a:srgbClr val="1C4587"/>
                </a:solidFill>
                <a:latin typeface="Montserrat"/>
                <a:ea typeface="Montserrat"/>
                <a:cs typeface="Montserrat"/>
                <a:sym typeface="Montserrat"/>
              </a:rPr>
              <a:t>: What students take away</a:t>
            </a:r>
            <a:endParaRPr sz="3700" b="0" i="0" u="none" strike="noStrike" cap="none">
              <a:solidFill>
                <a:schemeClr val="dk1"/>
              </a:solidFill>
              <a:latin typeface="Montserrat"/>
              <a:ea typeface="Montserrat"/>
              <a:cs typeface="Montserrat"/>
              <a:sym typeface="Montserrat"/>
            </a:endParaRPr>
          </a:p>
        </p:txBody>
      </p:sp>
      <p:sp>
        <p:nvSpPr>
          <p:cNvPr id="162" name="Google Shape;162;p24"/>
          <p:cNvSpPr/>
          <p:nvPr/>
        </p:nvSpPr>
        <p:spPr>
          <a:xfrm>
            <a:off x="487680" y="1409607"/>
            <a:ext cx="2621100" cy="32307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p:txBody>
      </p:sp>
      <p:sp>
        <p:nvSpPr>
          <p:cNvPr id="163" name="Google Shape;163;p24"/>
          <p:cNvSpPr/>
          <p:nvPr/>
        </p:nvSpPr>
        <p:spPr>
          <a:xfrm>
            <a:off x="707136" y="1653447"/>
            <a:ext cx="670500" cy="512100"/>
          </a:xfrm>
          <a:prstGeom prst="rect">
            <a:avLst/>
          </a:prstGeom>
          <a:solidFill>
            <a:srgbClr val="1C4587"/>
          </a:solidFill>
          <a:ln w="16925"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4" name="Google Shape;164;p24"/>
          <p:cNvSpPr/>
          <p:nvPr/>
        </p:nvSpPr>
        <p:spPr>
          <a:xfrm>
            <a:off x="707136" y="1653447"/>
            <a:ext cx="670500" cy="512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C9A84C"/>
              </a:buClr>
              <a:buSzPts val="1900"/>
              <a:buFont typeface="Montserrat"/>
              <a:buNone/>
            </a:pPr>
            <a:r>
              <a:rPr lang="en-US" sz="1900" b="1" i="0" u="none" strike="noStrike" cap="none">
                <a:solidFill>
                  <a:srgbClr val="C9A84C"/>
                </a:solidFill>
                <a:latin typeface="Montserrat"/>
                <a:ea typeface="Montserrat"/>
                <a:cs typeface="Montserrat"/>
                <a:sym typeface="Montserrat"/>
              </a:rPr>
              <a:t>01</a:t>
            </a:r>
            <a:endParaRPr sz="1900" b="0" i="0" u="none" strike="noStrike" cap="none">
              <a:solidFill>
                <a:schemeClr val="dk1"/>
              </a:solidFill>
              <a:latin typeface="Montserrat"/>
              <a:ea typeface="Montserrat"/>
              <a:cs typeface="Montserrat"/>
              <a:sym typeface="Montserrat"/>
            </a:endParaRPr>
          </a:p>
        </p:txBody>
      </p:sp>
      <p:sp>
        <p:nvSpPr>
          <p:cNvPr id="165" name="Google Shape;165;p24"/>
          <p:cNvSpPr/>
          <p:nvPr/>
        </p:nvSpPr>
        <p:spPr>
          <a:xfrm>
            <a:off x="670560" y="2324007"/>
            <a:ext cx="2255700" cy="609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C4587"/>
              </a:buClr>
              <a:buSzPts val="1600"/>
              <a:buFont typeface="Montserrat"/>
              <a:buNone/>
            </a:pPr>
            <a:r>
              <a:rPr lang="en-US" sz="2000" b="1" i="0" u="none" strike="noStrike" cap="none">
                <a:solidFill>
                  <a:srgbClr val="1C4587"/>
                </a:solidFill>
                <a:latin typeface="Montserrat"/>
                <a:ea typeface="Montserrat"/>
                <a:cs typeface="Montserrat"/>
                <a:sym typeface="Montserrat"/>
              </a:rPr>
              <a:t>Built on cooperation</a:t>
            </a:r>
            <a:endParaRPr sz="2000" b="0" i="0" u="none" strike="noStrike" cap="none">
              <a:solidFill>
                <a:schemeClr val="dk1"/>
              </a:solidFill>
              <a:latin typeface="Montserrat"/>
              <a:ea typeface="Montserrat"/>
              <a:cs typeface="Montserrat"/>
              <a:sym typeface="Montserrat"/>
            </a:endParaRPr>
          </a:p>
        </p:txBody>
      </p:sp>
      <p:sp>
        <p:nvSpPr>
          <p:cNvPr id="166" name="Google Shape;166;p24"/>
          <p:cNvSpPr/>
          <p:nvPr/>
        </p:nvSpPr>
        <p:spPr>
          <a:xfrm>
            <a:off x="670560" y="3031143"/>
            <a:ext cx="2255700" cy="1341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500"/>
              <a:buFont typeface="Montserrat"/>
              <a:buNone/>
            </a:pPr>
            <a:r>
              <a:rPr lang="en-US" sz="1800" b="0" i="0" u="none" strike="noStrike" cap="none">
                <a:solidFill>
                  <a:srgbClr val="2E4A6A"/>
                </a:solidFill>
                <a:latin typeface="Montserrat"/>
                <a:ea typeface="Montserrat"/>
                <a:cs typeface="Montserrat"/>
                <a:sym typeface="Montserrat"/>
              </a:rPr>
              <a:t>The world runs on millions of voluntary exchanges, not central control.</a:t>
            </a:r>
            <a:endParaRPr sz="1800" b="0" i="0" u="none" strike="noStrike" cap="none">
              <a:solidFill>
                <a:schemeClr val="dk1"/>
              </a:solidFill>
              <a:latin typeface="Montserrat"/>
              <a:ea typeface="Montserrat"/>
              <a:cs typeface="Montserrat"/>
              <a:sym typeface="Montserrat"/>
            </a:endParaRPr>
          </a:p>
        </p:txBody>
      </p:sp>
      <p:sp>
        <p:nvSpPr>
          <p:cNvPr id="167" name="Google Shape;167;p24"/>
          <p:cNvSpPr/>
          <p:nvPr/>
        </p:nvSpPr>
        <p:spPr>
          <a:xfrm>
            <a:off x="3352800" y="1409607"/>
            <a:ext cx="2621100" cy="32307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p:txBody>
      </p:sp>
      <p:sp>
        <p:nvSpPr>
          <p:cNvPr id="168" name="Google Shape;168;p24"/>
          <p:cNvSpPr/>
          <p:nvPr/>
        </p:nvSpPr>
        <p:spPr>
          <a:xfrm>
            <a:off x="3572256" y="1653447"/>
            <a:ext cx="670500" cy="512100"/>
          </a:xfrm>
          <a:prstGeom prst="rect">
            <a:avLst/>
          </a:prstGeom>
          <a:solidFill>
            <a:srgbClr val="1C4587"/>
          </a:solidFill>
          <a:ln w="16925"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69" name="Google Shape;169;p24"/>
          <p:cNvSpPr/>
          <p:nvPr/>
        </p:nvSpPr>
        <p:spPr>
          <a:xfrm>
            <a:off x="3572256" y="1653447"/>
            <a:ext cx="670500" cy="512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C9A84C"/>
              </a:buClr>
              <a:buSzPts val="1900"/>
              <a:buFont typeface="Montserrat"/>
              <a:buNone/>
            </a:pPr>
            <a:r>
              <a:rPr lang="en-US" sz="1900" b="1" i="0" u="none" strike="noStrike" cap="none">
                <a:solidFill>
                  <a:srgbClr val="C9A84C"/>
                </a:solidFill>
                <a:latin typeface="Montserrat"/>
                <a:ea typeface="Montserrat"/>
                <a:cs typeface="Montserrat"/>
                <a:sym typeface="Montserrat"/>
              </a:rPr>
              <a:t>02</a:t>
            </a:r>
            <a:endParaRPr sz="1900" b="0" i="0" u="none" strike="noStrike" cap="none">
              <a:solidFill>
                <a:schemeClr val="dk1"/>
              </a:solidFill>
              <a:latin typeface="Montserrat"/>
              <a:ea typeface="Montserrat"/>
              <a:cs typeface="Montserrat"/>
              <a:sym typeface="Montserrat"/>
            </a:endParaRPr>
          </a:p>
        </p:txBody>
      </p:sp>
      <p:sp>
        <p:nvSpPr>
          <p:cNvPr id="170" name="Google Shape;170;p24"/>
          <p:cNvSpPr/>
          <p:nvPr/>
        </p:nvSpPr>
        <p:spPr>
          <a:xfrm>
            <a:off x="3535680" y="2324007"/>
            <a:ext cx="2255700" cy="609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C4587"/>
              </a:buClr>
              <a:buSzPts val="1600"/>
              <a:buFont typeface="Montserrat"/>
              <a:buNone/>
            </a:pPr>
            <a:r>
              <a:rPr lang="en-US" sz="2000" b="1" i="0" u="none" strike="noStrike" cap="none">
                <a:solidFill>
                  <a:srgbClr val="1C4587"/>
                </a:solidFill>
                <a:latin typeface="Montserrat"/>
                <a:ea typeface="Montserrat"/>
                <a:cs typeface="Montserrat"/>
                <a:sym typeface="Montserrat"/>
              </a:rPr>
              <a:t>Value through specialization</a:t>
            </a:r>
            <a:endParaRPr sz="2000" b="0" i="0" u="none" strike="noStrike" cap="none">
              <a:solidFill>
                <a:schemeClr val="dk1"/>
              </a:solidFill>
              <a:latin typeface="Montserrat"/>
              <a:ea typeface="Montserrat"/>
              <a:cs typeface="Montserrat"/>
              <a:sym typeface="Montserrat"/>
            </a:endParaRPr>
          </a:p>
        </p:txBody>
      </p:sp>
      <p:sp>
        <p:nvSpPr>
          <p:cNvPr id="171" name="Google Shape;171;p24"/>
          <p:cNvSpPr/>
          <p:nvPr/>
        </p:nvSpPr>
        <p:spPr>
          <a:xfrm>
            <a:off x="3535680" y="3031143"/>
            <a:ext cx="2255700" cy="1341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500"/>
              <a:buFont typeface="Montserrat"/>
              <a:buNone/>
            </a:pPr>
            <a:r>
              <a:rPr lang="en-US" sz="1800" b="0" i="0" u="none" strike="noStrike" cap="none">
                <a:solidFill>
                  <a:srgbClr val="2E4A6A"/>
                </a:solidFill>
                <a:latin typeface="Montserrat"/>
                <a:ea typeface="Montserrat"/>
                <a:cs typeface="Montserrat"/>
                <a:sym typeface="Montserrat"/>
              </a:rPr>
              <a:t>Individuals create value by doing what they do best and trading for the rest.</a:t>
            </a:r>
            <a:endParaRPr sz="1800" b="0" i="0" u="none" strike="noStrike" cap="none">
              <a:solidFill>
                <a:schemeClr val="dk1"/>
              </a:solidFill>
              <a:latin typeface="Montserrat"/>
              <a:ea typeface="Montserrat"/>
              <a:cs typeface="Montserrat"/>
              <a:sym typeface="Montserrat"/>
            </a:endParaRPr>
          </a:p>
        </p:txBody>
      </p:sp>
      <p:sp>
        <p:nvSpPr>
          <p:cNvPr id="172" name="Google Shape;172;p24"/>
          <p:cNvSpPr/>
          <p:nvPr/>
        </p:nvSpPr>
        <p:spPr>
          <a:xfrm>
            <a:off x="6217920" y="1409607"/>
            <a:ext cx="2621100" cy="32307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p:txBody>
      </p:sp>
      <p:sp>
        <p:nvSpPr>
          <p:cNvPr id="173" name="Google Shape;173;p24"/>
          <p:cNvSpPr/>
          <p:nvPr/>
        </p:nvSpPr>
        <p:spPr>
          <a:xfrm>
            <a:off x="6437376" y="1653447"/>
            <a:ext cx="670500" cy="512100"/>
          </a:xfrm>
          <a:prstGeom prst="rect">
            <a:avLst/>
          </a:prstGeom>
          <a:solidFill>
            <a:srgbClr val="1C4587"/>
          </a:solidFill>
          <a:ln w="16925"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4" name="Google Shape;174;p24"/>
          <p:cNvSpPr/>
          <p:nvPr/>
        </p:nvSpPr>
        <p:spPr>
          <a:xfrm>
            <a:off x="6437376" y="1653447"/>
            <a:ext cx="670500" cy="512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C9A84C"/>
              </a:buClr>
              <a:buSzPts val="1900"/>
              <a:buFont typeface="Montserrat"/>
              <a:buNone/>
            </a:pPr>
            <a:r>
              <a:rPr lang="en-US" sz="1900" b="1" i="0" u="none" strike="noStrike" cap="none">
                <a:solidFill>
                  <a:srgbClr val="C9A84C"/>
                </a:solidFill>
                <a:latin typeface="Montserrat"/>
                <a:ea typeface="Montserrat"/>
                <a:cs typeface="Montserrat"/>
                <a:sym typeface="Montserrat"/>
              </a:rPr>
              <a:t>03</a:t>
            </a:r>
            <a:endParaRPr sz="1900" b="0" i="0" u="none" strike="noStrike" cap="none">
              <a:solidFill>
                <a:schemeClr val="dk1"/>
              </a:solidFill>
              <a:latin typeface="Montserrat"/>
              <a:ea typeface="Montserrat"/>
              <a:cs typeface="Montserrat"/>
              <a:sym typeface="Montserrat"/>
            </a:endParaRPr>
          </a:p>
        </p:txBody>
      </p:sp>
      <p:sp>
        <p:nvSpPr>
          <p:cNvPr id="175" name="Google Shape;175;p24"/>
          <p:cNvSpPr/>
          <p:nvPr/>
        </p:nvSpPr>
        <p:spPr>
          <a:xfrm>
            <a:off x="6400800" y="2324007"/>
            <a:ext cx="2255700" cy="609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C4587"/>
              </a:buClr>
              <a:buSzPts val="1600"/>
              <a:buFont typeface="Montserrat"/>
              <a:buNone/>
            </a:pPr>
            <a:r>
              <a:rPr lang="en-US" sz="2000" b="1" i="0" u="none" strike="noStrike" cap="none">
                <a:solidFill>
                  <a:srgbClr val="1C4587"/>
                </a:solidFill>
                <a:latin typeface="Montserrat"/>
                <a:ea typeface="Montserrat"/>
                <a:cs typeface="Montserrat"/>
                <a:sym typeface="Montserrat"/>
              </a:rPr>
              <a:t>Incentives and exchange</a:t>
            </a:r>
            <a:endParaRPr sz="2000" b="0" i="0" u="none" strike="noStrike" cap="none">
              <a:solidFill>
                <a:schemeClr val="dk1"/>
              </a:solidFill>
              <a:latin typeface="Montserrat"/>
              <a:ea typeface="Montserrat"/>
              <a:cs typeface="Montserrat"/>
              <a:sym typeface="Montserrat"/>
            </a:endParaRPr>
          </a:p>
        </p:txBody>
      </p:sp>
      <p:sp>
        <p:nvSpPr>
          <p:cNvPr id="176" name="Google Shape;176;p24"/>
          <p:cNvSpPr/>
          <p:nvPr/>
        </p:nvSpPr>
        <p:spPr>
          <a:xfrm>
            <a:off x="6400800" y="3031143"/>
            <a:ext cx="2255700" cy="1341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500"/>
              <a:buFont typeface="Montserrat"/>
              <a:buNone/>
            </a:pPr>
            <a:r>
              <a:rPr lang="en-US" sz="1800" b="0" i="0" u="none" strike="noStrike" cap="none">
                <a:solidFill>
                  <a:srgbClr val="2E4A6A"/>
                </a:solidFill>
                <a:latin typeface="Montserrat"/>
                <a:ea typeface="Montserrat"/>
                <a:cs typeface="Montserrat"/>
                <a:sym typeface="Montserrat"/>
              </a:rPr>
              <a:t>Systems work because people respond to incentives, not mandates.</a:t>
            </a:r>
            <a:endParaRPr sz="1800" b="0" i="0" u="none" strike="noStrike" cap="none">
              <a:solidFill>
                <a:schemeClr val="dk1"/>
              </a:solidFill>
              <a:latin typeface="Montserrat"/>
              <a:ea typeface="Montserrat"/>
              <a:cs typeface="Montserrat"/>
              <a:sym typeface="Montserrat"/>
            </a:endParaRPr>
          </a:p>
        </p:txBody>
      </p:sp>
      <p:sp>
        <p:nvSpPr>
          <p:cNvPr id="177" name="Google Shape;177;p24"/>
          <p:cNvSpPr/>
          <p:nvPr/>
        </p:nvSpPr>
        <p:spPr>
          <a:xfrm>
            <a:off x="9083040" y="1409607"/>
            <a:ext cx="2621100" cy="3230700"/>
          </a:xfrm>
          <a:prstGeom prst="rect">
            <a:avLst/>
          </a:prstGeom>
          <a:solidFill>
            <a:srgbClr val="FFFFFF"/>
          </a:solidFill>
          <a:ln w="16925" cap="flat" cmpd="sng">
            <a:solidFill>
              <a:srgbClr val="D6E4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2200" b="0" i="0" u="none" strike="noStrike" cap="none">
              <a:solidFill>
                <a:srgbClr val="000000"/>
              </a:solidFill>
              <a:latin typeface="Arial"/>
              <a:ea typeface="Arial"/>
              <a:cs typeface="Arial"/>
              <a:sym typeface="Arial"/>
            </a:endParaRPr>
          </a:p>
        </p:txBody>
      </p:sp>
      <p:sp>
        <p:nvSpPr>
          <p:cNvPr id="178" name="Google Shape;178;p24"/>
          <p:cNvSpPr/>
          <p:nvPr/>
        </p:nvSpPr>
        <p:spPr>
          <a:xfrm>
            <a:off x="9302496" y="1653447"/>
            <a:ext cx="670500" cy="512100"/>
          </a:xfrm>
          <a:prstGeom prst="rect">
            <a:avLst/>
          </a:prstGeom>
          <a:solidFill>
            <a:srgbClr val="1C4587"/>
          </a:solidFill>
          <a:ln w="16925"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179" name="Google Shape;179;p24"/>
          <p:cNvSpPr/>
          <p:nvPr/>
        </p:nvSpPr>
        <p:spPr>
          <a:xfrm>
            <a:off x="9302496" y="1653447"/>
            <a:ext cx="670500" cy="5121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C9A84C"/>
              </a:buClr>
              <a:buSzPts val="1900"/>
              <a:buFont typeface="Montserrat"/>
              <a:buNone/>
            </a:pPr>
            <a:r>
              <a:rPr lang="en-US" sz="1900" b="1" i="0" u="none" strike="noStrike" cap="none">
                <a:solidFill>
                  <a:srgbClr val="C9A84C"/>
                </a:solidFill>
                <a:latin typeface="Montserrat"/>
                <a:ea typeface="Montserrat"/>
                <a:cs typeface="Montserrat"/>
                <a:sym typeface="Montserrat"/>
              </a:rPr>
              <a:t>04</a:t>
            </a:r>
            <a:endParaRPr sz="1900" b="0" i="0" u="none" strike="noStrike" cap="none">
              <a:solidFill>
                <a:schemeClr val="dk1"/>
              </a:solidFill>
              <a:latin typeface="Montserrat"/>
              <a:ea typeface="Montserrat"/>
              <a:cs typeface="Montserrat"/>
              <a:sym typeface="Montserrat"/>
            </a:endParaRPr>
          </a:p>
        </p:txBody>
      </p:sp>
      <p:sp>
        <p:nvSpPr>
          <p:cNvPr id="180" name="Google Shape;180;p24"/>
          <p:cNvSpPr/>
          <p:nvPr/>
        </p:nvSpPr>
        <p:spPr>
          <a:xfrm>
            <a:off x="9265920" y="2324007"/>
            <a:ext cx="2255700" cy="609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1C4587"/>
              </a:buClr>
              <a:buSzPts val="1600"/>
              <a:buFont typeface="Montserrat"/>
              <a:buNone/>
            </a:pPr>
            <a:r>
              <a:rPr lang="en-US" sz="2000" b="1" i="0" u="none" strike="noStrike" cap="none">
                <a:solidFill>
                  <a:srgbClr val="1C4587"/>
                </a:solidFill>
                <a:latin typeface="Montserrat"/>
                <a:ea typeface="Montserrat"/>
                <a:cs typeface="Montserrat"/>
                <a:sym typeface="Montserrat"/>
              </a:rPr>
              <a:t>Participate</a:t>
            </a:r>
            <a:r>
              <a:rPr lang="en-US" sz="2000" b="1">
                <a:solidFill>
                  <a:srgbClr val="1C4587"/>
                </a:solidFill>
                <a:latin typeface="Montserrat"/>
                <a:ea typeface="Montserrat"/>
                <a:cs typeface="Montserrat"/>
                <a:sym typeface="Montserrat"/>
              </a:rPr>
              <a:t> in the economy</a:t>
            </a:r>
            <a:endParaRPr sz="2000" b="0" i="0" u="none" strike="noStrike" cap="none">
              <a:solidFill>
                <a:schemeClr val="dk1"/>
              </a:solidFill>
              <a:latin typeface="Montserrat"/>
              <a:ea typeface="Montserrat"/>
              <a:cs typeface="Montserrat"/>
              <a:sym typeface="Montserrat"/>
            </a:endParaRPr>
          </a:p>
        </p:txBody>
      </p:sp>
      <p:sp>
        <p:nvSpPr>
          <p:cNvPr id="181" name="Google Shape;181;p24"/>
          <p:cNvSpPr/>
          <p:nvPr/>
        </p:nvSpPr>
        <p:spPr>
          <a:xfrm>
            <a:off x="9265920" y="3031143"/>
            <a:ext cx="2255700" cy="13413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1500"/>
              <a:buFont typeface="Montserrat"/>
              <a:buNone/>
            </a:pPr>
            <a:r>
              <a:rPr lang="en-US" sz="1800" b="0" i="0" u="none" strike="noStrike" cap="none">
                <a:solidFill>
                  <a:srgbClr val="2E4A6A"/>
                </a:solidFill>
                <a:latin typeface="Montserrat"/>
                <a:ea typeface="Montserrat"/>
                <a:cs typeface="Montserrat"/>
                <a:sym typeface="Montserrat"/>
              </a:rPr>
              <a:t>Opportunity comes from engaging with the system — students are already part of it.</a:t>
            </a:r>
            <a:endParaRPr sz="1800" b="0" i="0" u="none" strike="noStrike" cap="none">
              <a:solidFill>
                <a:schemeClr val="dk1"/>
              </a:solidFill>
              <a:latin typeface="Montserrat"/>
              <a:ea typeface="Montserrat"/>
              <a:cs typeface="Montserrat"/>
              <a:sym typeface="Montserrat"/>
            </a:endParaRPr>
          </a:p>
        </p:txBody>
      </p:sp>
      <p:sp>
        <p:nvSpPr>
          <p:cNvPr id="182" name="Google Shape;182;p24"/>
          <p:cNvSpPr/>
          <p:nvPr/>
        </p:nvSpPr>
        <p:spPr>
          <a:xfrm>
            <a:off x="487675" y="5218174"/>
            <a:ext cx="11216700" cy="1497600"/>
          </a:xfrm>
          <a:prstGeom prst="rect">
            <a:avLst/>
          </a:prstGeom>
          <a:solidFill>
            <a:srgbClr val="1C4587"/>
          </a:solidFill>
          <a:ln w="16925" cap="flat" cmpd="sng">
            <a:solidFill>
              <a:srgbClr val="1C4587"/>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i="0" u="none" strike="noStrike" cap="none">
              <a:solidFill>
                <a:srgbClr val="000000"/>
              </a:solidFill>
              <a:latin typeface="Montserrat"/>
              <a:ea typeface="Montserrat"/>
              <a:cs typeface="Montserrat"/>
              <a:sym typeface="Montserrat"/>
            </a:endParaRPr>
          </a:p>
        </p:txBody>
      </p:sp>
      <p:pic>
        <p:nvPicPr>
          <p:cNvPr id="183" name="Google Shape;183;p24"/>
          <p:cNvPicPr preferRelativeResize="0"/>
          <p:nvPr/>
        </p:nvPicPr>
        <p:blipFill rotWithShape="1">
          <a:blip r:embed="rId3">
            <a:alphaModFix/>
          </a:blip>
          <a:srcRect/>
          <a:stretch/>
        </p:blipFill>
        <p:spPr>
          <a:xfrm>
            <a:off x="3183663" y="5387825"/>
            <a:ext cx="5824673" cy="1179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46"/>
        <p:cNvGrpSpPr/>
        <p:nvPr/>
      </p:nvGrpSpPr>
      <p:grpSpPr>
        <a:xfrm>
          <a:off x="0" y="0"/>
          <a:ext cx="0" cy="0"/>
          <a:chOff x="0" y="0"/>
          <a:chExt cx="0" cy="0"/>
        </a:xfrm>
      </p:grpSpPr>
      <p:pic>
        <p:nvPicPr>
          <p:cNvPr id="1247" name="Google Shape;1247;p87">
            <a:hlinkClick r:id="rId3"/>
          </p:cNvPr>
          <p:cNvPicPr preferRelativeResize="0"/>
          <p:nvPr/>
        </p:nvPicPr>
        <p:blipFill>
          <a:blip r:embed="rId4">
            <a:alphaModFix/>
          </a:blip>
          <a:stretch>
            <a:fillRect/>
          </a:stretch>
        </p:blipFill>
        <p:spPr>
          <a:xfrm>
            <a:off x="116725" y="116725"/>
            <a:ext cx="4832774" cy="3978501"/>
          </a:xfrm>
          <a:prstGeom prst="rect">
            <a:avLst/>
          </a:prstGeom>
          <a:noFill/>
          <a:ln w="19050" cap="flat" cmpd="sng">
            <a:solidFill>
              <a:schemeClr val="dk2"/>
            </a:solidFill>
            <a:prstDash val="solid"/>
            <a:round/>
            <a:headEnd type="none" w="sm" len="sm"/>
            <a:tailEnd type="none" w="sm" len="sm"/>
          </a:ln>
        </p:spPr>
      </p:pic>
      <p:pic>
        <p:nvPicPr>
          <p:cNvPr id="1248" name="Google Shape;1248;p87">
            <a:hlinkClick r:id="rId5"/>
          </p:cNvPr>
          <p:cNvPicPr preferRelativeResize="0"/>
          <p:nvPr/>
        </p:nvPicPr>
        <p:blipFill>
          <a:blip r:embed="rId6">
            <a:alphaModFix/>
          </a:blip>
          <a:stretch>
            <a:fillRect/>
          </a:stretch>
        </p:blipFill>
        <p:spPr>
          <a:xfrm>
            <a:off x="5044830" y="152400"/>
            <a:ext cx="6994769" cy="394282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3"/>
        <p:cNvGrpSpPr/>
        <p:nvPr/>
      </p:nvGrpSpPr>
      <p:grpSpPr>
        <a:xfrm>
          <a:off x="0" y="0"/>
          <a:ext cx="0" cy="0"/>
          <a:chOff x="0" y="0"/>
          <a:chExt cx="0" cy="0"/>
        </a:xfrm>
      </p:grpSpPr>
      <p:sp>
        <p:nvSpPr>
          <p:cNvPr id="1254" name="Google Shape;1254;p88"/>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TODAY'S CORE RESOURCE</a:t>
            </a:r>
            <a:endParaRPr sz="1300" b="0" i="0" u="none" strike="noStrike" cap="none">
              <a:solidFill>
                <a:schemeClr val="dk1"/>
              </a:solidFill>
              <a:latin typeface="Calibri"/>
              <a:ea typeface="Calibri"/>
              <a:cs typeface="Calibri"/>
              <a:sym typeface="Calibri"/>
            </a:endParaRPr>
          </a:p>
        </p:txBody>
      </p:sp>
      <p:sp>
        <p:nvSpPr>
          <p:cNvPr id="1255" name="Google Shape;1255;p88"/>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600"/>
              <a:buFont typeface="Oswald"/>
              <a:buNone/>
            </a:pPr>
            <a:r>
              <a:rPr lang="en-US" sz="2600" b="1" i="0" u="none" strike="noStrike" cap="none">
                <a:solidFill>
                  <a:srgbClr val="1B2340"/>
                </a:solidFill>
                <a:latin typeface="Oswald"/>
                <a:ea typeface="Oswald"/>
                <a:cs typeface="Oswald"/>
                <a:sym typeface="Oswald"/>
              </a:rPr>
              <a:t>The Behavioral Economics Series (Grades 9–12)</a:t>
            </a:r>
            <a:endParaRPr sz="2600" b="0" i="0" u="none" strike="noStrike" cap="none">
              <a:solidFill>
                <a:schemeClr val="dk1"/>
              </a:solidFill>
              <a:latin typeface="Calibri"/>
              <a:ea typeface="Calibri"/>
              <a:cs typeface="Calibri"/>
              <a:sym typeface="Calibri"/>
            </a:endParaRPr>
          </a:p>
        </p:txBody>
      </p:sp>
      <p:sp>
        <p:nvSpPr>
          <p:cNvPr id="1256" name="Google Shape;1256;p88"/>
          <p:cNvSpPr/>
          <p:nvPr/>
        </p:nvSpPr>
        <p:spPr>
          <a:xfrm>
            <a:off x="548640" y="1737360"/>
            <a:ext cx="10607040" cy="621792"/>
          </a:xfrm>
          <a:prstGeom prst="roundRect">
            <a:avLst>
              <a:gd name="adj" fmla="val 11765"/>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8"/>
          <p:cNvSpPr/>
          <p:nvPr/>
        </p:nvSpPr>
        <p:spPr>
          <a:xfrm>
            <a:off x="777240" y="1819656"/>
            <a:ext cx="457200" cy="4572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8"/>
          <p:cNvSpPr/>
          <p:nvPr/>
        </p:nvSpPr>
        <p:spPr>
          <a:xfrm>
            <a:off x="777240" y="1819656"/>
            <a:ext cx="4572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1</a:t>
            </a:r>
            <a:endParaRPr sz="1800" b="0" i="0" u="none" strike="noStrike" cap="none">
              <a:solidFill>
                <a:schemeClr val="dk1"/>
              </a:solidFill>
              <a:latin typeface="Calibri"/>
              <a:ea typeface="Calibri"/>
              <a:cs typeface="Calibri"/>
              <a:sym typeface="Calibri"/>
            </a:endParaRPr>
          </a:p>
        </p:txBody>
      </p:sp>
      <p:sp>
        <p:nvSpPr>
          <p:cNvPr id="1259" name="Google Shape;1259;p88"/>
          <p:cNvSpPr/>
          <p:nvPr/>
        </p:nvSpPr>
        <p:spPr>
          <a:xfrm>
            <a:off x="1417320" y="1764792"/>
            <a:ext cx="6400800" cy="34747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50"/>
              <a:buFont typeface="Calibri"/>
              <a:buNone/>
            </a:pPr>
            <a:r>
              <a:rPr lang="en-US" sz="1350" b="1" i="0" u="none" strike="noStrike" cap="none">
                <a:solidFill>
                  <a:srgbClr val="1B2340"/>
                </a:solidFill>
                <a:latin typeface="Oswald"/>
                <a:ea typeface="Oswald"/>
                <a:cs typeface="Oswald"/>
                <a:sym typeface="Oswald"/>
              </a:rPr>
              <a:t>Introduction to Behavioral Economics</a:t>
            </a:r>
            <a:endParaRPr sz="1350" i="0" u="none" strike="noStrike" cap="none">
              <a:solidFill>
                <a:schemeClr val="dk1"/>
              </a:solidFill>
              <a:latin typeface="Oswald"/>
              <a:ea typeface="Oswald"/>
              <a:cs typeface="Oswald"/>
              <a:sym typeface="Oswald"/>
            </a:endParaRPr>
          </a:p>
        </p:txBody>
      </p:sp>
      <p:sp>
        <p:nvSpPr>
          <p:cNvPr id="1260" name="Google Shape;1260;p88"/>
          <p:cNvSpPr/>
          <p:nvPr/>
        </p:nvSpPr>
        <p:spPr>
          <a:xfrm>
            <a:off x="1417320" y="2093976"/>
            <a:ext cx="640080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500" i="0" u="none" strike="noStrike" cap="none">
                <a:solidFill>
                  <a:srgbClr val="5B6478"/>
                </a:solidFill>
                <a:latin typeface="Lexend"/>
                <a:ea typeface="Lexend"/>
                <a:cs typeface="Lexend"/>
                <a:sym typeface="Lexend"/>
              </a:rPr>
              <a:t>Cost-benefit analysis, marginal analysis</a:t>
            </a:r>
            <a:endParaRPr sz="1500" i="0" u="none" strike="noStrike" cap="none">
              <a:solidFill>
                <a:schemeClr val="dk1"/>
              </a:solidFill>
              <a:latin typeface="Lexend"/>
              <a:ea typeface="Lexend"/>
              <a:cs typeface="Lexend"/>
              <a:sym typeface="Lexend"/>
            </a:endParaRPr>
          </a:p>
        </p:txBody>
      </p:sp>
      <p:sp>
        <p:nvSpPr>
          <p:cNvPr id="1261" name="Google Shape;1261;p88"/>
          <p:cNvSpPr/>
          <p:nvPr/>
        </p:nvSpPr>
        <p:spPr>
          <a:xfrm>
            <a:off x="7955280" y="1737360"/>
            <a:ext cx="1188720" cy="6217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60 min</a:t>
            </a:r>
            <a:endParaRPr sz="1150" b="0" i="0" u="none" strike="noStrike" cap="none">
              <a:solidFill>
                <a:schemeClr val="dk1"/>
              </a:solidFill>
              <a:latin typeface="Calibri"/>
              <a:ea typeface="Calibri"/>
              <a:cs typeface="Calibri"/>
              <a:sym typeface="Calibri"/>
            </a:endParaRPr>
          </a:p>
        </p:txBody>
      </p:sp>
      <p:sp>
        <p:nvSpPr>
          <p:cNvPr id="1262" name="Google Shape;1262;p88"/>
          <p:cNvSpPr/>
          <p:nvPr/>
        </p:nvSpPr>
        <p:spPr>
          <a:xfrm>
            <a:off x="548640" y="2450592"/>
            <a:ext cx="10607040" cy="621792"/>
          </a:xfrm>
          <a:prstGeom prst="roundRect">
            <a:avLst>
              <a:gd name="adj" fmla="val 11765"/>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8"/>
          <p:cNvSpPr/>
          <p:nvPr/>
        </p:nvSpPr>
        <p:spPr>
          <a:xfrm>
            <a:off x="777240" y="2532888"/>
            <a:ext cx="457200" cy="45720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8"/>
          <p:cNvSpPr/>
          <p:nvPr/>
        </p:nvSpPr>
        <p:spPr>
          <a:xfrm>
            <a:off x="777240" y="2532888"/>
            <a:ext cx="4572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2</a:t>
            </a:r>
            <a:endParaRPr sz="1800" b="0" i="0" u="none" strike="noStrike" cap="none">
              <a:solidFill>
                <a:schemeClr val="dk1"/>
              </a:solidFill>
              <a:latin typeface="Calibri"/>
              <a:ea typeface="Calibri"/>
              <a:cs typeface="Calibri"/>
              <a:sym typeface="Calibri"/>
            </a:endParaRPr>
          </a:p>
        </p:txBody>
      </p:sp>
      <p:sp>
        <p:nvSpPr>
          <p:cNvPr id="1265" name="Google Shape;1265;p88"/>
          <p:cNvSpPr/>
          <p:nvPr/>
        </p:nvSpPr>
        <p:spPr>
          <a:xfrm>
            <a:off x="1417320" y="2478024"/>
            <a:ext cx="6400800" cy="34747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50"/>
              <a:buFont typeface="Calibri"/>
              <a:buNone/>
            </a:pPr>
            <a:r>
              <a:rPr lang="en-US" sz="1350" b="1" i="0" u="none" strike="noStrike" cap="none">
                <a:solidFill>
                  <a:srgbClr val="1B2340"/>
                </a:solidFill>
                <a:latin typeface="Oswald"/>
                <a:ea typeface="Oswald"/>
                <a:cs typeface="Oswald"/>
                <a:sym typeface="Oswald"/>
              </a:rPr>
              <a:t>Negotiating Prices &amp; the Anchoring Effect</a:t>
            </a:r>
            <a:endParaRPr sz="1350" i="0" u="none" strike="noStrike" cap="none">
              <a:solidFill>
                <a:schemeClr val="dk1"/>
              </a:solidFill>
              <a:latin typeface="Oswald"/>
              <a:ea typeface="Oswald"/>
              <a:cs typeface="Oswald"/>
              <a:sym typeface="Oswald"/>
            </a:endParaRPr>
          </a:p>
        </p:txBody>
      </p:sp>
      <p:sp>
        <p:nvSpPr>
          <p:cNvPr id="1266" name="Google Shape;1266;p88"/>
          <p:cNvSpPr/>
          <p:nvPr/>
        </p:nvSpPr>
        <p:spPr>
          <a:xfrm>
            <a:off x="1417320" y="2807208"/>
            <a:ext cx="640080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500" i="0" u="none" strike="noStrike" cap="none">
                <a:solidFill>
                  <a:srgbClr val="5B6478"/>
                </a:solidFill>
                <a:latin typeface="Lexend"/>
                <a:ea typeface="Lexend"/>
                <a:cs typeface="Lexend"/>
                <a:sym typeface="Lexend"/>
              </a:rPr>
              <a:t>Anchors, the relativity trap</a:t>
            </a:r>
            <a:endParaRPr sz="1500" i="0" u="none" strike="noStrike" cap="none">
              <a:solidFill>
                <a:schemeClr val="dk1"/>
              </a:solidFill>
              <a:latin typeface="Lexend"/>
              <a:ea typeface="Lexend"/>
              <a:cs typeface="Lexend"/>
              <a:sym typeface="Lexend"/>
            </a:endParaRPr>
          </a:p>
        </p:txBody>
      </p:sp>
      <p:sp>
        <p:nvSpPr>
          <p:cNvPr id="1267" name="Google Shape;1267;p88"/>
          <p:cNvSpPr/>
          <p:nvPr/>
        </p:nvSpPr>
        <p:spPr>
          <a:xfrm>
            <a:off x="7955280" y="2450592"/>
            <a:ext cx="1188720" cy="6217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60 min</a:t>
            </a:r>
            <a:endParaRPr sz="1150" b="0" i="0" u="none" strike="noStrike" cap="none">
              <a:solidFill>
                <a:schemeClr val="dk1"/>
              </a:solidFill>
              <a:latin typeface="Calibri"/>
              <a:ea typeface="Calibri"/>
              <a:cs typeface="Calibri"/>
              <a:sym typeface="Calibri"/>
            </a:endParaRPr>
          </a:p>
        </p:txBody>
      </p:sp>
      <p:sp>
        <p:nvSpPr>
          <p:cNvPr id="1268" name="Google Shape;1268;p88"/>
          <p:cNvSpPr/>
          <p:nvPr/>
        </p:nvSpPr>
        <p:spPr>
          <a:xfrm>
            <a:off x="9235440" y="2615184"/>
            <a:ext cx="1133856"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8"/>
          <p:cNvSpPr/>
          <p:nvPr/>
        </p:nvSpPr>
        <p:spPr>
          <a:xfrm>
            <a:off x="9235440" y="2615184"/>
            <a:ext cx="1133856"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FEATURED</a:t>
            </a:r>
            <a:endParaRPr sz="1050" b="0" i="0" u="none" strike="noStrike" cap="none">
              <a:solidFill>
                <a:schemeClr val="dk1"/>
              </a:solidFill>
              <a:latin typeface="Calibri"/>
              <a:ea typeface="Calibri"/>
              <a:cs typeface="Calibri"/>
              <a:sym typeface="Calibri"/>
            </a:endParaRPr>
          </a:p>
        </p:txBody>
      </p:sp>
      <p:sp>
        <p:nvSpPr>
          <p:cNvPr id="1270" name="Google Shape;1270;p88"/>
          <p:cNvSpPr/>
          <p:nvPr/>
        </p:nvSpPr>
        <p:spPr>
          <a:xfrm>
            <a:off x="548640" y="3163824"/>
            <a:ext cx="10607040" cy="621792"/>
          </a:xfrm>
          <a:prstGeom prst="roundRect">
            <a:avLst>
              <a:gd name="adj" fmla="val 11765"/>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8"/>
          <p:cNvSpPr/>
          <p:nvPr/>
        </p:nvSpPr>
        <p:spPr>
          <a:xfrm>
            <a:off x="777240" y="3246120"/>
            <a:ext cx="457200" cy="45720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8"/>
          <p:cNvSpPr/>
          <p:nvPr/>
        </p:nvSpPr>
        <p:spPr>
          <a:xfrm>
            <a:off x="777240" y="3246120"/>
            <a:ext cx="4572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3</a:t>
            </a:r>
            <a:endParaRPr sz="1800" b="0" i="0" u="none" strike="noStrike" cap="none">
              <a:solidFill>
                <a:schemeClr val="dk1"/>
              </a:solidFill>
              <a:latin typeface="Calibri"/>
              <a:ea typeface="Calibri"/>
              <a:cs typeface="Calibri"/>
              <a:sym typeface="Calibri"/>
            </a:endParaRPr>
          </a:p>
        </p:txBody>
      </p:sp>
      <p:sp>
        <p:nvSpPr>
          <p:cNvPr id="1273" name="Google Shape;1273;p88"/>
          <p:cNvSpPr/>
          <p:nvPr/>
        </p:nvSpPr>
        <p:spPr>
          <a:xfrm>
            <a:off x="1417320" y="3191256"/>
            <a:ext cx="6400800" cy="34747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50"/>
              <a:buFont typeface="Calibri"/>
              <a:buNone/>
            </a:pPr>
            <a:r>
              <a:rPr lang="en-US" sz="1350" b="1" i="0" u="none" strike="noStrike" cap="none">
                <a:solidFill>
                  <a:srgbClr val="1B2340"/>
                </a:solidFill>
                <a:latin typeface="Oswald"/>
                <a:ea typeface="Oswald"/>
                <a:cs typeface="Oswald"/>
                <a:sym typeface="Oswald"/>
              </a:rPr>
              <a:t>Loss Aversion, Endowment Effects &amp; Default Bias</a:t>
            </a:r>
            <a:endParaRPr sz="1350" i="0" u="none" strike="noStrike" cap="none">
              <a:solidFill>
                <a:schemeClr val="dk1"/>
              </a:solidFill>
              <a:latin typeface="Oswald"/>
              <a:ea typeface="Oswald"/>
              <a:cs typeface="Oswald"/>
              <a:sym typeface="Oswald"/>
            </a:endParaRPr>
          </a:p>
        </p:txBody>
      </p:sp>
      <p:sp>
        <p:nvSpPr>
          <p:cNvPr id="1274" name="Google Shape;1274;p88"/>
          <p:cNvSpPr/>
          <p:nvPr/>
        </p:nvSpPr>
        <p:spPr>
          <a:xfrm>
            <a:off x="1417320" y="3520440"/>
            <a:ext cx="640080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500" i="0" u="none" strike="noStrike" cap="none">
                <a:solidFill>
                  <a:srgbClr val="5B6478"/>
                </a:solidFill>
                <a:latin typeface="Lexend"/>
                <a:ea typeface="Lexend"/>
                <a:cs typeface="Lexend"/>
                <a:sym typeface="Lexend"/>
              </a:rPr>
              <a:t>Reference points, nudges</a:t>
            </a:r>
            <a:endParaRPr sz="1500" i="0" u="none" strike="noStrike" cap="none">
              <a:solidFill>
                <a:schemeClr val="dk1"/>
              </a:solidFill>
              <a:latin typeface="Lexend"/>
              <a:ea typeface="Lexend"/>
              <a:cs typeface="Lexend"/>
              <a:sym typeface="Lexend"/>
            </a:endParaRPr>
          </a:p>
        </p:txBody>
      </p:sp>
      <p:sp>
        <p:nvSpPr>
          <p:cNvPr id="1275" name="Google Shape;1275;p88"/>
          <p:cNvSpPr/>
          <p:nvPr/>
        </p:nvSpPr>
        <p:spPr>
          <a:xfrm>
            <a:off x="7955280" y="3163824"/>
            <a:ext cx="1188720" cy="6217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60 min</a:t>
            </a:r>
            <a:endParaRPr sz="1150" b="0" i="0" u="none" strike="noStrike" cap="none">
              <a:solidFill>
                <a:schemeClr val="dk1"/>
              </a:solidFill>
              <a:latin typeface="Calibri"/>
              <a:ea typeface="Calibri"/>
              <a:cs typeface="Calibri"/>
              <a:sym typeface="Calibri"/>
            </a:endParaRPr>
          </a:p>
        </p:txBody>
      </p:sp>
      <p:sp>
        <p:nvSpPr>
          <p:cNvPr id="1276" name="Google Shape;1276;p88"/>
          <p:cNvSpPr/>
          <p:nvPr/>
        </p:nvSpPr>
        <p:spPr>
          <a:xfrm>
            <a:off x="9235440" y="3328416"/>
            <a:ext cx="1133856"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8"/>
          <p:cNvSpPr/>
          <p:nvPr/>
        </p:nvSpPr>
        <p:spPr>
          <a:xfrm>
            <a:off x="9235440" y="3328416"/>
            <a:ext cx="1133856"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FEATURED</a:t>
            </a:r>
            <a:endParaRPr sz="1050" b="0" i="0" u="none" strike="noStrike" cap="none">
              <a:solidFill>
                <a:schemeClr val="dk1"/>
              </a:solidFill>
              <a:latin typeface="Calibri"/>
              <a:ea typeface="Calibri"/>
              <a:cs typeface="Calibri"/>
              <a:sym typeface="Calibri"/>
            </a:endParaRPr>
          </a:p>
        </p:txBody>
      </p:sp>
      <p:sp>
        <p:nvSpPr>
          <p:cNvPr id="1278" name="Google Shape;1278;p88"/>
          <p:cNvSpPr/>
          <p:nvPr/>
        </p:nvSpPr>
        <p:spPr>
          <a:xfrm>
            <a:off x="548640" y="3877056"/>
            <a:ext cx="10607040" cy="621792"/>
          </a:xfrm>
          <a:prstGeom prst="roundRect">
            <a:avLst>
              <a:gd name="adj" fmla="val 11765"/>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8"/>
          <p:cNvSpPr/>
          <p:nvPr/>
        </p:nvSpPr>
        <p:spPr>
          <a:xfrm>
            <a:off x="777240" y="3959352"/>
            <a:ext cx="457200" cy="45720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8"/>
          <p:cNvSpPr/>
          <p:nvPr/>
        </p:nvSpPr>
        <p:spPr>
          <a:xfrm>
            <a:off x="777240" y="3959352"/>
            <a:ext cx="4572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4</a:t>
            </a:r>
            <a:endParaRPr sz="1800" b="0" i="0" u="none" strike="noStrike" cap="none">
              <a:solidFill>
                <a:schemeClr val="dk1"/>
              </a:solidFill>
              <a:latin typeface="Calibri"/>
              <a:ea typeface="Calibri"/>
              <a:cs typeface="Calibri"/>
              <a:sym typeface="Calibri"/>
            </a:endParaRPr>
          </a:p>
        </p:txBody>
      </p:sp>
      <p:sp>
        <p:nvSpPr>
          <p:cNvPr id="1281" name="Google Shape;1281;p88"/>
          <p:cNvSpPr/>
          <p:nvPr/>
        </p:nvSpPr>
        <p:spPr>
          <a:xfrm>
            <a:off x="1417320" y="3904488"/>
            <a:ext cx="6400800" cy="34747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50"/>
              <a:buFont typeface="Calibri"/>
              <a:buNone/>
            </a:pPr>
            <a:r>
              <a:rPr lang="en-US" sz="1350" b="1" i="0" u="none" strike="noStrike" cap="none">
                <a:solidFill>
                  <a:srgbClr val="1B2340"/>
                </a:solidFill>
                <a:latin typeface="Oswald"/>
                <a:ea typeface="Oswald"/>
                <a:cs typeface="Oswald"/>
                <a:sym typeface="Oswald"/>
              </a:rPr>
              <a:t>Why Are We So Impatient?</a:t>
            </a:r>
            <a:endParaRPr sz="1350" i="0" u="none" strike="noStrike" cap="none">
              <a:solidFill>
                <a:schemeClr val="dk1"/>
              </a:solidFill>
              <a:latin typeface="Oswald"/>
              <a:ea typeface="Oswald"/>
              <a:cs typeface="Oswald"/>
              <a:sym typeface="Oswald"/>
            </a:endParaRPr>
          </a:p>
        </p:txBody>
      </p:sp>
      <p:sp>
        <p:nvSpPr>
          <p:cNvPr id="1282" name="Google Shape;1282;p88"/>
          <p:cNvSpPr/>
          <p:nvPr/>
        </p:nvSpPr>
        <p:spPr>
          <a:xfrm>
            <a:off x="1417320" y="4233672"/>
            <a:ext cx="640080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500" i="0" u="none" strike="noStrike" cap="none">
                <a:solidFill>
                  <a:srgbClr val="5B6478"/>
                </a:solidFill>
                <a:latin typeface="Lexend"/>
                <a:ea typeface="Lexend"/>
                <a:cs typeface="Lexend"/>
                <a:sym typeface="Lexend"/>
              </a:rPr>
              <a:t>Present bias, discounting</a:t>
            </a:r>
            <a:endParaRPr sz="1500" i="0" u="none" strike="noStrike" cap="none">
              <a:solidFill>
                <a:schemeClr val="dk1"/>
              </a:solidFill>
              <a:latin typeface="Lexend"/>
              <a:ea typeface="Lexend"/>
              <a:cs typeface="Lexend"/>
              <a:sym typeface="Lexend"/>
            </a:endParaRPr>
          </a:p>
        </p:txBody>
      </p:sp>
      <p:sp>
        <p:nvSpPr>
          <p:cNvPr id="1283" name="Google Shape;1283;p88"/>
          <p:cNvSpPr/>
          <p:nvPr/>
        </p:nvSpPr>
        <p:spPr>
          <a:xfrm>
            <a:off x="7955280" y="3877056"/>
            <a:ext cx="1188720" cy="6217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60 min</a:t>
            </a:r>
            <a:endParaRPr sz="1150" b="0" i="0" u="none" strike="noStrike" cap="none">
              <a:solidFill>
                <a:schemeClr val="dk1"/>
              </a:solidFill>
              <a:latin typeface="Calibri"/>
              <a:ea typeface="Calibri"/>
              <a:cs typeface="Calibri"/>
              <a:sym typeface="Calibri"/>
            </a:endParaRPr>
          </a:p>
        </p:txBody>
      </p:sp>
      <p:sp>
        <p:nvSpPr>
          <p:cNvPr id="1284" name="Google Shape;1284;p88"/>
          <p:cNvSpPr/>
          <p:nvPr/>
        </p:nvSpPr>
        <p:spPr>
          <a:xfrm>
            <a:off x="548640" y="4590288"/>
            <a:ext cx="10607040" cy="621792"/>
          </a:xfrm>
          <a:prstGeom prst="roundRect">
            <a:avLst>
              <a:gd name="adj" fmla="val 11765"/>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88"/>
          <p:cNvSpPr/>
          <p:nvPr/>
        </p:nvSpPr>
        <p:spPr>
          <a:xfrm>
            <a:off x="777240" y="4672584"/>
            <a:ext cx="457200" cy="45720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8"/>
          <p:cNvSpPr/>
          <p:nvPr/>
        </p:nvSpPr>
        <p:spPr>
          <a:xfrm>
            <a:off x="777240" y="4672584"/>
            <a:ext cx="457200" cy="45720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5</a:t>
            </a:r>
            <a:endParaRPr sz="1800" b="0" i="0" u="none" strike="noStrike" cap="none">
              <a:solidFill>
                <a:schemeClr val="dk1"/>
              </a:solidFill>
              <a:latin typeface="Calibri"/>
              <a:ea typeface="Calibri"/>
              <a:cs typeface="Calibri"/>
              <a:sym typeface="Calibri"/>
            </a:endParaRPr>
          </a:p>
        </p:txBody>
      </p:sp>
      <p:sp>
        <p:nvSpPr>
          <p:cNvPr id="1287" name="Google Shape;1287;p88"/>
          <p:cNvSpPr/>
          <p:nvPr/>
        </p:nvSpPr>
        <p:spPr>
          <a:xfrm>
            <a:off x="1417320" y="4617720"/>
            <a:ext cx="6400800" cy="34747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50"/>
              <a:buFont typeface="Calibri"/>
              <a:buNone/>
            </a:pPr>
            <a:r>
              <a:rPr lang="en-US" sz="1350" b="1" i="0" u="none" strike="noStrike" cap="none">
                <a:solidFill>
                  <a:srgbClr val="1B2340"/>
                </a:solidFill>
                <a:latin typeface="Oswald"/>
                <a:ea typeface="Oswald"/>
                <a:cs typeface="Oswald"/>
                <a:sym typeface="Oswald"/>
              </a:rPr>
              <a:t>With “Fairness,” Other Things Matter</a:t>
            </a:r>
            <a:endParaRPr sz="1350" i="0" u="none" strike="noStrike" cap="none">
              <a:solidFill>
                <a:schemeClr val="dk1"/>
              </a:solidFill>
              <a:latin typeface="Oswald"/>
              <a:ea typeface="Oswald"/>
              <a:cs typeface="Oswald"/>
              <a:sym typeface="Oswald"/>
            </a:endParaRPr>
          </a:p>
        </p:txBody>
      </p:sp>
      <p:sp>
        <p:nvSpPr>
          <p:cNvPr id="1288" name="Google Shape;1288;p88"/>
          <p:cNvSpPr/>
          <p:nvPr/>
        </p:nvSpPr>
        <p:spPr>
          <a:xfrm>
            <a:off x="1417320" y="4946904"/>
            <a:ext cx="640080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500" i="0" u="none" strike="noStrike" cap="none">
                <a:solidFill>
                  <a:srgbClr val="5B6478"/>
                </a:solidFill>
                <a:latin typeface="Lexend"/>
                <a:ea typeface="Lexend"/>
                <a:cs typeface="Lexend"/>
                <a:sym typeface="Lexend"/>
              </a:rPr>
              <a:t>The Ultimatum Game, social preference</a:t>
            </a:r>
            <a:endParaRPr sz="1500" i="0" u="none" strike="noStrike" cap="none">
              <a:solidFill>
                <a:schemeClr val="dk1"/>
              </a:solidFill>
              <a:latin typeface="Lexend"/>
              <a:ea typeface="Lexend"/>
              <a:cs typeface="Lexend"/>
              <a:sym typeface="Lexend"/>
            </a:endParaRPr>
          </a:p>
        </p:txBody>
      </p:sp>
      <p:sp>
        <p:nvSpPr>
          <p:cNvPr id="1289" name="Google Shape;1289;p88"/>
          <p:cNvSpPr/>
          <p:nvPr/>
        </p:nvSpPr>
        <p:spPr>
          <a:xfrm>
            <a:off x="7955280" y="4590288"/>
            <a:ext cx="1188720" cy="621792"/>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60 min</a:t>
            </a:r>
            <a:endParaRPr sz="1150" b="0" i="0" u="none" strike="noStrike" cap="none">
              <a:solidFill>
                <a:schemeClr val="dk1"/>
              </a:solidFill>
              <a:latin typeface="Calibri"/>
              <a:ea typeface="Calibri"/>
              <a:cs typeface="Calibri"/>
              <a:sym typeface="Calibri"/>
            </a:endParaRPr>
          </a:p>
        </p:txBody>
      </p:sp>
      <p:sp>
        <p:nvSpPr>
          <p:cNvPr id="1290" name="Google Shape;1290;p88"/>
          <p:cNvSpPr/>
          <p:nvPr/>
        </p:nvSpPr>
        <p:spPr>
          <a:xfrm>
            <a:off x="9235440" y="4754880"/>
            <a:ext cx="1133856"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88"/>
          <p:cNvSpPr/>
          <p:nvPr/>
        </p:nvSpPr>
        <p:spPr>
          <a:xfrm>
            <a:off x="9235440" y="4754880"/>
            <a:ext cx="1133856"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FEATURED</a:t>
            </a:r>
            <a:endParaRPr sz="1050" b="0" i="0" u="none" strike="noStrike" cap="none">
              <a:solidFill>
                <a:schemeClr val="dk1"/>
              </a:solidFill>
              <a:latin typeface="Calibri"/>
              <a:ea typeface="Calibri"/>
              <a:cs typeface="Calibri"/>
              <a:sym typeface="Calibri"/>
            </a:endParaRPr>
          </a:p>
        </p:txBody>
      </p:sp>
      <p:sp>
        <p:nvSpPr>
          <p:cNvPr id="1292" name="Google Shape;1292;p88"/>
          <p:cNvSpPr/>
          <p:nvPr/>
        </p:nvSpPr>
        <p:spPr>
          <a:xfrm>
            <a:off x="548640" y="5349240"/>
            <a:ext cx="10424160" cy="4114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100"/>
              <a:buFont typeface="Calibri"/>
              <a:buNone/>
            </a:pPr>
            <a:r>
              <a:rPr lang="en-US" sz="1100" b="0" i="1" u="none" strike="noStrike" cap="none">
                <a:solidFill>
                  <a:srgbClr val="5B6478"/>
                </a:solidFill>
                <a:latin typeface="Calibri"/>
                <a:ea typeface="Calibri"/>
                <a:cs typeface="Calibri"/>
                <a:sym typeface="Calibri"/>
              </a:rPr>
              <a:t>Free at econedlink.org/resources/collection/behavioral-economics. Lesson 4 (present bias) isn't covered live — it's a great take-home extension for AP Macro or a savings unit.</a:t>
            </a:r>
            <a:endParaRPr sz="1100" b="0" i="0" u="none" strike="noStrike" cap="none">
              <a:solidFill>
                <a:schemeClr val="dk1"/>
              </a:solidFill>
              <a:latin typeface="Calibri"/>
              <a:ea typeface="Calibri"/>
              <a:cs typeface="Calibri"/>
              <a:sym typeface="Calibri"/>
            </a:endParaRPr>
          </a:p>
        </p:txBody>
      </p:sp>
      <p:sp>
        <p:nvSpPr>
          <p:cNvPr id="1293" name="Google Shape;1293;p88"/>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294" name="Google Shape;1294;p88"/>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16</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9"/>
        <p:cNvGrpSpPr/>
        <p:nvPr/>
      </p:nvGrpSpPr>
      <p:grpSpPr>
        <a:xfrm>
          <a:off x="0" y="0"/>
          <a:ext cx="0" cy="0"/>
          <a:chOff x="0" y="0"/>
          <a:chExt cx="0" cy="0"/>
        </a:xfrm>
      </p:grpSpPr>
      <p:sp>
        <p:nvSpPr>
          <p:cNvPr id="1300" name="Google Shape;1300;p89"/>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LESSON 2 — OVERVIEW</a:t>
            </a:r>
            <a:endParaRPr sz="1300" b="0" i="0" u="none" strike="noStrike" cap="none">
              <a:solidFill>
                <a:schemeClr val="dk1"/>
              </a:solidFill>
              <a:latin typeface="Calibri"/>
              <a:ea typeface="Calibri"/>
              <a:cs typeface="Calibri"/>
              <a:sym typeface="Calibri"/>
            </a:endParaRPr>
          </a:p>
        </p:txBody>
      </p:sp>
      <p:sp>
        <p:nvSpPr>
          <p:cNvPr id="1301" name="Google Shape;1301;p89"/>
          <p:cNvSpPr/>
          <p:nvPr/>
        </p:nvSpPr>
        <p:spPr>
          <a:xfrm>
            <a:off x="548640" y="658368"/>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The Anchoring Effect</a:t>
            </a:r>
            <a:endParaRPr sz="3000" b="0" i="0" u="none" strike="noStrike" cap="none">
              <a:solidFill>
                <a:schemeClr val="dk1"/>
              </a:solidFill>
              <a:latin typeface="Calibri"/>
              <a:ea typeface="Calibri"/>
              <a:cs typeface="Calibri"/>
              <a:sym typeface="Calibri"/>
            </a:endParaRPr>
          </a:p>
        </p:txBody>
      </p:sp>
      <p:sp>
        <p:nvSpPr>
          <p:cNvPr id="1302" name="Google Shape;1302;p89"/>
          <p:cNvSpPr/>
          <p:nvPr/>
        </p:nvSpPr>
        <p:spPr>
          <a:xfrm>
            <a:off x="548640" y="1463040"/>
            <a:ext cx="10607040" cy="914400"/>
          </a:xfrm>
          <a:prstGeom prst="roundRect">
            <a:avLst>
              <a:gd name="adj" fmla="val 8000"/>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89"/>
          <p:cNvSpPr/>
          <p:nvPr/>
        </p:nvSpPr>
        <p:spPr>
          <a:xfrm>
            <a:off x="777240" y="1572768"/>
            <a:ext cx="101498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COMPELLING QUESTION</a:t>
            </a:r>
            <a:endParaRPr sz="1100" b="0" i="0" u="none" strike="noStrike" cap="none">
              <a:solidFill>
                <a:schemeClr val="dk1"/>
              </a:solidFill>
              <a:latin typeface="Calibri"/>
              <a:ea typeface="Calibri"/>
              <a:cs typeface="Calibri"/>
              <a:sym typeface="Calibri"/>
            </a:endParaRPr>
          </a:p>
        </p:txBody>
      </p:sp>
      <p:sp>
        <p:nvSpPr>
          <p:cNvPr id="1304" name="Google Shape;1304;p89"/>
          <p:cNvSpPr/>
          <p:nvPr/>
        </p:nvSpPr>
        <p:spPr>
          <a:xfrm>
            <a:off x="777240" y="1865376"/>
            <a:ext cx="10149840" cy="4114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2200" i="1" u="none" strike="noStrike" cap="none">
                <a:solidFill>
                  <a:srgbClr val="1B2340"/>
                </a:solidFill>
                <a:latin typeface="Oswald"/>
                <a:ea typeface="Oswald"/>
                <a:cs typeface="Oswald"/>
                <a:sym typeface="Oswald"/>
              </a:rPr>
              <a:t>Can arbitrary numbers stick in our minds and affect our decision making?</a:t>
            </a:r>
            <a:endParaRPr sz="2200" i="0" u="none" strike="noStrike" cap="none">
              <a:solidFill>
                <a:schemeClr val="dk1"/>
              </a:solidFill>
              <a:latin typeface="Oswald"/>
              <a:ea typeface="Oswald"/>
              <a:cs typeface="Oswald"/>
              <a:sym typeface="Oswald"/>
            </a:endParaRPr>
          </a:p>
        </p:txBody>
      </p:sp>
      <p:sp>
        <p:nvSpPr>
          <p:cNvPr id="1305" name="Google Shape;1305;p89"/>
          <p:cNvSpPr/>
          <p:nvPr/>
        </p:nvSpPr>
        <p:spPr>
          <a:xfrm>
            <a:off x="548640" y="2606040"/>
            <a:ext cx="548640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LEARNING OBJECTIVES</a:t>
            </a:r>
            <a:endParaRPr sz="1200" b="0" i="0" u="none" strike="noStrike" cap="none">
              <a:solidFill>
                <a:schemeClr val="dk1"/>
              </a:solidFill>
              <a:latin typeface="Calibri"/>
              <a:ea typeface="Calibri"/>
              <a:cs typeface="Calibri"/>
              <a:sym typeface="Calibri"/>
            </a:endParaRPr>
          </a:p>
        </p:txBody>
      </p:sp>
      <p:sp>
        <p:nvSpPr>
          <p:cNvPr id="1306" name="Google Shape;1306;p89"/>
          <p:cNvSpPr/>
          <p:nvPr/>
        </p:nvSpPr>
        <p:spPr>
          <a:xfrm>
            <a:off x="548640" y="2971800"/>
            <a:ext cx="6035040" cy="2103120"/>
          </a:xfrm>
          <a:prstGeom prst="rect">
            <a:avLst/>
          </a:prstGeom>
          <a:noFill/>
          <a:ln>
            <a:noFill/>
          </a:ln>
        </p:spPr>
        <p:txBody>
          <a:bodyPr spcFirstLastPara="1" wrap="square" lIns="91425" tIns="45700" rIns="91425" bIns="45700" anchor="t" anchorCtr="0">
            <a:noAutofit/>
          </a:bodyPr>
          <a:lstStyle/>
          <a:p>
            <a:pPr marL="342900" marR="0" lvl="0" indent="-355600" algn="l" rtl="0">
              <a:spcBef>
                <a:spcPts val="0"/>
              </a:spcBef>
              <a:spcAft>
                <a:spcPts val="0"/>
              </a:spcAft>
              <a:buClr>
                <a:srgbClr val="1B2340"/>
              </a:buClr>
              <a:buSzPts val="1600"/>
              <a:buFont typeface="Lexend"/>
              <a:buChar char="●"/>
            </a:pPr>
            <a:r>
              <a:rPr lang="en-US" sz="1600" i="0" u="none" strike="noStrike" cap="none">
                <a:solidFill>
                  <a:srgbClr val="1B2340"/>
                </a:solidFill>
                <a:latin typeface="Lexend"/>
                <a:ea typeface="Lexend"/>
                <a:cs typeface="Lexend"/>
                <a:sym typeface="Lexend"/>
              </a:rPr>
              <a:t>Explain how arbitrary numbers affect our decision making</a:t>
            </a:r>
            <a:endParaRPr sz="1600" i="0" u="none" strike="noStrike" cap="none">
              <a:solidFill>
                <a:schemeClr val="dk1"/>
              </a:solidFill>
              <a:latin typeface="Lexend"/>
              <a:ea typeface="Lexend"/>
              <a:cs typeface="Lexend"/>
              <a:sym typeface="Lexend"/>
            </a:endParaRPr>
          </a:p>
          <a:p>
            <a:pPr marL="342900" marR="0" lvl="0" indent="-355600" algn="l" rtl="0">
              <a:spcBef>
                <a:spcPts val="1000"/>
              </a:spcBef>
              <a:spcAft>
                <a:spcPts val="0"/>
              </a:spcAft>
              <a:buClr>
                <a:srgbClr val="1B2340"/>
              </a:buClr>
              <a:buSzPts val="1600"/>
              <a:buFont typeface="Lexend"/>
              <a:buChar char="●"/>
            </a:pPr>
            <a:r>
              <a:rPr lang="en-US" sz="1600" i="0" u="none" strike="noStrike" cap="none">
                <a:solidFill>
                  <a:srgbClr val="1B2340"/>
                </a:solidFill>
                <a:latin typeface="Lexend"/>
                <a:ea typeface="Lexend"/>
                <a:cs typeface="Lexend"/>
                <a:sym typeface="Lexend"/>
              </a:rPr>
              <a:t>Describe how anchors are used in negotiation</a:t>
            </a:r>
            <a:endParaRPr sz="1600" i="0" u="none" strike="noStrike" cap="none">
              <a:solidFill>
                <a:schemeClr val="dk1"/>
              </a:solidFill>
              <a:latin typeface="Lexend"/>
              <a:ea typeface="Lexend"/>
              <a:cs typeface="Lexend"/>
              <a:sym typeface="Lexend"/>
            </a:endParaRPr>
          </a:p>
          <a:p>
            <a:pPr marL="342900" marR="0" lvl="0" indent="-355600" algn="l" rtl="0">
              <a:spcBef>
                <a:spcPts val="1000"/>
              </a:spcBef>
              <a:spcAft>
                <a:spcPts val="0"/>
              </a:spcAft>
              <a:buClr>
                <a:srgbClr val="1B2340"/>
              </a:buClr>
              <a:buSzPts val="1600"/>
              <a:buFont typeface="Lexend"/>
              <a:buChar char="●"/>
            </a:pPr>
            <a:r>
              <a:rPr lang="en-US" sz="1600" i="0" u="none" strike="noStrike" cap="none">
                <a:solidFill>
                  <a:srgbClr val="1B2340"/>
                </a:solidFill>
                <a:latin typeface="Lexend"/>
                <a:ea typeface="Lexend"/>
                <a:cs typeface="Lexend"/>
                <a:sym typeface="Lexend"/>
              </a:rPr>
              <a:t>Analyze how retailers use anchors to sway purchasing decisions</a:t>
            </a:r>
            <a:endParaRPr sz="1600" i="0" u="none" strike="noStrike" cap="none">
              <a:solidFill>
                <a:schemeClr val="dk1"/>
              </a:solidFill>
              <a:latin typeface="Lexend"/>
              <a:ea typeface="Lexend"/>
              <a:cs typeface="Lexend"/>
              <a:sym typeface="Lexend"/>
            </a:endParaRPr>
          </a:p>
          <a:p>
            <a:pPr marL="342900" marR="0" lvl="0" indent="-355600" algn="l" rtl="0">
              <a:spcBef>
                <a:spcPts val="1000"/>
              </a:spcBef>
              <a:spcAft>
                <a:spcPts val="0"/>
              </a:spcAft>
              <a:buClr>
                <a:srgbClr val="1B2340"/>
              </a:buClr>
              <a:buSzPts val="1600"/>
              <a:buFont typeface="Lexend"/>
              <a:buChar char="●"/>
            </a:pPr>
            <a:r>
              <a:rPr lang="en-US" sz="1600" i="0" u="none" strike="noStrike" cap="none">
                <a:solidFill>
                  <a:srgbClr val="1B2340"/>
                </a:solidFill>
                <a:latin typeface="Lexend"/>
                <a:ea typeface="Lexend"/>
                <a:cs typeface="Lexend"/>
                <a:sym typeface="Lexend"/>
              </a:rPr>
              <a:t>Define the relativity trap and how it's used in the retail market</a:t>
            </a:r>
            <a:endParaRPr sz="1600" i="0" u="none" strike="noStrike" cap="none">
              <a:solidFill>
                <a:schemeClr val="dk1"/>
              </a:solidFill>
              <a:latin typeface="Lexend"/>
              <a:ea typeface="Lexend"/>
              <a:cs typeface="Lexend"/>
              <a:sym typeface="Lexend"/>
            </a:endParaRPr>
          </a:p>
        </p:txBody>
      </p:sp>
      <p:sp>
        <p:nvSpPr>
          <p:cNvPr id="1307" name="Google Shape;1307;p89"/>
          <p:cNvSpPr/>
          <p:nvPr/>
        </p:nvSpPr>
        <p:spPr>
          <a:xfrm>
            <a:off x="6903720" y="2606040"/>
            <a:ext cx="4754880" cy="3200400"/>
          </a:xfrm>
          <a:prstGeom prst="roundRect">
            <a:avLst>
              <a:gd name="adj" fmla="val 228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89"/>
          <p:cNvSpPr/>
          <p:nvPr/>
        </p:nvSpPr>
        <p:spPr>
          <a:xfrm>
            <a:off x="7132320" y="2788920"/>
            <a:ext cx="429768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KEY CONCEPTS</a:t>
            </a:r>
            <a:endParaRPr sz="1200" b="0" i="0" u="none" strike="noStrike" cap="none">
              <a:solidFill>
                <a:schemeClr val="dk1"/>
              </a:solidFill>
              <a:latin typeface="Calibri"/>
              <a:ea typeface="Calibri"/>
              <a:cs typeface="Calibri"/>
              <a:sym typeface="Calibri"/>
            </a:endParaRPr>
          </a:p>
        </p:txBody>
      </p:sp>
      <p:sp>
        <p:nvSpPr>
          <p:cNvPr id="1309" name="Google Shape;1309;p89"/>
          <p:cNvSpPr/>
          <p:nvPr/>
        </p:nvSpPr>
        <p:spPr>
          <a:xfrm>
            <a:off x="7132320" y="3154680"/>
            <a:ext cx="4297680" cy="1645920"/>
          </a:xfrm>
          <a:prstGeom prst="rect">
            <a:avLst/>
          </a:prstGeom>
          <a:noFill/>
          <a:ln>
            <a:noFill/>
          </a:ln>
        </p:spPr>
        <p:txBody>
          <a:bodyPr spcFirstLastPara="1" wrap="square" lIns="91425" tIns="45700" rIns="91425" bIns="45700" anchor="t" anchorCtr="0">
            <a:noAutofit/>
          </a:bodyPr>
          <a:lstStyle/>
          <a:p>
            <a:pPr marL="342900" marR="0" lvl="0" indent="-368300" algn="l" rtl="0">
              <a:spcBef>
                <a:spcPts val="0"/>
              </a:spcBef>
              <a:spcAft>
                <a:spcPts val="0"/>
              </a:spcAft>
              <a:buClr>
                <a:srgbClr val="1B2340"/>
              </a:buClr>
              <a:buSzPts val="1700"/>
              <a:buFont typeface="Lexend"/>
              <a:buChar char="●"/>
            </a:pPr>
            <a:r>
              <a:rPr lang="en-US" sz="1700" i="0" u="none" strike="noStrike" cap="none">
                <a:solidFill>
                  <a:srgbClr val="1B2340"/>
                </a:solidFill>
                <a:latin typeface="Lexend"/>
                <a:ea typeface="Lexend"/>
                <a:cs typeface="Lexend"/>
                <a:sym typeface="Lexend"/>
              </a:rPr>
              <a:t>Cost-benefit analysis</a:t>
            </a:r>
            <a:endParaRPr sz="1700" i="0" u="none" strike="noStrike" cap="none">
              <a:solidFill>
                <a:schemeClr val="dk1"/>
              </a:solidFill>
              <a:latin typeface="Lexend"/>
              <a:ea typeface="Lexend"/>
              <a:cs typeface="Lexend"/>
              <a:sym typeface="Lexend"/>
            </a:endParaRPr>
          </a:p>
          <a:p>
            <a:pPr marL="342900" marR="0" lvl="0" indent="-368300" algn="l" rtl="0">
              <a:spcBef>
                <a:spcPts val="900"/>
              </a:spcBef>
              <a:spcAft>
                <a:spcPts val="0"/>
              </a:spcAft>
              <a:buClr>
                <a:srgbClr val="1B2340"/>
              </a:buClr>
              <a:buSzPts val="1700"/>
              <a:buFont typeface="Lexend"/>
              <a:buChar char="●"/>
            </a:pPr>
            <a:r>
              <a:rPr lang="en-US" sz="1700" i="0" u="none" strike="noStrike" cap="none">
                <a:solidFill>
                  <a:srgbClr val="1B2340"/>
                </a:solidFill>
                <a:latin typeface="Lexend"/>
                <a:ea typeface="Lexend"/>
                <a:cs typeface="Lexend"/>
                <a:sym typeface="Lexend"/>
              </a:rPr>
              <a:t>Marginal analysis</a:t>
            </a:r>
            <a:endParaRPr sz="1700" i="0" u="none" strike="noStrike" cap="none">
              <a:solidFill>
                <a:schemeClr val="dk1"/>
              </a:solidFill>
              <a:latin typeface="Lexend"/>
              <a:ea typeface="Lexend"/>
              <a:cs typeface="Lexend"/>
              <a:sym typeface="Lexend"/>
            </a:endParaRPr>
          </a:p>
          <a:p>
            <a:pPr marL="342900" marR="0" lvl="0" indent="-368300" algn="l" rtl="0">
              <a:spcBef>
                <a:spcPts val="900"/>
              </a:spcBef>
              <a:spcAft>
                <a:spcPts val="0"/>
              </a:spcAft>
              <a:buClr>
                <a:srgbClr val="1B2340"/>
              </a:buClr>
              <a:buSzPts val="1700"/>
              <a:buFont typeface="Lexend"/>
              <a:buChar char="●"/>
            </a:pPr>
            <a:r>
              <a:rPr lang="en-US" sz="1700" i="0" u="none" strike="noStrike" cap="none">
                <a:solidFill>
                  <a:srgbClr val="1B2340"/>
                </a:solidFill>
                <a:latin typeface="Lexend"/>
                <a:ea typeface="Lexend"/>
                <a:cs typeface="Lexend"/>
                <a:sym typeface="Lexend"/>
              </a:rPr>
              <a:t>System 1 vs. System 2</a:t>
            </a:r>
            <a:endParaRPr sz="1700" i="0" u="none" strike="noStrike" cap="none">
              <a:solidFill>
                <a:schemeClr val="dk1"/>
              </a:solidFill>
              <a:latin typeface="Lexend"/>
              <a:ea typeface="Lexend"/>
              <a:cs typeface="Lexend"/>
              <a:sym typeface="Lexend"/>
            </a:endParaRPr>
          </a:p>
          <a:p>
            <a:pPr marL="342900" marR="0" lvl="0" indent="-368300" algn="l" rtl="0">
              <a:spcBef>
                <a:spcPts val="900"/>
              </a:spcBef>
              <a:spcAft>
                <a:spcPts val="0"/>
              </a:spcAft>
              <a:buClr>
                <a:srgbClr val="1B2340"/>
              </a:buClr>
              <a:buSzPts val="1700"/>
              <a:buFont typeface="Lexend"/>
              <a:buChar char="●"/>
            </a:pPr>
            <a:r>
              <a:rPr lang="en-US" sz="1700" i="0" u="none" strike="noStrike" cap="none">
                <a:solidFill>
                  <a:srgbClr val="1B2340"/>
                </a:solidFill>
                <a:latin typeface="Lexend"/>
                <a:ea typeface="Lexend"/>
                <a:cs typeface="Lexend"/>
                <a:sym typeface="Lexend"/>
              </a:rPr>
              <a:t>Reference point</a:t>
            </a:r>
            <a:endParaRPr sz="1700" i="0" u="none" strike="noStrike" cap="none">
              <a:solidFill>
                <a:schemeClr val="dk1"/>
              </a:solidFill>
              <a:latin typeface="Lexend"/>
              <a:ea typeface="Lexend"/>
              <a:cs typeface="Lexend"/>
              <a:sym typeface="Lexend"/>
            </a:endParaRPr>
          </a:p>
          <a:p>
            <a:pPr marL="342900" marR="0" lvl="0" indent="-368300" algn="l" rtl="0">
              <a:spcBef>
                <a:spcPts val="900"/>
              </a:spcBef>
              <a:spcAft>
                <a:spcPts val="0"/>
              </a:spcAft>
              <a:buClr>
                <a:srgbClr val="1B2340"/>
              </a:buClr>
              <a:buSzPts val="1700"/>
              <a:buFont typeface="Lexend"/>
              <a:buChar char="●"/>
            </a:pPr>
            <a:r>
              <a:rPr lang="en-US" sz="1700" i="0" u="none" strike="noStrike" cap="none">
                <a:solidFill>
                  <a:srgbClr val="1B2340"/>
                </a:solidFill>
                <a:latin typeface="Lexend"/>
                <a:ea typeface="Lexend"/>
                <a:cs typeface="Lexend"/>
                <a:sym typeface="Lexend"/>
              </a:rPr>
              <a:t>Grades 9–12 • ~60 minutes</a:t>
            </a:r>
            <a:endParaRPr sz="1700" i="0" u="none" strike="noStrike" cap="none">
              <a:solidFill>
                <a:schemeClr val="dk1"/>
              </a:solidFill>
              <a:latin typeface="Lexend"/>
              <a:ea typeface="Lexend"/>
              <a:cs typeface="Lexend"/>
              <a:sym typeface="Lexend"/>
            </a:endParaRPr>
          </a:p>
        </p:txBody>
      </p:sp>
      <p:sp>
        <p:nvSpPr>
          <p:cNvPr id="1310" name="Google Shape;1310;p89"/>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311" name="Google Shape;1311;p89"/>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17</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6"/>
        <p:cNvGrpSpPr/>
        <p:nvPr/>
      </p:nvGrpSpPr>
      <p:grpSpPr>
        <a:xfrm>
          <a:off x="0" y="0"/>
          <a:ext cx="0" cy="0"/>
          <a:chOff x="0" y="0"/>
          <a:chExt cx="0" cy="0"/>
        </a:xfrm>
      </p:grpSpPr>
      <p:sp>
        <p:nvSpPr>
          <p:cNvPr id="1317" name="Google Shape;1317;p90"/>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ACTIVITY WALKTHROUGH</a:t>
            </a:r>
            <a:endParaRPr sz="1300" b="0" i="0" u="none" strike="noStrike" cap="none">
              <a:solidFill>
                <a:schemeClr val="dk1"/>
              </a:solidFill>
              <a:latin typeface="Calibri"/>
              <a:ea typeface="Calibri"/>
              <a:cs typeface="Calibri"/>
              <a:sym typeface="Calibri"/>
            </a:endParaRPr>
          </a:p>
        </p:txBody>
      </p:sp>
      <p:sp>
        <p:nvSpPr>
          <p:cNvPr id="1318" name="Google Shape;1318;p90"/>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The Anchoring Market Simulation</a:t>
            </a:r>
            <a:endParaRPr sz="2700" b="0" i="0" u="none" strike="noStrike" cap="none">
              <a:solidFill>
                <a:schemeClr val="dk1"/>
              </a:solidFill>
              <a:latin typeface="Calibri"/>
              <a:ea typeface="Calibri"/>
              <a:cs typeface="Calibri"/>
              <a:sym typeface="Calibri"/>
            </a:endParaRPr>
          </a:p>
        </p:txBody>
      </p:sp>
      <p:sp>
        <p:nvSpPr>
          <p:cNvPr id="1319" name="Google Shape;1319;p90"/>
          <p:cNvSpPr/>
          <p:nvPr/>
        </p:nvSpPr>
        <p:spPr>
          <a:xfrm>
            <a:off x="548640" y="141732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20" name="Google Shape;1320;p90" descr="preencoded.png"/>
          <p:cNvPicPr preferRelativeResize="0"/>
          <p:nvPr/>
        </p:nvPicPr>
        <p:blipFill rotWithShape="1">
          <a:blip r:embed="rId3">
            <a:alphaModFix/>
          </a:blip>
          <a:srcRect/>
          <a:stretch/>
        </p:blipFill>
        <p:spPr>
          <a:xfrm>
            <a:off x="638251" y="1506931"/>
            <a:ext cx="460858" cy="460858"/>
          </a:xfrm>
          <a:prstGeom prst="rect">
            <a:avLst/>
          </a:prstGeom>
          <a:noFill/>
          <a:ln>
            <a:noFill/>
          </a:ln>
        </p:spPr>
      </p:pic>
      <p:sp>
        <p:nvSpPr>
          <p:cNvPr id="1321" name="Google Shape;1321;p90"/>
          <p:cNvSpPr/>
          <p:nvPr/>
        </p:nvSpPr>
        <p:spPr>
          <a:xfrm>
            <a:off x="1371600" y="1417320"/>
            <a:ext cx="95097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400"/>
              <a:buFont typeface="Calibri"/>
              <a:buNone/>
            </a:pPr>
            <a:r>
              <a:rPr lang="en-US" sz="1400" b="0" i="0" u="none" strike="noStrike" cap="none">
                <a:solidFill>
                  <a:srgbClr val="1B2340"/>
                </a:solidFill>
                <a:latin typeface="Calibri"/>
                <a:ea typeface="Calibri"/>
                <a:cs typeface="Calibri"/>
                <a:sym typeface="Calibri"/>
              </a:rPr>
              <a:t>Half the class becomes sellers, half becomes buyers, negotiating the price of one textbook in a one-round, one-time trade.</a:t>
            </a:r>
            <a:endParaRPr sz="1400" b="0" i="0" u="none" strike="noStrike" cap="none">
              <a:solidFill>
                <a:schemeClr val="dk1"/>
              </a:solidFill>
              <a:latin typeface="Calibri"/>
              <a:ea typeface="Calibri"/>
              <a:cs typeface="Calibri"/>
              <a:sym typeface="Calibri"/>
            </a:endParaRPr>
          </a:p>
        </p:txBody>
      </p:sp>
      <p:sp>
        <p:nvSpPr>
          <p:cNvPr id="1322" name="Google Shape;1322;p90"/>
          <p:cNvSpPr/>
          <p:nvPr/>
        </p:nvSpPr>
        <p:spPr>
          <a:xfrm>
            <a:off x="548640" y="2194560"/>
            <a:ext cx="5120640" cy="2743200"/>
          </a:xfrm>
          <a:prstGeom prst="roundRect">
            <a:avLst>
              <a:gd name="adj" fmla="val 266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100"/>
          </a:p>
        </p:txBody>
      </p:sp>
      <p:sp>
        <p:nvSpPr>
          <p:cNvPr id="1323" name="Google Shape;1323;p90"/>
          <p:cNvSpPr/>
          <p:nvPr/>
        </p:nvSpPr>
        <p:spPr>
          <a:xfrm>
            <a:off x="777240" y="2359152"/>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900" b="1" i="0" u="none" strike="noStrike" cap="none">
                <a:solidFill>
                  <a:srgbClr val="214291"/>
                </a:solidFill>
                <a:latin typeface="Calibri"/>
                <a:ea typeface="Calibri"/>
                <a:cs typeface="Calibri"/>
                <a:sym typeface="Calibri"/>
              </a:rPr>
              <a:t>LOW-ANCHOR BUYERS</a:t>
            </a:r>
            <a:endParaRPr sz="1900" b="0" i="0" u="none" strike="noStrike" cap="none">
              <a:solidFill>
                <a:schemeClr val="dk1"/>
              </a:solidFill>
              <a:latin typeface="Calibri"/>
              <a:ea typeface="Calibri"/>
              <a:cs typeface="Calibri"/>
              <a:sym typeface="Calibri"/>
            </a:endParaRPr>
          </a:p>
        </p:txBody>
      </p:sp>
      <p:sp>
        <p:nvSpPr>
          <p:cNvPr id="1324" name="Google Shape;1324;p90"/>
          <p:cNvSpPr/>
          <p:nvPr/>
        </p:nvSpPr>
        <p:spPr>
          <a:xfrm>
            <a:off x="777240" y="2615184"/>
            <a:ext cx="466344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3600"/>
              <a:buFont typeface="Oswald"/>
              <a:buNone/>
            </a:pPr>
            <a:r>
              <a:rPr lang="en-US" sz="4300" b="1" i="0" u="none" strike="noStrike" cap="none">
                <a:solidFill>
                  <a:srgbClr val="214291"/>
                </a:solidFill>
                <a:latin typeface="Oswald"/>
                <a:ea typeface="Oswald"/>
                <a:cs typeface="Oswald"/>
                <a:sym typeface="Oswald"/>
              </a:rPr>
              <a:t>40–50</a:t>
            </a:r>
            <a:endParaRPr sz="4300" b="0" i="0" u="none" strike="noStrike" cap="none">
              <a:solidFill>
                <a:schemeClr val="dk1"/>
              </a:solidFill>
              <a:latin typeface="Calibri"/>
              <a:ea typeface="Calibri"/>
              <a:cs typeface="Calibri"/>
              <a:sym typeface="Calibri"/>
            </a:endParaRPr>
          </a:p>
        </p:txBody>
      </p:sp>
      <p:sp>
        <p:nvSpPr>
          <p:cNvPr id="1325" name="Google Shape;1325;p90"/>
          <p:cNvSpPr/>
          <p:nvPr/>
        </p:nvSpPr>
        <p:spPr>
          <a:xfrm>
            <a:off x="777240" y="3337560"/>
            <a:ext cx="4663440" cy="5943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200"/>
              <a:buFont typeface="Calibri"/>
              <a:buNone/>
            </a:pPr>
            <a:r>
              <a:rPr lang="en-US" sz="1900" b="0" i="1" u="none" strike="noStrike" cap="none">
                <a:solidFill>
                  <a:srgbClr val="5B6478"/>
                </a:solidFill>
                <a:latin typeface="Calibri"/>
                <a:ea typeface="Calibri"/>
                <a:cs typeface="Calibri"/>
                <a:sym typeface="Calibri"/>
              </a:rPr>
              <a:t>Expected result: lower average agreed price</a:t>
            </a:r>
            <a:endParaRPr sz="1900" b="0" i="0" u="none" strike="noStrike" cap="none">
              <a:solidFill>
                <a:schemeClr val="dk1"/>
              </a:solidFill>
              <a:latin typeface="Calibri"/>
              <a:ea typeface="Calibri"/>
              <a:cs typeface="Calibri"/>
              <a:sym typeface="Calibri"/>
            </a:endParaRPr>
          </a:p>
        </p:txBody>
      </p:sp>
      <p:sp>
        <p:nvSpPr>
          <p:cNvPr id="1326" name="Google Shape;1326;p90"/>
          <p:cNvSpPr/>
          <p:nvPr/>
        </p:nvSpPr>
        <p:spPr>
          <a:xfrm>
            <a:off x="5852160" y="2194560"/>
            <a:ext cx="5120640" cy="2743200"/>
          </a:xfrm>
          <a:prstGeom prst="roundRect">
            <a:avLst>
              <a:gd name="adj" fmla="val 2667"/>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100"/>
          </a:p>
        </p:txBody>
      </p:sp>
      <p:sp>
        <p:nvSpPr>
          <p:cNvPr id="1327" name="Google Shape;1327;p90"/>
          <p:cNvSpPr/>
          <p:nvPr/>
        </p:nvSpPr>
        <p:spPr>
          <a:xfrm>
            <a:off x="6080760" y="2359152"/>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200"/>
              <a:buFont typeface="Calibri"/>
              <a:buNone/>
            </a:pPr>
            <a:r>
              <a:rPr lang="en-US" sz="1900" b="1" i="0" u="none" strike="noStrike" cap="none">
                <a:solidFill>
                  <a:srgbClr val="F16631"/>
                </a:solidFill>
                <a:latin typeface="Calibri"/>
                <a:ea typeface="Calibri"/>
                <a:cs typeface="Calibri"/>
                <a:sym typeface="Calibri"/>
              </a:rPr>
              <a:t>HIGH-ANCHOR BUYERS</a:t>
            </a:r>
            <a:endParaRPr sz="1900" b="0" i="0" u="none" strike="noStrike" cap="none">
              <a:solidFill>
                <a:schemeClr val="dk1"/>
              </a:solidFill>
              <a:latin typeface="Calibri"/>
              <a:ea typeface="Calibri"/>
              <a:cs typeface="Calibri"/>
              <a:sym typeface="Calibri"/>
            </a:endParaRPr>
          </a:p>
        </p:txBody>
      </p:sp>
      <p:sp>
        <p:nvSpPr>
          <p:cNvPr id="1328" name="Google Shape;1328;p90"/>
          <p:cNvSpPr/>
          <p:nvPr/>
        </p:nvSpPr>
        <p:spPr>
          <a:xfrm>
            <a:off x="6080760" y="2615184"/>
            <a:ext cx="466344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3600"/>
              <a:buFont typeface="Oswald"/>
              <a:buNone/>
            </a:pPr>
            <a:r>
              <a:rPr lang="en-US" sz="4300" b="1" i="0" u="none" strike="noStrike" cap="none">
                <a:solidFill>
                  <a:srgbClr val="F16631"/>
                </a:solidFill>
                <a:latin typeface="Oswald"/>
                <a:ea typeface="Oswald"/>
                <a:cs typeface="Oswald"/>
                <a:sym typeface="Oswald"/>
              </a:rPr>
              <a:t>80–90</a:t>
            </a:r>
            <a:endParaRPr sz="4300" b="0" i="0" u="none" strike="noStrike" cap="none">
              <a:solidFill>
                <a:schemeClr val="dk1"/>
              </a:solidFill>
              <a:latin typeface="Calibri"/>
              <a:ea typeface="Calibri"/>
              <a:cs typeface="Calibri"/>
              <a:sym typeface="Calibri"/>
            </a:endParaRPr>
          </a:p>
        </p:txBody>
      </p:sp>
      <p:sp>
        <p:nvSpPr>
          <p:cNvPr id="1329" name="Google Shape;1329;p90"/>
          <p:cNvSpPr/>
          <p:nvPr/>
        </p:nvSpPr>
        <p:spPr>
          <a:xfrm>
            <a:off x="6080760" y="3337560"/>
            <a:ext cx="4663440" cy="5943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200"/>
              <a:buFont typeface="Calibri"/>
              <a:buNone/>
            </a:pPr>
            <a:r>
              <a:rPr lang="en-US" sz="1900" b="0" i="1" u="none" strike="noStrike" cap="none">
                <a:solidFill>
                  <a:srgbClr val="5B6478"/>
                </a:solidFill>
                <a:latin typeface="Calibri"/>
                <a:ea typeface="Calibri"/>
                <a:cs typeface="Calibri"/>
                <a:sym typeface="Calibri"/>
              </a:rPr>
              <a:t>Expected result: higher average agreed price</a:t>
            </a:r>
            <a:endParaRPr sz="1900" b="0" i="0" u="none" strike="noStrike" cap="none">
              <a:solidFill>
                <a:schemeClr val="dk1"/>
              </a:solidFill>
              <a:latin typeface="Calibri"/>
              <a:ea typeface="Calibri"/>
              <a:cs typeface="Calibri"/>
              <a:sym typeface="Calibri"/>
            </a:endParaRPr>
          </a:p>
        </p:txBody>
      </p:sp>
      <p:sp>
        <p:nvSpPr>
          <p:cNvPr id="1330" name="Google Shape;1330;p90"/>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331" name="Google Shape;1331;p90"/>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18</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6"/>
        <p:cNvGrpSpPr/>
        <p:nvPr/>
      </p:nvGrpSpPr>
      <p:grpSpPr>
        <a:xfrm>
          <a:off x="0" y="0"/>
          <a:ext cx="0" cy="0"/>
          <a:chOff x="0" y="0"/>
          <a:chExt cx="0" cy="0"/>
        </a:xfrm>
      </p:grpSpPr>
      <p:sp>
        <p:nvSpPr>
          <p:cNvPr id="1337" name="Google Shape;1337;p91"/>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DEBRIEF</a:t>
            </a:r>
            <a:endParaRPr sz="1300" b="0" i="0" u="none" strike="noStrike" cap="none">
              <a:solidFill>
                <a:schemeClr val="dk1"/>
              </a:solidFill>
              <a:latin typeface="Calibri"/>
              <a:ea typeface="Calibri"/>
              <a:cs typeface="Calibri"/>
              <a:sym typeface="Calibri"/>
            </a:endParaRPr>
          </a:p>
        </p:txBody>
      </p:sp>
      <p:sp>
        <p:nvSpPr>
          <p:cNvPr id="1338" name="Google Shape;1338;p91"/>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From the Classroom to the Storefront</a:t>
            </a:r>
            <a:endParaRPr sz="2700" b="0" i="0" u="none" strike="noStrike" cap="none">
              <a:solidFill>
                <a:schemeClr val="dk1"/>
              </a:solidFill>
              <a:latin typeface="Calibri"/>
              <a:ea typeface="Calibri"/>
              <a:cs typeface="Calibri"/>
              <a:sym typeface="Calibri"/>
            </a:endParaRPr>
          </a:p>
        </p:txBody>
      </p:sp>
      <p:sp>
        <p:nvSpPr>
          <p:cNvPr id="1339" name="Google Shape;1339;p91"/>
          <p:cNvSpPr/>
          <p:nvPr/>
        </p:nvSpPr>
        <p:spPr>
          <a:xfrm>
            <a:off x="548640" y="1554480"/>
            <a:ext cx="5120640" cy="4114800"/>
          </a:xfrm>
          <a:prstGeom prst="roundRect">
            <a:avLst>
              <a:gd name="adj" fmla="val 1778"/>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1"/>
          <p:cNvSpPr/>
          <p:nvPr/>
        </p:nvSpPr>
        <p:spPr>
          <a:xfrm>
            <a:off x="777240" y="1737360"/>
            <a:ext cx="466344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300"/>
              <a:buFont typeface="Calibri"/>
              <a:buNone/>
            </a:pPr>
            <a:r>
              <a:rPr lang="en-US" sz="1300" b="1" i="0" u="none" strike="noStrike" cap="none">
                <a:solidFill>
                  <a:srgbClr val="214291"/>
                </a:solidFill>
                <a:latin typeface="Calibri"/>
                <a:ea typeface="Calibri"/>
                <a:cs typeface="Calibri"/>
                <a:sym typeface="Calibri"/>
              </a:rPr>
              <a:t>THE RELATIVITY TRAP</a:t>
            </a:r>
            <a:endParaRPr sz="1300" b="0" i="0" u="none" strike="noStrike" cap="none">
              <a:solidFill>
                <a:schemeClr val="dk1"/>
              </a:solidFill>
              <a:latin typeface="Calibri"/>
              <a:ea typeface="Calibri"/>
              <a:cs typeface="Calibri"/>
              <a:sym typeface="Calibri"/>
            </a:endParaRPr>
          </a:p>
        </p:txBody>
      </p:sp>
      <p:sp>
        <p:nvSpPr>
          <p:cNvPr id="1341" name="Google Shape;1341;p91"/>
          <p:cNvSpPr/>
          <p:nvPr/>
        </p:nvSpPr>
        <p:spPr>
          <a:xfrm>
            <a:off x="777240" y="2103120"/>
            <a:ext cx="4663440" cy="10058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Placing excessive weight on an original (higher) price, then judging a lower sale price relative to that anchor — rather than against what the item is actually worth to you.</a:t>
            </a:r>
            <a:endParaRPr sz="1300" b="0" i="0" u="none" strike="noStrike" cap="none">
              <a:solidFill>
                <a:schemeClr val="dk1"/>
              </a:solidFill>
              <a:latin typeface="Calibri"/>
              <a:ea typeface="Calibri"/>
              <a:cs typeface="Calibri"/>
              <a:sym typeface="Calibri"/>
            </a:endParaRPr>
          </a:p>
        </p:txBody>
      </p:sp>
      <p:cxnSp>
        <p:nvCxnSpPr>
          <p:cNvPr id="1342" name="Google Shape;1342;p91"/>
          <p:cNvCxnSpPr/>
          <p:nvPr/>
        </p:nvCxnSpPr>
        <p:spPr>
          <a:xfrm>
            <a:off x="777240" y="3200400"/>
            <a:ext cx="4663440" cy="0"/>
          </a:xfrm>
          <a:prstGeom prst="straightConnector1">
            <a:avLst/>
          </a:prstGeom>
          <a:noFill/>
          <a:ln w="12700" cap="flat" cmpd="sng">
            <a:solidFill>
              <a:srgbClr val="D8DEEC"/>
            </a:solidFill>
            <a:prstDash val="solid"/>
            <a:round/>
            <a:headEnd type="none" w="sm" len="sm"/>
            <a:tailEnd type="none" w="sm" len="sm"/>
          </a:ln>
        </p:spPr>
      </p:cxnSp>
      <p:sp>
        <p:nvSpPr>
          <p:cNvPr id="1343" name="Google Shape;1343;p91"/>
          <p:cNvSpPr/>
          <p:nvPr/>
        </p:nvSpPr>
        <p:spPr>
          <a:xfrm>
            <a:off x="777240" y="3310128"/>
            <a:ext cx="466344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RETAILERS USE IT VIA:</a:t>
            </a:r>
            <a:endParaRPr sz="1200" b="0" i="0" u="none" strike="noStrike" cap="none">
              <a:solidFill>
                <a:schemeClr val="dk1"/>
              </a:solidFill>
              <a:latin typeface="Calibri"/>
              <a:ea typeface="Calibri"/>
              <a:cs typeface="Calibri"/>
              <a:sym typeface="Calibri"/>
            </a:endParaRPr>
          </a:p>
        </p:txBody>
      </p:sp>
      <p:sp>
        <p:nvSpPr>
          <p:cNvPr id="1344" name="Google Shape;1344;p91"/>
          <p:cNvSpPr/>
          <p:nvPr/>
        </p:nvSpPr>
        <p:spPr>
          <a:xfrm>
            <a:off x="777240" y="3611880"/>
            <a:ext cx="4663440" cy="173736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250"/>
              <a:buFont typeface="Calibri"/>
              <a:buChar char="●"/>
            </a:pPr>
            <a:r>
              <a:rPr lang="en-US" sz="1250" b="0" i="0" u="none" strike="noStrike" cap="none">
                <a:solidFill>
                  <a:srgbClr val="1B2340"/>
                </a:solidFill>
                <a:latin typeface="Calibri"/>
                <a:ea typeface="Calibri"/>
                <a:cs typeface="Calibri"/>
                <a:sym typeface="Calibri"/>
              </a:rPr>
              <a:t>“MSRP $6,500” shown next to a lower sale price</a:t>
            </a:r>
            <a:endParaRPr sz="1250" b="0" i="0" u="none" strike="noStrike" cap="none">
              <a:solidFill>
                <a:schemeClr val="dk1"/>
              </a:solidFill>
              <a:latin typeface="Calibri"/>
              <a:ea typeface="Calibri"/>
              <a:cs typeface="Calibri"/>
              <a:sym typeface="Calibri"/>
            </a:endParaRPr>
          </a:p>
          <a:p>
            <a:pPr marL="342900" marR="0" lvl="0" indent="-342900" algn="l" rtl="0">
              <a:spcBef>
                <a:spcPts val="800"/>
              </a:spcBef>
              <a:spcAft>
                <a:spcPts val="0"/>
              </a:spcAft>
              <a:buClr>
                <a:srgbClr val="1B2340"/>
              </a:buClr>
              <a:buSzPts val="1250"/>
              <a:buFont typeface="Calibri"/>
              <a:buChar char="●"/>
            </a:pPr>
            <a:r>
              <a:rPr lang="en-US" sz="1250" b="0" i="0" u="none" strike="noStrike" cap="none">
                <a:solidFill>
                  <a:srgbClr val="1B2340"/>
                </a:solidFill>
                <a:latin typeface="Calibri"/>
                <a:ea typeface="Calibri"/>
                <a:cs typeface="Calibri"/>
                <a:sym typeface="Calibri"/>
              </a:rPr>
              <a:t>Buy-one-get-one-free offers</a:t>
            </a:r>
            <a:endParaRPr sz="1250" b="0" i="0" u="none" strike="noStrike" cap="none">
              <a:solidFill>
                <a:schemeClr val="dk1"/>
              </a:solidFill>
              <a:latin typeface="Calibri"/>
              <a:ea typeface="Calibri"/>
              <a:cs typeface="Calibri"/>
              <a:sym typeface="Calibri"/>
            </a:endParaRPr>
          </a:p>
          <a:p>
            <a:pPr marL="342900" marR="0" lvl="0" indent="-342900" algn="l" rtl="0">
              <a:spcBef>
                <a:spcPts val="800"/>
              </a:spcBef>
              <a:spcAft>
                <a:spcPts val="0"/>
              </a:spcAft>
              <a:buClr>
                <a:srgbClr val="1B2340"/>
              </a:buClr>
              <a:buSzPts val="1250"/>
              <a:buFont typeface="Calibri"/>
              <a:buChar char="●"/>
            </a:pPr>
            <a:r>
              <a:rPr lang="en-US" sz="1250" b="0" i="0" u="none" strike="noStrike" cap="none">
                <a:solidFill>
                  <a:srgbClr val="1B2340"/>
                </a:solidFill>
                <a:latin typeface="Calibri"/>
                <a:ea typeface="Calibri"/>
                <a:cs typeface="Calibri"/>
                <a:sym typeface="Calibri"/>
              </a:rPr>
              <a:t>“50% off” and “three for the price of one”</a:t>
            </a:r>
            <a:endParaRPr sz="1250" b="0" i="0" u="none" strike="noStrike" cap="none">
              <a:solidFill>
                <a:schemeClr val="dk1"/>
              </a:solidFill>
              <a:latin typeface="Calibri"/>
              <a:ea typeface="Calibri"/>
              <a:cs typeface="Calibri"/>
              <a:sym typeface="Calibri"/>
            </a:endParaRPr>
          </a:p>
        </p:txBody>
      </p:sp>
      <p:sp>
        <p:nvSpPr>
          <p:cNvPr id="1345" name="Google Shape;1345;p91"/>
          <p:cNvSpPr/>
          <p:nvPr/>
        </p:nvSpPr>
        <p:spPr>
          <a:xfrm>
            <a:off x="5852160" y="1554480"/>
            <a:ext cx="5120640" cy="4114800"/>
          </a:xfrm>
          <a:prstGeom prst="roundRect">
            <a:avLst>
              <a:gd name="adj" fmla="val 1778"/>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1"/>
          <p:cNvSpPr/>
          <p:nvPr/>
        </p:nvSpPr>
        <p:spPr>
          <a:xfrm>
            <a:off x="6080760" y="1737360"/>
            <a:ext cx="466344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ECON vs. HUMAN, AT THE ATV LOT</a:t>
            </a:r>
            <a:endParaRPr sz="1300" b="0" i="0" u="none" strike="noStrike" cap="none">
              <a:solidFill>
                <a:schemeClr val="dk1"/>
              </a:solidFill>
              <a:latin typeface="Calibri"/>
              <a:ea typeface="Calibri"/>
              <a:cs typeface="Calibri"/>
              <a:sym typeface="Calibri"/>
            </a:endParaRPr>
          </a:p>
        </p:txBody>
      </p:sp>
      <p:sp>
        <p:nvSpPr>
          <p:cNvPr id="1347" name="Google Shape;1347;p91"/>
          <p:cNvSpPr/>
          <p:nvPr/>
        </p:nvSpPr>
        <p:spPr>
          <a:xfrm>
            <a:off x="6080760" y="2103120"/>
            <a:ext cx="466344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An Econ isn't swayed by a discount — acquiring the good at their own reservation price is satisfaction enough.</a:t>
            </a:r>
            <a:endParaRPr sz="1300" b="0" i="0" u="none" strike="noStrike" cap="none">
              <a:solidFill>
                <a:schemeClr val="dk1"/>
              </a:solidFill>
              <a:latin typeface="Calibri"/>
              <a:ea typeface="Calibri"/>
              <a:cs typeface="Calibri"/>
              <a:sym typeface="Calibri"/>
            </a:endParaRPr>
          </a:p>
        </p:txBody>
      </p:sp>
      <p:sp>
        <p:nvSpPr>
          <p:cNvPr id="1348" name="Google Shape;1348;p91"/>
          <p:cNvSpPr/>
          <p:nvPr/>
        </p:nvSpPr>
        <p:spPr>
          <a:xfrm>
            <a:off x="6080760" y="2926080"/>
            <a:ext cx="466344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A Human gets caught up in “getting a good deal,” sometimes losing sight of whether the price still fits their budget or need.</a:t>
            </a:r>
            <a:endParaRPr sz="1300" b="0" i="0" u="none" strike="noStrike" cap="none">
              <a:solidFill>
                <a:schemeClr val="dk1"/>
              </a:solidFill>
              <a:latin typeface="Calibri"/>
              <a:ea typeface="Calibri"/>
              <a:cs typeface="Calibri"/>
              <a:sym typeface="Calibri"/>
            </a:endParaRPr>
          </a:p>
        </p:txBody>
      </p:sp>
      <p:cxnSp>
        <p:nvCxnSpPr>
          <p:cNvPr id="1349" name="Google Shape;1349;p91"/>
          <p:cNvCxnSpPr/>
          <p:nvPr/>
        </p:nvCxnSpPr>
        <p:spPr>
          <a:xfrm>
            <a:off x="6080760" y="3794760"/>
            <a:ext cx="4663440" cy="0"/>
          </a:xfrm>
          <a:prstGeom prst="straightConnector1">
            <a:avLst/>
          </a:prstGeom>
          <a:noFill/>
          <a:ln w="12700" cap="flat" cmpd="sng">
            <a:solidFill>
              <a:srgbClr val="F2C9B4"/>
            </a:solidFill>
            <a:prstDash val="solid"/>
            <a:round/>
            <a:headEnd type="none" w="sm" len="sm"/>
            <a:tailEnd type="none" w="sm" len="sm"/>
          </a:ln>
        </p:spPr>
      </p:cxnSp>
      <p:sp>
        <p:nvSpPr>
          <p:cNvPr id="1350" name="Google Shape;1350;p91"/>
          <p:cNvSpPr/>
          <p:nvPr/>
        </p:nvSpPr>
        <p:spPr>
          <a:xfrm>
            <a:off x="6080760" y="3931920"/>
            <a:ext cx="4663440" cy="16459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250" b="0" i="1" u="none" strike="noStrike" cap="none">
                <a:solidFill>
                  <a:srgbClr val="1B2340"/>
                </a:solidFill>
                <a:latin typeface="Calibri"/>
                <a:ea typeface="Calibri"/>
                <a:cs typeface="Calibri"/>
                <a:sym typeface="Calibri"/>
              </a:rPr>
              <a:t>Classroom debrief: students score their own past purchases on an “Econ / Human” checklist and compare tallies as a class.</a:t>
            </a:r>
            <a:endParaRPr sz="1250" b="0" i="0" u="none" strike="noStrike" cap="none">
              <a:solidFill>
                <a:schemeClr val="dk1"/>
              </a:solidFill>
              <a:latin typeface="Calibri"/>
              <a:ea typeface="Calibri"/>
              <a:cs typeface="Calibri"/>
              <a:sym typeface="Calibri"/>
            </a:endParaRPr>
          </a:p>
        </p:txBody>
      </p:sp>
      <p:sp>
        <p:nvSpPr>
          <p:cNvPr id="1351" name="Google Shape;1351;p91"/>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352" name="Google Shape;1352;p91"/>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19</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57"/>
        <p:cNvGrpSpPr/>
        <p:nvPr/>
      </p:nvGrpSpPr>
      <p:grpSpPr>
        <a:xfrm>
          <a:off x="0" y="0"/>
          <a:ext cx="0" cy="0"/>
          <a:chOff x="0" y="0"/>
          <a:chExt cx="0" cy="0"/>
        </a:xfrm>
      </p:grpSpPr>
      <p:sp>
        <p:nvSpPr>
          <p:cNvPr id="1358" name="Google Shape;1358;p92"/>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ASSESSMENT #2 — EDUCATOR DISCUSSION</a:t>
            </a:r>
            <a:endParaRPr sz="1300" b="0" i="0" u="none" strike="noStrike" cap="none">
              <a:solidFill>
                <a:schemeClr val="dk1"/>
              </a:solidFill>
              <a:latin typeface="Calibri"/>
              <a:ea typeface="Calibri"/>
              <a:cs typeface="Calibri"/>
              <a:sym typeface="Calibri"/>
            </a:endParaRPr>
          </a:p>
        </p:txBody>
      </p:sp>
      <p:sp>
        <p:nvSpPr>
          <p:cNvPr id="1359" name="Google Shape;1359;p92"/>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Discuss Before We Move to DECIDE</a:t>
            </a:r>
            <a:endParaRPr sz="2700" b="0" i="0" u="none" strike="noStrike" cap="none">
              <a:solidFill>
                <a:schemeClr val="dk1"/>
              </a:solidFill>
              <a:latin typeface="Calibri"/>
              <a:ea typeface="Calibri"/>
              <a:cs typeface="Calibri"/>
              <a:sym typeface="Calibri"/>
            </a:endParaRPr>
          </a:p>
        </p:txBody>
      </p:sp>
      <p:sp>
        <p:nvSpPr>
          <p:cNvPr id="1360" name="Google Shape;1360;p92"/>
          <p:cNvSpPr/>
          <p:nvPr/>
        </p:nvSpPr>
        <p:spPr>
          <a:xfrm>
            <a:off x="548640" y="1417320"/>
            <a:ext cx="3630168"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2"/>
          <p:cNvSpPr/>
          <p:nvPr/>
        </p:nvSpPr>
        <p:spPr>
          <a:xfrm>
            <a:off x="548640" y="1417320"/>
            <a:ext cx="3630168"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USE AS SLIDO OPEN TEXT OR BREAKOUT</a:t>
            </a:r>
            <a:endParaRPr sz="1050" b="0" i="0" u="none" strike="noStrike" cap="none">
              <a:solidFill>
                <a:schemeClr val="dk1"/>
              </a:solidFill>
              <a:latin typeface="Calibri"/>
              <a:ea typeface="Calibri"/>
              <a:cs typeface="Calibri"/>
              <a:sym typeface="Calibri"/>
            </a:endParaRPr>
          </a:p>
        </p:txBody>
      </p:sp>
      <p:sp>
        <p:nvSpPr>
          <p:cNvPr id="1362" name="Google Shape;1362;p92"/>
          <p:cNvSpPr/>
          <p:nvPr/>
        </p:nvSpPr>
        <p:spPr>
          <a:xfrm>
            <a:off x="548640" y="2011680"/>
            <a:ext cx="10607040" cy="1051560"/>
          </a:xfrm>
          <a:prstGeom prst="roundRect">
            <a:avLst>
              <a:gd name="adj" fmla="val 695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2"/>
          <p:cNvSpPr/>
          <p:nvPr/>
        </p:nvSpPr>
        <p:spPr>
          <a:xfrm>
            <a:off x="777240" y="2286000"/>
            <a:ext cx="502920" cy="5029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2"/>
          <p:cNvSpPr/>
          <p:nvPr/>
        </p:nvSpPr>
        <p:spPr>
          <a:xfrm>
            <a:off x="777240" y="2286000"/>
            <a:ext cx="502920" cy="50292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1</a:t>
            </a:r>
            <a:endParaRPr sz="1800" b="0" i="0" u="none" strike="noStrike" cap="none">
              <a:solidFill>
                <a:schemeClr val="dk1"/>
              </a:solidFill>
              <a:latin typeface="Calibri"/>
              <a:ea typeface="Calibri"/>
              <a:cs typeface="Calibri"/>
              <a:sym typeface="Calibri"/>
            </a:endParaRPr>
          </a:p>
        </p:txBody>
      </p:sp>
      <p:sp>
        <p:nvSpPr>
          <p:cNvPr id="1365" name="Google Shape;1365;p92"/>
          <p:cNvSpPr/>
          <p:nvPr/>
        </p:nvSpPr>
        <p:spPr>
          <a:xfrm>
            <a:off x="1600200" y="2121408"/>
            <a:ext cx="9326880" cy="8229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0" i="0" u="none" strike="noStrike" cap="none">
                <a:solidFill>
                  <a:srgbClr val="1B2340"/>
                </a:solidFill>
                <a:latin typeface="Calibri"/>
                <a:ea typeface="Calibri"/>
                <a:cs typeface="Calibri"/>
                <a:sym typeface="Calibri"/>
              </a:rPr>
              <a:t>Why is price discounting such an effective tool for sellers — and where have you seen it in your own students' spending habits?</a:t>
            </a:r>
            <a:endParaRPr sz="1400" b="0" i="0" u="none" strike="noStrike" cap="none">
              <a:solidFill>
                <a:schemeClr val="dk1"/>
              </a:solidFill>
              <a:latin typeface="Calibri"/>
              <a:ea typeface="Calibri"/>
              <a:cs typeface="Calibri"/>
              <a:sym typeface="Calibri"/>
            </a:endParaRPr>
          </a:p>
        </p:txBody>
      </p:sp>
      <p:sp>
        <p:nvSpPr>
          <p:cNvPr id="1366" name="Google Shape;1366;p92"/>
          <p:cNvSpPr/>
          <p:nvPr/>
        </p:nvSpPr>
        <p:spPr>
          <a:xfrm>
            <a:off x="548640" y="3218688"/>
            <a:ext cx="10607040" cy="1051560"/>
          </a:xfrm>
          <a:prstGeom prst="roundRect">
            <a:avLst>
              <a:gd name="adj" fmla="val 695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2"/>
          <p:cNvSpPr/>
          <p:nvPr/>
        </p:nvSpPr>
        <p:spPr>
          <a:xfrm>
            <a:off x="777240" y="3493008"/>
            <a:ext cx="502920" cy="5029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2"/>
          <p:cNvSpPr/>
          <p:nvPr/>
        </p:nvSpPr>
        <p:spPr>
          <a:xfrm>
            <a:off x="777240" y="3493008"/>
            <a:ext cx="502920" cy="50292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2</a:t>
            </a:r>
            <a:endParaRPr sz="1800" b="0" i="0" u="none" strike="noStrike" cap="none">
              <a:solidFill>
                <a:schemeClr val="dk1"/>
              </a:solidFill>
              <a:latin typeface="Calibri"/>
              <a:ea typeface="Calibri"/>
              <a:cs typeface="Calibri"/>
              <a:sym typeface="Calibri"/>
            </a:endParaRPr>
          </a:p>
        </p:txBody>
      </p:sp>
      <p:sp>
        <p:nvSpPr>
          <p:cNvPr id="1369" name="Google Shape;1369;p92"/>
          <p:cNvSpPr/>
          <p:nvPr/>
        </p:nvSpPr>
        <p:spPr>
          <a:xfrm>
            <a:off x="1600200" y="3328416"/>
            <a:ext cx="9326880" cy="8229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0" i="0" u="none" strike="noStrike" cap="none">
                <a:solidFill>
                  <a:srgbClr val="1B2340"/>
                </a:solidFill>
                <a:latin typeface="Calibri"/>
                <a:ea typeface="Calibri"/>
                <a:cs typeface="Calibri"/>
                <a:sym typeface="Calibri"/>
              </a:rPr>
              <a:t>Where in your existing curriculum could the anchoring market simulation or the drip-pricing article replace or enhance a lesson you already teach?</a:t>
            </a:r>
            <a:endParaRPr sz="1400" b="0" i="0" u="none" strike="noStrike" cap="none">
              <a:solidFill>
                <a:schemeClr val="dk1"/>
              </a:solidFill>
              <a:latin typeface="Calibri"/>
              <a:ea typeface="Calibri"/>
              <a:cs typeface="Calibri"/>
              <a:sym typeface="Calibri"/>
            </a:endParaRPr>
          </a:p>
        </p:txBody>
      </p:sp>
      <p:sp>
        <p:nvSpPr>
          <p:cNvPr id="1370" name="Google Shape;1370;p92"/>
          <p:cNvSpPr/>
          <p:nvPr/>
        </p:nvSpPr>
        <p:spPr>
          <a:xfrm>
            <a:off x="548640" y="4425696"/>
            <a:ext cx="10607040" cy="1051560"/>
          </a:xfrm>
          <a:prstGeom prst="roundRect">
            <a:avLst>
              <a:gd name="adj" fmla="val 695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2"/>
          <p:cNvSpPr/>
          <p:nvPr/>
        </p:nvSpPr>
        <p:spPr>
          <a:xfrm>
            <a:off x="777240" y="4700016"/>
            <a:ext cx="502920" cy="5029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2"/>
          <p:cNvSpPr/>
          <p:nvPr/>
        </p:nvSpPr>
        <p:spPr>
          <a:xfrm>
            <a:off x="777240" y="4700016"/>
            <a:ext cx="502920" cy="50292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3</a:t>
            </a:r>
            <a:endParaRPr sz="1800" b="0" i="0" u="none" strike="noStrike" cap="none">
              <a:solidFill>
                <a:schemeClr val="dk1"/>
              </a:solidFill>
              <a:latin typeface="Calibri"/>
              <a:ea typeface="Calibri"/>
              <a:cs typeface="Calibri"/>
              <a:sym typeface="Calibri"/>
            </a:endParaRPr>
          </a:p>
        </p:txBody>
      </p:sp>
      <p:sp>
        <p:nvSpPr>
          <p:cNvPr id="1373" name="Google Shape;1373;p92"/>
          <p:cNvSpPr/>
          <p:nvPr/>
        </p:nvSpPr>
        <p:spPr>
          <a:xfrm>
            <a:off x="1600200" y="4535424"/>
            <a:ext cx="9326880" cy="8229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0" i="0" u="none" strike="noStrike" cap="none">
                <a:solidFill>
                  <a:srgbClr val="1B2340"/>
                </a:solidFill>
                <a:latin typeface="Calibri"/>
                <a:ea typeface="Calibri"/>
                <a:cs typeface="Calibri"/>
                <a:sym typeface="Calibri"/>
              </a:rPr>
              <a:t>How would you adapt these activities for a virtual or hybrid classroom?</a:t>
            </a:r>
            <a:endParaRPr sz="1400" b="0" i="0" u="none" strike="noStrike" cap="none">
              <a:solidFill>
                <a:schemeClr val="dk1"/>
              </a:solidFill>
              <a:latin typeface="Calibri"/>
              <a:ea typeface="Calibri"/>
              <a:cs typeface="Calibri"/>
              <a:sym typeface="Calibri"/>
            </a:endParaRPr>
          </a:p>
        </p:txBody>
      </p:sp>
      <p:sp>
        <p:nvSpPr>
          <p:cNvPr id="1374" name="Google Shape;1374;p92"/>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375" name="Google Shape;1375;p92"/>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20</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1380"/>
        <p:cNvGrpSpPr/>
        <p:nvPr/>
      </p:nvGrpSpPr>
      <p:grpSpPr>
        <a:xfrm>
          <a:off x="0" y="0"/>
          <a:ext cx="0" cy="0"/>
          <a:chOff x="0" y="0"/>
          <a:chExt cx="0" cy="0"/>
        </a:xfrm>
      </p:grpSpPr>
      <p:sp>
        <p:nvSpPr>
          <p:cNvPr id="1381" name="Google Shape;1381;p93"/>
          <p:cNvSpPr/>
          <p:nvPr/>
        </p:nvSpPr>
        <p:spPr>
          <a:xfrm>
            <a:off x="9692640" y="-2103120"/>
            <a:ext cx="5486400" cy="54864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3"/>
          <p:cNvSpPr/>
          <p:nvPr/>
        </p:nvSpPr>
        <p:spPr>
          <a:xfrm>
            <a:off x="-2377440" y="4480560"/>
            <a:ext cx="4572000" cy="45720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3"/>
          <p:cNvSpPr/>
          <p:nvPr/>
        </p:nvSpPr>
        <p:spPr>
          <a:xfrm>
            <a:off x="822960" y="1051560"/>
            <a:ext cx="1280160" cy="128016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84" name="Google Shape;1384;p93" descr="preencoded.png"/>
          <p:cNvPicPr preferRelativeResize="0"/>
          <p:nvPr/>
        </p:nvPicPr>
        <p:blipFill rotWithShape="1">
          <a:blip r:embed="rId3">
            <a:alphaModFix/>
          </a:blip>
          <a:srcRect/>
          <a:stretch/>
        </p:blipFill>
        <p:spPr>
          <a:xfrm>
            <a:off x="1002182" y="1230782"/>
            <a:ext cx="921715" cy="921715"/>
          </a:xfrm>
          <a:prstGeom prst="rect">
            <a:avLst/>
          </a:prstGeom>
          <a:noFill/>
          <a:ln>
            <a:noFill/>
          </a:ln>
        </p:spPr>
      </p:pic>
      <p:sp>
        <p:nvSpPr>
          <p:cNvPr id="1385" name="Google Shape;1385;p93"/>
          <p:cNvSpPr/>
          <p:nvPr/>
        </p:nvSpPr>
        <p:spPr>
          <a:xfrm>
            <a:off x="822960" y="2514600"/>
            <a:ext cx="9144000" cy="4114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500"/>
              <a:buFont typeface="Calibri"/>
              <a:buNone/>
            </a:pPr>
            <a:r>
              <a:rPr lang="en-US" sz="1500" b="1" i="0" u="none" strike="noStrike" cap="none">
                <a:solidFill>
                  <a:srgbClr val="D4A017"/>
                </a:solidFill>
                <a:latin typeface="Calibri"/>
                <a:ea typeface="Calibri"/>
                <a:cs typeface="Calibri"/>
                <a:sym typeface="Calibri"/>
              </a:rPr>
              <a:t>PART TWO</a:t>
            </a:r>
            <a:endParaRPr sz="1500" b="0" i="0" u="none" strike="noStrike" cap="none">
              <a:solidFill>
                <a:schemeClr val="dk1"/>
              </a:solidFill>
              <a:latin typeface="Calibri"/>
              <a:ea typeface="Calibri"/>
              <a:cs typeface="Calibri"/>
              <a:sym typeface="Calibri"/>
            </a:endParaRPr>
          </a:p>
        </p:txBody>
      </p:sp>
      <p:sp>
        <p:nvSpPr>
          <p:cNvPr id="1386" name="Google Shape;1386;p93"/>
          <p:cNvSpPr/>
          <p:nvPr/>
        </p:nvSpPr>
        <p:spPr>
          <a:xfrm>
            <a:off x="822960" y="2926080"/>
            <a:ext cx="10424160" cy="12344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700"/>
              <a:buFont typeface="Oswald"/>
              <a:buNone/>
            </a:pPr>
            <a:r>
              <a:rPr lang="en-US" sz="3700" b="1" i="0" u="none" strike="noStrike" cap="none">
                <a:solidFill>
                  <a:srgbClr val="FFFFFF"/>
                </a:solidFill>
                <a:latin typeface="Oswald"/>
                <a:ea typeface="Oswald"/>
                <a:cs typeface="Oswald"/>
                <a:sym typeface="Oswald"/>
              </a:rPr>
              <a:t>DECIDE: Loss Aversion, Default Bias &amp; Nudges</a:t>
            </a:r>
            <a:endParaRPr sz="3700" b="0" i="0" u="none" strike="noStrike" cap="none">
              <a:solidFill>
                <a:schemeClr val="dk1"/>
              </a:solidFill>
              <a:latin typeface="Calibri"/>
              <a:ea typeface="Calibri"/>
              <a:cs typeface="Calibri"/>
              <a:sym typeface="Calibri"/>
            </a:endParaRPr>
          </a:p>
        </p:txBody>
      </p:sp>
      <p:sp>
        <p:nvSpPr>
          <p:cNvPr id="1387" name="Google Shape;1387;p93"/>
          <p:cNvSpPr/>
          <p:nvPr/>
        </p:nvSpPr>
        <p:spPr>
          <a:xfrm>
            <a:off x="822960" y="4206240"/>
            <a:ext cx="99669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1500"/>
              <a:buFont typeface="Calibri"/>
              <a:buNone/>
            </a:pPr>
            <a:r>
              <a:rPr lang="en-US" sz="1500" b="0" i="0" u="none" strike="noStrike" cap="none">
                <a:solidFill>
                  <a:srgbClr val="D9E2F5"/>
                </a:solidFill>
                <a:latin typeface="Calibri"/>
                <a:ea typeface="Calibri"/>
                <a:cs typeface="Calibri"/>
                <a:sym typeface="Calibri"/>
              </a:rPr>
              <a:t>Featuring EconEdLink Lesson 3 — Loss Aversion, Endowment Effects, and Default Bias</a:t>
            </a:r>
            <a:endParaRPr sz="1500" b="0" i="0" u="none" strike="noStrike" cap="none">
              <a:solidFill>
                <a:schemeClr val="dk1"/>
              </a:solidFill>
              <a:latin typeface="Calibri"/>
              <a:ea typeface="Calibri"/>
              <a:cs typeface="Calibri"/>
              <a:sym typeface="Calibri"/>
            </a:endParaRPr>
          </a:p>
        </p:txBody>
      </p:sp>
      <p:sp>
        <p:nvSpPr>
          <p:cNvPr id="1388" name="Google Shape;1388;p93"/>
          <p:cNvSpPr/>
          <p:nvPr/>
        </p:nvSpPr>
        <p:spPr>
          <a:xfrm>
            <a:off x="822960" y="4937760"/>
            <a:ext cx="7132320" cy="457200"/>
          </a:xfrm>
          <a:prstGeom prst="roundRect">
            <a:avLst>
              <a:gd name="adj" fmla="val 50000"/>
            </a:avLst>
          </a:prstGeom>
          <a:solidFill>
            <a:srgbClr val="162C63"/>
          </a:solidFill>
          <a:ln w="12700" cap="flat" cmpd="sng">
            <a:solidFill>
              <a:srgbClr val="3E5A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3"/>
          <p:cNvSpPr/>
          <p:nvPr/>
        </p:nvSpPr>
        <p:spPr>
          <a:xfrm>
            <a:off x="1005840" y="4937760"/>
            <a:ext cx="676656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300"/>
              <a:buFont typeface="Calibri"/>
              <a:buNone/>
            </a:pPr>
            <a:r>
              <a:rPr lang="en-US" sz="1300" b="1" i="0" u="none" strike="noStrike" cap="none">
                <a:solidFill>
                  <a:srgbClr val="D4A017"/>
                </a:solidFill>
                <a:latin typeface="Calibri"/>
                <a:ea typeface="Calibri"/>
                <a:cs typeface="Calibri"/>
                <a:sym typeface="Calibri"/>
              </a:rPr>
              <a:t>FRAMEWORK PHASE: APPLY — The Decision Lab</a:t>
            </a:r>
            <a:endParaRPr sz="1300" b="0" i="0" u="none" strike="noStrike" cap="none">
              <a:solidFill>
                <a:schemeClr val="dk1"/>
              </a:solidFill>
              <a:latin typeface="Calibri"/>
              <a:ea typeface="Calibri"/>
              <a:cs typeface="Calibri"/>
              <a:sym typeface="Calibri"/>
            </a:endParaRPr>
          </a:p>
        </p:txBody>
      </p:sp>
      <p:sp>
        <p:nvSpPr>
          <p:cNvPr id="1390" name="Google Shape;1390;p93"/>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391" name="Google Shape;1391;p93"/>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21</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96"/>
        <p:cNvGrpSpPr/>
        <p:nvPr/>
      </p:nvGrpSpPr>
      <p:grpSpPr>
        <a:xfrm>
          <a:off x="0" y="0"/>
          <a:ext cx="0" cy="0"/>
          <a:chOff x="0" y="0"/>
          <a:chExt cx="0" cy="0"/>
        </a:xfrm>
      </p:grpSpPr>
      <p:sp>
        <p:nvSpPr>
          <p:cNvPr id="1397" name="Google Shape;1397;p94"/>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LESSON 3 — OVERVIEW</a:t>
            </a:r>
            <a:endParaRPr sz="1300" b="0" i="0" u="none" strike="noStrike" cap="none">
              <a:solidFill>
                <a:schemeClr val="dk1"/>
              </a:solidFill>
              <a:latin typeface="Calibri"/>
              <a:ea typeface="Calibri"/>
              <a:cs typeface="Calibri"/>
              <a:sym typeface="Calibri"/>
            </a:endParaRPr>
          </a:p>
        </p:txBody>
      </p:sp>
      <p:sp>
        <p:nvSpPr>
          <p:cNvPr id="1398" name="Google Shape;1398;p94"/>
          <p:cNvSpPr/>
          <p:nvPr/>
        </p:nvSpPr>
        <p:spPr>
          <a:xfrm>
            <a:off x="548640" y="658368"/>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500"/>
              <a:buFont typeface="Oswald"/>
              <a:buNone/>
            </a:pPr>
            <a:r>
              <a:rPr lang="en-US" sz="2500" b="1" i="0" u="none" strike="noStrike" cap="none">
                <a:solidFill>
                  <a:srgbClr val="1B2340"/>
                </a:solidFill>
                <a:latin typeface="Oswald"/>
                <a:ea typeface="Oswald"/>
                <a:cs typeface="Oswald"/>
                <a:sym typeface="Oswald"/>
              </a:rPr>
              <a:t>Loss Aversion, Endowment &amp; Default Bias</a:t>
            </a:r>
            <a:endParaRPr sz="2500" b="0" i="0" u="none" strike="noStrike" cap="none">
              <a:solidFill>
                <a:schemeClr val="dk1"/>
              </a:solidFill>
              <a:latin typeface="Calibri"/>
              <a:ea typeface="Calibri"/>
              <a:cs typeface="Calibri"/>
              <a:sym typeface="Calibri"/>
            </a:endParaRPr>
          </a:p>
        </p:txBody>
      </p:sp>
      <p:sp>
        <p:nvSpPr>
          <p:cNvPr id="1399" name="Google Shape;1399;p94"/>
          <p:cNvSpPr/>
          <p:nvPr/>
        </p:nvSpPr>
        <p:spPr>
          <a:xfrm>
            <a:off x="548640" y="1463040"/>
            <a:ext cx="10607040" cy="914400"/>
          </a:xfrm>
          <a:prstGeom prst="roundRect">
            <a:avLst>
              <a:gd name="adj" fmla="val 8000"/>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4"/>
          <p:cNvSpPr/>
          <p:nvPr/>
        </p:nvSpPr>
        <p:spPr>
          <a:xfrm>
            <a:off x="777240" y="1572768"/>
            <a:ext cx="101498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COMPELLING QUESTION</a:t>
            </a:r>
            <a:endParaRPr sz="1100" b="0" i="0" u="none" strike="noStrike" cap="none">
              <a:solidFill>
                <a:schemeClr val="dk1"/>
              </a:solidFill>
              <a:latin typeface="Calibri"/>
              <a:ea typeface="Calibri"/>
              <a:cs typeface="Calibri"/>
              <a:sym typeface="Calibri"/>
            </a:endParaRPr>
          </a:p>
        </p:txBody>
      </p:sp>
      <p:sp>
        <p:nvSpPr>
          <p:cNvPr id="1401" name="Google Shape;1401;p94"/>
          <p:cNvSpPr/>
          <p:nvPr/>
        </p:nvSpPr>
        <p:spPr>
          <a:xfrm>
            <a:off x="777240" y="1865376"/>
            <a:ext cx="10149840" cy="4114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0" i="1" u="none" strike="noStrike" cap="none">
                <a:solidFill>
                  <a:srgbClr val="1B2340"/>
                </a:solidFill>
                <a:latin typeface="Calibri"/>
                <a:ea typeface="Calibri"/>
                <a:cs typeface="Calibri"/>
                <a:sym typeface="Calibri"/>
              </a:rPr>
              <a:t>Why don't we always choose the best option when making a decision?</a:t>
            </a:r>
            <a:endParaRPr sz="1500" b="0" i="0" u="none" strike="noStrike" cap="none">
              <a:solidFill>
                <a:schemeClr val="dk1"/>
              </a:solidFill>
              <a:latin typeface="Calibri"/>
              <a:ea typeface="Calibri"/>
              <a:cs typeface="Calibri"/>
              <a:sym typeface="Calibri"/>
            </a:endParaRPr>
          </a:p>
        </p:txBody>
      </p:sp>
      <p:sp>
        <p:nvSpPr>
          <p:cNvPr id="1402" name="Google Shape;1402;p94"/>
          <p:cNvSpPr/>
          <p:nvPr/>
        </p:nvSpPr>
        <p:spPr>
          <a:xfrm>
            <a:off x="548640" y="2606040"/>
            <a:ext cx="548640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LEARNING OBJECTIVES</a:t>
            </a:r>
            <a:endParaRPr sz="1200" b="0" i="0" u="none" strike="noStrike" cap="none">
              <a:solidFill>
                <a:schemeClr val="dk1"/>
              </a:solidFill>
              <a:latin typeface="Calibri"/>
              <a:ea typeface="Calibri"/>
              <a:cs typeface="Calibri"/>
              <a:sym typeface="Calibri"/>
            </a:endParaRPr>
          </a:p>
        </p:txBody>
      </p:sp>
      <p:sp>
        <p:nvSpPr>
          <p:cNvPr id="1403" name="Google Shape;1403;p94"/>
          <p:cNvSpPr/>
          <p:nvPr/>
        </p:nvSpPr>
        <p:spPr>
          <a:xfrm>
            <a:off x="548640" y="2971800"/>
            <a:ext cx="6035040" cy="21031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400"/>
              <a:buFont typeface="Calibri"/>
              <a:buChar char="●"/>
            </a:pPr>
            <a:r>
              <a:rPr lang="en-US" sz="1400" b="0" i="0" u="none" strike="noStrike" cap="none">
                <a:solidFill>
                  <a:srgbClr val="1B2340"/>
                </a:solidFill>
                <a:latin typeface="Calibri"/>
                <a:ea typeface="Calibri"/>
                <a:cs typeface="Calibri"/>
                <a:sym typeface="Calibri"/>
              </a:rPr>
              <a:t>Explain how decisions may be influenced by more than absolute costs and benefits</a:t>
            </a:r>
            <a:endParaRPr sz="1400" b="0" i="0" u="none" strike="noStrike" cap="none">
              <a:solidFill>
                <a:schemeClr val="dk1"/>
              </a:solidFill>
              <a:latin typeface="Calibri"/>
              <a:ea typeface="Calibri"/>
              <a:cs typeface="Calibri"/>
              <a:sym typeface="Calibri"/>
            </a:endParaRPr>
          </a:p>
          <a:p>
            <a:pPr marL="342900" marR="0" lvl="0" indent="-342900" algn="l" rtl="0">
              <a:spcBef>
                <a:spcPts val="1000"/>
              </a:spcBef>
              <a:spcAft>
                <a:spcPts val="0"/>
              </a:spcAft>
              <a:buClr>
                <a:srgbClr val="1B2340"/>
              </a:buClr>
              <a:buSzPts val="1400"/>
              <a:buFont typeface="Calibri"/>
              <a:buChar char="●"/>
            </a:pPr>
            <a:r>
              <a:rPr lang="en-US" sz="1400" b="0" i="0" u="none" strike="noStrike" cap="none">
                <a:solidFill>
                  <a:srgbClr val="1B2340"/>
                </a:solidFill>
                <a:latin typeface="Calibri"/>
                <a:ea typeface="Calibri"/>
                <a:cs typeface="Calibri"/>
                <a:sym typeface="Calibri"/>
              </a:rPr>
              <a:t>Discuss how the endowment effect and loss aversion affect decision making</a:t>
            </a:r>
            <a:endParaRPr sz="1400" b="0" i="0" u="none" strike="noStrike" cap="none">
              <a:solidFill>
                <a:schemeClr val="dk1"/>
              </a:solidFill>
              <a:latin typeface="Calibri"/>
              <a:ea typeface="Calibri"/>
              <a:cs typeface="Calibri"/>
              <a:sym typeface="Calibri"/>
            </a:endParaRPr>
          </a:p>
          <a:p>
            <a:pPr marL="342900" marR="0" lvl="0" indent="-342900" algn="l" rtl="0">
              <a:spcBef>
                <a:spcPts val="1000"/>
              </a:spcBef>
              <a:spcAft>
                <a:spcPts val="0"/>
              </a:spcAft>
              <a:buClr>
                <a:srgbClr val="1B2340"/>
              </a:buClr>
              <a:buSzPts val="1400"/>
              <a:buFont typeface="Calibri"/>
              <a:buChar char="●"/>
            </a:pPr>
            <a:r>
              <a:rPr lang="en-US" sz="1400" b="0" i="0" u="none" strike="noStrike" cap="none">
                <a:solidFill>
                  <a:srgbClr val="1B2340"/>
                </a:solidFill>
                <a:latin typeface="Calibri"/>
                <a:ea typeface="Calibri"/>
                <a:cs typeface="Calibri"/>
                <a:sym typeface="Calibri"/>
              </a:rPr>
              <a:t>Give an example of how default bias influences the choices people make</a:t>
            </a:r>
            <a:endParaRPr sz="1400" b="0" i="0" u="none" strike="noStrike" cap="none">
              <a:solidFill>
                <a:schemeClr val="dk1"/>
              </a:solidFill>
              <a:latin typeface="Calibri"/>
              <a:ea typeface="Calibri"/>
              <a:cs typeface="Calibri"/>
              <a:sym typeface="Calibri"/>
            </a:endParaRPr>
          </a:p>
        </p:txBody>
      </p:sp>
      <p:sp>
        <p:nvSpPr>
          <p:cNvPr id="1404" name="Google Shape;1404;p94"/>
          <p:cNvSpPr/>
          <p:nvPr/>
        </p:nvSpPr>
        <p:spPr>
          <a:xfrm>
            <a:off x="6903720" y="2606040"/>
            <a:ext cx="4754880" cy="3200400"/>
          </a:xfrm>
          <a:prstGeom prst="roundRect">
            <a:avLst>
              <a:gd name="adj" fmla="val 228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4"/>
          <p:cNvSpPr/>
          <p:nvPr/>
        </p:nvSpPr>
        <p:spPr>
          <a:xfrm>
            <a:off x="7132320" y="2788920"/>
            <a:ext cx="429768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KEY CONCEPTS</a:t>
            </a:r>
            <a:endParaRPr sz="1200" b="0" i="0" u="none" strike="noStrike" cap="none">
              <a:solidFill>
                <a:schemeClr val="dk1"/>
              </a:solidFill>
              <a:latin typeface="Calibri"/>
              <a:ea typeface="Calibri"/>
              <a:cs typeface="Calibri"/>
              <a:sym typeface="Calibri"/>
            </a:endParaRPr>
          </a:p>
        </p:txBody>
      </p:sp>
      <p:sp>
        <p:nvSpPr>
          <p:cNvPr id="1406" name="Google Shape;1406;p94"/>
          <p:cNvSpPr/>
          <p:nvPr/>
        </p:nvSpPr>
        <p:spPr>
          <a:xfrm>
            <a:off x="7132320" y="3154680"/>
            <a:ext cx="4297680" cy="16459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Endowment effect</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Loss aversion</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Default bias</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Reference points</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Grades 9–12 • ~60 minutes</a:t>
            </a:r>
            <a:endParaRPr sz="1300" b="0" i="0" u="none" strike="noStrike" cap="none">
              <a:solidFill>
                <a:schemeClr val="dk1"/>
              </a:solidFill>
              <a:latin typeface="Calibri"/>
              <a:ea typeface="Calibri"/>
              <a:cs typeface="Calibri"/>
              <a:sym typeface="Calibri"/>
            </a:endParaRPr>
          </a:p>
        </p:txBody>
      </p:sp>
      <p:sp>
        <p:nvSpPr>
          <p:cNvPr id="1407" name="Google Shape;1407;p94"/>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408" name="Google Shape;1408;p94"/>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22</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13"/>
        <p:cNvGrpSpPr/>
        <p:nvPr/>
      </p:nvGrpSpPr>
      <p:grpSpPr>
        <a:xfrm>
          <a:off x="0" y="0"/>
          <a:ext cx="0" cy="0"/>
          <a:chOff x="0" y="0"/>
          <a:chExt cx="0" cy="0"/>
        </a:xfrm>
      </p:grpSpPr>
      <p:sp>
        <p:nvSpPr>
          <p:cNvPr id="1414" name="Google Shape;1414;p95"/>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ACTIVITY WALKTHROUGH</a:t>
            </a:r>
            <a:endParaRPr sz="1300" b="0" i="0" u="none" strike="noStrike" cap="none">
              <a:solidFill>
                <a:schemeClr val="dk1"/>
              </a:solidFill>
              <a:latin typeface="Calibri"/>
              <a:ea typeface="Calibri"/>
              <a:cs typeface="Calibri"/>
              <a:sym typeface="Calibri"/>
            </a:endParaRPr>
          </a:p>
        </p:txBody>
      </p:sp>
      <p:sp>
        <p:nvSpPr>
          <p:cNvPr id="1415" name="Google Shape;1415;p95"/>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The Prize Box Demonstration</a:t>
            </a:r>
            <a:endParaRPr sz="2700" b="0" i="0" u="none" strike="noStrike" cap="none">
              <a:solidFill>
                <a:schemeClr val="dk1"/>
              </a:solidFill>
              <a:latin typeface="Calibri"/>
              <a:ea typeface="Calibri"/>
              <a:cs typeface="Calibri"/>
              <a:sym typeface="Calibri"/>
            </a:endParaRPr>
          </a:p>
        </p:txBody>
      </p:sp>
      <p:sp>
        <p:nvSpPr>
          <p:cNvPr id="1416" name="Google Shape;1416;p95"/>
          <p:cNvSpPr/>
          <p:nvPr/>
        </p:nvSpPr>
        <p:spPr>
          <a:xfrm>
            <a:off x="548640" y="141732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7" name="Google Shape;1417;p95" descr="preencoded.png"/>
          <p:cNvPicPr preferRelativeResize="0"/>
          <p:nvPr/>
        </p:nvPicPr>
        <p:blipFill rotWithShape="1">
          <a:blip r:embed="rId3">
            <a:alphaModFix/>
          </a:blip>
          <a:srcRect/>
          <a:stretch/>
        </p:blipFill>
        <p:spPr>
          <a:xfrm>
            <a:off x="638251" y="1506931"/>
            <a:ext cx="460858" cy="460858"/>
          </a:xfrm>
          <a:prstGeom prst="rect">
            <a:avLst/>
          </a:prstGeom>
          <a:noFill/>
          <a:ln>
            <a:noFill/>
          </a:ln>
        </p:spPr>
      </p:pic>
      <p:sp>
        <p:nvSpPr>
          <p:cNvPr id="1418" name="Google Shape;1418;p95"/>
          <p:cNvSpPr/>
          <p:nvPr/>
        </p:nvSpPr>
        <p:spPr>
          <a:xfrm>
            <a:off x="1371600" y="1417320"/>
            <a:ext cx="95097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400"/>
              <a:buFont typeface="Calibri"/>
              <a:buNone/>
            </a:pPr>
            <a:r>
              <a:rPr lang="en-US" sz="1400" b="0" i="0" u="none" strike="noStrike" cap="none">
                <a:solidFill>
                  <a:srgbClr val="1B2340"/>
                </a:solidFill>
                <a:latin typeface="Calibri"/>
                <a:ea typeface="Calibri"/>
                <a:cs typeface="Calibri"/>
                <a:sym typeface="Calibri"/>
              </a:rPr>
              <a:t>Every student receives a small prize — no choice, no trading allowed at first. Then a trade-in box opens.</a:t>
            </a:r>
            <a:endParaRPr sz="1400" b="0" i="0" u="none" strike="noStrike" cap="none">
              <a:solidFill>
                <a:schemeClr val="dk1"/>
              </a:solidFill>
              <a:latin typeface="Calibri"/>
              <a:ea typeface="Calibri"/>
              <a:cs typeface="Calibri"/>
              <a:sym typeface="Calibri"/>
            </a:endParaRPr>
          </a:p>
        </p:txBody>
      </p:sp>
      <p:sp>
        <p:nvSpPr>
          <p:cNvPr id="1419" name="Google Shape;1419;p95"/>
          <p:cNvSpPr/>
          <p:nvPr/>
        </p:nvSpPr>
        <p:spPr>
          <a:xfrm>
            <a:off x="548640" y="2194560"/>
            <a:ext cx="5120640" cy="3063240"/>
          </a:xfrm>
          <a:prstGeom prst="roundRect">
            <a:avLst>
              <a:gd name="adj" fmla="val 2388"/>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5"/>
          <p:cNvSpPr/>
          <p:nvPr/>
        </p:nvSpPr>
        <p:spPr>
          <a:xfrm>
            <a:off x="777240" y="2359152"/>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THEORY PREDICTS</a:t>
            </a:r>
            <a:endParaRPr sz="1200" b="0" i="0" u="none" strike="noStrike" cap="none">
              <a:solidFill>
                <a:schemeClr val="dk1"/>
              </a:solidFill>
              <a:latin typeface="Calibri"/>
              <a:ea typeface="Calibri"/>
              <a:cs typeface="Calibri"/>
              <a:sym typeface="Calibri"/>
            </a:endParaRPr>
          </a:p>
        </p:txBody>
      </p:sp>
      <p:sp>
        <p:nvSpPr>
          <p:cNvPr id="1421" name="Google Shape;1421;p95"/>
          <p:cNvSpPr/>
          <p:nvPr/>
        </p:nvSpPr>
        <p:spPr>
          <a:xfrm>
            <a:off x="777240" y="2615184"/>
            <a:ext cx="4663440" cy="8229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4200"/>
              <a:buFont typeface="Oswald"/>
              <a:buNone/>
            </a:pPr>
            <a:r>
              <a:rPr lang="en-US" sz="4200" b="1" i="0" u="none" strike="noStrike" cap="none">
                <a:solidFill>
                  <a:srgbClr val="214291"/>
                </a:solidFill>
                <a:latin typeface="Oswald"/>
                <a:ea typeface="Oswald"/>
                <a:cs typeface="Oswald"/>
                <a:sym typeface="Oswald"/>
              </a:rPr>
              <a:t>50%</a:t>
            </a:r>
            <a:endParaRPr sz="4200" b="0" i="0" u="none" strike="noStrike" cap="none">
              <a:solidFill>
                <a:schemeClr val="dk1"/>
              </a:solidFill>
              <a:latin typeface="Calibri"/>
              <a:ea typeface="Calibri"/>
              <a:cs typeface="Calibri"/>
              <a:sym typeface="Calibri"/>
            </a:endParaRPr>
          </a:p>
        </p:txBody>
      </p:sp>
      <p:sp>
        <p:nvSpPr>
          <p:cNvPr id="1422" name="Google Shape;1422;p95"/>
          <p:cNvSpPr/>
          <p:nvPr/>
        </p:nvSpPr>
        <p:spPr>
          <a:xfrm>
            <a:off x="777240" y="3429000"/>
            <a:ext cx="466344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200"/>
              <a:buFont typeface="Calibri"/>
              <a:buNone/>
            </a:pPr>
            <a:r>
              <a:rPr lang="en-US" sz="1200" b="0" i="0" u="none" strike="noStrike" cap="none">
                <a:solidFill>
                  <a:srgbClr val="5B6478"/>
                </a:solidFill>
                <a:latin typeface="Calibri"/>
                <a:ea typeface="Calibri"/>
                <a:cs typeface="Calibri"/>
                <a:sym typeface="Calibri"/>
              </a:rPr>
              <a:t>of students trade for their preferred item — prizes were random.</a:t>
            </a:r>
            <a:endParaRPr sz="1200" b="0" i="0" u="none" strike="noStrike" cap="none">
              <a:solidFill>
                <a:schemeClr val="dk1"/>
              </a:solidFill>
              <a:latin typeface="Calibri"/>
              <a:ea typeface="Calibri"/>
              <a:cs typeface="Calibri"/>
              <a:sym typeface="Calibri"/>
            </a:endParaRPr>
          </a:p>
        </p:txBody>
      </p:sp>
      <p:sp>
        <p:nvSpPr>
          <p:cNvPr id="1423" name="Google Shape;1423;p95"/>
          <p:cNvSpPr/>
          <p:nvPr/>
        </p:nvSpPr>
        <p:spPr>
          <a:xfrm>
            <a:off x="5852160" y="2194560"/>
            <a:ext cx="5120640" cy="3063240"/>
          </a:xfrm>
          <a:prstGeom prst="roundRect">
            <a:avLst>
              <a:gd name="adj" fmla="val 2388"/>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5"/>
          <p:cNvSpPr/>
          <p:nvPr/>
        </p:nvSpPr>
        <p:spPr>
          <a:xfrm>
            <a:off x="6080760" y="2359152"/>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200"/>
              <a:buFont typeface="Calibri"/>
              <a:buNone/>
            </a:pPr>
            <a:r>
              <a:rPr lang="en-US" sz="1200" b="1" i="0" u="none" strike="noStrike" cap="none">
                <a:solidFill>
                  <a:srgbClr val="F16631"/>
                </a:solidFill>
                <a:latin typeface="Calibri"/>
                <a:ea typeface="Calibri"/>
                <a:cs typeface="Calibri"/>
                <a:sym typeface="Calibri"/>
              </a:rPr>
              <a:t>WHAT ACTUALLY HAPPENS</a:t>
            </a:r>
            <a:endParaRPr sz="1200" b="0" i="0" u="none" strike="noStrike" cap="none">
              <a:solidFill>
                <a:schemeClr val="dk1"/>
              </a:solidFill>
              <a:latin typeface="Calibri"/>
              <a:ea typeface="Calibri"/>
              <a:cs typeface="Calibri"/>
              <a:sym typeface="Calibri"/>
            </a:endParaRPr>
          </a:p>
        </p:txBody>
      </p:sp>
      <p:sp>
        <p:nvSpPr>
          <p:cNvPr id="1425" name="Google Shape;1425;p95"/>
          <p:cNvSpPr/>
          <p:nvPr/>
        </p:nvSpPr>
        <p:spPr>
          <a:xfrm>
            <a:off x="6080760" y="2615184"/>
            <a:ext cx="4663440" cy="8229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4200"/>
              <a:buFont typeface="Oswald"/>
              <a:buNone/>
            </a:pPr>
            <a:r>
              <a:rPr lang="en-US" sz="4200" b="1" i="0" u="none" strike="noStrike" cap="none">
                <a:solidFill>
                  <a:srgbClr val="F16631"/>
                </a:solidFill>
                <a:latin typeface="Oswald"/>
                <a:ea typeface="Oswald"/>
                <a:cs typeface="Oswald"/>
                <a:sym typeface="Oswald"/>
              </a:rPr>
              <a:t>~25%</a:t>
            </a:r>
            <a:endParaRPr sz="4200" b="0" i="0" u="none" strike="noStrike" cap="none">
              <a:solidFill>
                <a:schemeClr val="dk1"/>
              </a:solidFill>
              <a:latin typeface="Calibri"/>
              <a:ea typeface="Calibri"/>
              <a:cs typeface="Calibri"/>
              <a:sym typeface="Calibri"/>
            </a:endParaRPr>
          </a:p>
        </p:txBody>
      </p:sp>
      <p:sp>
        <p:nvSpPr>
          <p:cNvPr id="1426" name="Google Shape;1426;p95"/>
          <p:cNvSpPr/>
          <p:nvPr/>
        </p:nvSpPr>
        <p:spPr>
          <a:xfrm>
            <a:off x="6080760" y="3429000"/>
            <a:ext cx="466344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200"/>
              <a:buFont typeface="Calibri"/>
              <a:buNone/>
            </a:pPr>
            <a:r>
              <a:rPr lang="en-US" sz="1200" b="0" i="0" u="none" strike="noStrike" cap="none">
                <a:solidFill>
                  <a:srgbClr val="5B6478"/>
                </a:solidFill>
                <a:latin typeface="Calibri"/>
                <a:ea typeface="Calibri"/>
                <a:cs typeface="Calibri"/>
                <a:sym typeface="Calibri"/>
              </a:rPr>
              <a:t>actually trade — the endowment effect: once it's “mine,” I want to keep it.</a:t>
            </a:r>
            <a:endParaRPr sz="1200" b="0" i="0" u="none" strike="noStrike" cap="none">
              <a:solidFill>
                <a:schemeClr val="dk1"/>
              </a:solidFill>
              <a:latin typeface="Calibri"/>
              <a:ea typeface="Calibri"/>
              <a:cs typeface="Calibri"/>
              <a:sym typeface="Calibri"/>
            </a:endParaRPr>
          </a:p>
        </p:txBody>
      </p:sp>
      <p:sp>
        <p:nvSpPr>
          <p:cNvPr id="1427" name="Google Shape;1427;p95"/>
          <p:cNvSpPr/>
          <p:nvPr/>
        </p:nvSpPr>
        <p:spPr>
          <a:xfrm>
            <a:off x="548640" y="544068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8" name="Google Shape;1428;p95" descr="preencoded.png"/>
          <p:cNvPicPr preferRelativeResize="0"/>
          <p:nvPr/>
        </p:nvPicPr>
        <p:blipFill rotWithShape="1">
          <a:blip r:embed="rId4">
            <a:alphaModFix/>
          </a:blip>
          <a:srcRect/>
          <a:stretch/>
        </p:blipFill>
        <p:spPr>
          <a:xfrm>
            <a:off x="667512" y="5550408"/>
            <a:ext cx="237744" cy="237744"/>
          </a:xfrm>
          <a:prstGeom prst="rect">
            <a:avLst/>
          </a:prstGeom>
          <a:noFill/>
          <a:ln>
            <a:noFill/>
          </a:ln>
        </p:spPr>
      </p:pic>
      <p:sp>
        <p:nvSpPr>
          <p:cNvPr id="1429" name="Google Shape;1429;p95"/>
          <p:cNvSpPr/>
          <p:nvPr/>
        </p:nvSpPr>
        <p:spPr>
          <a:xfrm>
            <a:off x="987552" y="544068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Poll — run this with your own group right now: would you trade your prize? Tally live.</a:t>
            </a:r>
            <a:endParaRPr sz="1050" b="0" i="0" u="none" strike="noStrike" cap="none">
              <a:solidFill>
                <a:schemeClr val="dk1"/>
              </a:solidFill>
              <a:latin typeface="Calibri"/>
              <a:ea typeface="Calibri"/>
              <a:cs typeface="Calibri"/>
              <a:sym typeface="Calibri"/>
            </a:endParaRPr>
          </a:p>
        </p:txBody>
      </p:sp>
      <p:sp>
        <p:nvSpPr>
          <p:cNvPr id="1430" name="Google Shape;1430;p95"/>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431" name="Google Shape;1431;p95"/>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23</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36"/>
        <p:cNvGrpSpPr/>
        <p:nvPr/>
      </p:nvGrpSpPr>
      <p:grpSpPr>
        <a:xfrm>
          <a:off x="0" y="0"/>
          <a:ext cx="0" cy="0"/>
          <a:chOff x="0" y="0"/>
          <a:chExt cx="0" cy="0"/>
        </a:xfrm>
      </p:grpSpPr>
      <p:sp>
        <p:nvSpPr>
          <p:cNvPr id="1437" name="Google Shape;1437;p96"/>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SECOND ILLUSTRATION</a:t>
            </a:r>
            <a:endParaRPr sz="1300" b="0" i="0" u="none" strike="noStrike" cap="none">
              <a:solidFill>
                <a:schemeClr val="dk1"/>
              </a:solidFill>
              <a:latin typeface="Calibri"/>
              <a:ea typeface="Calibri"/>
              <a:cs typeface="Calibri"/>
              <a:sym typeface="Calibri"/>
            </a:endParaRPr>
          </a:p>
        </p:txBody>
      </p:sp>
      <p:sp>
        <p:nvSpPr>
          <p:cNvPr id="1438" name="Google Shape;1438;p96"/>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400"/>
              <a:buFont typeface="Oswald"/>
              <a:buNone/>
            </a:pPr>
            <a:r>
              <a:rPr lang="en-US" sz="2400" b="1" i="0" u="none" strike="noStrike" cap="none">
                <a:solidFill>
                  <a:srgbClr val="1B2340"/>
                </a:solidFill>
                <a:latin typeface="Oswald"/>
                <a:ea typeface="Oswald"/>
                <a:cs typeface="Oswald"/>
                <a:sym typeface="Oswald"/>
              </a:rPr>
              <a:t>Why Selling a Losing Stock Feels Different</a:t>
            </a:r>
            <a:endParaRPr sz="2400" b="0" i="0" u="none" strike="noStrike" cap="none">
              <a:solidFill>
                <a:schemeClr val="dk1"/>
              </a:solidFill>
              <a:latin typeface="Calibri"/>
              <a:ea typeface="Calibri"/>
              <a:cs typeface="Calibri"/>
              <a:sym typeface="Calibri"/>
            </a:endParaRPr>
          </a:p>
        </p:txBody>
      </p:sp>
      <p:sp>
        <p:nvSpPr>
          <p:cNvPr id="1439" name="Google Shape;1439;p96"/>
          <p:cNvSpPr/>
          <p:nvPr/>
        </p:nvSpPr>
        <p:spPr>
          <a:xfrm>
            <a:off x="548640" y="1371600"/>
            <a:ext cx="1060704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Two gambles, identical math — a 50% chance of $1,000 and a 50% chance of $2,000 in each case, worth $1,500 either way.</a:t>
            </a:r>
            <a:endParaRPr sz="1350" b="0" i="0" u="none" strike="noStrike" cap="none">
              <a:solidFill>
                <a:schemeClr val="dk1"/>
              </a:solidFill>
              <a:latin typeface="Calibri"/>
              <a:ea typeface="Calibri"/>
              <a:cs typeface="Calibri"/>
              <a:sym typeface="Calibri"/>
            </a:endParaRPr>
          </a:p>
        </p:txBody>
      </p:sp>
      <p:sp>
        <p:nvSpPr>
          <p:cNvPr id="1440" name="Google Shape;1440;p96"/>
          <p:cNvSpPr/>
          <p:nvPr/>
        </p:nvSpPr>
        <p:spPr>
          <a:xfrm>
            <a:off x="548640" y="1920240"/>
            <a:ext cx="5120640" cy="3200400"/>
          </a:xfrm>
          <a:prstGeom prst="roundRect">
            <a:avLst>
              <a:gd name="adj" fmla="val 228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6"/>
          <p:cNvSpPr/>
          <p:nvPr/>
        </p:nvSpPr>
        <p:spPr>
          <a:xfrm>
            <a:off x="777240" y="2103120"/>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FRAMED AS A GAIN</a:t>
            </a:r>
            <a:endParaRPr sz="1200" b="0" i="0" u="none" strike="noStrike" cap="none">
              <a:solidFill>
                <a:schemeClr val="dk1"/>
              </a:solidFill>
              <a:latin typeface="Calibri"/>
              <a:ea typeface="Calibri"/>
              <a:cs typeface="Calibri"/>
              <a:sym typeface="Calibri"/>
            </a:endParaRPr>
          </a:p>
        </p:txBody>
      </p:sp>
      <p:sp>
        <p:nvSpPr>
          <p:cNvPr id="1442" name="Google Shape;1442;p96"/>
          <p:cNvSpPr/>
          <p:nvPr/>
        </p:nvSpPr>
        <p:spPr>
          <a:xfrm>
            <a:off x="777240" y="2423160"/>
            <a:ext cx="4663440" cy="5029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Take the sure $1,500, or flip a coin for $1,000 / $2,000?</a:t>
            </a:r>
            <a:endParaRPr sz="1300" b="0" i="0" u="none" strike="noStrike" cap="none">
              <a:solidFill>
                <a:schemeClr val="dk1"/>
              </a:solidFill>
              <a:latin typeface="Calibri"/>
              <a:ea typeface="Calibri"/>
              <a:cs typeface="Calibri"/>
              <a:sym typeface="Calibri"/>
            </a:endParaRPr>
          </a:p>
        </p:txBody>
      </p:sp>
      <p:cxnSp>
        <p:nvCxnSpPr>
          <p:cNvPr id="1443" name="Google Shape;1443;p96"/>
          <p:cNvCxnSpPr/>
          <p:nvPr/>
        </p:nvCxnSpPr>
        <p:spPr>
          <a:xfrm>
            <a:off x="777240" y="2971800"/>
            <a:ext cx="4663440" cy="0"/>
          </a:xfrm>
          <a:prstGeom prst="straightConnector1">
            <a:avLst/>
          </a:prstGeom>
          <a:noFill/>
          <a:ln w="12700" cap="flat" cmpd="sng">
            <a:solidFill>
              <a:srgbClr val="D8DEEC"/>
            </a:solidFill>
            <a:prstDash val="solid"/>
            <a:round/>
            <a:headEnd type="none" w="sm" len="sm"/>
            <a:tailEnd type="none" w="sm" len="sm"/>
          </a:ln>
        </p:spPr>
      </p:cxnSp>
      <p:sp>
        <p:nvSpPr>
          <p:cNvPr id="1444" name="Google Shape;1444;p96"/>
          <p:cNvSpPr/>
          <p:nvPr/>
        </p:nvSpPr>
        <p:spPr>
          <a:xfrm>
            <a:off x="777240" y="3108960"/>
            <a:ext cx="4663440" cy="17373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500"/>
              <a:buFont typeface="Calibri"/>
              <a:buNone/>
            </a:pPr>
            <a:r>
              <a:rPr lang="en-US" sz="1500" b="1" i="0" u="none" strike="noStrike" cap="none">
                <a:solidFill>
                  <a:srgbClr val="214291"/>
                </a:solidFill>
                <a:latin typeface="Calibri"/>
                <a:ea typeface="Calibri"/>
                <a:cs typeface="Calibri"/>
                <a:sym typeface="Calibri"/>
              </a:rPr>
              <a:t>Most people take the sure thing.</a:t>
            </a:r>
            <a:endParaRPr sz="1500" b="0" i="0" u="none" strike="noStrike" cap="none">
              <a:solidFill>
                <a:schemeClr val="dk1"/>
              </a:solidFill>
              <a:latin typeface="Calibri"/>
              <a:ea typeface="Calibri"/>
              <a:cs typeface="Calibri"/>
              <a:sym typeface="Calibri"/>
            </a:endParaRPr>
          </a:p>
        </p:txBody>
      </p:sp>
      <p:sp>
        <p:nvSpPr>
          <p:cNvPr id="1445" name="Google Shape;1445;p96"/>
          <p:cNvSpPr/>
          <p:nvPr/>
        </p:nvSpPr>
        <p:spPr>
          <a:xfrm>
            <a:off x="5852160" y="1920240"/>
            <a:ext cx="5120640" cy="3200400"/>
          </a:xfrm>
          <a:prstGeom prst="roundRect">
            <a:avLst>
              <a:gd name="adj" fmla="val 2286"/>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6"/>
          <p:cNvSpPr/>
          <p:nvPr/>
        </p:nvSpPr>
        <p:spPr>
          <a:xfrm>
            <a:off x="6080760" y="2103120"/>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200"/>
              <a:buFont typeface="Calibri"/>
              <a:buNone/>
            </a:pPr>
            <a:r>
              <a:rPr lang="en-US" sz="1200" b="1" i="0" u="none" strike="noStrike" cap="none">
                <a:solidFill>
                  <a:srgbClr val="F16631"/>
                </a:solidFill>
                <a:latin typeface="Calibri"/>
                <a:ea typeface="Calibri"/>
                <a:cs typeface="Calibri"/>
                <a:sym typeface="Calibri"/>
              </a:rPr>
              <a:t>FRAMED AS A LOSS</a:t>
            </a:r>
            <a:endParaRPr sz="1200" b="0" i="0" u="none" strike="noStrike" cap="none">
              <a:solidFill>
                <a:schemeClr val="dk1"/>
              </a:solidFill>
              <a:latin typeface="Calibri"/>
              <a:ea typeface="Calibri"/>
              <a:cs typeface="Calibri"/>
              <a:sym typeface="Calibri"/>
            </a:endParaRPr>
          </a:p>
        </p:txBody>
      </p:sp>
      <p:sp>
        <p:nvSpPr>
          <p:cNvPr id="1447" name="Google Shape;1447;p96"/>
          <p:cNvSpPr/>
          <p:nvPr/>
        </p:nvSpPr>
        <p:spPr>
          <a:xfrm>
            <a:off x="6080760" y="2423160"/>
            <a:ext cx="4663440" cy="5029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Lock in a guaranteed loss, or flip a coin to risk a bigger loss for a chance at none?</a:t>
            </a:r>
            <a:endParaRPr sz="1300" b="0" i="0" u="none" strike="noStrike" cap="none">
              <a:solidFill>
                <a:schemeClr val="dk1"/>
              </a:solidFill>
              <a:latin typeface="Calibri"/>
              <a:ea typeface="Calibri"/>
              <a:cs typeface="Calibri"/>
              <a:sym typeface="Calibri"/>
            </a:endParaRPr>
          </a:p>
        </p:txBody>
      </p:sp>
      <p:cxnSp>
        <p:nvCxnSpPr>
          <p:cNvPr id="1448" name="Google Shape;1448;p96"/>
          <p:cNvCxnSpPr/>
          <p:nvPr/>
        </p:nvCxnSpPr>
        <p:spPr>
          <a:xfrm>
            <a:off x="6080760" y="2971800"/>
            <a:ext cx="4663440" cy="0"/>
          </a:xfrm>
          <a:prstGeom prst="straightConnector1">
            <a:avLst/>
          </a:prstGeom>
          <a:noFill/>
          <a:ln w="12700" cap="flat" cmpd="sng">
            <a:solidFill>
              <a:srgbClr val="F2C9B4"/>
            </a:solidFill>
            <a:prstDash val="solid"/>
            <a:round/>
            <a:headEnd type="none" w="sm" len="sm"/>
            <a:tailEnd type="none" w="sm" len="sm"/>
          </a:ln>
        </p:spPr>
      </p:cxnSp>
      <p:sp>
        <p:nvSpPr>
          <p:cNvPr id="1449" name="Google Shape;1449;p96"/>
          <p:cNvSpPr/>
          <p:nvPr/>
        </p:nvSpPr>
        <p:spPr>
          <a:xfrm>
            <a:off x="6080760" y="3108960"/>
            <a:ext cx="4663440" cy="17373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500"/>
              <a:buFont typeface="Calibri"/>
              <a:buNone/>
            </a:pPr>
            <a:r>
              <a:rPr lang="en-US" sz="1500" b="1" i="0" u="none" strike="noStrike" cap="none">
                <a:solidFill>
                  <a:srgbClr val="F16631"/>
                </a:solidFill>
                <a:latin typeface="Calibri"/>
                <a:ea typeface="Calibri"/>
                <a:cs typeface="Calibri"/>
                <a:sym typeface="Calibri"/>
              </a:rPr>
              <a:t>Most people take the gamble — to avoid locking in a loss.</a:t>
            </a:r>
            <a:endParaRPr sz="1500" b="0" i="0" u="none" strike="noStrike" cap="none">
              <a:solidFill>
                <a:schemeClr val="dk1"/>
              </a:solidFill>
              <a:latin typeface="Calibri"/>
              <a:ea typeface="Calibri"/>
              <a:cs typeface="Calibri"/>
              <a:sym typeface="Calibri"/>
            </a:endParaRPr>
          </a:p>
        </p:txBody>
      </p:sp>
      <p:sp>
        <p:nvSpPr>
          <p:cNvPr id="1450" name="Google Shape;1450;p96"/>
          <p:cNvSpPr/>
          <p:nvPr/>
        </p:nvSpPr>
        <p:spPr>
          <a:xfrm>
            <a:off x="548640" y="5257800"/>
            <a:ext cx="1060704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050"/>
              <a:buFont typeface="Calibri"/>
              <a:buNone/>
            </a:pPr>
            <a:r>
              <a:rPr lang="en-US" sz="1050" b="0" i="1" u="none" strike="noStrike" cap="none">
                <a:solidFill>
                  <a:srgbClr val="5B6478"/>
                </a:solidFill>
                <a:latin typeface="Calibri"/>
                <a:ea typeface="Calibri"/>
                <a:cs typeface="Calibri"/>
                <a:sym typeface="Calibri"/>
              </a:rPr>
              <a:t>Source: adapted from Daniel Kahneman, Thinking, Fast and Slow, as presented in EconEdLink Lesson 3.</a:t>
            </a:r>
            <a:endParaRPr sz="1050" b="0" i="0" u="none" strike="noStrike" cap="none">
              <a:solidFill>
                <a:schemeClr val="dk1"/>
              </a:solidFill>
              <a:latin typeface="Calibri"/>
              <a:ea typeface="Calibri"/>
              <a:cs typeface="Calibri"/>
              <a:sym typeface="Calibri"/>
            </a:endParaRPr>
          </a:p>
        </p:txBody>
      </p:sp>
      <p:sp>
        <p:nvSpPr>
          <p:cNvPr id="1451" name="Google Shape;1451;p96"/>
          <p:cNvSpPr/>
          <p:nvPr/>
        </p:nvSpPr>
        <p:spPr>
          <a:xfrm>
            <a:off x="548640" y="571500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2" name="Google Shape;1452;p96" descr="preencoded.png"/>
          <p:cNvPicPr preferRelativeResize="0"/>
          <p:nvPr/>
        </p:nvPicPr>
        <p:blipFill rotWithShape="1">
          <a:blip r:embed="rId3">
            <a:alphaModFix/>
          </a:blip>
          <a:srcRect/>
          <a:stretch/>
        </p:blipFill>
        <p:spPr>
          <a:xfrm>
            <a:off x="667512" y="5824728"/>
            <a:ext cx="237744" cy="237744"/>
          </a:xfrm>
          <a:prstGeom prst="rect">
            <a:avLst/>
          </a:prstGeom>
          <a:noFill/>
          <a:ln>
            <a:noFill/>
          </a:ln>
        </p:spPr>
      </p:pic>
      <p:sp>
        <p:nvSpPr>
          <p:cNvPr id="1453" name="Google Shape;1453;p96"/>
          <p:cNvSpPr/>
          <p:nvPr/>
        </p:nvSpPr>
        <p:spPr>
          <a:xfrm>
            <a:off x="987552" y="571500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Multiple choice — which framing made YOU want to gamble more, gain or loss? Be honest!</a:t>
            </a:r>
            <a:endParaRPr sz="1050" b="0" i="0" u="none" strike="noStrike" cap="none">
              <a:solidFill>
                <a:schemeClr val="dk1"/>
              </a:solidFill>
              <a:latin typeface="Calibri"/>
              <a:ea typeface="Calibri"/>
              <a:cs typeface="Calibri"/>
              <a:sym typeface="Calibri"/>
            </a:endParaRPr>
          </a:p>
        </p:txBody>
      </p:sp>
      <p:sp>
        <p:nvSpPr>
          <p:cNvPr id="1454" name="Google Shape;1454;p96"/>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455" name="Google Shape;1455;p96"/>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24</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3ED"/>
        </a:solidFill>
        <a:effectLst/>
      </p:bgPr>
    </p:bg>
    <p:spTree>
      <p:nvGrpSpPr>
        <p:cNvPr id="1" name="Shape 188"/>
        <p:cNvGrpSpPr/>
        <p:nvPr/>
      </p:nvGrpSpPr>
      <p:grpSpPr>
        <a:xfrm>
          <a:off x="0" y="0"/>
          <a:ext cx="0" cy="0"/>
          <a:chOff x="0" y="0"/>
          <a:chExt cx="0" cy="0"/>
        </a:xfrm>
      </p:grpSpPr>
      <p:sp>
        <p:nvSpPr>
          <p:cNvPr id="189" name="Google Shape;189;p25"/>
          <p:cNvSpPr/>
          <p:nvPr/>
        </p:nvSpPr>
        <p:spPr>
          <a:xfrm>
            <a:off x="609600" y="219456"/>
            <a:ext cx="10972800" cy="6705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rgbClr val="E8541A"/>
              </a:buClr>
              <a:buSzPts val="4300"/>
              <a:buFont typeface="Calibri"/>
              <a:buNone/>
            </a:pPr>
            <a:r>
              <a:rPr lang="en-US" sz="4300">
                <a:solidFill>
                  <a:srgbClr val="E8541A"/>
                </a:solidFill>
                <a:latin typeface="Oswald Medium"/>
                <a:ea typeface="Oswald Medium"/>
                <a:cs typeface="Oswald Medium"/>
                <a:sym typeface="Oswald Medium"/>
              </a:rPr>
              <a:t>Prices are signals.</a:t>
            </a:r>
            <a:endParaRPr sz="4300">
              <a:solidFill>
                <a:srgbClr val="E8541A"/>
              </a:solidFill>
              <a:latin typeface="Oswald Medium"/>
              <a:ea typeface="Oswald Medium"/>
              <a:cs typeface="Oswald Medium"/>
              <a:sym typeface="Oswald Medium"/>
            </a:endParaRPr>
          </a:p>
        </p:txBody>
      </p:sp>
      <p:sp>
        <p:nvSpPr>
          <p:cNvPr id="190" name="Google Shape;190;p25"/>
          <p:cNvSpPr/>
          <p:nvPr/>
        </p:nvSpPr>
        <p:spPr>
          <a:xfrm>
            <a:off x="609600" y="877824"/>
            <a:ext cx="10972800" cy="4632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Clr>
                <a:srgbClr val="1A2D6B"/>
              </a:buClr>
              <a:buSzPts val="2400"/>
              <a:buFont typeface="Georgia"/>
              <a:buNone/>
            </a:pPr>
            <a:endParaRPr sz="2400" i="0" u="none" strike="noStrike" cap="none">
              <a:solidFill>
                <a:schemeClr val="dk1"/>
              </a:solidFill>
              <a:latin typeface="Times New Roman"/>
              <a:ea typeface="Times New Roman"/>
              <a:cs typeface="Times New Roman"/>
              <a:sym typeface="Times New Roman"/>
            </a:endParaRPr>
          </a:p>
        </p:txBody>
      </p:sp>
      <p:pic>
        <p:nvPicPr>
          <p:cNvPr id="191" name="Google Shape;191;p25" descr="80 Years of FEE"/>
          <p:cNvPicPr preferRelativeResize="0"/>
          <p:nvPr/>
        </p:nvPicPr>
        <p:blipFill rotWithShape="1">
          <a:blip r:embed="rId3">
            <a:alphaModFix/>
          </a:blip>
          <a:srcRect/>
          <a:stretch/>
        </p:blipFill>
        <p:spPr>
          <a:xfrm>
            <a:off x="10789920" y="6035040"/>
            <a:ext cx="1036320" cy="633985"/>
          </a:xfrm>
          <a:prstGeom prst="rect">
            <a:avLst/>
          </a:prstGeom>
          <a:noFill/>
          <a:ln>
            <a:noFill/>
          </a:ln>
        </p:spPr>
      </p:pic>
      <p:sp>
        <p:nvSpPr>
          <p:cNvPr id="192" name="Google Shape;192;p25"/>
          <p:cNvSpPr txBox="1"/>
          <p:nvPr/>
        </p:nvSpPr>
        <p:spPr>
          <a:xfrm>
            <a:off x="680567" y="1245733"/>
            <a:ext cx="10785900" cy="1723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i="1">
                <a:solidFill>
                  <a:srgbClr val="0F7060"/>
                </a:solidFill>
                <a:latin typeface="Lexend Medium"/>
                <a:ea typeface="Lexend Medium"/>
                <a:cs typeface="Lexend Medium"/>
                <a:sym typeface="Lexend Medium"/>
              </a:rPr>
              <a:t>Prices are…</a:t>
            </a:r>
            <a:endParaRPr sz="3200" i="1">
              <a:solidFill>
                <a:srgbClr val="0F7060"/>
              </a:solidFill>
              <a:latin typeface="Lexend Medium"/>
              <a:ea typeface="Lexend Medium"/>
              <a:cs typeface="Lexend Medium"/>
              <a:sym typeface="Lexend Medium"/>
            </a:endParaRPr>
          </a:p>
          <a:p>
            <a:pPr marL="0" lvl="0" indent="0" algn="l" rtl="0">
              <a:spcBef>
                <a:spcPts val="0"/>
              </a:spcBef>
              <a:spcAft>
                <a:spcPts val="0"/>
              </a:spcAft>
              <a:buNone/>
            </a:pPr>
            <a:r>
              <a:rPr lang="en-US" sz="3200">
                <a:solidFill>
                  <a:srgbClr val="2A3F8F"/>
                </a:solidFill>
                <a:latin typeface="Lexend Medium"/>
                <a:ea typeface="Lexend Medium"/>
                <a:cs typeface="Lexend Medium"/>
                <a:sym typeface="Lexend Medium"/>
              </a:rPr>
              <a:t>Millions of pieces of local knowledge transmitted simultaneously without any central authority.</a:t>
            </a:r>
            <a:endParaRPr sz="3200">
              <a:solidFill>
                <a:srgbClr val="993C1D"/>
              </a:solidFill>
              <a:latin typeface="Lexend Medium"/>
              <a:ea typeface="Lexend Medium"/>
              <a:cs typeface="Lexend Medium"/>
              <a:sym typeface="Lexend Medium"/>
            </a:endParaRPr>
          </a:p>
        </p:txBody>
      </p:sp>
      <p:sp>
        <p:nvSpPr>
          <p:cNvPr id="193" name="Google Shape;193;p25"/>
          <p:cNvSpPr txBox="1"/>
          <p:nvPr/>
        </p:nvSpPr>
        <p:spPr>
          <a:xfrm>
            <a:off x="680567" y="4939733"/>
            <a:ext cx="10220700" cy="661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2700">
              <a:solidFill>
                <a:srgbClr val="E8541A"/>
              </a:solidFill>
              <a:latin typeface="Lexend Medium"/>
              <a:ea typeface="Lexend Medium"/>
              <a:cs typeface="Lexend Medium"/>
              <a:sym typeface="Lexend Medium"/>
            </a:endParaRPr>
          </a:p>
        </p:txBody>
      </p:sp>
      <p:sp>
        <p:nvSpPr>
          <p:cNvPr id="194" name="Google Shape;194;p25"/>
          <p:cNvSpPr txBox="1"/>
          <p:nvPr/>
        </p:nvSpPr>
        <p:spPr>
          <a:xfrm>
            <a:off x="680567" y="3022033"/>
            <a:ext cx="10902000" cy="1723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3200">
                <a:solidFill>
                  <a:srgbClr val="993C1D"/>
                </a:solidFill>
                <a:latin typeface="Lexend Medium"/>
                <a:ea typeface="Lexend Medium"/>
                <a:cs typeface="Lexend Medium"/>
                <a:sym typeface="Lexend Medium"/>
              </a:rPr>
              <a:t>Millions of data points wrapped in an incentive that directs human action toward where it is most valuable.</a:t>
            </a:r>
            <a:endParaRPr sz="1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60"/>
        <p:cNvGrpSpPr/>
        <p:nvPr/>
      </p:nvGrpSpPr>
      <p:grpSpPr>
        <a:xfrm>
          <a:off x="0" y="0"/>
          <a:ext cx="0" cy="0"/>
          <a:chOff x="0" y="0"/>
          <a:chExt cx="0" cy="0"/>
        </a:xfrm>
      </p:grpSpPr>
      <p:sp>
        <p:nvSpPr>
          <p:cNvPr id="1461" name="Google Shape;1461;p97"/>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CASE STUDY — NUDGES IN PRACTICE</a:t>
            </a:r>
            <a:endParaRPr sz="1300" b="0" i="0" u="none" strike="noStrike" cap="none">
              <a:solidFill>
                <a:schemeClr val="dk1"/>
              </a:solidFill>
              <a:latin typeface="Calibri"/>
              <a:ea typeface="Calibri"/>
              <a:cs typeface="Calibri"/>
              <a:sym typeface="Calibri"/>
            </a:endParaRPr>
          </a:p>
        </p:txBody>
      </p:sp>
      <p:sp>
        <p:nvSpPr>
          <p:cNvPr id="1462" name="Google Shape;1462;p97"/>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400"/>
              <a:buFont typeface="Oswald"/>
              <a:buNone/>
            </a:pPr>
            <a:r>
              <a:rPr lang="en-US" sz="2400" b="1" i="0" u="none" strike="noStrike" cap="none">
                <a:solidFill>
                  <a:srgbClr val="1B2340"/>
                </a:solidFill>
                <a:latin typeface="Oswald"/>
                <a:ea typeface="Oswald"/>
                <a:cs typeface="Oswald"/>
                <a:sym typeface="Oswald"/>
              </a:rPr>
              <a:t>The Power of a Default: Retirement Enrollment</a:t>
            </a:r>
            <a:endParaRPr sz="2400" b="0" i="0" u="none" strike="noStrike" cap="none">
              <a:solidFill>
                <a:schemeClr val="dk1"/>
              </a:solidFill>
              <a:latin typeface="Calibri"/>
              <a:ea typeface="Calibri"/>
              <a:cs typeface="Calibri"/>
              <a:sym typeface="Calibri"/>
            </a:endParaRPr>
          </a:p>
        </p:txBody>
      </p:sp>
      <p:sp>
        <p:nvSpPr>
          <p:cNvPr id="1463" name="Google Shape;1463;p97"/>
          <p:cNvSpPr/>
          <p:nvPr/>
        </p:nvSpPr>
        <p:spPr>
          <a:xfrm>
            <a:off x="548640" y="1463040"/>
            <a:ext cx="51206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7"/>
          <p:cNvSpPr/>
          <p:nvPr/>
        </p:nvSpPr>
        <p:spPr>
          <a:xfrm>
            <a:off x="777240" y="1609344"/>
            <a:ext cx="466344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OPTION 1 — OPT IN</a:t>
            </a:r>
            <a:endParaRPr sz="1200" b="0" i="0" u="none" strike="noStrike" cap="none">
              <a:solidFill>
                <a:schemeClr val="dk1"/>
              </a:solidFill>
              <a:latin typeface="Calibri"/>
              <a:ea typeface="Calibri"/>
              <a:cs typeface="Calibri"/>
              <a:sym typeface="Calibri"/>
            </a:endParaRPr>
          </a:p>
        </p:txBody>
      </p:sp>
      <p:sp>
        <p:nvSpPr>
          <p:cNvPr id="1465" name="Google Shape;1465;p97"/>
          <p:cNvSpPr/>
          <p:nvPr/>
        </p:nvSpPr>
        <p:spPr>
          <a:xfrm>
            <a:off x="777240" y="1901952"/>
            <a:ext cx="4663440" cy="7315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250" b="0" i="0" u="none" strike="noStrike" cap="none">
                <a:solidFill>
                  <a:srgbClr val="1B2340"/>
                </a:solidFill>
                <a:latin typeface="Calibri"/>
                <a:ea typeface="Calibri"/>
                <a:cs typeface="Calibri"/>
                <a:sym typeface="Calibri"/>
              </a:rPr>
              <a:t>Employees must actively sign up to contribute.</a:t>
            </a:r>
            <a:endParaRPr sz="1250" b="0" i="0" u="none" strike="noStrike" cap="none">
              <a:solidFill>
                <a:schemeClr val="dk1"/>
              </a:solidFill>
              <a:latin typeface="Calibri"/>
              <a:ea typeface="Calibri"/>
              <a:cs typeface="Calibri"/>
              <a:sym typeface="Calibri"/>
            </a:endParaRPr>
          </a:p>
        </p:txBody>
      </p:sp>
      <p:sp>
        <p:nvSpPr>
          <p:cNvPr id="1466" name="Google Shape;1466;p97"/>
          <p:cNvSpPr/>
          <p:nvPr/>
        </p:nvSpPr>
        <p:spPr>
          <a:xfrm>
            <a:off x="5852160" y="1463040"/>
            <a:ext cx="5120640" cy="1234440"/>
          </a:xfrm>
          <a:prstGeom prst="roundRect">
            <a:avLst>
              <a:gd name="adj" fmla="val 5926"/>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7"/>
          <p:cNvSpPr/>
          <p:nvPr/>
        </p:nvSpPr>
        <p:spPr>
          <a:xfrm>
            <a:off x="6080760" y="1609344"/>
            <a:ext cx="466344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200"/>
              <a:buFont typeface="Calibri"/>
              <a:buNone/>
            </a:pPr>
            <a:r>
              <a:rPr lang="en-US" sz="1200" b="1" i="0" u="none" strike="noStrike" cap="none">
                <a:solidFill>
                  <a:srgbClr val="F16631"/>
                </a:solidFill>
                <a:latin typeface="Calibri"/>
                <a:ea typeface="Calibri"/>
                <a:cs typeface="Calibri"/>
                <a:sym typeface="Calibri"/>
              </a:rPr>
              <a:t>OPTION 2 — AUTO-ENROLL</a:t>
            </a:r>
            <a:endParaRPr sz="1200" b="0" i="0" u="none" strike="noStrike" cap="none">
              <a:solidFill>
                <a:schemeClr val="dk1"/>
              </a:solidFill>
              <a:latin typeface="Calibri"/>
              <a:ea typeface="Calibri"/>
              <a:cs typeface="Calibri"/>
              <a:sym typeface="Calibri"/>
            </a:endParaRPr>
          </a:p>
        </p:txBody>
      </p:sp>
      <p:sp>
        <p:nvSpPr>
          <p:cNvPr id="1468" name="Google Shape;1468;p97"/>
          <p:cNvSpPr/>
          <p:nvPr/>
        </p:nvSpPr>
        <p:spPr>
          <a:xfrm>
            <a:off x="6080760" y="1901952"/>
            <a:ext cx="4663440" cy="7315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250" b="0" i="0" u="none" strike="noStrike" cap="none">
                <a:solidFill>
                  <a:srgbClr val="1B2340"/>
                </a:solidFill>
                <a:latin typeface="Calibri"/>
                <a:ea typeface="Calibri"/>
                <a:cs typeface="Calibri"/>
                <a:sym typeface="Calibri"/>
              </a:rPr>
              <a:t>Employees are enrolled automatically and must opt out to stop.</a:t>
            </a:r>
            <a:endParaRPr sz="1250" b="0" i="0" u="none" strike="noStrike" cap="none">
              <a:solidFill>
                <a:schemeClr val="dk1"/>
              </a:solidFill>
              <a:latin typeface="Calibri"/>
              <a:ea typeface="Calibri"/>
              <a:cs typeface="Calibri"/>
              <a:sym typeface="Calibri"/>
            </a:endParaRPr>
          </a:p>
        </p:txBody>
      </p:sp>
      <p:sp>
        <p:nvSpPr>
          <p:cNvPr id="1469" name="Google Shape;1469;p97"/>
          <p:cNvSpPr/>
          <p:nvPr/>
        </p:nvSpPr>
        <p:spPr>
          <a:xfrm>
            <a:off x="548640" y="2880360"/>
            <a:ext cx="5120640" cy="1691640"/>
          </a:xfrm>
          <a:prstGeom prst="roundRect">
            <a:avLst>
              <a:gd name="adj" fmla="val 4324"/>
            </a:avLst>
          </a:prstGeom>
          <a:solidFill>
            <a:srgbClr val="FFFFFF"/>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7"/>
          <p:cNvSpPr/>
          <p:nvPr/>
        </p:nvSpPr>
        <p:spPr>
          <a:xfrm>
            <a:off x="548640" y="2926080"/>
            <a:ext cx="512064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4800"/>
              <a:buFont typeface="Oswald"/>
              <a:buNone/>
            </a:pPr>
            <a:r>
              <a:rPr lang="en-US" sz="4800" b="1" i="0" u="none" strike="noStrike" cap="none">
                <a:solidFill>
                  <a:srgbClr val="214291"/>
                </a:solidFill>
                <a:latin typeface="Oswald"/>
                <a:ea typeface="Oswald"/>
                <a:cs typeface="Oswald"/>
                <a:sym typeface="Oswald"/>
              </a:rPr>
              <a:t>37.4%</a:t>
            </a:r>
            <a:endParaRPr sz="4800" b="0" i="0" u="none" strike="noStrike" cap="none">
              <a:solidFill>
                <a:schemeClr val="dk1"/>
              </a:solidFill>
              <a:latin typeface="Calibri"/>
              <a:ea typeface="Calibri"/>
              <a:cs typeface="Calibri"/>
              <a:sym typeface="Calibri"/>
            </a:endParaRPr>
          </a:p>
        </p:txBody>
      </p:sp>
      <p:sp>
        <p:nvSpPr>
          <p:cNvPr id="1471" name="Google Shape;1471;p97"/>
          <p:cNvSpPr/>
          <p:nvPr/>
        </p:nvSpPr>
        <p:spPr>
          <a:xfrm>
            <a:off x="548640" y="3794760"/>
            <a:ext cx="512064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participation rate with opt-in enrollment</a:t>
            </a:r>
            <a:endParaRPr sz="1250" b="0" i="0" u="none" strike="noStrike" cap="none">
              <a:solidFill>
                <a:schemeClr val="dk1"/>
              </a:solidFill>
              <a:latin typeface="Calibri"/>
              <a:ea typeface="Calibri"/>
              <a:cs typeface="Calibri"/>
              <a:sym typeface="Calibri"/>
            </a:endParaRPr>
          </a:p>
        </p:txBody>
      </p:sp>
      <p:sp>
        <p:nvSpPr>
          <p:cNvPr id="1472" name="Google Shape;1472;p97"/>
          <p:cNvSpPr/>
          <p:nvPr/>
        </p:nvSpPr>
        <p:spPr>
          <a:xfrm>
            <a:off x="5852160" y="2880360"/>
            <a:ext cx="5120640" cy="1691640"/>
          </a:xfrm>
          <a:prstGeom prst="roundRect">
            <a:avLst>
              <a:gd name="adj" fmla="val 4324"/>
            </a:avLst>
          </a:prstGeom>
          <a:solidFill>
            <a:srgbClr val="FFFFFF"/>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7"/>
          <p:cNvSpPr/>
          <p:nvPr/>
        </p:nvSpPr>
        <p:spPr>
          <a:xfrm>
            <a:off x="5852160" y="2926080"/>
            <a:ext cx="5120640" cy="9144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16631"/>
              </a:buClr>
              <a:buSzPts val="4800"/>
              <a:buFont typeface="Oswald"/>
              <a:buNone/>
            </a:pPr>
            <a:r>
              <a:rPr lang="en-US" sz="4800" b="1" i="0" u="none" strike="noStrike" cap="none">
                <a:solidFill>
                  <a:srgbClr val="F16631"/>
                </a:solidFill>
                <a:latin typeface="Oswald"/>
                <a:ea typeface="Oswald"/>
                <a:cs typeface="Oswald"/>
                <a:sym typeface="Oswald"/>
              </a:rPr>
              <a:t>85.9%</a:t>
            </a:r>
            <a:endParaRPr sz="4800" b="0" i="0" u="none" strike="noStrike" cap="none">
              <a:solidFill>
                <a:schemeClr val="dk1"/>
              </a:solidFill>
              <a:latin typeface="Calibri"/>
              <a:ea typeface="Calibri"/>
              <a:cs typeface="Calibri"/>
              <a:sym typeface="Calibri"/>
            </a:endParaRPr>
          </a:p>
        </p:txBody>
      </p:sp>
      <p:sp>
        <p:nvSpPr>
          <p:cNvPr id="1474" name="Google Shape;1474;p97"/>
          <p:cNvSpPr/>
          <p:nvPr/>
        </p:nvSpPr>
        <p:spPr>
          <a:xfrm>
            <a:off x="5852160" y="3794760"/>
            <a:ext cx="5120640" cy="457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participation rate with automatic enrollment</a:t>
            </a:r>
            <a:endParaRPr sz="1250" b="0" i="0" u="none" strike="noStrike" cap="none">
              <a:solidFill>
                <a:schemeClr val="dk1"/>
              </a:solidFill>
              <a:latin typeface="Calibri"/>
              <a:ea typeface="Calibri"/>
              <a:cs typeface="Calibri"/>
              <a:sym typeface="Calibri"/>
            </a:endParaRPr>
          </a:p>
        </p:txBody>
      </p:sp>
      <p:sp>
        <p:nvSpPr>
          <p:cNvPr id="1475" name="Google Shape;1475;p97"/>
          <p:cNvSpPr/>
          <p:nvPr/>
        </p:nvSpPr>
        <p:spPr>
          <a:xfrm>
            <a:off x="548640" y="480060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6" name="Google Shape;1476;p97" descr="preencoded.png"/>
          <p:cNvPicPr preferRelativeResize="0"/>
          <p:nvPr/>
        </p:nvPicPr>
        <p:blipFill rotWithShape="1">
          <a:blip r:embed="rId3">
            <a:alphaModFix/>
          </a:blip>
          <a:srcRect/>
          <a:stretch/>
        </p:blipFill>
        <p:spPr>
          <a:xfrm>
            <a:off x="667512" y="4910328"/>
            <a:ext cx="237744" cy="237744"/>
          </a:xfrm>
          <a:prstGeom prst="rect">
            <a:avLst/>
          </a:prstGeom>
          <a:noFill/>
          <a:ln>
            <a:noFill/>
          </a:ln>
        </p:spPr>
      </p:pic>
      <p:sp>
        <p:nvSpPr>
          <p:cNvPr id="1477" name="Google Shape;1477;p97"/>
          <p:cNvSpPr/>
          <p:nvPr/>
        </p:nvSpPr>
        <p:spPr>
          <a:xfrm>
            <a:off x="987552" y="480060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Poll — did you predict the size of that gap? A) Yes, close  B) I underestimated it  C) I overestimated it</a:t>
            </a:r>
            <a:endParaRPr sz="1050" b="0" i="0" u="none" strike="noStrike" cap="none">
              <a:solidFill>
                <a:schemeClr val="dk1"/>
              </a:solidFill>
              <a:latin typeface="Calibri"/>
              <a:ea typeface="Calibri"/>
              <a:cs typeface="Calibri"/>
              <a:sym typeface="Calibri"/>
            </a:endParaRPr>
          </a:p>
        </p:txBody>
      </p:sp>
      <p:sp>
        <p:nvSpPr>
          <p:cNvPr id="1478" name="Google Shape;1478;p97"/>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479" name="Google Shape;1479;p97"/>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25</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4"/>
        <p:cNvGrpSpPr/>
        <p:nvPr/>
      </p:nvGrpSpPr>
      <p:grpSpPr>
        <a:xfrm>
          <a:off x="0" y="0"/>
          <a:ext cx="0" cy="0"/>
          <a:chOff x="0" y="0"/>
          <a:chExt cx="0" cy="0"/>
        </a:xfrm>
      </p:grpSpPr>
      <p:sp>
        <p:nvSpPr>
          <p:cNvPr id="1485" name="Google Shape;1485;p98"/>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ASSESSMENT #3 — KNOWLEDGE CHECK</a:t>
            </a:r>
            <a:endParaRPr sz="1300" b="0" i="0" u="none" strike="noStrike" cap="none">
              <a:solidFill>
                <a:schemeClr val="dk1"/>
              </a:solidFill>
              <a:latin typeface="Calibri"/>
              <a:ea typeface="Calibri"/>
              <a:cs typeface="Calibri"/>
              <a:sym typeface="Calibri"/>
            </a:endParaRPr>
          </a:p>
        </p:txBody>
      </p:sp>
      <p:sp>
        <p:nvSpPr>
          <p:cNvPr id="1486" name="Google Shape;1486;p98"/>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3000"/>
              <a:buFont typeface="Oswald"/>
              <a:buNone/>
            </a:pPr>
            <a:r>
              <a:rPr lang="en-US" sz="3000" b="1" i="0" u="none" strike="noStrike" cap="none">
                <a:solidFill>
                  <a:srgbClr val="1B2340"/>
                </a:solidFill>
                <a:latin typeface="Oswald"/>
                <a:ea typeface="Oswald"/>
                <a:cs typeface="Oswald"/>
                <a:sym typeface="Oswald"/>
              </a:rPr>
              <a:t>Quick Knowledge Check</a:t>
            </a:r>
            <a:endParaRPr sz="3000" b="0" i="0" u="none" strike="noStrike" cap="none">
              <a:solidFill>
                <a:schemeClr val="dk1"/>
              </a:solidFill>
              <a:latin typeface="Calibri"/>
              <a:ea typeface="Calibri"/>
              <a:cs typeface="Calibri"/>
              <a:sym typeface="Calibri"/>
            </a:endParaRPr>
          </a:p>
        </p:txBody>
      </p:sp>
      <p:sp>
        <p:nvSpPr>
          <p:cNvPr id="1487" name="Google Shape;1487;p98"/>
          <p:cNvSpPr/>
          <p:nvPr/>
        </p:nvSpPr>
        <p:spPr>
          <a:xfrm>
            <a:off x="548640" y="1417320"/>
            <a:ext cx="2958084" cy="292608"/>
          </a:xfrm>
          <a:prstGeom prst="roundRect">
            <a:avLst>
              <a:gd name="adj" fmla="val 50000"/>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98"/>
          <p:cNvSpPr/>
          <p:nvPr/>
        </p:nvSpPr>
        <p:spPr>
          <a:xfrm>
            <a:off x="548640" y="1417320"/>
            <a:ext cx="2958084"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RUN AS SLIDO OR KAHOOT QUIZ</a:t>
            </a:r>
            <a:endParaRPr sz="1050" b="0" i="0" u="none" strike="noStrike" cap="none">
              <a:solidFill>
                <a:schemeClr val="dk1"/>
              </a:solidFill>
              <a:latin typeface="Calibri"/>
              <a:ea typeface="Calibri"/>
              <a:cs typeface="Calibri"/>
              <a:sym typeface="Calibri"/>
            </a:endParaRPr>
          </a:p>
        </p:txBody>
      </p:sp>
      <p:sp>
        <p:nvSpPr>
          <p:cNvPr id="1489" name="Google Shape;1489;p98"/>
          <p:cNvSpPr/>
          <p:nvPr/>
        </p:nvSpPr>
        <p:spPr>
          <a:xfrm>
            <a:off x="548640" y="1920240"/>
            <a:ext cx="10607040" cy="1828800"/>
          </a:xfrm>
          <a:prstGeom prst="roundRect">
            <a:avLst>
              <a:gd name="adj" fmla="val 4000"/>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98"/>
          <p:cNvSpPr/>
          <p:nvPr/>
        </p:nvSpPr>
        <p:spPr>
          <a:xfrm>
            <a:off x="777240" y="2103120"/>
            <a:ext cx="594360" cy="59436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91" name="Google Shape;1491;p98" descr="preencoded.png"/>
          <p:cNvPicPr preferRelativeResize="0"/>
          <p:nvPr/>
        </p:nvPicPr>
        <p:blipFill rotWithShape="1">
          <a:blip r:embed="rId3">
            <a:alphaModFix/>
          </a:blip>
          <a:srcRect/>
          <a:stretch/>
        </p:blipFill>
        <p:spPr>
          <a:xfrm>
            <a:off x="860450" y="2186330"/>
            <a:ext cx="427939" cy="427939"/>
          </a:xfrm>
          <a:prstGeom prst="rect">
            <a:avLst/>
          </a:prstGeom>
          <a:noFill/>
          <a:ln>
            <a:noFill/>
          </a:ln>
        </p:spPr>
      </p:pic>
      <p:sp>
        <p:nvSpPr>
          <p:cNvPr id="1492" name="Google Shape;1492;p98"/>
          <p:cNvSpPr/>
          <p:nvPr/>
        </p:nvSpPr>
        <p:spPr>
          <a:xfrm>
            <a:off x="1554480" y="2057400"/>
            <a:ext cx="9418320" cy="15544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John begins with $200. Scenario A: lose $50 for sure. Scenario B: flip a coin — heads, lose $100; tails, lose nothing. Behavioral economics predicts:</a:t>
            </a:r>
            <a:endParaRPr sz="1350" b="0" i="0" u="none" strike="noStrike" cap="none">
              <a:solidFill>
                <a:schemeClr val="dk1"/>
              </a:solidFill>
              <a:latin typeface="Calibri"/>
              <a:ea typeface="Calibri"/>
              <a:cs typeface="Calibri"/>
              <a:sym typeface="Calibri"/>
            </a:endParaRPr>
          </a:p>
        </p:txBody>
      </p:sp>
      <p:sp>
        <p:nvSpPr>
          <p:cNvPr id="1493" name="Google Shape;1493;p98"/>
          <p:cNvSpPr/>
          <p:nvPr/>
        </p:nvSpPr>
        <p:spPr>
          <a:xfrm>
            <a:off x="548640" y="3931920"/>
            <a:ext cx="10607040" cy="566928"/>
          </a:xfrm>
          <a:prstGeom prst="roundRect">
            <a:avLst>
              <a:gd name="adj" fmla="val 12903"/>
            </a:avLst>
          </a:prstGeom>
          <a:solidFill>
            <a:srgbClr val="FFFFFF"/>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98"/>
          <p:cNvSpPr/>
          <p:nvPr/>
        </p:nvSpPr>
        <p:spPr>
          <a:xfrm>
            <a:off x="777240" y="3931920"/>
            <a:ext cx="36576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a:t>
            </a:r>
            <a:endParaRPr sz="1400" b="0" i="0" u="none" strike="noStrike" cap="none">
              <a:solidFill>
                <a:schemeClr val="dk1"/>
              </a:solidFill>
              <a:latin typeface="Calibri"/>
              <a:ea typeface="Calibri"/>
              <a:cs typeface="Calibri"/>
              <a:sym typeface="Calibri"/>
            </a:endParaRPr>
          </a:p>
        </p:txBody>
      </p:sp>
      <p:sp>
        <p:nvSpPr>
          <p:cNvPr id="1495" name="Google Shape;1495;p98"/>
          <p:cNvSpPr/>
          <p:nvPr/>
        </p:nvSpPr>
        <p:spPr>
          <a:xfrm>
            <a:off x="1188720" y="3931920"/>
            <a:ext cx="969264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John will always take the sure loss</a:t>
            </a:r>
            <a:endParaRPr sz="1350" b="0" i="0" u="none" strike="noStrike" cap="none">
              <a:solidFill>
                <a:schemeClr val="dk1"/>
              </a:solidFill>
              <a:latin typeface="Calibri"/>
              <a:ea typeface="Calibri"/>
              <a:cs typeface="Calibri"/>
              <a:sym typeface="Calibri"/>
            </a:endParaRPr>
          </a:p>
        </p:txBody>
      </p:sp>
      <p:sp>
        <p:nvSpPr>
          <p:cNvPr id="1496" name="Google Shape;1496;p98"/>
          <p:cNvSpPr/>
          <p:nvPr/>
        </p:nvSpPr>
        <p:spPr>
          <a:xfrm>
            <a:off x="548640" y="4553712"/>
            <a:ext cx="10607040" cy="566928"/>
          </a:xfrm>
          <a:prstGeom prst="roundRect">
            <a:avLst>
              <a:gd name="adj" fmla="val 12903"/>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98"/>
          <p:cNvSpPr/>
          <p:nvPr/>
        </p:nvSpPr>
        <p:spPr>
          <a:xfrm>
            <a:off x="777240" y="4553712"/>
            <a:ext cx="36576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400"/>
              <a:buFont typeface="Calibri"/>
              <a:buNone/>
            </a:pPr>
            <a:r>
              <a:rPr lang="en-US" sz="1400" b="1" i="0" u="none" strike="noStrike" cap="none">
                <a:solidFill>
                  <a:srgbClr val="F16631"/>
                </a:solidFill>
                <a:latin typeface="Calibri"/>
                <a:ea typeface="Calibri"/>
                <a:cs typeface="Calibri"/>
                <a:sym typeface="Calibri"/>
              </a:rPr>
              <a:t>B</a:t>
            </a:r>
            <a:endParaRPr sz="1400" b="0" i="0" u="none" strike="noStrike" cap="none">
              <a:solidFill>
                <a:schemeClr val="dk1"/>
              </a:solidFill>
              <a:latin typeface="Calibri"/>
              <a:ea typeface="Calibri"/>
              <a:cs typeface="Calibri"/>
              <a:sym typeface="Calibri"/>
            </a:endParaRPr>
          </a:p>
        </p:txBody>
      </p:sp>
      <p:sp>
        <p:nvSpPr>
          <p:cNvPr id="1498" name="Google Shape;1498;p98"/>
          <p:cNvSpPr/>
          <p:nvPr/>
        </p:nvSpPr>
        <p:spPr>
          <a:xfrm>
            <a:off x="1188720" y="4553712"/>
            <a:ext cx="969264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1" i="0" u="none" strike="noStrike" cap="none">
                <a:solidFill>
                  <a:srgbClr val="1B2340"/>
                </a:solidFill>
                <a:latin typeface="Calibri"/>
                <a:ea typeface="Calibri"/>
                <a:cs typeface="Calibri"/>
                <a:sym typeface="Calibri"/>
              </a:rPr>
              <a:t>John will tend to gamble to avoid locking in the loss (correct)</a:t>
            </a:r>
            <a:endParaRPr sz="1350" b="0" i="0" u="none" strike="noStrike" cap="none">
              <a:solidFill>
                <a:schemeClr val="dk1"/>
              </a:solidFill>
              <a:latin typeface="Calibri"/>
              <a:ea typeface="Calibri"/>
              <a:cs typeface="Calibri"/>
              <a:sym typeface="Calibri"/>
            </a:endParaRPr>
          </a:p>
        </p:txBody>
      </p:sp>
      <p:sp>
        <p:nvSpPr>
          <p:cNvPr id="1499" name="Google Shape;1499;p98"/>
          <p:cNvSpPr/>
          <p:nvPr/>
        </p:nvSpPr>
        <p:spPr>
          <a:xfrm>
            <a:off x="548640" y="5175504"/>
            <a:ext cx="10607040" cy="566928"/>
          </a:xfrm>
          <a:prstGeom prst="roundRect">
            <a:avLst>
              <a:gd name="adj" fmla="val 12903"/>
            </a:avLst>
          </a:prstGeom>
          <a:solidFill>
            <a:srgbClr val="FFFFFF"/>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98"/>
          <p:cNvSpPr/>
          <p:nvPr/>
        </p:nvSpPr>
        <p:spPr>
          <a:xfrm>
            <a:off x="777240" y="5175504"/>
            <a:ext cx="36576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C</a:t>
            </a:r>
            <a:endParaRPr sz="1400" b="0" i="0" u="none" strike="noStrike" cap="none">
              <a:solidFill>
                <a:schemeClr val="dk1"/>
              </a:solidFill>
              <a:latin typeface="Calibri"/>
              <a:ea typeface="Calibri"/>
              <a:cs typeface="Calibri"/>
              <a:sym typeface="Calibri"/>
            </a:endParaRPr>
          </a:p>
        </p:txBody>
      </p:sp>
      <p:sp>
        <p:nvSpPr>
          <p:cNvPr id="1501" name="Google Shape;1501;p98"/>
          <p:cNvSpPr/>
          <p:nvPr/>
        </p:nvSpPr>
        <p:spPr>
          <a:xfrm>
            <a:off x="1188720" y="5175504"/>
            <a:ext cx="969264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John will flip a coin to decide</a:t>
            </a:r>
            <a:endParaRPr sz="1350" b="0" i="0" u="none" strike="noStrike" cap="none">
              <a:solidFill>
                <a:schemeClr val="dk1"/>
              </a:solidFill>
              <a:latin typeface="Calibri"/>
              <a:ea typeface="Calibri"/>
              <a:cs typeface="Calibri"/>
              <a:sym typeface="Calibri"/>
            </a:endParaRPr>
          </a:p>
        </p:txBody>
      </p:sp>
      <p:sp>
        <p:nvSpPr>
          <p:cNvPr id="1502" name="Google Shape;1502;p98"/>
          <p:cNvSpPr/>
          <p:nvPr/>
        </p:nvSpPr>
        <p:spPr>
          <a:xfrm>
            <a:off x="548640" y="5797296"/>
            <a:ext cx="10607040" cy="566928"/>
          </a:xfrm>
          <a:prstGeom prst="roundRect">
            <a:avLst>
              <a:gd name="adj" fmla="val 12903"/>
            </a:avLst>
          </a:prstGeom>
          <a:solidFill>
            <a:srgbClr val="FFFFFF"/>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98"/>
          <p:cNvSpPr/>
          <p:nvPr/>
        </p:nvSpPr>
        <p:spPr>
          <a:xfrm>
            <a:off x="777240" y="5797296"/>
            <a:ext cx="36576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D</a:t>
            </a:r>
            <a:endParaRPr sz="1400" b="0" i="0" u="none" strike="noStrike" cap="none">
              <a:solidFill>
                <a:schemeClr val="dk1"/>
              </a:solidFill>
              <a:latin typeface="Calibri"/>
              <a:ea typeface="Calibri"/>
              <a:cs typeface="Calibri"/>
              <a:sym typeface="Calibri"/>
            </a:endParaRPr>
          </a:p>
        </p:txBody>
      </p:sp>
      <p:sp>
        <p:nvSpPr>
          <p:cNvPr id="1504" name="Google Shape;1504;p98"/>
          <p:cNvSpPr/>
          <p:nvPr/>
        </p:nvSpPr>
        <p:spPr>
          <a:xfrm>
            <a:off x="1188720" y="5797296"/>
            <a:ext cx="9692640" cy="56692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John's choice will be unrelated to framing</a:t>
            </a:r>
            <a:endParaRPr sz="1350" b="0" i="0" u="none" strike="noStrike" cap="none">
              <a:solidFill>
                <a:schemeClr val="dk1"/>
              </a:solidFill>
              <a:latin typeface="Calibri"/>
              <a:ea typeface="Calibri"/>
              <a:cs typeface="Calibri"/>
              <a:sym typeface="Calibri"/>
            </a:endParaRPr>
          </a:p>
        </p:txBody>
      </p:sp>
      <p:sp>
        <p:nvSpPr>
          <p:cNvPr id="1505" name="Google Shape;1505;p98"/>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506" name="Google Shape;1506;p98"/>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26</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1511"/>
        <p:cNvGrpSpPr/>
        <p:nvPr/>
      </p:nvGrpSpPr>
      <p:grpSpPr>
        <a:xfrm>
          <a:off x="0" y="0"/>
          <a:ext cx="0" cy="0"/>
          <a:chOff x="0" y="0"/>
          <a:chExt cx="0" cy="0"/>
        </a:xfrm>
      </p:grpSpPr>
      <p:sp>
        <p:nvSpPr>
          <p:cNvPr id="1512" name="Google Shape;1512;p99"/>
          <p:cNvSpPr/>
          <p:nvPr/>
        </p:nvSpPr>
        <p:spPr>
          <a:xfrm>
            <a:off x="5120640" y="1463040"/>
            <a:ext cx="1280160" cy="128016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13" name="Google Shape;1513;p99" descr="preencoded.png"/>
          <p:cNvPicPr preferRelativeResize="0"/>
          <p:nvPr/>
        </p:nvPicPr>
        <p:blipFill rotWithShape="1">
          <a:blip r:embed="rId3">
            <a:alphaModFix/>
          </a:blip>
          <a:srcRect/>
          <a:stretch/>
        </p:blipFill>
        <p:spPr>
          <a:xfrm>
            <a:off x="5299862" y="1642262"/>
            <a:ext cx="921715" cy="921715"/>
          </a:xfrm>
          <a:prstGeom prst="rect">
            <a:avLst/>
          </a:prstGeom>
          <a:noFill/>
          <a:ln>
            <a:noFill/>
          </a:ln>
        </p:spPr>
      </p:pic>
      <p:sp>
        <p:nvSpPr>
          <p:cNvPr id="1514" name="Google Shape;1514;p99"/>
          <p:cNvSpPr/>
          <p:nvPr/>
        </p:nvSpPr>
        <p:spPr>
          <a:xfrm>
            <a:off x="731520" y="3017520"/>
            <a:ext cx="10698480" cy="5486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D4A017"/>
              </a:buClr>
              <a:buSzPts val="2000"/>
              <a:buFont typeface="Calibri"/>
              <a:buNone/>
            </a:pPr>
            <a:r>
              <a:rPr lang="en-US" sz="2000" b="1" i="0" u="none" strike="noStrike" cap="none">
                <a:solidFill>
                  <a:srgbClr val="D4A017"/>
                </a:solidFill>
                <a:latin typeface="Calibri"/>
                <a:ea typeface="Calibri"/>
                <a:cs typeface="Calibri"/>
                <a:sym typeface="Calibri"/>
              </a:rPr>
              <a:t>10-MINUTE BREAK</a:t>
            </a:r>
            <a:endParaRPr sz="2000" b="0" i="0" u="none" strike="noStrike" cap="none">
              <a:solidFill>
                <a:schemeClr val="dk1"/>
              </a:solidFill>
              <a:latin typeface="Calibri"/>
              <a:ea typeface="Calibri"/>
              <a:cs typeface="Calibri"/>
              <a:sym typeface="Calibri"/>
            </a:endParaRPr>
          </a:p>
        </p:txBody>
      </p:sp>
      <p:sp>
        <p:nvSpPr>
          <p:cNvPr id="1515" name="Google Shape;1515;p99"/>
          <p:cNvSpPr/>
          <p:nvPr/>
        </p:nvSpPr>
        <p:spPr>
          <a:xfrm>
            <a:off x="731520" y="3657600"/>
            <a:ext cx="10698480" cy="5486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FFFFFF"/>
              </a:buClr>
              <a:buSzPts val="1700"/>
              <a:buFont typeface="Calibri"/>
              <a:buNone/>
            </a:pPr>
            <a:r>
              <a:rPr lang="en-US" sz="1700" b="0" i="0" u="none" strike="noStrike" cap="none">
                <a:solidFill>
                  <a:srgbClr val="FFFFFF"/>
                </a:solidFill>
                <a:latin typeface="Calibri"/>
                <a:ea typeface="Calibri"/>
                <a:cs typeface="Calibri"/>
                <a:sym typeface="Calibri"/>
              </a:rPr>
              <a:t>We're back at the top of the hour for Part Three: DISCOVER.</a:t>
            </a:r>
            <a:endParaRPr sz="1700" b="0" i="0" u="none" strike="noStrike" cap="none">
              <a:solidFill>
                <a:schemeClr val="dk1"/>
              </a:solidFill>
              <a:latin typeface="Calibri"/>
              <a:ea typeface="Calibri"/>
              <a:cs typeface="Calibri"/>
              <a:sym typeface="Calibri"/>
            </a:endParaRPr>
          </a:p>
        </p:txBody>
      </p:sp>
      <p:sp>
        <p:nvSpPr>
          <p:cNvPr id="1516" name="Google Shape;1516;p99"/>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517" name="Google Shape;1517;p99"/>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27</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522"/>
        <p:cNvGrpSpPr/>
        <p:nvPr/>
      </p:nvGrpSpPr>
      <p:grpSpPr>
        <a:xfrm>
          <a:off x="0" y="0"/>
          <a:ext cx="0" cy="0"/>
          <a:chOff x="0" y="0"/>
          <a:chExt cx="0" cy="0"/>
        </a:xfrm>
      </p:grpSpPr>
      <p:pic>
        <p:nvPicPr>
          <p:cNvPr id="1523" name="Google Shape;1523;p100" descr="👉 *Saily Ultra Plan (save 15% with code MEGAN):* https://linke.to/saily-ultra-discount&#10;&#10;*Join 25,000+ travelers getting airport rule updates in my free Travel Rules newsletter:* https://subscribepage.io/travelnewsletter&#10;&#10;Airlines raised prices 20%, added new bag fees, AND cut perks at the same time — and that's just one of eight things changing right now. In this video I'm breaking down every major travel update you need before your next flight: why Spirit's collapse is costing you money, the terrifying baggage tag scam detaining innocent passengers at the border, a confusing new TSA marijuana ruling, what the FIFA World Cup is about to do to summer airports, and two scams spreading fast through U.S. airports right now. These updates are happening fast and most travelers have no idea.&#10;&#10;🎥 WATCH NEXT: https://www.youtube.com/watch?v=o9NpoPPaors&amp;t=55s&amp;list=UULF5XIgzc2Qm7BhWl1vjyQoQQ&#10;&#10;*Join 25,000+ travelers getting airport rule updates in my free Travel Rules newsletter:* https://subscribepage.io/travelnewsletter&#10;&#10;✈️ TRAVEL RESOURCES&#10;Travel tip newsletter (free): https://subscribepage.io/travelnewsletter&#10;Airport Security must-have (only $3!): https://www.nordvpn.com/megan&#10;Best Travel Insurance for Seniors: https://linke.to/travel-insurance&#10;Best eSim for Travel (save 15%): https://saily.com/megan &#10;My Go-To Travel Clothing: https://linke.to/unboundmerino&#10;My Most-Loved Travel Gear on Amazon: https://www.amazon.com/shop/megan.gougeon&#10;The Travel Headphones I never fly without: https://linke.to/BestHeadphones&#10;Free eBook with my Top Travel Hacks: https://subscribepage.io/0kh09A&#10;&#10;🐶 Timestamps&#10;00:00 8 Travel Updates You NEED to Know&#10;00:17 Why Flights Are 20% MORE Expensive Right Now&#10;01:40 Bag Fees Are Up (and Machines Are Watching)&#10;02:54 Airlines Cutting Perks While Raising Prices&#10;04:05 Passengers Are Fighting Back (and WINNING)&#10;05:57 FIFA World Cup Will RUIN These Summer Airports&#10;06:49 Two NEW Scams Targeting Travelers at Airports&#10;08:46 TSA's Confusing NEW Marijuana Ruling&#10;10:12 TSA Gold+ and Offsite Screening Explained&#10;12:05 My Hack For Cheap Airport Lounge Access&#10;&#10;📱 CONNECT WITH ME&#10;Free Travel Newsletter: https://subscribepage.io/travelnewsletter &#10;Amazon Travel Shop: https://www.amazon.com/shop/megan.gougeon &#10;Free Travel Hacks eBook: https://subscribepage.io/0kh09A&#10;Subscribe on YouTube for weekly videos: https://linke.to/subscribe-youtube&#10;&#10;💭 Have a travel question? Drop it in the comments below - I read and respond to as many as possible!&#10;&#10;Welcome to Portable Professional, where I, Megan, use my experience from over 300 flights to offer you simple, practical and game-changing travel tips and hacks. Our mission is to help you reduce stress and make the most of every trip.&#10;&#10;Affiliate Disclosure: This content contains affiliate links. We may receive compensation at no additional cost to you if you click through and make a purchase. Thank you for your support!" title="Airlines Just CHANGED These Rules... And Travelers are NOT Happy">
            <a:hlinkClick r:id="rId3"/>
          </p:cNvPr>
          <p:cNvPicPr preferRelativeResize="0"/>
          <p:nvPr/>
        </p:nvPicPr>
        <p:blipFill>
          <a:blip r:embed="rId4">
            <a:alphaModFix/>
          </a:blip>
          <a:stretch>
            <a:fillRect/>
          </a:stretch>
        </p:blipFill>
        <p:spPr>
          <a:xfrm>
            <a:off x="1060725" y="651600"/>
            <a:ext cx="10070550" cy="5664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3"/>
                                        </p:tgtEl>
                                        <p:attrNameLst>
                                          <p:attrName>style.visibility</p:attrName>
                                        </p:attrNameLst>
                                      </p:cBhvr>
                                      <p:to>
                                        <p:strVal val="visible"/>
                                      </p:to>
                                    </p:set>
                                    <p:animEffect transition="in" filter="fade">
                                      <p:cBhvr>
                                        <p:cTn id="7" dur="1000"/>
                                        <p:tgtEl>
                                          <p:spTgt spid="1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1528"/>
        <p:cNvGrpSpPr/>
        <p:nvPr/>
      </p:nvGrpSpPr>
      <p:grpSpPr>
        <a:xfrm>
          <a:off x="0" y="0"/>
          <a:ext cx="0" cy="0"/>
          <a:chOff x="0" y="0"/>
          <a:chExt cx="0" cy="0"/>
        </a:xfrm>
      </p:grpSpPr>
      <p:sp>
        <p:nvSpPr>
          <p:cNvPr id="1529" name="Google Shape;1529;p101"/>
          <p:cNvSpPr/>
          <p:nvPr/>
        </p:nvSpPr>
        <p:spPr>
          <a:xfrm>
            <a:off x="9692640" y="-2103120"/>
            <a:ext cx="5486400" cy="54864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01"/>
          <p:cNvSpPr/>
          <p:nvPr/>
        </p:nvSpPr>
        <p:spPr>
          <a:xfrm>
            <a:off x="-2377440" y="4480560"/>
            <a:ext cx="4572000" cy="4572000"/>
          </a:xfrm>
          <a:prstGeom prst="ellipse">
            <a:avLst/>
          </a:prstGeom>
          <a:solidFill>
            <a:srgbClr val="162C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01"/>
          <p:cNvSpPr/>
          <p:nvPr/>
        </p:nvSpPr>
        <p:spPr>
          <a:xfrm>
            <a:off x="822960" y="1051560"/>
            <a:ext cx="1280160" cy="128016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2" name="Google Shape;1532;p101" descr="preencoded.png"/>
          <p:cNvPicPr preferRelativeResize="0"/>
          <p:nvPr/>
        </p:nvPicPr>
        <p:blipFill rotWithShape="1">
          <a:blip r:embed="rId3">
            <a:alphaModFix/>
          </a:blip>
          <a:srcRect/>
          <a:stretch/>
        </p:blipFill>
        <p:spPr>
          <a:xfrm>
            <a:off x="1002182" y="1230782"/>
            <a:ext cx="921715" cy="921715"/>
          </a:xfrm>
          <a:prstGeom prst="rect">
            <a:avLst/>
          </a:prstGeom>
          <a:noFill/>
          <a:ln>
            <a:noFill/>
          </a:ln>
        </p:spPr>
      </p:pic>
      <p:sp>
        <p:nvSpPr>
          <p:cNvPr id="1533" name="Google Shape;1533;p101"/>
          <p:cNvSpPr/>
          <p:nvPr/>
        </p:nvSpPr>
        <p:spPr>
          <a:xfrm>
            <a:off x="822960" y="2514600"/>
            <a:ext cx="9144000" cy="4114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500"/>
              <a:buFont typeface="Calibri"/>
              <a:buNone/>
            </a:pPr>
            <a:r>
              <a:rPr lang="en-US" sz="1500" b="1" i="0" u="none" strike="noStrike" cap="none">
                <a:solidFill>
                  <a:srgbClr val="D4A017"/>
                </a:solidFill>
                <a:latin typeface="Calibri"/>
                <a:ea typeface="Calibri"/>
                <a:cs typeface="Calibri"/>
                <a:sym typeface="Calibri"/>
              </a:rPr>
              <a:t>PART THREE</a:t>
            </a:r>
            <a:endParaRPr sz="1500" b="0" i="0" u="none" strike="noStrike" cap="none">
              <a:solidFill>
                <a:schemeClr val="dk1"/>
              </a:solidFill>
              <a:latin typeface="Calibri"/>
              <a:ea typeface="Calibri"/>
              <a:cs typeface="Calibri"/>
              <a:sym typeface="Calibri"/>
            </a:endParaRPr>
          </a:p>
        </p:txBody>
      </p:sp>
      <p:sp>
        <p:nvSpPr>
          <p:cNvPr id="1534" name="Google Shape;1534;p101"/>
          <p:cNvSpPr/>
          <p:nvPr/>
        </p:nvSpPr>
        <p:spPr>
          <a:xfrm>
            <a:off x="822960" y="2926080"/>
            <a:ext cx="10424160" cy="12344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700"/>
              <a:buFont typeface="Oswald"/>
              <a:buNone/>
            </a:pPr>
            <a:r>
              <a:rPr lang="en-US" sz="3700" b="1" i="0" u="none" strike="noStrike" cap="none">
                <a:solidFill>
                  <a:srgbClr val="FFFFFF"/>
                </a:solidFill>
                <a:latin typeface="Oswald"/>
                <a:ea typeface="Oswald"/>
                <a:cs typeface="Oswald"/>
                <a:sym typeface="Oswald"/>
              </a:rPr>
              <a:t>DISCOVER: Fairness &amp; a Structured Academic Controversy</a:t>
            </a:r>
            <a:endParaRPr sz="3700" b="0" i="0" u="none" strike="noStrike" cap="none">
              <a:solidFill>
                <a:schemeClr val="dk1"/>
              </a:solidFill>
              <a:latin typeface="Calibri"/>
              <a:ea typeface="Calibri"/>
              <a:cs typeface="Calibri"/>
              <a:sym typeface="Calibri"/>
            </a:endParaRPr>
          </a:p>
        </p:txBody>
      </p:sp>
      <p:sp>
        <p:nvSpPr>
          <p:cNvPr id="1535" name="Google Shape;1535;p101"/>
          <p:cNvSpPr/>
          <p:nvPr/>
        </p:nvSpPr>
        <p:spPr>
          <a:xfrm>
            <a:off x="822960" y="4206240"/>
            <a:ext cx="99669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1500"/>
              <a:buFont typeface="Calibri"/>
              <a:buNone/>
            </a:pPr>
            <a:r>
              <a:rPr lang="en-US" sz="1500" b="0" i="0" u="none" strike="noStrike" cap="none">
                <a:solidFill>
                  <a:srgbClr val="D9E2F5"/>
                </a:solidFill>
                <a:latin typeface="Calibri"/>
                <a:ea typeface="Calibri"/>
                <a:cs typeface="Calibri"/>
                <a:sym typeface="Calibri"/>
              </a:rPr>
              <a:t>Featuring EconEdLink Lesson 5 — With “Fairness,” Other Things Matter</a:t>
            </a:r>
            <a:endParaRPr sz="1500" b="0" i="0" u="none" strike="noStrike" cap="none">
              <a:solidFill>
                <a:schemeClr val="dk1"/>
              </a:solidFill>
              <a:latin typeface="Calibri"/>
              <a:ea typeface="Calibri"/>
              <a:cs typeface="Calibri"/>
              <a:sym typeface="Calibri"/>
            </a:endParaRPr>
          </a:p>
        </p:txBody>
      </p:sp>
      <p:sp>
        <p:nvSpPr>
          <p:cNvPr id="1536" name="Google Shape;1536;p101"/>
          <p:cNvSpPr/>
          <p:nvPr/>
        </p:nvSpPr>
        <p:spPr>
          <a:xfrm>
            <a:off x="822960" y="4937760"/>
            <a:ext cx="7132320" cy="457200"/>
          </a:xfrm>
          <a:prstGeom prst="roundRect">
            <a:avLst>
              <a:gd name="adj" fmla="val 50000"/>
            </a:avLst>
          </a:prstGeom>
          <a:solidFill>
            <a:srgbClr val="162C63"/>
          </a:solidFill>
          <a:ln w="12700" cap="flat" cmpd="sng">
            <a:solidFill>
              <a:srgbClr val="3E5A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01"/>
          <p:cNvSpPr/>
          <p:nvPr/>
        </p:nvSpPr>
        <p:spPr>
          <a:xfrm>
            <a:off x="1005840" y="4937760"/>
            <a:ext cx="676656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300"/>
              <a:buFont typeface="Calibri"/>
              <a:buNone/>
            </a:pPr>
            <a:r>
              <a:rPr lang="en-US" sz="1300" b="1" i="0" u="none" strike="noStrike" cap="none">
                <a:solidFill>
                  <a:srgbClr val="D4A017"/>
                </a:solidFill>
                <a:latin typeface="Calibri"/>
                <a:ea typeface="Calibri"/>
                <a:cs typeface="Calibri"/>
                <a:sym typeface="Calibri"/>
              </a:rPr>
              <a:t>FRAMEWORK PHASE: DECIDE &amp; DEFEND — Structured Academic Controversy</a:t>
            </a:r>
            <a:endParaRPr sz="1300" b="0" i="0" u="none" strike="noStrike" cap="none">
              <a:solidFill>
                <a:schemeClr val="dk1"/>
              </a:solidFill>
              <a:latin typeface="Calibri"/>
              <a:ea typeface="Calibri"/>
              <a:cs typeface="Calibri"/>
              <a:sym typeface="Calibri"/>
            </a:endParaRPr>
          </a:p>
        </p:txBody>
      </p:sp>
      <p:sp>
        <p:nvSpPr>
          <p:cNvPr id="1538" name="Google Shape;1538;p101"/>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539" name="Google Shape;1539;p101"/>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28</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44"/>
        <p:cNvGrpSpPr/>
        <p:nvPr/>
      </p:nvGrpSpPr>
      <p:grpSpPr>
        <a:xfrm>
          <a:off x="0" y="0"/>
          <a:ext cx="0" cy="0"/>
          <a:chOff x="0" y="0"/>
          <a:chExt cx="0" cy="0"/>
        </a:xfrm>
      </p:grpSpPr>
      <p:sp>
        <p:nvSpPr>
          <p:cNvPr id="1545" name="Google Shape;1545;p102"/>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LESSON 5 — OVERVIEW</a:t>
            </a:r>
            <a:endParaRPr sz="1300" b="0" i="0" u="none" strike="noStrike" cap="none">
              <a:solidFill>
                <a:schemeClr val="dk1"/>
              </a:solidFill>
              <a:latin typeface="Calibri"/>
              <a:ea typeface="Calibri"/>
              <a:cs typeface="Calibri"/>
              <a:sym typeface="Calibri"/>
            </a:endParaRPr>
          </a:p>
        </p:txBody>
      </p:sp>
      <p:sp>
        <p:nvSpPr>
          <p:cNvPr id="1546" name="Google Shape;1546;p102"/>
          <p:cNvSpPr/>
          <p:nvPr/>
        </p:nvSpPr>
        <p:spPr>
          <a:xfrm>
            <a:off x="548640" y="658368"/>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500"/>
              <a:buFont typeface="Oswald"/>
              <a:buNone/>
            </a:pPr>
            <a:r>
              <a:rPr lang="en-US" sz="2500" b="1" i="0" u="none" strike="noStrike" cap="none">
                <a:solidFill>
                  <a:srgbClr val="1B2340"/>
                </a:solidFill>
                <a:latin typeface="Oswald"/>
                <a:ea typeface="Oswald"/>
                <a:cs typeface="Oswald"/>
                <a:sym typeface="Oswald"/>
              </a:rPr>
              <a:t>With “Fairness,” Other Things Matter</a:t>
            </a:r>
            <a:endParaRPr sz="2500" b="0" i="0" u="none" strike="noStrike" cap="none">
              <a:solidFill>
                <a:schemeClr val="dk1"/>
              </a:solidFill>
              <a:latin typeface="Calibri"/>
              <a:ea typeface="Calibri"/>
              <a:cs typeface="Calibri"/>
              <a:sym typeface="Calibri"/>
            </a:endParaRPr>
          </a:p>
        </p:txBody>
      </p:sp>
      <p:sp>
        <p:nvSpPr>
          <p:cNvPr id="1547" name="Google Shape;1547;p102"/>
          <p:cNvSpPr/>
          <p:nvPr/>
        </p:nvSpPr>
        <p:spPr>
          <a:xfrm>
            <a:off x="548640" y="1463040"/>
            <a:ext cx="10607040" cy="914400"/>
          </a:xfrm>
          <a:prstGeom prst="roundRect">
            <a:avLst>
              <a:gd name="adj" fmla="val 8000"/>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02"/>
          <p:cNvSpPr/>
          <p:nvPr/>
        </p:nvSpPr>
        <p:spPr>
          <a:xfrm>
            <a:off x="777240" y="1572768"/>
            <a:ext cx="101498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COMPELLING QUESTION</a:t>
            </a:r>
            <a:endParaRPr sz="1100" b="0" i="0" u="none" strike="noStrike" cap="none">
              <a:solidFill>
                <a:schemeClr val="dk1"/>
              </a:solidFill>
              <a:latin typeface="Calibri"/>
              <a:ea typeface="Calibri"/>
              <a:cs typeface="Calibri"/>
              <a:sym typeface="Calibri"/>
            </a:endParaRPr>
          </a:p>
        </p:txBody>
      </p:sp>
      <p:sp>
        <p:nvSpPr>
          <p:cNvPr id="1549" name="Google Shape;1549;p102"/>
          <p:cNvSpPr/>
          <p:nvPr/>
        </p:nvSpPr>
        <p:spPr>
          <a:xfrm>
            <a:off x="777240" y="1865376"/>
            <a:ext cx="10149840" cy="4114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0" i="1" u="none" strike="noStrike" cap="none">
                <a:solidFill>
                  <a:srgbClr val="1B2340"/>
                </a:solidFill>
                <a:latin typeface="Calibri"/>
                <a:ea typeface="Calibri"/>
                <a:cs typeface="Calibri"/>
                <a:sym typeface="Calibri"/>
              </a:rPr>
              <a:t>Do people only care about maximizing their own payoff — or does fairness matter too?</a:t>
            </a:r>
            <a:endParaRPr sz="1500" b="0" i="0" u="none" strike="noStrike" cap="none">
              <a:solidFill>
                <a:schemeClr val="dk1"/>
              </a:solidFill>
              <a:latin typeface="Calibri"/>
              <a:ea typeface="Calibri"/>
              <a:cs typeface="Calibri"/>
              <a:sym typeface="Calibri"/>
            </a:endParaRPr>
          </a:p>
        </p:txBody>
      </p:sp>
      <p:sp>
        <p:nvSpPr>
          <p:cNvPr id="1550" name="Google Shape;1550;p102"/>
          <p:cNvSpPr/>
          <p:nvPr/>
        </p:nvSpPr>
        <p:spPr>
          <a:xfrm>
            <a:off x="548640" y="2606040"/>
            <a:ext cx="548640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THE ULTIMATUM GAME</a:t>
            </a:r>
            <a:endParaRPr sz="1200" b="0" i="0" u="none" strike="noStrike" cap="none">
              <a:solidFill>
                <a:schemeClr val="dk1"/>
              </a:solidFill>
              <a:latin typeface="Calibri"/>
              <a:ea typeface="Calibri"/>
              <a:cs typeface="Calibri"/>
              <a:sym typeface="Calibri"/>
            </a:endParaRPr>
          </a:p>
        </p:txBody>
      </p:sp>
      <p:sp>
        <p:nvSpPr>
          <p:cNvPr id="1551" name="Google Shape;1551;p102"/>
          <p:cNvSpPr/>
          <p:nvPr/>
        </p:nvSpPr>
        <p:spPr>
          <a:xfrm>
            <a:off x="548640" y="2971800"/>
            <a:ext cx="6035040" cy="237744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One student (the Proposer) offers to split a sum of money with a partner</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The partner (the Responder) can accept — or reject, in which case both get nothing</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A purely self-interested “Econ” Responder should accept any offer above $0</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In practice, “Human” Responders routinely reject low offers, even at a cost to themselves</a:t>
            </a:r>
            <a:endParaRPr sz="1300" b="0" i="0" u="none" strike="noStrike" cap="none">
              <a:solidFill>
                <a:schemeClr val="dk1"/>
              </a:solidFill>
              <a:latin typeface="Calibri"/>
              <a:ea typeface="Calibri"/>
              <a:cs typeface="Calibri"/>
              <a:sym typeface="Calibri"/>
            </a:endParaRPr>
          </a:p>
        </p:txBody>
      </p:sp>
      <p:sp>
        <p:nvSpPr>
          <p:cNvPr id="1552" name="Google Shape;1552;p102"/>
          <p:cNvSpPr/>
          <p:nvPr/>
        </p:nvSpPr>
        <p:spPr>
          <a:xfrm>
            <a:off x="6903720" y="2606040"/>
            <a:ext cx="4754880" cy="3200400"/>
          </a:xfrm>
          <a:prstGeom prst="roundRect">
            <a:avLst>
              <a:gd name="adj" fmla="val 228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02"/>
          <p:cNvSpPr/>
          <p:nvPr/>
        </p:nvSpPr>
        <p:spPr>
          <a:xfrm>
            <a:off x="7132320" y="2788920"/>
            <a:ext cx="429768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KEY CONCEPTS</a:t>
            </a:r>
            <a:endParaRPr sz="1200" b="0" i="0" u="none" strike="noStrike" cap="none">
              <a:solidFill>
                <a:schemeClr val="dk1"/>
              </a:solidFill>
              <a:latin typeface="Calibri"/>
              <a:ea typeface="Calibri"/>
              <a:cs typeface="Calibri"/>
              <a:sym typeface="Calibri"/>
            </a:endParaRPr>
          </a:p>
        </p:txBody>
      </p:sp>
      <p:sp>
        <p:nvSpPr>
          <p:cNvPr id="1554" name="Google Shape;1554;p102"/>
          <p:cNvSpPr/>
          <p:nvPr/>
        </p:nvSpPr>
        <p:spPr>
          <a:xfrm>
            <a:off x="7132320" y="3154680"/>
            <a:ext cx="4297680" cy="164592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Allocation &amp; fairness</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Cost-benefit analysis</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Grades 9–12 • ~60 minutes</a:t>
            </a:r>
            <a:endParaRPr sz="1300" b="0" i="0" u="none" strike="noStrike" cap="none">
              <a:solidFill>
                <a:schemeClr val="dk1"/>
              </a:solidFill>
              <a:latin typeface="Calibri"/>
              <a:ea typeface="Calibri"/>
              <a:cs typeface="Calibri"/>
              <a:sym typeface="Calibri"/>
            </a:endParaRPr>
          </a:p>
          <a:p>
            <a:pPr marL="342900" marR="0" lvl="0" indent="-342900" algn="l" rtl="0">
              <a:spcBef>
                <a:spcPts val="900"/>
              </a:spcBef>
              <a:spcAft>
                <a:spcPts val="0"/>
              </a:spcAft>
              <a:buClr>
                <a:srgbClr val="1B2340"/>
              </a:buClr>
              <a:buSzPts val="1300"/>
              <a:buFont typeface="Calibri"/>
              <a:buChar char="●"/>
            </a:pPr>
            <a:r>
              <a:rPr lang="en-US" sz="1300" b="0" i="0" u="none" strike="noStrike" cap="none">
                <a:solidFill>
                  <a:srgbClr val="1B2340"/>
                </a:solidFill>
                <a:latin typeface="Calibri"/>
                <a:ea typeface="Calibri"/>
                <a:cs typeface="Calibri"/>
                <a:sym typeface="Calibri"/>
              </a:rPr>
              <a:t>Sets up today's SAC on drip pricing</a:t>
            </a:r>
            <a:endParaRPr sz="1300" b="0" i="0" u="none" strike="noStrike" cap="none">
              <a:solidFill>
                <a:schemeClr val="dk1"/>
              </a:solidFill>
              <a:latin typeface="Calibri"/>
              <a:ea typeface="Calibri"/>
              <a:cs typeface="Calibri"/>
              <a:sym typeface="Calibri"/>
            </a:endParaRPr>
          </a:p>
        </p:txBody>
      </p:sp>
      <p:sp>
        <p:nvSpPr>
          <p:cNvPr id="1555" name="Google Shape;1555;p102"/>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556" name="Google Shape;1556;p102"/>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29</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61"/>
        <p:cNvGrpSpPr/>
        <p:nvPr/>
      </p:nvGrpSpPr>
      <p:grpSpPr>
        <a:xfrm>
          <a:off x="0" y="0"/>
          <a:ext cx="0" cy="0"/>
          <a:chOff x="0" y="0"/>
          <a:chExt cx="0" cy="0"/>
        </a:xfrm>
      </p:grpSpPr>
      <p:sp>
        <p:nvSpPr>
          <p:cNvPr id="1562" name="Google Shape;1562;p103"/>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ACTIVITY WALKTHROUGH</a:t>
            </a:r>
            <a:endParaRPr sz="1300" b="0" i="0" u="none" strike="noStrike" cap="none">
              <a:solidFill>
                <a:schemeClr val="dk1"/>
              </a:solidFill>
              <a:latin typeface="Calibri"/>
              <a:ea typeface="Calibri"/>
              <a:cs typeface="Calibri"/>
              <a:sym typeface="Calibri"/>
            </a:endParaRPr>
          </a:p>
        </p:txBody>
      </p:sp>
      <p:sp>
        <p:nvSpPr>
          <p:cNvPr id="1563" name="Google Shape;1563;p103"/>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800"/>
              <a:buFont typeface="Oswald"/>
              <a:buNone/>
            </a:pPr>
            <a:r>
              <a:rPr lang="en-US" sz="2800" b="1" i="0" u="none" strike="noStrike" cap="none">
                <a:solidFill>
                  <a:srgbClr val="1B2340"/>
                </a:solidFill>
                <a:latin typeface="Oswald"/>
                <a:ea typeface="Oswald"/>
                <a:cs typeface="Oswald"/>
                <a:sym typeface="Oswald"/>
              </a:rPr>
              <a:t>Running the Ultimatum Game</a:t>
            </a:r>
            <a:endParaRPr sz="2800" b="0" i="0" u="none" strike="noStrike" cap="none">
              <a:solidFill>
                <a:schemeClr val="dk1"/>
              </a:solidFill>
              <a:latin typeface="Calibri"/>
              <a:ea typeface="Calibri"/>
              <a:cs typeface="Calibri"/>
              <a:sym typeface="Calibri"/>
            </a:endParaRPr>
          </a:p>
        </p:txBody>
      </p:sp>
      <p:sp>
        <p:nvSpPr>
          <p:cNvPr id="1564" name="Google Shape;1564;p103"/>
          <p:cNvSpPr/>
          <p:nvPr/>
        </p:nvSpPr>
        <p:spPr>
          <a:xfrm>
            <a:off x="548640" y="141732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5" name="Google Shape;1565;p103" descr="preencoded.png"/>
          <p:cNvPicPr preferRelativeResize="0"/>
          <p:nvPr/>
        </p:nvPicPr>
        <p:blipFill rotWithShape="1">
          <a:blip r:embed="rId3">
            <a:alphaModFix/>
          </a:blip>
          <a:srcRect/>
          <a:stretch/>
        </p:blipFill>
        <p:spPr>
          <a:xfrm>
            <a:off x="638251" y="1506931"/>
            <a:ext cx="460858" cy="460858"/>
          </a:xfrm>
          <a:prstGeom prst="rect">
            <a:avLst/>
          </a:prstGeom>
          <a:noFill/>
          <a:ln>
            <a:noFill/>
          </a:ln>
        </p:spPr>
      </p:pic>
      <p:sp>
        <p:nvSpPr>
          <p:cNvPr id="1566" name="Google Shape;1566;p103"/>
          <p:cNvSpPr/>
          <p:nvPr/>
        </p:nvSpPr>
        <p:spPr>
          <a:xfrm>
            <a:off x="1371600" y="1417320"/>
            <a:ext cx="95097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Pair students. One proposes a split of a fixed amount; the partner accepts or rejects. If rejected, both walk away with nothing.</a:t>
            </a:r>
            <a:endParaRPr sz="1350" b="0" i="0" u="none" strike="noStrike" cap="none">
              <a:solidFill>
                <a:schemeClr val="dk1"/>
              </a:solidFill>
              <a:latin typeface="Calibri"/>
              <a:ea typeface="Calibri"/>
              <a:cs typeface="Calibri"/>
              <a:sym typeface="Calibri"/>
            </a:endParaRPr>
          </a:p>
        </p:txBody>
      </p:sp>
      <p:sp>
        <p:nvSpPr>
          <p:cNvPr id="1567" name="Google Shape;1567;p103"/>
          <p:cNvSpPr/>
          <p:nvPr/>
        </p:nvSpPr>
        <p:spPr>
          <a:xfrm>
            <a:off x="548640" y="2240280"/>
            <a:ext cx="5120640" cy="2743200"/>
          </a:xfrm>
          <a:prstGeom prst="roundRect">
            <a:avLst>
              <a:gd name="adj" fmla="val 2667"/>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03"/>
          <p:cNvSpPr/>
          <p:nvPr/>
        </p:nvSpPr>
        <p:spPr>
          <a:xfrm>
            <a:off x="777240" y="2404872"/>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WHAT AN ECON PREDICTS</a:t>
            </a:r>
            <a:endParaRPr sz="1200" b="0" i="0" u="none" strike="noStrike" cap="none">
              <a:solidFill>
                <a:schemeClr val="dk1"/>
              </a:solidFill>
              <a:latin typeface="Calibri"/>
              <a:ea typeface="Calibri"/>
              <a:cs typeface="Calibri"/>
              <a:sym typeface="Calibri"/>
            </a:endParaRPr>
          </a:p>
        </p:txBody>
      </p:sp>
      <p:sp>
        <p:nvSpPr>
          <p:cNvPr id="1569" name="Google Shape;1569;p103"/>
          <p:cNvSpPr/>
          <p:nvPr/>
        </p:nvSpPr>
        <p:spPr>
          <a:xfrm>
            <a:off x="777240" y="2724912"/>
            <a:ext cx="4663440" cy="11887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Any offer above $0 should be accepted — something beats nothing.</a:t>
            </a:r>
            <a:endParaRPr sz="1350" b="0" i="0" u="none" strike="noStrike" cap="none">
              <a:solidFill>
                <a:schemeClr val="dk1"/>
              </a:solidFill>
              <a:latin typeface="Calibri"/>
              <a:ea typeface="Calibri"/>
              <a:cs typeface="Calibri"/>
              <a:sym typeface="Calibri"/>
            </a:endParaRPr>
          </a:p>
        </p:txBody>
      </p:sp>
      <p:sp>
        <p:nvSpPr>
          <p:cNvPr id="1570" name="Google Shape;1570;p103"/>
          <p:cNvSpPr/>
          <p:nvPr/>
        </p:nvSpPr>
        <p:spPr>
          <a:xfrm>
            <a:off x="5852160" y="2240280"/>
            <a:ext cx="5120640" cy="2743200"/>
          </a:xfrm>
          <a:prstGeom prst="roundRect">
            <a:avLst>
              <a:gd name="adj" fmla="val 2667"/>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03"/>
          <p:cNvSpPr/>
          <p:nvPr/>
        </p:nvSpPr>
        <p:spPr>
          <a:xfrm>
            <a:off x="6080760" y="2404872"/>
            <a:ext cx="4663440" cy="29260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200"/>
              <a:buFont typeface="Calibri"/>
              <a:buNone/>
            </a:pPr>
            <a:r>
              <a:rPr lang="en-US" sz="1200" b="1" i="0" u="none" strike="noStrike" cap="none">
                <a:solidFill>
                  <a:srgbClr val="F16631"/>
                </a:solidFill>
                <a:latin typeface="Calibri"/>
                <a:ea typeface="Calibri"/>
                <a:cs typeface="Calibri"/>
                <a:sym typeface="Calibri"/>
              </a:rPr>
              <a:t>WHAT ACTUALLY HAPPENS</a:t>
            </a:r>
            <a:endParaRPr sz="1200" b="0" i="0" u="none" strike="noStrike" cap="none">
              <a:solidFill>
                <a:schemeClr val="dk1"/>
              </a:solidFill>
              <a:latin typeface="Calibri"/>
              <a:ea typeface="Calibri"/>
              <a:cs typeface="Calibri"/>
              <a:sym typeface="Calibri"/>
            </a:endParaRPr>
          </a:p>
        </p:txBody>
      </p:sp>
      <p:sp>
        <p:nvSpPr>
          <p:cNvPr id="1572" name="Google Shape;1572;p103"/>
          <p:cNvSpPr/>
          <p:nvPr/>
        </p:nvSpPr>
        <p:spPr>
          <a:xfrm>
            <a:off x="6080760" y="2724912"/>
            <a:ext cx="4663440" cy="11887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Offers below ~20–30% of the total are frequently rejected — students punish unfairness.</a:t>
            </a:r>
            <a:endParaRPr sz="1350" b="0" i="0" u="none" strike="noStrike" cap="none">
              <a:solidFill>
                <a:schemeClr val="dk1"/>
              </a:solidFill>
              <a:latin typeface="Calibri"/>
              <a:ea typeface="Calibri"/>
              <a:cs typeface="Calibri"/>
              <a:sym typeface="Calibri"/>
            </a:endParaRPr>
          </a:p>
        </p:txBody>
      </p:sp>
      <p:sp>
        <p:nvSpPr>
          <p:cNvPr id="1573" name="Google Shape;1573;p103"/>
          <p:cNvSpPr/>
          <p:nvPr/>
        </p:nvSpPr>
        <p:spPr>
          <a:xfrm>
            <a:off x="548640" y="516636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4" name="Google Shape;1574;p103" descr="preencoded.png"/>
          <p:cNvPicPr preferRelativeResize="0"/>
          <p:nvPr/>
        </p:nvPicPr>
        <p:blipFill rotWithShape="1">
          <a:blip r:embed="rId4">
            <a:alphaModFix/>
          </a:blip>
          <a:srcRect/>
          <a:stretch/>
        </p:blipFill>
        <p:spPr>
          <a:xfrm>
            <a:off x="667512" y="5276088"/>
            <a:ext cx="237744" cy="237744"/>
          </a:xfrm>
          <a:prstGeom prst="rect">
            <a:avLst/>
          </a:prstGeom>
          <a:noFill/>
          <a:ln>
            <a:noFill/>
          </a:ln>
        </p:spPr>
      </p:pic>
      <p:sp>
        <p:nvSpPr>
          <p:cNvPr id="1575" name="Google Shape;1575;p103"/>
          <p:cNvSpPr/>
          <p:nvPr/>
        </p:nvSpPr>
        <p:spPr>
          <a:xfrm>
            <a:off x="987552" y="516636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Poll — was rejecting a low offer irrational, or does it reveal fairness has real value?</a:t>
            </a:r>
            <a:endParaRPr sz="1050" b="0" i="0" u="none" strike="noStrike" cap="none">
              <a:solidFill>
                <a:schemeClr val="dk1"/>
              </a:solidFill>
              <a:latin typeface="Calibri"/>
              <a:ea typeface="Calibri"/>
              <a:cs typeface="Calibri"/>
              <a:sym typeface="Calibri"/>
            </a:endParaRPr>
          </a:p>
        </p:txBody>
      </p:sp>
      <p:sp>
        <p:nvSpPr>
          <p:cNvPr id="1576" name="Google Shape;1576;p103"/>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577" name="Google Shape;1577;p103"/>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30</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82"/>
        <p:cNvGrpSpPr/>
        <p:nvPr/>
      </p:nvGrpSpPr>
      <p:grpSpPr>
        <a:xfrm>
          <a:off x="0" y="0"/>
          <a:ext cx="0" cy="0"/>
          <a:chOff x="0" y="0"/>
          <a:chExt cx="0" cy="0"/>
        </a:xfrm>
      </p:grpSpPr>
      <p:sp>
        <p:nvSpPr>
          <p:cNvPr id="1583" name="Google Shape;1583;p104"/>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DECIDE &amp; DEFEND</a:t>
            </a:r>
            <a:endParaRPr sz="1300" b="0" i="0" u="none" strike="noStrike" cap="none">
              <a:solidFill>
                <a:schemeClr val="dk1"/>
              </a:solidFill>
              <a:latin typeface="Calibri"/>
              <a:ea typeface="Calibri"/>
              <a:cs typeface="Calibri"/>
              <a:sym typeface="Calibri"/>
            </a:endParaRPr>
          </a:p>
        </p:txBody>
      </p:sp>
      <p:sp>
        <p:nvSpPr>
          <p:cNvPr id="1584" name="Google Shape;1584;p104"/>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300"/>
              <a:buFont typeface="Oswald"/>
              <a:buNone/>
            </a:pPr>
            <a:r>
              <a:rPr lang="en-US" sz="2300" b="1" i="0" u="none" strike="noStrike" cap="none">
                <a:solidFill>
                  <a:srgbClr val="1B2340"/>
                </a:solidFill>
                <a:latin typeface="Oswald"/>
                <a:ea typeface="Oswald"/>
                <a:cs typeface="Oswald"/>
                <a:sym typeface="Oswald"/>
              </a:rPr>
              <a:t>Today's Modified Structured Academic Controversy</a:t>
            </a:r>
            <a:endParaRPr sz="2300" b="0" i="0" u="none" strike="noStrike" cap="none">
              <a:solidFill>
                <a:schemeClr val="dk1"/>
              </a:solidFill>
              <a:latin typeface="Calibri"/>
              <a:ea typeface="Calibri"/>
              <a:cs typeface="Calibri"/>
              <a:sym typeface="Calibri"/>
            </a:endParaRPr>
          </a:p>
        </p:txBody>
      </p:sp>
      <p:sp>
        <p:nvSpPr>
          <p:cNvPr id="1585" name="Google Shape;1585;p104"/>
          <p:cNvSpPr/>
          <p:nvPr/>
        </p:nvSpPr>
        <p:spPr>
          <a:xfrm>
            <a:off x="548640" y="1417320"/>
            <a:ext cx="10607040" cy="914400"/>
          </a:xfrm>
          <a:prstGeom prst="roundRect">
            <a:avLst>
              <a:gd name="adj" fmla="val 8000"/>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04"/>
          <p:cNvSpPr/>
          <p:nvPr/>
        </p:nvSpPr>
        <p:spPr>
          <a:xfrm>
            <a:off x="777240" y="1536192"/>
            <a:ext cx="1005840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RESOLUTION</a:t>
            </a:r>
            <a:endParaRPr sz="1100" b="0" i="0" u="none" strike="noStrike" cap="none">
              <a:solidFill>
                <a:schemeClr val="dk1"/>
              </a:solidFill>
              <a:latin typeface="Calibri"/>
              <a:ea typeface="Calibri"/>
              <a:cs typeface="Calibri"/>
              <a:sym typeface="Calibri"/>
            </a:endParaRPr>
          </a:p>
        </p:txBody>
      </p:sp>
      <p:sp>
        <p:nvSpPr>
          <p:cNvPr id="1587" name="Google Shape;1587;p104"/>
          <p:cNvSpPr/>
          <p:nvPr/>
        </p:nvSpPr>
        <p:spPr>
          <a:xfrm>
            <a:off x="777240" y="1810512"/>
            <a:ext cx="1005840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50"/>
              <a:buFont typeface="Calibri"/>
              <a:buNone/>
            </a:pPr>
            <a:r>
              <a:rPr lang="en-US" sz="1450" b="1" i="1" u="none" strike="noStrike" cap="none">
                <a:solidFill>
                  <a:srgbClr val="1B2340"/>
                </a:solidFill>
                <a:latin typeface="Calibri"/>
                <a:ea typeface="Calibri"/>
                <a:cs typeface="Calibri"/>
                <a:sym typeface="Calibri"/>
              </a:rPr>
              <a:t>The federal government should require airlines (and similar sellers) to show one all-in price before checkout begins.</a:t>
            </a:r>
            <a:endParaRPr sz="1450" b="0" i="0" u="none" strike="noStrike" cap="none">
              <a:solidFill>
                <a:schemeClr val="dk1"/>
              </a:solidFill>
              <a:latin typeface="Calibri"/>
              <a:ea typeface="Calibri"/>
              <a:cs typeface="Calibri"/>
              <a:sym typeface="Calibri"/>
            </a:endParaRPr>
          </a:p>
        </p:txBody>
      </p:sp>
      <p:sp>
        <p:nvSpPr>
          <p:cNvPr id="1588" name="Google Shape;1588;p104"/>
          <p:cNvSpPr/>
          <p:nvPr/>
        </p:nvSpPr>
        <p:spPr>
          <a:xfrm>
            <a:off x="548640" y="2468880"/>
            <a:ext cx="5120640" cy="1691640"/>
          </a:xfrm>
          <a:prstGeom prst="roundRect">
            <a:avLst>
              <a:gd name="adj" fmla="val 4324"/>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04"/>
          <p:cNvSpPr/>
          <p:nvPr/>
        </p:nvSpPr>
        <p:spPr>
          <a:xfrm>
            <a:off x="777240" y="2606040"/>
            <a:ext cx="466344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150"/>
              <a:buFont typeface="Calibri"/>
              <a:buNone/>
            </a:pPr>
            <a:r>
              <a:rPr lang="en-US" sz="1150" b="1" i="0" u="none" strike="noStrike" cap="none">
                <a:solidFill>
                  <a:srgbClr val="214291"/>
                </a:solidFill>
                <a:latin typeface="Calibri"/>
                <a:ea typeface="Calibri"/>
                <a:cs typeface="Calibri"/>
                <a:sym typeface="Calibri"/>
              </a:rPr>
              <a:t>POSITION A — REQUIRE DISCLOSURE</a:t>
            </a:r>
            <a:endParaRPr sz="1150" b="0" i="0" u="none" strike="noStrike" cap="none">
              <a:solidFill>
                <a:schemeClr val="dk1"/>
              </a:solidFill>
              <a:latin typeface="Calibri"/>
              <a:ea typeface="Calibri"/>
              <a:cs typeface="Calibri"/>
              <a:sym typeface="Calibri"/>
            </a:endParaRPr>
          </a:p>
        </p:txBody>
      </p:sp>
      <p:sp>
        <p:nvSpPr>
          <p:cNvPr id="1590" name="Google Shape;1590;p104"/>
          <p:cNvSpPr/>
          <p:nvPr/>
        </p:nvSpPr>
        <p:spPr>
          <a:xfrm>
            <a:off x="777240" y="2944368"/>
            <a:ext cx="466344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00"/>
              <a:buFont typeface="Calibri"/>
              <a:buNone/>
            </a:pPr>
            <a:r>
              <a:rPr lang="en-US" sz="1200" b="0" i="0" u="none" strike="noStrike" cap="none">
                <a:solidFill>
                  <a:srgbClr val="1B2340"/>
                </a:solidFill>
                <a:latin typeface="Calibri"/>
                <a:ea typeface="Calibri"/>
                <a:cs typeface="Calibri"/>
                <a:sym typeface="Calibri"/>
              </a:rPr>
              <a:t>Shrouded attributes create real information asymmetry; the 2024 DOT rule corrects a market failure competition alone won't fix.</a:t>
            </a:r>
            <a:endParaRPr sz="1200" b="0" i="0" u="none" strike="noStrike" cap="none">
              <a:solidFill>
                <a:schemeClr val="dk1"/>
              </a:solidFill>
              <a:latin typeface="Calibri"/>
              <a:ea typeface="Calibri"/>
              <a:cs typeface="Calibri"/>
              <a:sym typeface="Calibri"/>
            </a:endParaRPr>
          </a:p>
        </p:txBody>
      </p:sp>
      <p:sp>
        <p:nvSpPr>
          <p:cNvPr id="1591" name="Google Shape;1591;p104"/>
          <p:cNvSpPr/>
          <p:nvPr/>
        </p:nvSpPr>
        <p:spPr>
          <a:xfrm>
            <a:off x="5852160" y="2468880"/>
            <a:ext cx="5120640" cy="1691640"/>
          </a:xfrm>
          <a:prstGeom prst="roundRect">
            <a:avLst>
              <a:gd name="adj" fmla="val 4324"/>
            </a:avLst>
          </a:prstGeom>
          <a:solidFill>
            <a:srgbClr val="FBF3DF"/>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04"/>
          <p:cNvSpPr/>
          <p:nvPr/>
        </p:nvSpPr>
        <p:spPr>
          <a:xfrm>
            <a:off x="6080760" y="2606040"/>
            <a:ext cx="466344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150"/>
              <a:buFont typeface="Calibri"/>
              <a:buNone/>
            </a:pPr>
            <a:r>
              <a:rPr lang="en-US" sz="1150" b="1" i="0" u="none" strike="noStrike" cap="none">
                <a:solidFill>
                  <a:srgbClr val="F16631"/>
                </a:solidFill>
                <a:latin typeface="Calibri"/>
                <a:ea typeface="Calibri"/>
                <a:cs typeface="Calibri"/>
                <a:sym typeface="Calibri"/>
              </a:rPr>
              <a:t>POSITION B — LET FIRMS UNBUNDLE</a:t>
            </a:r>
            <a:endParaRPr sz="1150" b="0" i="0" u="none" strike="noStrike" cap="none">
              <a:solidFill>
                <a:schemeClr val="dk1"/>
              </a:solidFill>
              <a:latin typeface="Calibri"/>
              <a:ea typeface="Calibri"/>
              <a:cs typeface="Calibri"/>
              <a:sym typeface="Calibri"/>
            </a:endParaRPr>
          </a:p>
        </p:txBody>
      </p:sp>
      <p:sp>
        <p:nvSpPr>
          <p:cNvPr id="1593" name="Google Shape;1593;p104"/>
          <p:cNvSpPr/>
          <p:nvPr/>
        </p:nvSpPr>
        <p:spPr>
          <a:xfrm>
            <a:off x="6080760" y="2944368"/>
            <a:ext cx="466344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00"/>
              <a:buFont typeface="Calibri"/>
              <a:buNone/>
            </a:pPr>
            <a:r>
              <a:rPr lang="en-US" sz="1200" b="0" i="0" u="none" strike="noStrike" cap="none">
                <a:solidFill>
                  <a:srgbClr val="1B2340"/>
                </a:solidFill>
                <a:latin typeface="Calibri"/>
                <a:ea typeface="Calibri"/>
                <a:cs typeface="Calibri"/>
                <a:sym typeface="Calibri"/>
              </a:rPr>
              <a:t>Unbundling raises efficiency and lets disciplined travelers increase consumer surplus; mandates add compliance cost and can raise base fares for everyone.</a:t>
            </a:r>
            <a:endParaRPr sz="1200" b="0" i="0" u="none" strike="noStrike" cap="none">
              <a:solidFill>
                <a:schemeClr val="dk1"/>
              </a:solidFill>
              <a:latin typeface="Calibri"/>
              <a:ea typeface="Calibri"/>
              <a:cs typeface="Calibri"/>
              <a:sym typeface="Calibri"/>
            </a:endParaRPr>
          </a:p>
        </p:txBody>
      </p:sp>
      <p:sp>
        <p:nvSpPr>
          <p:cNvPr id="1594" name="Google Shape;1594;p104"/>
          <p:cNvSpPr/>
          <p:nvPr/>
        </p:nvSpPr>
        <p:spPr>
          <a:xfrm>
            <a:off x="548640" y="4343400"/>
            <a:ext cx="1060704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250"/>
              <a:buFont typeface="Calibri"/>
              <a:buNone/>
            </a:pPr>
            <a:r>
              <a:rPr lang="en-US" sz="1250" b="0" i="0" u="none" strike="noStrike" cap="none">
                <a:solidFill>
                  <a:srgbClr val="1B2340"/>
                </a:solidFill>
                <a:latin typeface="Calibri"/>
                <a:ea typeface="Calibri"/>
                <a:cs typeface="Calibri"/>
                <a:sym typeface="Calibri"/>
              </a:rPr>
              <a:t>FOUR-ROUND PROTOCOL: (1) Pairs prepare Position A  →  (2) Present A while partner listens &amp; takes notes  →  (3) Switch: present Position B  →  (4) Drop assigned roles and build one group synthesis.</a:t>
            </a:r>
            <a:endParaRPr sz="1250" b="0" i="0" u="none" strike="noStrike" cap="none">
              <a:solidFill>
                <a:schemeClr val="dk1"/>
              </a:solidFill>
              <a:latin typeface="Calibri"/>
              <a:ea typeface="Calibri"/>
              <a:cs typeface="Calibri"/>
              <a:sym typeface="Calibri"/>
            </a:endParaRPr>
          </a:p>
        </p:txBody>
      </p:sp>
      <p:sp>
        <p:nvSpPr>
          <p:cNvPr id="1595" name="Google Shape;1595;p104"/>
          <p:cNvSpPr/>
          <p:nvPr/>
        </p:nvSpPr>
        <p:spPr>
          <a:xfrm>
            <a:off x="548640" y="521208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96" name="Google Shape;1596;p104" descr="preencoded.png"/>
          <p:cNvPicPr preferRelativeResize="0"/>
          <p:nvPr/>
        </p:nvPicPr>
        <p:blipFill rotWithShape="1">
          <a:blip r:embed="rId3">
            <a:alphaModFix/>
          </a:blip>
          <a:srcRect/>
          <a:stretch/>
        </p:blipFill>
        <p:spPr>
          <a:xfrm>
            <a:off x="667512" y="5321808"/>
            <a:ext cx="237744" cy="237744"/>
          </a:xfrm>
          <a:prstGeom prst="rect">
            <a:avLst/>
          </a:prstGeom>
          <a:noFill/>
          <a:ln>
            <a:noFill/>
          </a:ln>
        </p:spPr>
      </p:pic>
      <p:sp>
        <p:nvSpPr>
          <p:cNvPr id="1597" name="Google Shape;1597;p104"/>
          <p:cNvSpPr/>
          <p:nvPr/>
        </p:nvSpPr>
        <p:spPr>
          <a:xfrm>
            <a:off x="987552" y="521208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Assign breakout rooms now — half argue Position A first, half argue Position B first.</a:t>
            </a:r>
            <a:endParaRPr sz="1050" b="0" i="0" u="none" strike="noStrike" cap="none">
              <a:solidFill>
                <a:schemeClr val="dk1"/>
              </a:solidFill>
              <a:latin typeface="Calibri"/>
              <a:ea typeface="Calibri"/>
              <a:cs typeface="Calibri"/>
              <a:sym typeface="Calibri"/>
            </a:endParaRPr>
          </a:p>
        </p:txBody>
      </p:sp>
      <p:sp>
        <p:nvSpPr>
          <p:cNvPr id="1598" name="Google Shape;1598;p104"/>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599" name="Google Shape;1599;p104"/>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31</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04"/>
        <p:cNvGrpSpPr/>
        <p:nvPr/>
      </p:nvGrpSpPr>
      <p:grpSpPr>
        <a:xfrm>
          <a:off x="0" y="0"/>
          <a:ext cx="0" cy="0"/>
          <a:chOff x="0" y="0"/>
          <a:chExt cx="0" cy="0"/>
        </a:xfrm>
      </p:grpSpPr>
      <p:sp>
        <p:nvSpPr>
          <p:cNvPr id="1605" name="Google Shape;1605;p105"/>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DECIDE &amp; DEFEND — SYNTHESIS</a:t>
            </a:r>
            <a:endParaRPr sz="1300" b="0" i="0" u="none" strike="noStrike" cap="none">
              <a:solidFill>
                <a:schemeClr val="dk1"/>
              </a:solidFill>
              <a:latin typeface="Calibri"/>
              <a:ea typeface="Calibri"/>
              <a:cs typeface="Calibri"/>
              <a:sym typeface="Calibri"/>
            </a:endParaRPr>
          </a:p>
        </p:txBody>
      </p:sp>
      <p:sp>
        <p:nvSpPr>
          <p:cNvPr id="1606" name="Google Shape;1606;p105"/>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400"/>
              <a:buFont typeface="Oswald"/>
              <a:buNone/>
            </a:pPr>
            <a:r>
              <a:rPr lang="en-US" sz="2400" b="1" i="0" u="none" strike="noStrike" cap="none">
                <a:solidFill>
                  <a:srgbClr val="1B2340"/>
                </a:solidFill>
                <a:latin typeface="Oswald"/>
                <a:ea typeface="Oswald"/>
                <a:cs typeface="Oswald"/>
                <a:sym typeface="Oswald"/>
              </a:rPr>
              <a:t>From Two Positions to One Reasoned Conclusion</a:t>
            </a:r>
            <a:endParaRPr sz="2400" b="0" i="0" u="none" strike="noStrike" cap="none">
              <a:solidFill>
                <a:schemeClr val="dk1"/>
              </a:solidFill>
              <a:latin typeface="Calibri"/>
              <a:ea typeface="Calibri"/>
              <a:cs typeface="Calibri"/>
              <a:sym typeface="Calibri"/>
            </a:endParaRPr>
          </a:p>
        </p:txBody>
      </p:sp>
      <p:sp>
        <p:nvSpPr>
          <p:cNvPr id="1607" name="Google Shape;1607;p105"/>
          <p:cNvSpPr/>
          <p:nvPr/>
        </p:nvSpPr>
        <p:spPr>
          <a:xfrm>
            <a:off x="548640" y="1508760"/>
            <a:ext cx="10607040" cy="1920240"/>
          </a:xfrm>
          <a:prstGeom prst="roundRect">
            <a:avLst>
              <a:gd name="adj" fmla="val 3810"/>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05"/>
          <p:cNvSpPr/>
          <p:nvPr/>
        </p:nvSpPr>
        <p:spPr>
          <a:xfrm>
            <a:off x="777240" y="1737360"/>
            <a:ext cx="640080" cy="64008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09" name="Google Shape;1609;p105" descr="preencoded.png"/>
          <p:cNvPicPr preferRelativeResize="0"/>
          <p:nvPr/>
        </p:nvPicPr>
        <p:blipFill rotWithShape="1">
          <a:blip r:embed="rId3">
            <a:alphaModFix/>
          </a:blip>
          <a:srcRect/>
          <a:stretch/>
        </p:blipFill>
        <p:spPr>
          <a:xfrm>
            <a:off x="866851" y="1826971"/>
            <a:ext cx="460858" cy="460858"/>
          </a:xfrm>
          <a:prstGeom prst="rect">
            <a:avLst/>
          </a:prstGeom>
          <a:noFill/>
          <a:ln>
            <a:noFill/>
          </a:ln>
        </p:spPr>
      </p:pic>
      <p:sp>
        <p:nvSpPr>
          <p:cNvPr id="1610" name="Google Shape;1610;p105"/>
          <p:cNvSpPr/>
          <p:nvPr/>
        </p:nvSpPr>
        <p:spPr>
          <a:xfrm>
            <a:off x="1554480" y="1691640"/>
            <a:ext cx="9418320" cy="1600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The goal isn't declaring a winner. It's demonstrating that students can hold the strongest version of both arguments in mind at once — and then reason past them to something more precise than either side alone: for example, targeted point-of-comparison disclosure rules, without banning unbundled pricing itself.</a:t>
            </a:r>
            <a:endParaRPr sz="1300" b="0" i="0" u="none" strike="noStrike" cap="none">
              <a:solidFill>
                <a:schemeClr val="dk1"/>
              </a:solidFill>
              <a:latin typeface="Calibri"/>
              <a:ea typeface="Calibri"/>
              <a:cs typeface="Calibri"/>
              <a:sym typeface="Calibri"/>
            </a:endParaRPr>
          </a:p>
        </p:txBody>
      </p:sp>
      <p:sp>
        <p:nvSpPr>
          <p:cNvPr id="1611" name="Google Shape;1611;p105"/>
          <p:cNvSpPr/>
          <p:nvPr/>
        </p:nvSpPr>
        <p:spPr>
          <a:xfrm>
            <a:off x="548640" y="3657600"/>
            <a:ext cx="7315200" cy="3200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214291"/>
              </a:buClr>
              <a:buSzPts val="1200"/>
              <a:buFont typeface="Calibri"/>
              <a:buNone/>
            </a:pPr>
            <a:r>
              <a:rPr lang="en-US" sz="1200" b="1" i="0" u="none" strike="noStrike" cap="none">
                <a:solidFill>
                  <a:srgbClr val="214291"/>
                </a:solidFill>
                <a:latin typeface="Calibri"/>
                <a:ea typeface="Calibri"/>
                <a:cs typeface="Calibri"/>
                <a:sym typeface="Calibri"/>
              </a:rPr>
              <a:t>WRITTEN CLOSE (INDIVIDUAL)</a:t>
            </a:r>
            <a:endParaRPr sz="1200" b="0" i="0" u="none" strike="noStrike" cap="none">
              <a:solidFill>
                <a:schemeClr val="dk1"/>
              </a:solidFill>
              <a:latin typeface="Calibri"/>
              <a:ea typeface="Calibri"/>
              <a:cs typeface="Calibri"/>
              <a:sym typeface="Calibri"/>
            </a:endParaRPr>
          </a:p>
        </p:txBody>
      </p:sp>
      <p:sp>
        <p:nvSpPr>
          <p:cNvPr id="1612" name="Google Shape;1612;p105"/>
          <p:cNvSpPr/>
          <p:nvPr/>
        </p:nvSpPr>
        <p:spPr>
          <a:xfrm>
            <a:off x="548640" y="4023360"/>
            <a:ext cx="10607040" cy="1051560"/>
          </a:xfrm>
          <a:prstGeom prst="roundRect">
            <a:avLst>
              <a:gd name="adj" fmla="val 6957"/>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05"/>
          <p:cNvSpPr/>
          <p:nvPr/>
        </p:nvSpPr>
        <p:spPr>
          <a:xfrm>
            <a:off x="777240" y="4133088"/>
            <a:ext cx="101498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INDIVIDUAL WRITTEN CLOSE</a:t>
            </a:r>
            <a:endParaRPr sz="1100" b="0" i="0" u="none" strike="noStrike" cap="none">
              <a:solidFill>
                <a:schemeClr val="dk1"/>
              </a:solidFill>
              <a:latin typeface="Calibri"/>
              <a:ea typeface="Calibri"/>
              <a:cs typeface="Calibri"/>
              <a:sym typeface="Calibri"/>
            </a:endParaRPr>
          </a:p>
        </p:txBody>
      </p:sp>
      <p:sp>
        <p:nvSpPr>
          <p:cNvPr id="1614" name="Google Shape;1614;p105"/>
          <p:cNvSpPr/>
          <p:nvPr/>
        </p:nvSpPr>
        <p:spPr>
          <a:xfrm>
            <a:off x="777240" y="4425696"/>
            <a:ext cx="10149840" cy="5486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0" i="1" u="none" strike="noStrike" cap="none">
                <a:solidFill>
                  <a:srgbClr val="1B2340"/>
                </a:solidFill>
                <a:latin typeface="Calibri"/>
                <a:ea typeface="Calibri"/>
                <a:cs typeface="Calibri"/>
                <a:sym typeface="Calibri"/>
              </a:rPr>
              <a:t>In 2–3 sentences: what is your own conclusion, and name the one specific argument or data point from the OTHER side that most changed your thinking?</a:t>
            </a:r>
            <a:endParaRPr sz="1500" b="0" i="0" u="none" strike="noStrike" cap="none">
              <a:solidFill>
                <a:schemeClr val="dk1"/>
              </a:solidFill>
              <a:latin typeface="Calibri"/>
              <a:ea typeface="Calibri"/>
              <a:cs typeface="Calibri"/>
              <a:sym typeface="Calibri"/>
            </a:endParaRPr>
          </a:p>
        </p:txBody>
      </p:sp>
      <p:sp>
        <p:nvSpPr>
          <p:cNvPr id="1615" name="Google Shape;1615;p105"/>
          <p:cNvSpPr/>
          <p:nvPr/>
        </p:nvSpPr>
        <p:spPr>
          <a:xfrm>
            <a:off x="548640" y="534924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6" name="Google Shape;1616;p105" descr="preencoded.png"/>
          <p:cNvPicPr preferRelativeResize="0"/>
          <p:nvPr/>
        </p:nvPicPr>
        <p:blipFill rotWithShape="1">
          <a:blip r:embed="rId4">
            <a:alphaModFix/>
          </a:blip>
          <a:srcRect/>
          <a:stretch/>
        </p:blipFill>
        <p:spPr>
          <a:xfrm>
            <a:off x="667512" y="5458968"/>
            <a:ext cx="237744" cy="237744"/>
          </a:xfrm>
          <a:prstGeom prst="rect">
            <a:avLst/>
          </a:prstGeom>
          <a:noFill/>
          <a:ln>
            <a:noFill/>
          </a:ln>
        </p:spPr>
      </p:pic>
      <p:sp>
        <p:nvSpPr>
          <p:cNvPr id="1617" name="Google Shape;1617;p105"/>
          <p:cNvSpPr/>
          <p:nvPr/>
        </p:nvSpPr>
        <p:spPr>
          <a:xfrm>
            <a:off x="987552" y="534924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Open text — paste your written close into Slido; we'll surface a few live as we debrief.</a:t>
            </a:r>
            <a:endParaRPr sz="1050" b="0" i="0" u="none" strike="noStrike" cap="none">
              <a:solidFill>
                <a:schemeClr val="dk1"/>
              </a:solidFill>
              <a:latin typeface="Calibri"/>
              <a:ea typeface="Calibri"/>
              <a:cs typeface="Calibri"/>
              <a:sym typeface="Calibri"/>
            </a:endParaRPr>
          </a:p>
        </p:txBody>
      </p:sp>
      <p:sp>
        <p:nvSpPr>
          <p:cNvPr id="1618" name="Google Shape;1618;p105"/>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619" name="Google Shape;1619;p105"/>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32</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24"/>
        <p:cNvGrpSpPr/>
        <p:nvPr/>
      </p:nvGrpSpPr>
      <p:grpSpPr>
        <a:xfrm>
          <a:off x="0" y="0"/>
          <a:ext cx="0" cy="0"/>
          <a:chOff x="0" y="0"/>
          <a:chExt cx="0" cy="0"/>
        </a:xfrm>
      </p:grpSpPr>
      <p:sp>
        <p:nvSpPr>
          <p:cNvPr id="1625" name="Google Shape;1625;p106"/>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WHERE THIS ALL FITS</a:t>
            </a:r>
            <a:endParaRPr sz="1300" b="0" i="0" u="none" strike="noStrike" cap="none">
              <a:solidFill>
                <a:schemeClr val="dk1"/>
              </a:solidFill>
              <a:latin typeface="Calibri"/>
              <a:ea typeface="Calibri"/>
              <a:cs typeface="Calibri"/>
              <a:sym typeface="Calibri"/>
            </a:endParaRPr>
          </a:p>
        </p:txBody>
      </p:sp>
      <p:sp>
        <p:nvSpPr>
          <p:cNvPr id="1626" name="Google Shape;1626;p106"/>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400"/>
              <a:buFont typeface="Oswald"/>
              <a:buNone/>
            </a:pPr>
            <a:r>
              <a:rPr lang="en-US" sz="2400" b="1" i="0" u="none" strike="noStrike" cap="none">
                <a:solidFill>
                  <a:srgbClr val="1B2340"/>
                </a:solidFill>
                <a:latin typeface="Oswald"/>
                <a:ea typeface="Oswald"/>
                <a:cs typeface="Oswald"/>
                <a:sym typeface="Oswald"/>
              </a:rPr>
              <a:t>Placing These Lessons in a Course You Already Teach</a:t>
            </a:r>
            <a:endParaRPr sz="2400" b="0" i="0" u="none" strike="noStrike" cap="none">
              <a:solidFill>
                <a:schemeClr val="dk1"/>
              </a:solidFill>
              <a:latin typeface="Calibri"/>
              <a:ea typeface="Calibri"/>
              <a:cs typeface="Calibri"/>
              <a:sym typeface="Calibri"/>
            </a:endParaRPr>
          </a:p>
        </p:txBody>
      </p:sp>
      <p:sp>
        <p:nvSpPr>
          <p:cNvPr id="1627" name="Google Shape;1627;p106"/>
          <p:cNvSpPr/>
          <p:nvPr/>
        </p:nvSpPr>
        <p:spPr>
          <a:xfrm>
            <a:off x="548640" y="1783080"/>
            <a:ext cx="10607040" cy="1280160"/>
          </a:xfrm>
          <a:prstGeom prst="roundRect">
            <a:avLst>
              <a:gd name="adj" fmla="val 5714"/>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06"/>
          <p:cNvSpPr/>
          <p:nvPr/>
        </p:nvSpPr>
        <p:spPr>
          <a:xfrm>
            <a:off x="777240" y="2057400"/>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29" name="Google Shape;1629;p106" descr="preencoded.png"/>
          <p:cNvPicPr preferRelativeResize="0"/>
          <p:nvPr/>
        </p:nvPicPr>
        <p:blipFill rotWithShape="1">
          <a:blip r:embed="rId3">
            <a:alphaModFix/>
          </a:blip>
          <a:srcRect/>
          <a:stretch/>
        </p:blipFill>
        <p:spPr>
          <a:xfrm>
            <a:off x="879653" y="2159813"/>
            <a:ext cx="526694" cy="526694"/>
          </a:xfrm>
          <a:prstGeom prst="rect">
            <a:avLst/>
          </a:prstGeom>
          <a:noFill/>
          <a:ln>
            <a:noFill/>
          </a:ln>
        </p:spPr>
      </p:pic>
      <p:sp>
        <p:nvSpPr>
          <p:cNvPr id="1630" name="Google Shape;1630;p106"/>
          <p:cNvSpPr/>
          <p:nvPr/>
        </p:nvSpPr>
        <p:spPr>
          <a:xfrm>
            <a:off x="1691640" y="1929384"/>
            <a:ext cx="92354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Anchoring &amp; Drip Pricing</a:t>
            </a:r>
            <a:endParaRPr sz="1500" b="0" i="0" u="none" strike="noStrike" cap="none">
              <a:solidFill>
                <a:schemeClr val="dk1"/>
              </a:solidFill>
              <a:latin typeface="Calibri"/>
              <a:ea typeface="Calibri"/>
              <a:cs typeface="Calibri"/>
              <a:sym typeface="Calibri"/>
            </a:endParaRPr>
          </a:p>
        </p:txBody>
      </p:sp>
      <p:sp>
        <p:nvSpPr>
          <p:cNvPr id="1631" name="Google Shape;1631;p106"/>
          <p:cNvSpPr/>
          <p:nvPr/>
        </p:nvSpPr>
        <p:spPr>
          <a:xfrm>
            <a:off x="1691640" y="2313432"/>
            <a:ext cx="9235440" cy="65836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Supply &amp; demand, personal finance (buying goods &amp; services), or psychology (reasoning &amp; decision-making).</a:t>
            </a:r>
            <a:endParaRPr sz="1250" b="0" i="0" u="none" strike="noStrike" cap="none">
              <a:solidFill>
                <a:schemeClr val="dk1"/>
              </a:solidFill>
              <a:latin typeface="Calibri"/>
              <a:ea typeface="Calibri"/>
              <a:cs typeface="Calibri"/>
              <a:sym typeface="Calibri"/>
            </a:endParaRPr>
          </a:p>
        </p:txBody>
      </p:sp>
      <p:sp>
        <p:nvSpPr>
          <p:cNvPr id="1632" name="Google Shape;1632;p106"/>
          <p:cNvSpPr/>
          <p:nvPr/>
        </p:nvSpPr>
        <p:spPr>
          <a:xfrm>
            <a:off x="548640" y="3246120"/>
            <a:ext cx="10607040" cy="1280160"/>
          </a:xfrm>
          <a:prstGeom prst="roundRect">
            <a:avLst>
              <a:gd name="adj" fmla="val 5714"/>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06"/>
          <p:cNvSpPr/>
          <p:nvPr/>
        </p:nvSpPr>
        <p:spPr>
          <a:xfrm>
            <a:off x="777240" y="3520440"/>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4" name="Google Shape;1634;p106" descr="preencoded.png"/>
          <p:cNvPicPr preferRelativeResize="0"/>
          <p:nvPr/>
        </p:nvPicPr>
        <p:blipFill rotWithShape="1">
          <a:blip r:embed="rId3">
            <a:alphaModFix/>
          </a:blip>
          <a:srcRect/>
          <a:stretch/>
        </p:blipFill>
        <p:spPr>
          <a:xfrm>
            <a:off x="879653" y="3622853"/>
            <a:ext cx="526694" cy="526694"/>
          </a:xfrm>
          <a:prstGeom prst="rect">
            <a:avLst/>
          </a:prstGeom>
          <a:noFill/>
          <a:ln>
            <a:noFill/>
          </a:ln>
        </p:spPr>
      </p:pic>
      <p:sp>
        <p:nvSpPr>
          <p:cNvPr id="1635" name="Google Shape;1635;p106"/>
          <p:cNvSpPr/>
          <p:nvPr/>
        </p:nvSpPr>
        <p:spPr>
          <a:xfrm>
            <a:off x="1691640" y="3392424"/>
            <a:ext cx="92354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Loss Aversion &amp; Default Bias</a:t>
            </a:r>
            <a:endParaRPr sz="1500" b="0" i="0" u="none" strike="noStrike" cap="none">
              <a:solidFill>
                <a:schemeClr val="dk1"/>
              </a:solidFill>
              <a:latin typeface="Calibri"/>
              <a:ea typeface="Calibri"/>
              <a:cs typeface="Calibri"/>
              <a:sym typeface="Calibri"/>
            </a:endParaRPr>
          </a:p>
        </p:txBody>
      </p:sp>
      <p:sp>
        <p:nvSpPr>
          <p:cNvPr id="1636" name="Google Shape;1636;p106"/>
          <p:cNvSpPr/>
          <p:nvPr/>
        </p:nvSpPr>
        <p:spPr>
          <a:xfrm>
            <a:off x="1691640" y="3776472"/>
            <a:ext cx="9235440" cy="65836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Personal finance savings units, investing/portfolio management, and any discussion of subscription or auto-renewal design.</a:t>
            </a:r>
            <a:endParaRPr sz="1250" b="0" i="0" u="none" strike="noStrike" cap="none">
              <a:solidFill>
                <a:schemeClr val="dk1"/>
              </a:solidFill>
              <a:latin typeface="Calibri"/>
              <a:ea typeface="Calibri"/>
              <a:cs typeface="Calibri"/>
              <a:sym typeface="Calibri"/>
            </a:endParaRPr>
          </a:p>
        </p:txBody>
      </p:sp>
      <p:sp>
        <p:nvSpPr>
          <p:cNvPr id="1637" name="Google Shape;1637;p106"/>
          <p:cNvSpPr/>
          <p:nvPr/>
        </p:nvSpPr>
        <p:spPr>
          <a:xfrm>
            <a:off x="548640" y="4709160"/>
            <a:ext cx="10607040" cy="1280160"/>
          </a:xfrm>
          <a:prstGeom prst="roundRect">
            <a:avLst>
              <a:gd name="adj" fmla="val 5714"/>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06"/>
          <p:cNvSpPr/>
          <p:nvPr/>
        </p:nvSpPr>
        <p:spPr>
          <a:xfrm>
            <a:off x="777240" y="4983480"/>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39" name="Google Shape;1639;p106" descr="preencoded.png"/>
          <p:cNvPicPr preferRelativeResize="0"/>
          <p:nvPr/>
        </p:nvPicPr>
        <p:blipFill rotWithShape="1">
          <a:blip r:embed="rId3">
            <a:alphaModFix/>
          </a:blip>
          <a:srcRect/>
          <a:stretch/>
        </p:blipFill>
        <p:spPr>
          <a:xfrm>
            <a:off x="879653" y="5085893"/>
            <a:ext cx="526694" cy="526694"/>
          </a:xfrm>
          <a:prstGeom prst="rect">
            <a:avLst/>
          </a:prstGeom>
          <a:noFill/>
          <a:ln>
            <a:noFill/>
          </a:ln>
        </p:spPr>
      </p:pic>
      <p:sp>
        <p:nvSpPr>
          <p:cNvPr id="1640" name="Google Shape;1640;p106"/>
          <p:cNvSpPr/>
          <p:nvPr/>
        </p:nvSpPr>
        <p:spPr>
          <a:xfrm>
            <a:off x="1691640" y="4855464"/>
            <a:ext cx="92354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Fairness &amp; the SAC</a:t>
            </a:r>
            <a:endParaRPr sz="1500" b="0" i="0" u="none" strike="noStrike" cap="none">
              <a:solidFill>
                <a:schemeClr val="dk1"/>
              </a:solidFill>
              <a:latin typeface="Calibri"/>
              <a:ea typeface="Calibri"/>
              <a:cs typeface="Calibri"/>
              <a:sym typeface="Calibri"/>
            </a:endParaRPr>
          </a:p>
        </p:txBody>
      </p:sp>
      <p:sp>
        <p:nvSpPr>
          <p:cNvPr id="1641" name="Google Shape;1641;p106"/>
          <p:cNvSpPr/>
          <p:nvPr/>
        </p:nvSpPr>
        <p:spPr>
          <a:xfrm>
            <a:off x="1691640" y="5239512"/>
            <a:ext cx="9235440" cy="658368"/>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Labor market units (“why people work”), negotiation units, and any policy/regulation discussion — pairs naturally with civics.</a:t>
            </a:r>
            <a:endParaRPr sz="1250" b="0" i="0" u="none" strike="noStrike" cap="none">
              <a:solidFill>
                <a:schemeClr val="dk1"/>
              </a:solidFill>
              <a:latin typeface="Calibri"/>
              <a:ea typeface="Calibri"/>
              <a:cs typeface="Calibri"/>
              <a:sym typeface="Calibri"/>
            </a:endParaRPr>
          </a:p>
        </p:txBody>
      </p:sp>
      <p:sp>
        <p:nvSpPr>
          <p:cNvPr id="1642" name="Google Shape;1642;p106"/>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643" name="Google Shape;1643;p106"/>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33</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324C"/>
        </a:solidFill>
        <a:effectLst/>
      </p:bgPr>
    </p:bg>
    <p:spTree>
      <p:nvGrpSpPr>
        <p:cNvPr id="1" name="Shape 198"/>
        <p:cNvGrpSpPr/>
        <p:nvPr/>
      </p:nvGrpSpPr>
      <p:grpSpPr>
        <a:xfrm>
          <a:off x="0" y="0"/>
          <a:ext cx="0" cy="0"/>
          <a:chOff x="0" y="0"/>
          <a:chExt cx="0" cy="0"/>
        </a:xfrm>
      </p:grpSpPr>
      <p:pic>
        <p:nvPicPr>
          <p:cNvPr id="199" name="Google Shape;199;p26"/>
          <p:cNvPicPr preferRelativeResize="0"/>
          <p:nvPr/>
        </p:nvPicPr>
        <p:blipFill>
          <a:blip r:embed="rId3">
            <a:alphaModFix/>
          </a:blip>
          <a:stretch>
            <a:fillRect/>
          </a:stretch>
        </p:blipFill>
        <p:spPr>
          <a:xfrm>
            <a:off x="588084" y="313833"/>
            <a:ext cx="11015539" cy="6230169"/>
          </a:xfrm>
          <a:prstGeom prst="rect">
            <a:avLst/>
          </a:prstGeom>
          <a:noFill/>
          <a:ln w="50800" cap="flat" cmpd="sng">
            <a:solidFill>
              <a:schemeClr val="dk1"/>
            </a:solidFill>
            <a:prstDash val="solid"/>
            <a:round/>
            <a:headEnd type="none" w="sm" len="sm"/>
            <a:tailEnd type="none" w="sm" len="sm"/>
          </a:ln>
        </p:spPr>
      </p:pic>
      <p:pic>
        <p:nvPicPr>
          <p:cNvPr id="200" name="Google Shape;200;p26"/>
          <p:cNvPicPr preferRelativeResize="0"/>
          <p:nvPr/>
        </p:nvPicPr>
        <p:blipFill>
          <a:blip r:embed="rId4">
            <a:alphaModFix/>
          </a:blip>
          <a:stretch>
            <a:fillRect/>
          </a:stretch>
        </p:blipFill>
        <p:spPr>
          <a:xfrm>
            <a:off x="810500" y="5598733"/>
            <a:ext cx="3542543" cy="800880"/>
          </a:xfrm>
          <a:prstGeom prst="rect">
            <a:avLst/>
          </a:prstGeom>
          <a:noFill/>
          <a:ln>
            <a:noFill/>
          </a:ln>
        </p:spPr>
      </p:pic>
      <p:sp>
        <p:nvSpPr>
          <p:cNvPr id="201" name="Google Shape;201;p26"/>
          <p:cNvSpPr txBox="1"/>
          <p:nvPr/>
        </p:nvSpPr>
        <p:spPr>
          <a:xfrm>
            <a:off x="724200" y="313833"/>
            <a:ext cx="5429100" cy="571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3700">
                <a:solidFill>
                  <a:schemeClr val="dk1"/>
                </a:solidFill>
                <a:latin typeface="Montserrat Black"/>
                <a:ea typeface="Montserrat Black"/>
                <a:cs typeface="Montserrat Black"/>
                <a:sym typeface="Montserrat Black"/>
              </a:rPr>
              <a:t>TEACHERS.FEE.ORG</a:t>
            </a:r>
            <a:endParaRPr sz="3700">
              <a:solidFill>
                <a:schemeClr val="dk1"/>
              </a:solidFill>
              <a:latin typeface="Montserrat Black"/>
              <a:ea typeface="Montserrat Black"/>
              <a:cs typeface="Montserrat Black"/>
              <a:sym typeface="Montserrat Black"/>
            </a:endParaRPr>
          </a:p>
        </p:txBody>
      </p:sp>
      <p:pic>
        <p:nvPicPr>
          <p:cNvPr id="202" name="Google Shape;202;p26"/>
          <p:cNvPicPr preferRelativeResize="0"/>
          <p:nvPr/>
        </p:nvPicPr>
        <p:blipFill>
          <a:blip r:embed="rId5">
            <a:alphaModFix/>
          </a:blip>
          <a:stretch>
            <a:fillRect/>
          </a:stretch>
        </p:blipFill>
        <p:spPr>
          <a:xfrm>
            <a:off x="4994665" y="4612533"/>
            <a:ext cx="1780152" cy="1787052"/>
          </a:xfrm>
          <a:prstGeom prst="rect">
            <a:avLst/>
          </a:prstGeom>
          <a:noFill/>
          <a:ln w="25400" cap="flat" cmpd="sng">
            <a:solidFill>
              <a:srgbClr val="595959"/>
            </a:solidFill>
            <a:prstDash val="solid"/>
            <a:round/>
            <a:headEnd type="none" w="sm" len="sm"/>
            <a:tailEnd type="none" w="sm" len="sm"/>
          </a:ln>
        </p:spPr>
      </p:pic>
      <p:sp>
        <p:nvSpPr>
          <p:cNvPr id="203" name="Google Shape;203;p26"/>
          <p:cNvSpPr/>
          <p:nvPr/>
        </p:nvSpPr>
        <p:spPr>
          <a:xfrm>
            <a:off x="1620967" y="4509667"/>
            <a:ext cx="290700" cy="426000"/>
          </a:xfrm>
          <a:prstGeom prst="downArrow">
            <a:avLst>
              <a:gd name="adj1" fmla="val 50000"/>
              <a:gd name="adj2" fmla="val 50000"/>
            </a:avLst>
          </a:prstGeom>
          <a:solidFill>
            <a:srgbClr val="FF0000"/>
          </a:solidFill>
          <a:ln w="254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48"/>
        <p:cNvGrpSpPr/>
        <p:nvPr/>
      </p:nvGrpSpPr>
      <p:grpSpPr>
        <a:xfrm>
          <a:off x="0" y="0"/>
          <a:ext cx="0" cy="0"/>
          <a:chOff x="0" y="0"/>
          <a:chExt cx="0" cy="0"/>
        </a:xfrm>
      </p:grpSpPr>
      <p:sp>
        <p:nvSpPr>
          <p:cNvPr id="1649" name="Google Shape;1649;p107"/>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CAPSTONE — BRINGING DRIP, DECIDE &amp; DISCOVER TOGETHER</a:t>
            </a:r>
            <a:endParaRPr sz="1300" b="0" i="0" u="none" strike="noStrike" cap="none">
              <a:solidFill>
                <a:schemeClr val="dk1"/>
              </a:solidFill>
              <a:latin typeface="Calibri"/>
              <a:ea typeface="Calibri"/>
              <a:cs typeface="Calibri"/>
              <a:sym typeface="Calibri"/>
            </a:endParaRPr>
          </a:p>
        </p:txBody>
      </p:sp>
      <p:sp>
        <p:nvSpPr>
          <p:cNvPr id="1650" name="Google Shape;1650;p107"/>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Four Principles of Behavioral Economics</a:t>
            </a:r>
            <a:endParaRPr sz="2700" b="0" i="0" u="none" strike="noStrike" cap="none">
              <a:solidFill>
                <a:schemeClr val="dk1"/>
              </a:solidFill>
              <a:latin typeface="Calibri"/>
              <a:ea typeface="Calibri"/>
              <a:cs typeface="Calibri"/>
              <a:sym typeface="Calibri"/>
            </a:endParaRPr>
          </a:p>
        </p:txBody>
      </p:sp>
      <p:sp>
        <p:nvSpPr>
          <p:cNvPr id="1651" name="Google Shape;1651;p107"/>
          <p:cNvSpPr/>
          <p:nvPr/>
        </p:nvSpPr>
        <p:spPr>
          <a:xfrm>
            <a:off x="548640" y="1600200"/>
            <a:ext cx="5212080" cy="1371600"/>
          </a:xfrm>
          <a:prstGeom prst="roundRect">
            <a:avLst>
              <a:gd name="adj" fmla="val 5333"/>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07"/>
          <p:cNvSpPr/>
          <p:nvPr/>
        </p:nvSpPr>
        <p:spPr>
          <a:xfrm>
            <a:off x="749808" y="1819656"/>
            <a:ext cx="548640" cy="54864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07"/>
          <p:cNvSpPr/>
          <p:nvPr/>
        </p:nvSpPr>
        <p:spPr>
          <a:xfrm>
            <a:off x="749808" y="1819656"/>
            <a:ext cx="548640" cy="54864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200"/>
              <a:buFont typeface="Oswald"/>
              <a:buNone/>
            </a:pPr>
            <a:r>
              <a:rPr lang="en-US" sz="2200" b="1" i="0" u="none" strike="noStrike" cap="none">
                <a:solidFill>
                  <a:srgbClr val="FFFFFF"/>
                </a:solidFill>
                <a:latin typeface="Oswald"/>
                <a:ea typeface="Oswald"/>
                <a:cs typeface="Oswald"/>
                <a:sym typeface="Oswald"/>
              </a:rPr>
              <a:t>A</a:t>
            </a:r>
            <a:endParaRPr sz="2200" b="0" i="0" u="none" strike="noStrike" cap="none">
              <a:solidFill>
                <a:schemeClr val="dk1"/>
              </a:solidFill>
              <a:latin typeface="Calibri"/>
              <a:ea typeface="Calibri"/>
              <a:cs typeface="Calibri"/>
              <a:sym typeface="Calibri"/>
            </a:endParaRPr>
          </a:p>
        </p:txBody>
      </p:sp>
      <p:sp>
        <p:nvSpPr>
          <p:cNvPr id="1654" name="Google Shape;1654;p107"/>
          <p:cNvSpPr/>
          <p:nvPr/>
        </p:nvSpPr>
        <p:spPr>
          <a:xfrm>
            <a:off x="1463040" y="1746504"/>
            <a:ext cx="4114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1" i="0" u="none" strike="noStrike" cap="none">
                <a:solidFill>
                  <a:srgbClr val="1B2340"/>
                </a:solidFill>
                <a:latin typeface="Calibri"/>
                <a:ea typeface="Calibri"/>
                <a:cs typeface="Calibri"/>
                <a:sym typeface="Calibri"/>
              </a:rPr>
              <a:t>Try, But Don't Always Succeed</a:t>
            </a:r>
            <a:endParaRPr sz="1400" b="0" i="0" u="none" strike="noStrike" cap="none">
              <a:solidFill>
                <a:schemeClr val="dk1"/>
              </a:solidFill>
              <a:latin typeface="Calibri"/>
              <a:ea typeface="Calibri"/>
              <a:cs typeface="Calibri"/>
              <a:sym typeface="Calibri"/>
            </a:endParaRPr>
          </a:p>
        </p:txBody>
      </p:sp>
      <p:sp>
        <p:nvSpPr>
          <p:cNvPr id="1655" name="Google Shape;1655;p107"/>
          <p:cNvSpPr/>
          <p:nvPr/>
        </p:nvSpPr>
        <p:spPr>
          <a:xfrm>
            <a:off x="1463040" y="2112264"/>
            <a:ext cx="4114800" cy="7772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People try to choose the best outcome but don't always succeed.</a:t>
            </a:r>
            <a:endParaRPr sz="1100" b="0" i="0" u="none" strike="noStrike" cap="none">
              <a:solidFill>
                <a:schemeClr val="dk1"/>
              </a:solidFill>
              <a:latin typeface="Calibri"/>
              <a:ea typeface="Calibri"/>
              <a:cs typeface="Calibri"/>
              <a:sym typeface="Calibri"/>
            </a:endParaRPr>
          </a:p>
        </p:txBody>
      </p:sp>
      <p:sp>
        <p:nvSpPr>
          <p:cNvPr id="1656" name="Google Shape;1656;p107"/>
          <p:cNvSpPr/>
          <p:nvPr/>
        </p:nvSpPr>
        <p:spPr>
          <a:xfrm>
            <a:off x="6080760" y="1600200"/>
            <a:ext cx="5212080" cy="1371600"/>
          </a:xfrm>
          <a:prstGeom prst="roundRect">
            <a:avLst>
              <a:gd name="adj" fmla="val 5333"/>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07"/>
          <p:cNvSpPr/>
          <p:nvPr/>
        </p:nvSpPr>
        <p:spPr>
          <a:xfrm>
            <a:off x="6281928" y="1819656"/>
            <a:ext cx="548640" cy="54864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07"/>
          <p:cNvSpPr/>
          <p:nvPr/>
        </p:nvSpPr>
        <p:spPr>
          <a:xfrm>
            <a:off x="6281928" y="1819656"/>
            <a:ext cx="548640" cy="54864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200"/>
              <a:buFont typeface="Oswald"/>
              <a:buNone/>
            </a:pPr>
            <a:r>
              <a:rPr lang="en-US" sz="2200" b="1" i="0" u="none" strike="noStrike" cap="none">
                <a:solidFill>
                  <a:srgbClr val="FFFFFF"/>
                </a:solidFill>
                <a:latin typeface="Oswald"/>
                <a:ea typeface="Oswald"/>
                <a:cs typeface="Oswald"/>
                <a:sym typeface="Oswald"/>
              </a:rPr>
              <a:t>B</a:t>
            </a:r>
            <a:endParaRPr sz="2200" b="0" i="0" u="none" strike="noStrike" cap="none">
              <a:solidFill>
                <a:schemeClr val="dk1"/>
              </a:solidFill>
              <a:latin typeface="Calibri"/>
              <a:ea typeface="Calibri"/>
              <a:cs typeface="Calibri"/>
              <a:sym typeface="Calibri"/>
            </a:endParaRPr>
          </a:p>
        </p:txBody>
      </p:sp>
      <p:sp>
        <p:nvSpPr>
          <p:cNvPr id="1659" name="Google Shape;1659;p107"/>
          <p:cNvSpPr/>
          <p:nvPr/>
        </p:nvSpPr>
        <p:spPr>
          <a:xfrm>
            <a:off x="6995160" y="1746504"/>
            <a:ext cx="4114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1" i="0" u="none" strike="noStrike" cap="none">
                <a:solidFill>
                  <a:srgbClr val="1B2340"/>
                </a:solidFill>
                <a:latin typeface="Calibri"/>
                <a:ea typeface="Calibri"/>
                <a:cs typeface="Calibri"/>
                <a:sym typeface="Calibri"/>
              </a:rPr>
              <a:t>Self-Control Problems</a:t>
            </a:r>
            <a:endParaRPr sz="1400" b="0" i="0" u="none" strike="noStrike" cap="none">
              <a:solidFill>
                <a:schemeClr val="dk1"/>
              </a:solidFill>
              <a:latin typeface="Calibri"/>
              <a:ea typeface="Calibri"/>
              <a:cs typeface="Calibri"/>
              <a:sym typeface="Calibri"/>
            </a:endParaRPr>
          </a:p>
        </p:txBody>
      </p:sp>
      <p:sp>
        <p:nvSpPr>
          <p:cNvPr id="1660" name="Google Shape;1660;p107"/>
          <p:cNvSpPr/>
          <p:nvPr/>
        </p:nvSpPr>
        <p:spPr>
          <a:xfrm>
            <a:off x="6995160" y="2112264"/>
            <a:ext cx="4114800" cy="7772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People have self-control problems — ties to DECIDE (loss aversion, present bias).</a:t>
            </a:r>
            <a:endParaRPr sz="1100" b="0" i="0" u="none" strike="noStrike" cap="none">
              <a:solidFill>
                <a:schemeClr val="dk1"/>
              </a:solidFill>
              <a:latin typeface="Calibri"/>
              <a:ea typeface="Calibri"/>
              <a:cs typeface="Calibri"/>
              <a:sym typeface="Calibri"/>
            </a:endParaRPr>
          </a:p>
        </p:txBody>
      </p:sp>
      <p:sp>
        <p:nvSpPr>
          <p:cNvPr id="1661" name="Google Shape;1661;p107"/>
          <p:cNvSpPr/>
          <p:nvPr/>
        </p:nvSpPr>
        <p:spPr>
          <a:xfrm>
            <a:off x="548640" y="3154680"/>
            <a:ext cx="5212080" cy="1371600"/>
          </a:xfrm>
          <a:prstGeom prst="roundRect">
            <a:avLst>
              <a:gd name="adj" fmla="val 5333"/>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07"/>
          <p:cNvSpPr/>
          <p:nvPr/>
        </p:nvSpPr>
        <p:spPr>
          <a:xfrm>
            <a:off x="749808" y="3374136"/>
            <a:ext cx="548640" cy="54864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07"/>
          <p:cNvSpPr/>
          <p:nvPr/>
        </p:nvSpPr>
        <p:spPr>
          <a:xfrm>
            <a:off x="749808" y="3374136"/>
            <a:ext cx="548640" cy="54864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200"/>
              <a:buFont typeface="Oswald"/>
              <a:buNone/>
            </a:pPr>
            <a:r>
              <a:rPr lang="en-US" sz="2200" b="1" i="0" u="none" strike="noStrike" cap="none">
                <a:solidFill>
                  <a:srgbClr val="FFFFFF"/>
                </a:solidFill>
                <a:latin typeface="Oswald"/>
                <a:ea typeface="Oswald"/>
                <a:cs typeface="Oswald"/>
                <a:sym typeface="Oswald"/>
              </a:rPr>
              <a:t>C</a:t>
            </a:r>
            <a:endParaRPr sz="2200" b="0" i="0" u="none" strike="noStrike" cap="none">
              <a:solidFill>
                <a:schemeClr val="dk1"/>
              </a:solidFill>
              <a:latin typeface="Calibri"/>
              <a:ea typeface="Calibri"/>
              <a:cs typeface="Calibri"/>
              <a:sym typeface="Calibri"/>
            </a:endParaRPr>
          </a:p>
        </p:txBody>
      </p:sp>
      <p:sp>
        <p:nvSpPr>
          <p:cNvPr id="1664" name="Google Shape;1664;p107"/>
          <p:cNvSpPr/>
          <p:nvPr/>
        </p:nvSpPr>
        <p:spPr>
          <a:xfrm>
            <a:off x="1463040" y="3300984"/>
            <a:ext cx="4114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1" i="0" u="none" strike="noStrike" cap="none">
                <a:solidFill>
                  <a:srgbClr val="1B2340"/>
                </a:solidFill>
                <a:latin typeface="Calibri"/>
                <a:ea typeface="Calibri"/>
                <a:cs typeface="Calibri"/>
                <a:sym typeface="Calibri"/>
              </a:rPr>
              <a:t>Left-Digit Bias</a:t>
            </a:r>
            <a:endParaRPr sz="1400" b="0" i="0" u="none" strike="noStrike" cap="none">
              <a:solidFill>
                <a:schemeClr val="dk1"/>
              </a:solidFill>
              <a:latin typeface="Calibri"/>
              <a:ea typeface="Calibri"/>
              <a:cs typeface="Calibri"/>
              <a:sym typeface="Calibri"/>
            </a:endParaRPr>
          </a:p>
        </p:txBody>
      </p:sp>
      <p:sp>
        <p:nvSpPr>
          <p:cNvPr id="1665" name="Google Shape;1665;p107"/>
          <p:cNvSpPr/>
          <p:nvPr/>
        </p:nvSpPr>
        <p:spPr>
          <a:xfrm>
            <a:off x="1463040" y="3666744"/>
            <a:ext cx="4114800" cy="7772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People are swayed by the leftmost digit of a price — ties to DRIP (anchoring).</a:t>
            </a:r>
            <a:endParaRPr sz="1100" b="0" i="0" u="none" strike="noStrike" cap="none">
              <a:solidFill>
                <a:schemeClr val="dk1"/>
              </a:solidFill>
              <a:latin typeface="Calibri"/>
              <a:ea typeface="Calibri"/>
              <a:cs typeface="Calibri"/>
              <a:sym typeface="Calibri"/>
            </a:endParaRPr>
          </a:p>
        </p:txBody>
      </p:sp>
      <p:sp>
        <p:nvSpPr>
          <p:cNvPr id="1666" name="Google Shape;1666;p107"/>
          <p:cNvSpPr/>
          <p:nvPr/>
        </p:nvSpPr>
        <p:spPr>
          <a:xfrm>
            <a:off x="6080760" y="3154680"/>
            <a:ext cx="5212080" cy="1371600"/>
          </a:xfrm>
          <a:prstGeom prst="roundRect">
            <a:avLst>
              <a:gd name="adj" fmla="val 5333"/>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07"/>
          <p:cNvSpPr/>
          <p:nvPr/>
        </p:nvSpPr>
        <p:spPr>
          <a:xfrm>
            <a:off x="6281928" y="3374136"/>
            <a:ext cx="548640" cy="54864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07"/>
          <p:cNvSpPr/>
          <p:nvPr/>
        </p:nvSpPr>
        <p:spPr>
          <a:xfrm>
            <a:off x="6281928" y="3374136"/>
            <a:ext cx="548640" cy="54864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2200"/>
              <a:buFont typeface="Oswald"/>
              <a:buNone/>
            </a:pPr>
            <a:r>
              <a:rPr lang="en-US" sz="2200" b="1" i="0" u="none" strike="noStrike" cap="none">
                <a:solidFill>
                  <a:srgbClr val="FFFFFF"/>
                </a:solidFill>
                <a:latin typeface="Oswald"/>
                <a:ea typeface="Oswald"/>
                <a:cs typeface="Oswald"/>
                <a:sym typeface="Oswald"/>
              </a:rPr>
              <a:t>D</a:t>
            </a:r>
            <a:endParaRPr sz="2200" b="0" i="0" u="none" strike="noStrike" cap="none">
              <a:solidFill>
                <a:schemeClr val="dk1"/>
              </a:solidFill>
              <a:latin typeface="Calibri"/>
              <a:ea typeface="Calibri"/>
              <a:cs typeface="Calibri"/>
              <a:sym typeface="Calibri"/>
            </a:endParaRPr>
          </a:p>
        </p:txBody>
      </p:sp>
      <p:sp>
        <p:nvSpPr>
          <p:cNvPr id="1669" name="Google Shape;1669;p107"/>
          <p:cNvSpPr/>
          <p:nvPr/>
        </p:nvSpPr>
        <p:spPr>
          <a:xfrm>
            <a:off x="6995160" y="3300984"/>
            <a:ext cx="411480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400"/>
              <a:buFont typeface="Calibri"/>
              <a:buNone/>
            </a:pPr>
            <a:r>
              <a:rPr lang="en-US" sz="1400" b="1" i="0" u="none" strike="noStrike" cap="none">
                <a:solidFill>
                  <a:srgbClr val="1B2340"/>
                </a:solidFill>
                <a:latin typeface="Calibri"/>
                <a:ea typeface="Calibri"/>
                <a:cs typeface="Calibri"/>
                <a:sym typeface="Calibri"/>
              </a:rPr>
              <a:t>Caring About Others</a:t>
            </a:r>
            <a:endParaRPr sz="1400" b="0" i="0" u="none" strike="noStrike" cap="none">
              <a:solidFill>
                <a:schemeClr val="dk1"/>
              </a:solidFill>
              <a:latin typeface="Calibri"/>
              <a:ea typeface="Calibri"/>
              <a:cs typeface="Calibri"/>
              <a:sym typeface="Calibri"/>
            </a:endParaRPr>
          </a:p>
        </p:txBody>
      </p:sp>
      <p:sp>
        <p:nvSpPr>
          <p:cNvPr id="1670" name="Google Shape;1670;p107"/>
          <p:cNvSpPr/>
          <p:nvPr/>
        </p:nvSpPr>
        <p:spPr>
          <a:xfrm>
            <a:off x="6995160" y="3666744"/>
            <a:ext cx="4114800" cy="7772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00"/>
              <a:buFont typeface="Calibri"/>
              <a:buNone/>
            </a:pPr>
            <a:r>
              <a:rPr lang="en-US" sz="1100" b="0" i="0" u="none" strike="noStrike" cap="none">
                <a:solidFill>
                  <a:srgbClr val="5B6478"/>
                </a:solidFill>
                <a:latin typeface="Calibri"/>
                <a:ea typeface="Calibri"/>
                <a:cs typeface="Calibri"/>
                <a:sym typeface="Calibri"/>
              </a:rPr>
              <a:t>People care about their own interests, but also the outcomes of others — ties to DISCOVER (fairness).</a:t>
            </a:r>
            <a:endParaRPr sz="1100" b="0" i="0" u="none" strike="noStrike" cap="none">
              <a:solidFill>
                <a:schemeClr val="dk1"/>
              </a:solidFill>
              <a:latin typeface="Calibri"/>
              <a:ea typeface="Calibri"/>
              <a:cs typeface="Calibri"/>
              <a:sym typeface="Calibri"/>
            </a:endParaRPr>
          </a:p>
        </p:txBody>
      </p:sp>
      <p:sp>
        <p:nvSpPr>
          <p:cNvPr id="1671" name="Google Shape;1671;p107"/>
          <p:cNvSpPr/>
          <p:nvPr/>
        </p:nvSpPr>
        <p:spPr>
          <a:xfrm>
            <a:off x="548640" y="4800600"/>
            <a:ext cx="10607040" cy="5943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050"/>
              <a:buFont typeface="Calibri"/>
              <a:buNone/>
            </a:pPr>
            <a:r>
              <a:rPr lang="en-US" sz="1050" b="0" i="1" u="none" strike="noStrike" cap="none">
                <a:solidFill>
                  <a:srgbClr val="5B6478"/>
                </a:solidFill>
                <a:latin typeface="Calibri"/>
                <a:ea typeface="Calibri"/>
                <a:cs typeface="Calibri"/>
                <a:sym typeface="Calibri"/>
              </a:rPr>
              <a:t>Framework and activity format adapted from “The Hidden Forces Behind Your Everyday Decisions” (Special Topics in Economics: Behavioral Economics), inspired by Economics for Everyone (University of Chicago) lesson design — revised here with travel scenarios for a summer PD audience.</a:t>
            </a:r>
            <a:endParaRPr sz="1050" b="0" i="0" u="none" strike="noStrike" cap="none">
              <a:solidFill>
                <a:schemeClr val="dk1"/>
              </a:solidFill>
              <a:latin typeface="Calibri"/>
              <a:ea typeface="Calibri"/>
              <a:cs typeface="Calibri"/>
              <a:sym typeface="Calibri"/>
            </a:endParaRPr>
          </a:p>
        </p:txBody>
      </p:sp>
      <p:sp>
        <p:nvSpPr>
          <p:cNvPr id="1672" name="Google Shape;1672;p107"/>
          <p:cNvSpPr/>
          <p:nvPr/>
        </p:nvSpPr>
        <p:spPr>
          <a:xfrm>
            <a:off x="548640" y="548640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3" name="Google Shape;1673;p107" descr="preencoded.png"/>
          <p:cNvPicPr preferRelativeResize="0"/>
          <p:nvPr/>
        </p:nvPicPr>
        <p:blipFill rotWithShape="1">
          <a:blip r:embed="rId3">
            <a:alphaModFix/>
          </a:blip>
          <a:srcRect/>
          <a:stretch/>
        </p:blipFill>
        <p:spPr>
          <a:xfrm>
            <a:off x="667512" y="5596128"/>
            <a:ext cx="237744" cy="237744"/>
          </a:xfrm>
          <a:prstGeom prst="rect">
            <a:avLst/>
          </a:prstGeom>
          <a:noFill/>
          <a:ln>
            <a:noFill/>
          </a:ln>
        </p:spPr>
      </p:pic>
      <p:sp>
        <p:nvSpPr>
          <p:cNvPr id="1674" name="Google Shape;1674;p107"/>
          <p:cNvSpPr/>
          <p:nvPr/>
        </p:nvSpPr>
        <p:spPr>
          <a:xfrm>
            <a:off x="987552" y="548640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Before we start: which of these four do YOU think shows up most in your own summer travel habits?</a:t>
            </a:r>
            <a:endParaRPr sz="1050" b="0" i="0" u="none" strike="noStrike" cap="none">
              <a:solidFill>
                <a:schemeClr val="dk1"/>
              </a:solidFill>
              <a:latin typeface="Calibri"/>
              <a:ea typeface="Calibri"/>
              <a:cs typeface="Calibri"/>
              <a:sym typeface="Calibri"/>
            </a:endParaRPr>
          </a:p>
        </p:txBody>
      </p:sp>
      <p:sp>
        <p:nvSpPr>
          <p:cNvPr id="1675" name="Google Shape;1675;p107"/>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676" name="Google Shape;1676;p107"/>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34</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81"/>
        <p:cNvGrpSpPr/>
        <p:nvPr/>
      </p:nvGrpSpPr>
      <p:grpSpPr>
        <a:xfrm>
          <a:off x="0" y="0"/>
          <a:ext cx="0" cy="0"/>
          <a:chOff x="0" y="0"/>
          <a:chExt cx="0" cy="0"/>
        </a:xfrm>
      </p:grpSpPr>
      <p:sp>
        <p:nvSpPr>
          <p:cNvPr id="1682" name="Google Shape;1682;p108"/>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ASSESSMENT #4 — CHECK FOR UNDERSTANDING</a:t>
            </a:r>
            <a:endParaRPr sz="1300" b="0" i="0" u="none" strike="noStrike" cap="none">
              <a:solidFill>
                <a:schemeClr val="dk1"/>
              </a:solidFill>
              <a:latin typeface="Calibri"/>
              <a:ea typeface="Calibri"/>
              <a:cs typeface="Calibri"/>
              <a:sym typeface="Calibri"/>
            </a:endParaRPr>
          </a:p>
        </p:txBody>
      </p:sp>
      <p:sp>
        <p:nvSpPr>
          <p:cNvPr id="1683" name="Google Shape;1683;p108"/>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300"/>
              <a:buFont typeface="Oswald"/>
              <a:buNone/>
            </a:pPr>
            <a:r>
              <a:rPr lang="en-US" sz="2300" b="1" i="0" u="none" strike="noStrike" cap="none">
                <a:solidFill>
                  <a:srgbClr val="1B2340"/>
                </a:solidFill>
                <a:latin typeface="Oswald"/>
                <a:ea typeface="Oswald"/>
                <a:cs typeface="Oswald"/>
                <a:sym typeface="Oswald"/>
              </a:rPr>
              <a:t>Name the Principle: Summer Travel Edition (1–4)</a:t>
            </a:r>
            <a:endParaRPr sz="2300" b="0" i="0" u="none" strike="noStrike" cap="none">
              <a:solidFill>
                <a:schemeClr val="dk1"/>
              </a:solidFill>
              <a:latin typeface="Calibri"/>
              <a:ea typeface="Calibri"/>
              <a:cs typeface="Calibri"/>
              <a:sym typeface="Calibri"/>
            </a:endParaRPr>
          </a:p>
        </p:txBody>
      </p:sp>
      <p:sp>
        <p:nvSpPr>
          <p:cNvPr id="1684" name="Google Shape;1684;p108"/>
          <p:cNvSpPr/>
          <p:nvPr/>
        </p:nvSpPr>
        <p:spPr>
          <a:xfrm>
            <a:off x="548640" y="1371600"/>
            <a:ext cx="6222492" cy="292608"/>
          </a:xfrm>
          <a:prstGeom prst="roundRect">
            <a:avLst>
              <a:gd name="adj" fmla="val 50000"/>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08"/>
          <p:cNvSpPr/>
          <p:nvPr/>
        </p:nvSpPr>
        <p:spPr>
          <a:xfrm>
            <a:off x="548640" y="1371600"/>
            <a:ext cx="6222492"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A = TRY/FAIL   B = SELF-CONTROL   C = LEFT-DIGIT   D = OTHERS</a:t>
            </a:r>
            <a:endParaRPr sz="1050" b="0" i="0" u="none" strike="noStrike" cap="none">
              <a:solidFill>
                <a:schemeClr val="dk1"/>
              </a:solidFill>
              <a:latin typeface="Calibri"/>
              <a:ea typeface="Calibri"/>
              <a:cs typeface="Calibri"/>
              <a:sym typeface="Calibri"/>
            </a:endParaRPr>
          </a:p>
        </p:txBody>
      </p:sp>
      <p:sp>
        <p:nvSpPr>
          <p:cNvPr id="1686" name="Google Shape;1686;p108"/>
          <p:cNvSpPr/>
          <p:nvPr/>
        </p:nvSpPr>
        <p:spPr>
          <a:xfrm>
            <a:off x="548640" y="1874520"/>
            <a:ext cx="10607040" cy="868680"/>
          </a:xfrm>
          <a:prstGeom prst="roundRect">
            <a:avLst>
              <a:gd name="adj" fmla="val 842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08"/>
          <p:cNvSpPr/>
          <p:nvPr/>
        </p:nvSpPr>
        <p:spPr>
          <a:xfrm>
            <a:off x="777240" y="1965960"/>
            <a:ext cx="859536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1. A teacher books the $399 flight over the $401 flight on a better airline with a better departure time.</a:t>
            </a:r>
            <a:endParaRPr sz="1300" b="0" i="0" u="none" strike="noStrike" cap="none">
              <a:solidFill>
                <a:schemeClr val="dk1"/>
              </a:solidFill>
              <a:latin typeface="Calibri"/>
              <a:ea typeface="Calibri"/>
              <a:cs typeface="Calibri"/>
              <a:sym typeface="Calibri"/>
            </a:endParaRPr>
          </a:p>
        </p:txBody>
      </p:sp>
      <p:sp>
        <p:nvSpPr>
          <p:cNvPr id="1688" name="Google Shape;1688;p108"/>
          <p:cNvSpPr/>
          <p:nvPr/>
        </p:nvSpPr>
        <p:spPr>
          <a:xfrm>
            <a:off x="9509760" y="1965960"/>
            <a:ext cx="155448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689" name="Google Shape;1689;p108"/>
          <p:cNvSpPr/>
          <p:nvPr/>
        </p:nvSpPr>
        <p:spPr>
          <a:xfrm>
            <a:off x="777240" y="2880360"/>
            <a:ext cx="859536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2. A teacher spends three hours comparing travel sites for the “best” vacation deal, then learns booking direct would have saved $40.</a:t>
            </a:r>
            <a:endParaRPr sz="1300" b="0" i="0" u="none" strike="noStrike" cap="none">
              <a:solidFill>
                <a:schemeClr val="dk1"/>
              </a:solidFill>
              <a:latin typeface="Calibri"/>
              <a:ea typeface="Calibri"/>
              <a:cs typeface="Calibri"/>
              <a:sym typeface="Calibri"/>
            </a:endParaRPr>
          </a:p>
        </p:txBody>
      </p:sp>
      <p:sp>
        <p:nvSpPr>
          <p:cNvPr id="1690" name="Google Shape;1690;p108"/>
          <p:cNvSpPr/>
          <p:nvPr/>
        </p:nvSpPr>
        <p:spPr>
          <a:xfrm>
            <a:off x="9509760" y="2880360"/>
            <a:ext cx="155448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691" name="Google Shape;1691;p108"/>
          <p:cNvSpPr/>
          <p:nvPr/>
        </p:nvSpPr>
        <p:spPr>
          <a:xfrm>
            <a:off x="548640" y="3703320"/>
            <a:ext cx="10607040" cy="868680"/>
          </a:xfrm>
          <a:prstGeom prst="roundRect">
            <a:avLst>
              <a:gd name="adj" fmla="val 842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08"/>
          <p:cNvSpPr/>
          <p:nvPr/>
        </p:nvSpPr>
        <p:spPr>
          <a:xfrm>
            <a:off x="777240" y="3794760"/>
            <a:ext cx="859536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3. A teacher promises to pack light to avoid baggage fees, then checks a bag anyway after “just one more” pair of shoes won't fit.</a:t>
            </a:r>
            <a:endParaRPr sz="1300" b="0" i="0" u="none" strike="noStrike" cap="none">
              <a:solidFill>
                <a:schemeClr val="dk1"/>
              </a:solidFill>
              <a:latin typeface="Calibri"/>
              <a:ea typeface="Calibri"/>
              <a:cs typeface="Calibri"/>
              <a:sym typeface="Calibri"/>
            </a:endParaRPr>
          </a:p>
        </p:txBody>
      </p:sp>
      <p:sp>
        <p:nvSpPr>
          <p:cNvPr id="1693" name="Google Shape;1693;p108"/>
          <p:cNvSpPr/>
          <p:nvPr/>
        </p:nvSpPr>
        <p:spPr>
          <a:xfrm>
            <a:off x="9509760" y="3794760"/>
            <a:ext cx="155448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694" name="Google Shape;1694;p108"/>
          <p:cNvSpPr/>
          <p:nvPr/>
        </p:nvSpPr>
        <p:spPr>
          <a:xfrm>
            <a:off x="777240" y="4709160"/>
            <a:ext cx="8595360" cy="68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4. A teacher gives up her aisle seat so a family of four can sit together, even though it means a less comfortable middle seat for her.</a:t>
            </a:r>
            <a:endParaRPr sz="1300" b="0" i="0" u="none" strike="noStrike" cap="none">
              <a:solidFill>
                <a:schemeClr val="dk1"/>
              </a:solidFill>
              <a:latin typeface="Calibri"/>
              <a:ea typeface="Calibri"/>
              <a:cs typeface="Calibri"/>
              <a:sym typeface="Calibri"/>
            </a:endParaRPr>
          </a:p>
        </p:txBody>
      </p:sp>
      <p:sp>
        <p:nvSpPr>
          <p:cNvPr id="1695" name="Google Shape;1695;p108"/>
          <p:cNvSpPr/>
          <p:nvPr/>
        </p:nvSpPr>
        <p:spPr>
          <a:xfrm>
            <a:off x="9509760" y="4709160"/>
            <a:ext cx="155448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696" name="Google Shape;1696;p108"/>
          <p:cNvSpPr/>
          <p:nvPr/>
        </p:nvSpPr>
        <p:spPr>
          <a:xfrm>
            <a:off x="548640" y="5623560"/>
            <a:ext cx="10607040" cy="457200"/>
          </a:xfrm>
          <a:prstGeom prst="roundRect">
            <a:avLst>
              <a:gd name="adj" fmla="val 14000"/>
            </a:avLst>
          </a:prstGeom>
          <a:solidFill>
            <a:srgbClr val="FBF3DF"/>
          </a:solidFill>
          <a:ln w="9525" cap="flat" cmpd="sng">
            <a:solidFill>
              <a:srgbClr val="EAD9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7" name="Google Shape;1697;p108" descr="preencoded.png"/>
          <p:cNvPicPr preferRelativeResize="0"/>
          <p:nvPr/>
        </p:nvPicPr>
        <p:blipFill rotWithShape="1">
          <a:blip r:embed="rId3">
            <a:alphaModFix/>
          </a:blip>
          <a:srcRect/>
          <a:stretch/>
        </p:blipFill>
        <p:spPr>
          <a:xfrm>
            <a:off x="667512" y="5733288"/>
            <a:ext cx="237744" cy="237744"/>
          </a:xfrm>
          <a:prstGeom prst="rect">
            <a:avLst/>
          </a:prstGeom>
          <a:noFill/>
          <a:ln>
            <a:noFill/>
          </a:ln>
        </p:spPr>
      </p:pic>
      <p:sp>
        <p:nvSpPr>
          <p:cNvPr id="1698" name="Google Shape;1698;p108"/>
          <p:cNvSpPr/>
          <p:nvPr/>
        </p:nvSpPr>
        <p:spPr>
          <a:xfrm>
            <a:off x="987552" y="5623560"/>
            <a:ext cx="1001268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16631"/>
              </a:buClr>
              <a:buSzPts val="1050"/>
              <a:buFont typeface="Calibri"/>
              <a:buNone/>
            </a:pPr>
            <a:r>
              <a:rPr lang="en-US" sz="1050" b="1" i="0" u="none" strike="noStrike" cap="none">
                <a:solidFill>
                  <a:srgbClr val="F16631"/>
                </a:solidFill>
                <a:latin typeface="Calibri"/>
                <a:ea typeface="Calibri"/>
                <a:cs typeface="Calibri"/>
                <a:sym typeface="Calibri"/>
              </a:rPr>
              <a:t>SLIDO PROMPT:  </a:t>
            </a:r>
            <a:r>
              <a:rPr lang="en-US" sz="1050" b="0" i="1" u="none" strike="noStrike" cap="none">
                <a:solidFill>
                  <a:srgbClr val="1B2340"/>
                </a:solidFill>
                <a:latin typeface="Calibri"/>
                <a:ea typeface="Calibri"/>
                <a:cs typeface="Calibri"/>
                <a:sym typeface="Calibri"/>
              </a:rPr>
              <a:t>Post your A/B/C/D answers in Slido chat as we go — we'll reveal the key on the last slide of this set.</a:t>
            </a:r>
            <a:endParaRPr sz="1050" b="0" i="0" u="none" strike="noStrike" cap="none">
              <a:solidFill>
                <a:schemeClr val="dk1"/>
              </a:solidFill>
              <a:latin typeface="Calibri"/>
              <a:ea typeface="Calibri"/>
              <a:cs typeface="Calibri"/>
              <a:sym typeface="Calibri"/>
            </a:endParaRPr>
          </a:p>
        </p:txBody>
      </p:sp>
      <p:sp>
        <p:nvSpPr>
          <p:cNvPr id="1699" name="Google Shape;1699;p108"/>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700" name="Google Shape;1700;p108"/>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35</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5"/>
        <p:cNvGrpSpPr/>
        <p:nvPr/>
      </p:nvGrpSpPr>
      <p:grpSpPr>
        <a:xfrm>
          <a:off x="0" y="0"/>
          <a:ext cx="0" cy="0"/>
          <a:chOff x="0" y="0"/>
          <a:chExt cx="0" cy="0"/>
        </a:xfrm>
      </p:grpSpPr>
      <p:sp>
        <p:nvSpPr>
          <p:cNvPr id="1706" name="Google Shape;1706;p109"/>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ASSESSMENT #4 — CHECK FOR UNDERSTANDING</a:t>
            </a:r>
            <a:endParaRPr sz="1300" b="0" i="0" u="none" strike="noStrike" cap="none">
              <a:solidFill>
                <a:schemeClr val="dk1"/>
              </a:solidFill>
              <a:latin typeface="Calibri"/>
              <a:ea typeface="Calibri"/>
              <a:cs typeface="Calibri"/>
              <a:sym typeface="Calibri"/>
            </a:endParaRPr>
          </a:p>
        </p:txBody>
      </p:sp>
      <p:sp>
        <p:nvSpPr>
          <p:cNvPr id="1707" name="Google Shape;1707;p109"/>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300"/>
              <a:buFont typeface="Oswald"/>
              <a:buNone/>
            </a:pPr>
            <a:r>
              <a:rPr lang="en-US" sz="2300" b="1" i="0" u="none" strike="noStrike" cap="none">
                <a:solidFill>
                  <a:srgbClr val="1B2340"/>
                </a:solidFill>
                <a:latin typeface="Oswald"/>
                <a:ea typeface="Oswald"/>
                <a:cs typeface="Oswald"/>
                <a:sym typeface="Oswald"/>
              </a:rPr>
              <a:t>Name the Principle: Summer Travel Edition (5–7)</a:t>
            </a:r>
            <a:endParaRPr sz="2300" b="0" i="0" u="none" strike="noStrike" cap="none">
              <a:solidFill>
                <a:schemeClr val="dk1"/>
              </a:solidFill>
              <a:latin typeface="Calibri"/>
              <a:ea typeface="Calibri"/>
              <a:cs typeface="Calibri"/>
              <a:sym typeface="Calibri"/>
            </a:endParaRPr>
          </a:p>
        </p:txBody>
      </p:sp>
      <p:sp>
        <p:nvSpPr>
          <p:cNvPr id="1708" name="Google Shape;1708;p109"/>
          <p:cNvSpPr/>
          <p:nvPr/>
        </p:nvSpPr>
        <p:spPr>
          <a:xfrm>
            <a:off x="548640" y="1371600"/>
            <a:ext cx="6222492" cy="292608"/>
          </a:xfrm>
          <a:prstGeom prst="roundRect">
            <a:avLst>
              <a:gd name="adj" fmla="val 50000"/>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09"/>
          <p:cNvSpPr/>
          <p:nvPr/>
        </p:nvSpPr>
        <p:spPr>
          <a:xfrm>
            <a:off x="548640" y="1371600"/>
            <a:ext cx="6222492" cy="292608"/>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050"/>
              <a:buFont typeface="Calibri"/>
              <a:buNone/>
            </a:pPr>
            <a:r>
              <a:rPr lang="en-US" sz="1050" b="1" i="0" u="none" strike="noStrike" cap="none">
                <a:solidFill>
                  <a:srgbClr val="FFFFFF"/>
                </a:solidFill>
                <a:latin typeface="Calibri"/>
                <a:ea typeface="Calibri"/>
                <a:cs typeface="Calibri"/>
                <a:sym typeface="Calibri"/>
              </a:rPr>
              <a:t>A = TRY/FAIL   B = SELF-CONTROL   C = LEFT-DIGIT   D = OTHERS</a:t>
            </a:r>
            <a:endParaRPr sz="1050" b="0" i="0" u="none" strike="noStrike" cap="none">
              <a:solidFill>
                <a:schemeClr val="dk1"/>
              </a:solidFill>
              <a:latin typeface="Calibri"/>
              <a:ea typeface="Calibri"/>
              <a:cs typeface="Calibri"/>
              <a:sym typeface="Calibri"/>
            </a:endParaRPr>
          </a:p>
        </p:txBody>
      </p:sp>
      <p:sp>
        <p:nvSpPr>
          <p:cNvPr id="1710" name="Google Shape;1710;p109"/>
          <p:cNvSpPr/>
          <p:nvPr/>
        </p:nvSpPr>
        <p:spPr>
          <a:xfrm>
            <a:off x="548640" y="1874520"/>
            <a:ext cx="10607040" cy="1005840"/>
          </a:xfrm>
          <a:prstGeom prst="roundRect">
            <a:avLst>
              <a:gd name="adj" fmla="val 7273"/>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09"/>
          <p:cNvSpPr/>
          <p:nvPr/>
        </p:nvSpPr>
        <p:spPr>
          <a:xfrm>
            <a:off x="777240" y="1984248"/>
            <a:ext cx="859536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5. A teacher tells herself she'll browse the airport bookstore for “just five minutes” before boarding — and nearly misses her flight.</a:t>
            </a:r>
            <a:endParaRPr sz="1350" b="0" i="0" u="none" strike="noStrike" cap="none">
              <a:solidFill>
                <a:schemeClr val="dk1"/>
              </a:solidFill>
              <a:latin typeface="Calibri"/>
              <a:ea typeface="Calibri"/>
              <a:cs typeface="Calibri"/>
              <a:sym typeface="Calibri"/>
            </a:endParaRPr>
          </a:p>
        </p:txBody>
      </p:sp>
      <p:sp>
        <p:nvSpPr>
          <p:cNvPr id="1712" name="Google Shape;1712;p109"/>
          <p:cNvSpPr/>
          <p:nvPr/>
        </p:nvSpPr>
        <p:spPr>
          <a:xfrm>
            <a:off x="9509760" y="1984248"/>
            <a:ext cx="1554480" cy="777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713" name="Google Shape;1713;p109"/>
          <p:cNvSpPr/>
          <p:nvPr/>
        </p:nvSpPr>
        <p:spPr>
          <a:xfrm>
            <a:off x="777240" y="3035808"/>
            <a:ext cx="859536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6. A teacher books the hotel listed at $199/night over the $201/night hotel, even though the pricier one includes free breakfast.</a:t>
            </a:r>
            <a:endParaRPr sz="1350" b="0" i="0" u="none" strike="noStrike" cap="none">
              <a:solidFill>
                <a:schemeClr val="dk1"/>
              </a:solidFill>
              <a:latin typeface="Calibri"/>
              <a:ea typeface="Calibri"/>
              <a:cs typeface="Calibri"/>
              <a:sym typeface="Calibri"/>
            </a:endParaRPr>
          </a:p>
        </p:txBody>
      </p:sp>
      <p:sp>
        <p:nvSpPr>
          <p:cNvPr id="1714" name="Google Shape;1714;p109"/>
          <p:cNvSpPr/>
          <p:nvPr/>
        </p:nvSpPr>
        <p:spPr>
          <a:xfrm>
            <a:off x="9509760" y="3035808"/>
            <a:ext cx="1554480" cy="777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715" name="Google Shape;1715;p109"/>
          <p:cNvSpPr/>
          <p:nvPr/>
        </p:nvSpPr>
        <p:spPr>
          <a:xfrm>
            <a:off x="548640" y="3977640"/>
            <a:ext cx="10607040" cy="1005840"/>
          </a:xfrm>
          <a:prstGeom prst="roundRect">
            <a:avLst>
              <a:gd name="adj" fmla="val 7273"/>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09"/>
          <p:cNvSpPr/>
          <p:nvPr/>
        </p:nvSpPr>
        <p:spPr>
          <a:xfrm>
            <a:off x="777240" y="4087368"/>
            <a:ext cx="8595360" cy="77724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0" i="0" u="none" strike="noStrike" cap="none">
                <a:solidFill>
                  <a:srgbClr val="1B2340"/>
                </a:solidFill>
                <a:latin typeface="Calibri"/>
                <a:ea typeface="Calibri"/>
                <a:cs typeface="Calibri"/>
                <a:sym typeface="Calibri"/>
              </a:rPr>
              <a:t>7. A teacher buys a bundled “vacation package,” believing it's the best deal, not realizing that booking flight and hotel separately would save $75.</a:t>
            </a:r>
            <a:endParaRPr sz="1350" b="0" i="0" u="none" strike="noStrike" cap="none">
              <a:solidFill>
                <a:schemeClr val="dk1"/>
              </a:solidFill>
              <a:latin typeface="Calibri"/>
              <a:ea typeface="Calibri"/>
              <a:cs typeface="Calibri"/>
              <a:sym typeface="Calibri"/>
            </a:endParaRPr>
          </a:p>
        </p:txBody>
      </p:sp>
      <p:sp>
        <p:nvSpPr>
          <p:cNvPr id="1717" name="Google Shape;1717;p109"/>
          <p:cNvSpPr/>
          <p:nvPr/>
        </p:nvSpPr>
        <p:spPr>
          <a:xfrm>
            <a:off x="9509760" y="4087368"/>
            <a:ext cx="1554480" cy="77724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718" name="Google Shape;1718;p109"/>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719" name="Google Shape;1719;p109"/>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36</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24"/>
        <p:cNvGrpSpPr/>
        <p:nvPr/>
      </p:nvGrpSpPr>
      <p:grpSpPr>
        <a:xfrm>
          <a:off x="0" y="0"/>
          <a:ext cx="0" cy="0"/>
          <a:chOff x="0" y="0"/>
          <a:chExt cx="0" cy="0"/>
        </a:xfrm>
      </p:grpSpPr>
      <p:sp>
        <p:nvSpPr>
          <p:cNvPr id="1725" name="Google Shape;1725;p110"/>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ASSESSMENT #4 — CHECK FOR UNDERSTANDING</a:t>
            </a:r>
            <a:endParaRPr sz="1300" b="0" i="0" u="none" strike="noStrike" cap="none">
              <a:solidFill>
                <a:schemeClr val="dk1"/>
              </a:solidFill>
              <a:latin typeface="Calibri"/>
              <a:ea typeface="Calibri"/>
              <a:cs typeface="Calibri"/>
              <a:sym typeface="Calibri"/>
            </a:endParaRPr>
          </a:p>
        </p:txBody>
      </p:sp>
      <p:sp>
        <p:nvSpPr>
          <p:cNvPr id="1726" name="Google Shape;1726;p110"/>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300"/>
              <a:buFont typeface="Oswald"/>
              <a:buNone/>
            </a:pPr>
            <a:r>
              <a:rPr lang="en-US" sz="2300" b="1" i="0" u="none" strike="noStrike" cap="none">
                <a:solidFill>
                  <a:srgbClr val="1B2340"/>
                </a:solidFill>
                <a:latin typeface="Oswald"/>
                <a:ea typeface="Oswald"/>
                <a:cs typeface="Oswald"/>
                <a:sym typeface="Oswald"/>
              </a:rPr>
              <a:t>Name the Principle: Summer Travel Edition (8–10)</a:t>
            </a:r>
            <a:endParaRPr sz="2300" b="0" i="0" u="none" strike="noStrike" cap="none">
              <a:solidFill>
                <a:schemeClr val="dk1"/>
              </a:solidFill>
              <a:latin typeface="Calibri"/>
              <a:ea typeface="Calibri"/>
              <a:cs typeface="Calibri"/>
              <a:sym typeface="Calibri"/>
            </a:endParaRPr>
          </a:p>
        </p:txBody>
      </p:sp>
      <p:sp>
        <p:nvSpPr>
          <p:cNvPr id="1727" name="Google Shape;1727;p110"/>
          <p:cNvSpPr/>
          <p:nvPr/>
        </p:nvSpPr>
        <p:spPr>
          <a:xfrm>
            <a:off x="548640" y="1554480"/>
            <a:ext cx="10607040" cy="777240"/>
          </a:xfrm>
          <a:prstGeom prst="roundRect">
            <a:avLst>
              <a:gd name="adj" fmla="val 9412"/>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0"/>
          <p:cNvSpPr/>
          <p:nvPr/>
        </p:nvSpPr>
        <p:spPr>
          <a:xfrm>
            <a:off x="777240" y="1627632"/>
            <a:ext cx="85953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8. A teacher tips her shuttle driver generously even though the fare already includes a mandatory service charge.</a:t>
            </a:r>
            <a:endParaRPr sz="1300" b="0" i="0" u="none" strike="noStrike" cap="none">
              <a:solidFill>
                <a:schemeClr val="dk1"/>
              </a:solidFill>
              <a:latin typeface="Calibri"/>
              <a:ea typeface="Calibri"/>
              <a:cs typeface="Calibri"/>
              <a:sym typeface="Calibri"/>
            </a:endParaRPr>
          </a:p>
        </p:txBody>
      </p:sp>
      <p:sp>
        <p:nvSpPr>
          <p:cNvPr id="1729" name="Google Shape;1729;p110"/>
          <p:cNvSpPr/>
          <p:nvPr/>
        </p:nvSpPr>
        <p:spPr>
          <a:xfrm>
            <a:off x="9509760" y="1627632"/>
            <a:ext cx="1554480" cy="6400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730" name="Google Shape;1730;p110"/>
          <p:cNvSpPr/>
          <p:nvPr/>
        </p:nvSpPr>
        <p:spPr>
          <a:xfrm>
            <a:off x="777240" y="2450592"/>
            <a:ext cx="85953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9. A teacher sets a strict $50 souvenir budget for the summer trip, then spends $140 after “just one more” gift-shop stop.</a:t>
            </a:r>
            <a:endParaRPr sz="1300" b="0" i="0" u="none" strike="noStrike" cap="none">
              <a:solidFill>
                <a:schemeClr val="dk1"/>
              </a:solidFill>
              <a:latin typeface="Calibri"/>
              <a:ea typeface="Calibri"/>
              <a:cs typeface="Calibri"/>
              <a:sym typeface="Calibri"/>
            </a:endParaRPr>
          </a:p>
        </p:txBody>
      </p:sp>
      <p:sp>
        <p:nvSpPr>
          <p:cNvPr id="1731" name="Google Shape;1731;p110"/>
          <p:cNvSpPr/>
          <p:nvPr/>
        </p:nvSpPr>
        <p:spPr>
          <a:xfrm>
            <a:off x="9509760" y="2450592"/>
            <a:ext cx="1554480" cy="6400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732" name="Google Shape;1732;p110"/>
          <p:cNvSpPr/>
          <p:nvPr/>
        </p:nvSpPr>
        <p:spPr>
          <a:xfrm>
            <a:off x="548640" y="3200400"/>
            <a:ext cx="10607040" cy="777240"/>
          </a:xfrm>
          <a:prstGeom prst="roundRect">
            <a:avLst>
              <a:gd name="adj" fmla="val 9412"/>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0"/>
          <p:cNvSpPr/>
          <p:nvPr/>
        </p:nvSpPr>
        <p:spPr>
          <a:xfrm>
            <a:off x="777240" y="3273552"/>
            <a:ext cx="85953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10. A teacher assumes a $49.99 travel pillow must be a better deal than a similar one priced at $52.</a:t>
            </a:r>
            <a:endParaRPr sz="1300" b="0" i="0" u="none" strike="noStrike" cap="none">
              <a:solidFill>
                <a:schemeClr val="dk1"/>
              </a:solidFill>
              <a:latin typeface="Calibri"/>
              <a:ea typeface="Calibri"/>
              <a:cs typeface="Calibri"/>
              <a:sym typeface="Calibri"/>
            </a:endParaRPr>
          </a:p>
        </p:txBody>
      </p:sp>
      <p:sp>
        <p:nvSpPr>
          <p:cNvPr id="1734" name="Google Shape;1734;p110"/>
          <p:cNvSpPr/>
          <p:nvPr/>
        </p:nvSpPr>
        <p:spPr>
          <a:xfrm>
            <a:off x="9509760" y="3273552"/>
            <a:ext cx="1554480" cy="6400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214291"/>
              </a:buClr>
              <a:buSzPts val="1400"/>
              <a:buFont typeface="Calibri"/>
              <a:buNone/>
            </a:pPr>
            <a:r>
              <a:rPr lang="en-US" sz="1400" b="1" i="0" u="none" strike="noStrike" cap="none">
                <a:solidFill>
                  <a:srgbClr val="214291"/>
                </a:solidFill>
                <a:latin typeface="Calibri"/>
                <a:ea typeface="Calibri"/>
                <a:cs typeface="Calibri"/>
                <a:sym typeface="Calibri"/>
              </a:rPr>
              <a:t>A   B   C   D</a:t>
            </a:r>
            <a:endParaRPr sz="1400" b="0" i="0" u="none" strike="noStrike" cap="none">
              <a:solidFill>
                <a:schemeClr val="dk1"/>
              </a:solidFill>
              <a:latin typeface="Calibri"/>
              <a:ea typeface="Calibri"/>
              <a:cs typeface="Calibri"/>
              <a:sym typeface="Calibri"/>
            </a:endParaRPr>
          </a:p>
        </p:txBody>
      </p:sp>
      <p:sp>
        <p:nvSpPr>
          <p:cNvPr id="1735" name="Google Shape;1735;p110"/>
          <p:cNvSpPr/>
          <p:nvPr/>
        </p:nvSpPr>
        <p:spPr>
          <a:xfrm>
            <a:off x="548640" y="4114800"/>
            <a:ext cx="10607040" cy="868680"/>
          </a:xfrm>
          <a:prstGeom prst="roundRect">
            <a:avLst>
              <a:gd name="adj" fmla="val 8421"/>
            </a:avLst>
          </a:prstGeom>
          <a:solidFill>
            <a:srgbClr val="FFF3EC"/>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10"/>
          <p:cNvSpPr/>
          <p:nvPr/>
        </p:nvSpPr>
        <p:spPr>
          <a:xfrm>
            <a:off x="777240" y="4224528"/>
            <a:ext cx="18288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100"/>
              <a:buFont typeface="Calibri"/>
              <a:buNone/>
            </a:pPr>
            <a:r>
              <a:rPr lang="en-US" sz="1100" b="1" i="0" u="none" strike="noStrike" cap="none">
                <a:solidFill>
                  <a:srgbClr val="F16631"/>
                </a:solidFill>
                <a:latin typeface="Calibri"/>
                <a:ea typeface="Calibri"/>
                <a:cs typeface="Calibri"/>
                <a:sym typeface="Calibri"/>
              </a:rPr>
              <a:t>ANSWER KEY</a:t>
            </a:r>
            <a:endParaRPr sz="1100" b="0" i="0" u="none" strike="noStrike" cap="none">
              <a:solidFill>
                <a:schemeClr val="dk1"/>
              </a:solidFill>
              <a:latin typeface="Calibri"/>
              <a:ea typeface="Calibri"/>
              <a:cs typeface="Calibri"/>
              <a:sym typeface="Calibri"/>
            </a:endParaRPr>
          </a:p>
        </p:txBody>
      </p:sp>
      <p:sp>
        <p:nvSpPr>
          <p:cNvPr id="1737" name="Google Shape;1737;p110"/>
          <p:cNvSpPr/>
          <p:nvPr/>
        </p:nvSpPr>
        <p:spPr>
          <a:xfrm>
            <a:off x="777240" y="4480560"/>
            <a:ext cx="1014984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B2340"/>
              </a:buClr>
              <a:buSzPts val="1350"/>
              <a:buFont typeface="Calibri"/>
              <a:buNone/>
            </a:pPr>
            <a:r>
              <a:rPr lang="en-US" sz="1350" b="1" i="0" u="none" strike="noStrike" cap="none">
                <a:solidFill>
                  <a:srgbClr val="1B2340"/>
                </a:solidFill>
                <a:latin typeface="Calibri"/>
                <a:ea typeface="Calibri"/>
                <a:cs typeface="Calibri"/>
                <a:sym typeface="Calibri"/>
              </a:rPr>
              <a:t>1-C   2-A   3-B   4-D   5-B   6-C   7-A   8-D   9-B   10-C</a:t>
            </a:r>
            <a:endParaRPr sz="1350" b="0" i="0" u="none" strike="noStrike" cap="none">
              <a:solidFill>
                <a:schemeClr val="dk1"/>
              </a:solidFill>
              <a:latin typeface="Calibri"/>
              <a:ea typeface="Calibri"/>
              <a:cs typeface="Calibri"/>
              <a:sym typeface="Calibri"/>
            </a:endParaRPr>
          </a:p>
        </p:txBody>
      </p:sp>
      <p:sp>
        <p:nvSpPr>
          <p:cNvPr id="1738" name="Google Shape;1738;p110"/>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739" name="Google Shape;1739;p110"/>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37</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44"/>
        <p:cNvGrpSpPr/>
        <p:nvPr/>
      </p:nvGrpSpPr>
      <p:grpSpPr>
        <a:xfrm>
          <a:off x="0" y="0"/>
          <a:ext cx="0" cy="0"/>
          <a:chOff x="0" y="0"/>
          <a:chExt cx="0" cy="0"/>
        </a:xfrm>
      </p:grpSpPr>
      <p:sp>
        <p:nvSpPr>
          <p:cNvPr id="1745" name="Google Shape;1745;p111"/>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CAPSTONE REFLECTION</a:t>
            </a:r>
            <a:endParaRPr sz="1300" b="0" i="0" u="none" strike="noStrike" cap="none">
              <a:solidFill>
                <a:schemeClr val="dk1"/>
              </a:solidFill>
              <a:latin typeface="Calibri"/>
              <a:ea typeface="Calibri"/>
              <a:cs typeface="Calibri"/>
              <a:sym typeface="Calibri"/>
            </a:endParaRPr>
          </a:p>
        </p:txBody>
      </p:sp>
      <p:sp>
        <p:nvSpPr>
          <p:cNvPr id="1746" name="Google Shape;1746;p111"/>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800"/>
              <a:buFont typeface="Oswald"/>
              <a:buNone/>
            </a:pPr>
            <a:r>
              <a:rPr lang="en-US" sz="2800" b="1" i="0" u="none" strike="noStrike" cap="none">
                <a:solidFill>
                  <a:srgbClr val="1B2340"/>
                </a:solidFill>
                <a:latin typeface="Oswald"/>
                <a:ea typeface="Oswald"/>
                <a:cs typeface="Oswald"/>
                <a:sym typeface="Oswald"/>
              </a:rPr>
              <a:t>Lesson &amp; Session Reflection</a:t>
            </a:r>
            <a:endParaRPr sz="2800" b="0" i="0" u="none" strike="noStrike" cap="none">
              <a:solidFill>
                <a:schemeClr val="dk1"/>
              </a:solidFill>
              <a:latin typeface="Calibri"/>
              <a:ea typeface="Calibri"/>
              <a:cs typeface="Calibri"/>
              <a:sym typeface="Calibri"/>
            </a:endParaRPr>
          </a:p>
        </p:txBody>
      </p:sp>
      <p:sp>
        <p:nvSpPr>
          <p:cNvPr id="1747" name="Google Shape;1747;p111"/>
          <p:cNvSpPr/>
          <p:nvPr/>
        </p:nvSpPr>
        <p:spPr>
          <a:xfrm>
            <a:off x="548640" y="173736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1"/>
          <p:cNvSpPr/>
          <p:nvPr/>
        </p:nvSpPr>
        <p:spPr>
          <a:xfrm>
            <a:off x="777240" y="2057400"/>
            <a:ext cx="502920" cy="5029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1"/>
          <p:cNvSpPr/>
          <p:nvPr/>
        </p:nvSpPr>
        <p:spPr>
          <a:xfrm>
            <a:off x="777240" y="2057400"/>
            <a:ext cx="502920" cy="50292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1</a:t>
            </a:r>
            <a:endParaRPr sz="1800" b="0" i="0" u="none" strike="noStrike" cap="none">
              <a:solidFill>
                <a:schemeClr val="dk1"/>
              </a:solidFill>
              <a:latin typeface="Calibri"/>
              <a:ea typeface="Calibri"/>
              <a:cs typeface="Calibri"/>
              <a:sym typeface="Calibri"/>
            </a:endParaRPr>
          </a:p>
        </p:txBody>
      </p:sp>
      <p:sp>
        <p:nvSpPr>
          <p:cNvPr id="1750" name="Google Shape;1750;p111"/>
          <p:cNvSpPr/>
          <p:nvPr/>
        </p:nvSpPr>
        <p:spPr>
          <a:xfrm>
            <a:off x="1600200" y="1865376"/>
            <a:ext cx="9326880" cy="9601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In what ways do psychological factors — habits, social expectations, emotional reactions — lead your students (or you, this summer) to make travel decisions that differ from a purely rational model?</a:t>
            </a:r>
            <a:endParaRPr sz="1300" b="0" i="0" u="none" strike="noStrike" cap="none">
              <a:solidFill>
                <a:schemeClr val="dk1"/>
              </a:solidFill>
              <a:latin typeface="Calibri"/>
              <a:ea typeface="Calibri"/>
              <a:cs typeface="Calibri"/>
              <a:sym typeface="Calibri"/>
            </a:endParaRPr>
          </a:p>
        </p:txBody>
      </p:sp>
      <p:sp>
        <p:nvSpPr>
          <p:cNvPr id="1751" name="Google Shape;1751;p111"/>
          <p:cNvSpPr/>
          <p:nvPr/>
        </p:nvSpPr>
        <p:spPr>
          <a:xfrm>
            <a:off x="548640" y="315468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11"/>
          <p:cNvSpPr/>
          <p:nvPr/>
        </p:nvSpPr>
        <p:spPr>
          <a:xfrm>
            <a:off x="777240" y="3474720"/>
            <a:ext cx="502920" cy="5029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1"/>
          <p:cNvSpPr/>
          <p:nvPr/>
        </p:nvSpPr>
        <p:spPr>
          <a:xfrm>
            <a:off x="777240" y="3474720"/>
            <a:ext cx="502920" cy="50292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2</a:t>
            </a:r>
            <a:endParaRPr sz="1800" b="0" i="0" u="none" strike="noStrike" cap="none">
              <a:solidFill>
                <a:schemeClr val="dk1"/>
              </a:solidFill>
              <a:latin typeface="Calibri"/>
              <a:ea typeface="Calibri"/>
              <a:cs typeface="Calibri"/>
              <a:sym typeface="Calibri"/>
            </a:endParaRPr>
          </a:p>
        </p:txBody>
      </p:sp>
      <p:sp>
        <p:nvSpPr>
          <p:cNvPr id="1754" name="Google Shape;1754;p111"/>
          <p:cNvSpPr/>
          <p:nvPr/>
        </p:nvSpPr>
        <p:spPr>
          <a:xfrm>
            <a:off x="1600200" y="3282696"/>
            <a:ext cx="9326880" cy="9601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How might you design a classroom experiment, like a fairness/transparency activity, to help students uncover why people behave differently when choices are public versus private?</a:t>
            </a:r>
            <a:endParaRPr sz="1300" b="0" i="0" u="none" strike="noStrike" cap="none">
              <a:solidFill>
                <a:schemeClr val="dk1"/>
              </a:solidFill>
              <a:latin typeface="Calibri"/>
              <a:ea typeface="Calibri"/>
              <a:cs typeface="Calibri"/>
              <a:sym typeface="Calibri"/>
            </a:endParaRPr>
          </a:p>
        </p:txBody>
      </p:sp>
      <p:sp>
        <p:nvSpPr>
          <p:cNvPr id="1755" name="Google Shape;1755;p111"/>
          <p:cNvSpPr/>
          <p:nvPr/>
        </p:nvSpPr>
        <p:spPr>
          <a:xfrm>
            <a:off x="548640" y="457200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1"/>
          <p:cNvSpPr/>
          <p:nvPr/>
        </p:nvSpPr>
        <p:spPr>
          <a:xfrm>
            <a:off x="777240" y="4892040"/>
            <a:ext cx="502920" cy="50292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1"/>
          <p:cNvSpPr/>
          <p:nvPr/>
        </p:nvSpPr>
        <p:spPr>
          <a:xfrm>
            <a:off x="777240" y="4892040"/>
            <a:ext cx="502920" cy="502920"/>
          </a:xfrm>
          <a:prstGeom prst="rect">
            <a:avLst/>
          </a:prstGeom>
          <a:noFill/>
          <a:ln>
            <a:noFill/>
          </a:ln>
        </p:spPr>
        <p:txBody>
          <a:bodyPr spcFirstLastPara="1" wrap="square" lIns="0" tIns="0" rIns="0" bIns="0" anchor="ctr" anchorCtr="0">
            <a:noAutofit/>
          </a:bodyPr>
          <a:lstStyle/>
          <a:p>
            <a:pPr marL="0" marR="0" lvl="0" indent="0" algn="ctr" rtl="0">
              <a:spcBef>
                <a:spcPts val="0"/>
              </a:spcBef>
              <a:spcAft>
                <a:spcPts val="0"/>
              </a:spcAft>
              <a:buClr>
                <a:srgbClr val="FFFFFF"/>
              </a:buClr>
              <a:buSzPts val="1800"/>
              <a:buFont typeface="Oswald"/>
              <a:buNone/>
            </a:pPr>
            <a:r>
              <a:rPr lang="en-US" sz="1800" b="1" i="0" u="none" strike="noStrike" cap="none">
                <a:solidFill>
                  <a:srgbClr val="FFFFFF"/>
                </a:solidFill>
                <a:latin typeface="Oswald"/>
                <a:ea typeface="Oswald"/>
                <a:cs typeface="Oswald"/>
                <a:sym typeface="Oswald"/>
              </a:rPr>
              <a:t>3</a:t>
            </a:r>
            <a:endParaRPr sz="1800" b="0" i="0" u="none" strike="noStrike" cap="none">
              <a:solidFill>
                <a:schemeClr val="dk1"/>
              </a:solidFill>
              <a:latin typeface="Calibri"/>
              <a:ea typeface="Calibri"/>
              <a:cs typeface="Calibri"/>
              <a:sym typeface="Calibri"/>
            </a:endParaRPr>
          </a:p>
        </p:txBody>
      </p:sp>
      <p:sp>
        <p:nvSpPr>
          <p:cNvPr id="1758" name="Google Shape;1758;p111"/>
          <p:cNvSpPr/>
          <p:nvPr/>
        </p:nvSpPr>
        <p:spPr>
          <a:xfrm>
            <a:off x="1600200" y="4700016"/>
            <a:ext cx="9326880" cy="9601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300"/>
              <a:buFont typeface="Calibri"/>
              <a:buNone/>
            </a:pPr>
            <a:r>
              <a:rPr lang="en-US" sz="1300" b="0" i="0" u="none" strike="noStrike" cap="none">
                <a:solidFill>
                  <a:srgbClr val="1B2340"/>
                </a:solidFill>
                <a:latin typeface="Calibri"/>
                <a:ea typeface="Calibri"/>
                <a:cs typeface="Calibri"/>
                <a:sym typeface="Calibri"/>
              </a:rPr>
              <a:t>Why do these insights matter for how you teach pricing, savings, or decision-making in your own classroom next year?</a:t>
            </a:r>
            <a:endParaRPr sz="1300" b="0" i="0" u="none" strike="noStrike" cap="none">
              <a:solidFill>
                <a:schemeClr val="dk1"/>
              </a:solidFill>
              <a:latin typeface="Calibri"/>
              <a:ea typeface="Calibri"/>
              <a:cs typeface="Calibri"/>
              <a:sym typeface="Calibri"/>
            </a:endParaRPr>
          </a:p>
        </p:txBody>
      </p:sp>
      <p:sp>
        <p:nvSpPr>
          <p:cNvPr id="1759" name="Google Shape;1759;p111"/>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760" name="Google Shape;1760;p111"/>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38</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65"/>
        <p:cNvGrpSpPr/>
        <p:nvPr/>
      </p:nvGrpSpPr>
      <p:grpSpPr>
        <a:xfrm>
          <a:off x="0" y="0"/>
          <a:ext cx="0" cy="0"/>
          <a:chOff x="0" y="0"/>
          <a:chExt cx="0" cy="0"/>
        </a:xfrm>
      </p:grpSpPr>
      <p:sp>
        <p:nvSpPr>
          <p:cNvPr id="1766" name="Google Shape;1766;p112"/>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BRINGING IT TOGETHER</a:t>
            </a:r>
            <a:endParaRPr sz="1300" b="0" i="0" u="none" strike="noStrike" cap="none">
              <a:solidFill>
                <a:schemeClr val="dk1"/>
              </a:solidFill>
              <a:latin typeface="Calibri"/>
              <a:ea typeface="Calibri"/>
              <a:cs typeface="Calibri"/>
              <a:sym typeface="Calibri"/>
            </a:endParaRPr>
          </a:p>
        </p:txBody>
      </p:sp>
      <p:sp>
        <p:nvSpPr>
          <p:cNvPr id="1767" name="Google Shape;1767;p112"/>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Drip, Decide, Discover — At a Glance</a:t>
            </a:r>
            <a:endParaRPr sz="2700" b="0" i="0" u="none" strike="noStrike" cap="none">
              <a:solidFill>
                <a:schemeClr val="dk1"/>
              </a:solidFill>
              <a:latin typeface="Calibri"/>
              <a:ea typeface="Calibri"/>
              <a:cs typeface="Calibri"/>
              <a:sym typeface="Calibri"/>
            </a:endParaRPr>
          </a:p>
        </p:txBody>
      </p:sp>
      <p:graphicFrame>
        <p:nvGraphicFramePr>
          <p:cNvPr id="1768" name="Google Shape;1768;p112"/>
          <p:cNvGraphicFramePr/>
          <p:nvPr/>
        </p:nvGraphicFramePr>
        <p:xfrm>
          <a:off x="548640" y="1783080"/>
          <a:ext cx="11064225" cy="3474700"/>
        </p:xfrm>
        <a:graphic>
          <a:graphicData uri="http://schemas.openxmlformats.org/drawingml/2006/table">
            <a:tbl>
              <a:tblPr>
                <a:noFill/>
                <a:tableStyleId>{E5C21FFA-027A-4112-B62F-677D415971CC}</a:tableStyleId>
              </a:tblPr>
              <a:tblGrid>
                <a:gridCol w="1554475">
                  <a:extLst>
                    <a:ext uri="{9D8B030D-6E8A-4147-A177-3AD203B41FA5}">
                      <a16:colId xmlns:a16="http://schemas.microsoft.com/office/drawing/2014/main" val="20000"/>
                    </a:ext>
                  </a:extLst>
                </a:gridCol>
                <a:gridCol w="3108950">
                  <a:extLst>
                    <a:ext uri="{9D8B030D-6E8A-4147-A177-3AD203B41FA5}">
                      <a16:colId xmlns:a16="http://schemas.microsoft.com/office/drawing/2014/main" val="20001"/>
                    </a:ext>
                  </a:extLst>
                </a:gridCol>
                <a:gridCol w="6400800">
                  <a:extLst>
                    <a:ext uri="{9D8B030D-6E8A-4147-A177-3AD203B41FA5}">
                      <a16:colId xmlns:a16="http://schemas.microsoft.com/office/drawing/2014/main" val="20002"/>
                    </a:ext>
                  </a:extLst>
                </a:gridCol>
              </a:tblGrid>
              <a:tr h="868675">
                <a:tc>
                  <a:txBody>
                    <a:bodyPr/>
                    <a:lstStyle/>
                    <a:p>
                      <a:pPr marL="0" marR="0" lvl="0" indent="0" algn="ctr" rtl="0">
                        <a:spcBef>
                          <a:spcPts val="0"/>
                        </a:spcBef>
                        <a:spcAft>
                          <a:spcPts val="0"/>
                        </a:spcAft>
                        <a:buClr>
                          <a:srgbClr val="FFFFFF"/>
                        </a:buClr>
                        <a:buSzPts val="1200"/>
                        <a:buFont typeface="Calibri"/>
                        <a:buNone/>
                      </a:pPr>
                      <a:r>
                        <a:rPr lang="en-US" sz="1200" b="1" u="none" strike="noStrike" cap="none">
                          <a:solidFill>
                            <a:srgbClr val="FFFFFF"/>
                          </a:solidFill>
                        </a:rPr>
                        <a:t>THEME</a:t>
                      </a:r>
                      <a:endParaRPr sz="1200" u="none" strike="noStrike" cap="none"/>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214291"/>
                    </a:solidFill>
                  </a:tcPr>
                </a:tc>
                <a:tc>
                  <a:txBody>
                    <a:bodyPr/>
                    <a:lstStyle/>
                    <a:p>
                      <a:pPr marL="0" marR="0" lvl="0" indent="0" algn="ctr" rtl="0">
                        <a:spcBef>
                          <a:spcPts val="0"/>
                        </a:spcBef>
                        <a:spcAft>
                          <a:spcPts val="0"/>
                        </a:spcAft>
                        <a:buClr>
                          <a:srgbClr val="FFFFFF"/>
                        </a:buClr>
                        <a:buSzPts val="1200"/>
                        <a:buFont typeface="Calibri"/>
                        <a:buNone/>
                      </a:pPr>
                      <a:r>
                        <a:rPr lang="en-US" sz="1200" b="1" u="none" strike="noStrike" cap="none">
                          <a:solidFill>
                            <a:srgbClr val="FFFFFF"/>
                          </a:solidFill>
                        </a:rPr>
                        <a:t>FRAMEWORK PHASE</a:t>
                      </a:r>
                      <a:endParaRPr sz="1200" u="none" strike="noStrike" cap="none"/>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214291"/>
                    </a:solidFill>
                  </a:tcPr>
                </a:tc>
                <a:tc>
                  <a:txBody>
                    <a:bodyPr/>
                    <a:lstStyle/>
                    <a:p>
                      <a:pPr marL="0" marR="0" lvl="0" indent="0" algn="ctr" rtl="0">
                        <a:spcBef>
                          <a:spcPts val="0"/>
                        </a:spcBef>
                        <a:spcAft>
                          <a:spcPts val="0"/>
                        </a:spcAft>
                        <a:buClr>
                          <a:srgbClr val="FFFFFF"/>
                        </a:buClr>
                        <a:buSzPts val="1200"/>
                        <a:buFont typeface="Calibri"/>
                        <a:buNone/>
                      </a:pPr>
                      <a:r>
                        <a:rPr lang="en-US" sz="1200" b="1" u="none" strike="noStrike" cap="none">
                          <a:solidFill>
                            <a:srgbClr val="FFFFFF"/>
                          </a:solidFill>
                        </a:rPr>
                        <a:t>CORE IDEA</a:t>
                      </a:r>
                      <a:endParaRPr sz="1200" u="none" strike="noStrike" cap="none"/>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214291"/>
                    </a:solidFill>
                  </a:tcPr>
                </a:tc>
                <a:extLst>
                  <a:ext uri="{0D108BD9-81ED-4DB2-BD59-A6C34878D82A}">
                    <a16:rowId xmlns:a16="http://schemas.microsoft.com/office/drawing/2014/main" val="10000"/>
                  </a:ext>
                </a:extLst>
              </a:tr>
              <a:tr h="868675">
                <a:tc>
                  <a:txBody>
                    <a:bodyPr/>
                    <a:lstStyle/>
                    <a:p>
                      <a:pPr marL="0" marR="0" lvl="0" indent="0" algn="ctr" rtl="0">
                        <a:spcBef>
                          <a:spcPts val="0"/>
                        </a:spcBef>
                        <a:spcAft>
                          <a:spcPts val="0"/>
                        </a:spcAft>
                        <a:buClr>
                          <a:srgbClr val="FFFFFF"/>
                        </a:buClr>
                        <a:buSzPts val="1250"/>
                        <a:buFont typeface="Calibri"/>
                        <a:buNone/>
                      </a:pPr>
                      <a:r>
                        <a:rPr lang="en-US" sz="1250" b="1" u="none" strike="noStrike" cap="none">
                          <a:solidFill>
                            <a:srgbClr val="FFFFFF"/>
                          </a:solidFill>
                          <a:latin typeface="Calibri"/>
                          <a:ea typeface="Calibri"/>
                          <a:cs typeface="Calibri"/>
                          <a:sym typeface="Calibri"/>
                        </a:rPr>
                        <a:t>DRIP</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16631"/>
                    </a:solidFill>
                  </a:tcPr>
                </a:tc>
                <a:tc>
                  <a:txBody>
                    <a:bodyPr/>
                    <a:lstStyle/>
                    <a:p>
                      <a:pPr marL="0" marR="0" lvl="0" indent="0" algn="l" rtl="0">
                        <a:spcBef>
                          <a:spcPts val="0"/>
                        </a:spcBef>
                        <a:spcAft>
                          <a:spcPts val="0"/>
                        </a:spcAft>
                        <a:buClr>
                          <a:srgbClr val="1B2340"/>
                        </a:buClr>
                        <a:buSzPts val="1250"/>
                        <a:buFont typeface="Calibri"/>
                        <a:buNone/>
                      </a:pPr>
                      <a:r>
                        <a:rPr lang="en-US" sz="1250" u="none" strike="noStrike" cap="none">
                          <a:solidFill>
                            <a:srgbClr val="1B2340"/>
                          </a:solidFill>
                          <a:latin typeface="Calibri"/>
                          <a:ea typeface="Calibri"/>
                          <a:cs typeface="Calibri"/>
                          <a:sym typeface="Calibri"/>
                        </a:rPr>
                        <a:t>Explore — The Economic Puzzle</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250"/>
                        <a:buFont typeface="Calibri"/>
                        <a:buNone/>
                      </a:pPr>
                      <a:r>
                        <a:rPr lang="en-US" sz="1250" u="none" strike="noStrike" cap="none">
                          <a:solidFill>
                            <a:srgbClr val="1B2340"/>
                          </a:solidFill>
                          <a:latin typeface="Calibri"/>
                          <a:ea typeface="Calibri"/>
                          <a:cs typeface="Calibri"/>
                          <a:sym typeface="Calibri"/>
                        </a:rPr>
                        <a:t>Firms set reference points and layered fees that shape what feels like a fair price</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1"/>
                  </a:ext>
                </a:extLst>
              </a:tr>
              <a:tr h="868675">
                <a:tc>
                  <a:txBody>
                    <a:bodyPr/>
                    <a:lstStyle/>
                    <a:p>
                      <a:pPr marL="0" marR="0" lvl="0" indent="0" algn="ctr" rtl="0">
                        <a:spcBef>
                          <a:spcPts val="0"/>
                        </a:spcBef>
                        <a:spcAft>
                          <a:spcPts val="0"/>
                        </a:spcAft>
                        <a:buClr>
                          <a:srgbClr val="FFFFFF"/>
                        </a:buClr>
                        <a:buSzPts val="1250"/>
                        <a:buFont typeface="Calibri"/>
                        <a:buNone/>
                      </a:pPr>
                      <a:r>
                        <a:rPr lang="en-US" sz="1250" b="1" u="none" strike="noStrike" cap="none">
                          <a:solidFill>
                            <a:srgbClr val="FFFFFF"/>
                          </a:solidFill>
                          <a:latin typeface="Calibri"/>
                          <a:ea typeface="Calibri"/>
                          <a:cs typeface="Calibri"/>
                          <a:sym typeface="Calibri"/>
                        </a:rPr>
                        <a:t>DECIDE</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16631"/>
                    </a:solidFill>
                  </a:tcPr>
                </a:tc>
                <a:tc>
                  <a:txBody>
                    <a:bodyPr/>
                    <a:lstStyle/>
                    <a:p>
                      <a:pPr marL="0" marR="0" lvl="0" indent="0" algn="l" rtl="0">
                        <a:spcBef>
                          <a:spcPts val="0"/>
                        </a:spcBef>
                        <a:spcAft>
                          <a:spcPts val="0"/>
                        </a:spcAft>
                        <a:buClr>
                          <a:srgbClr val="1B2340"/>
                        </a:buClr>
                        <a:buSzPts val="1250"/>
                        <a:buFont typeface="Calibri"/>
                        <a:buNone/>
                      </a:pPr>
                      <a:r>
                        <a:rPr lang="en-US" sz="1250" u="none" strike="noStrike" cap="none">
                          <a:solidFill>
                            <a:srgbClr val="1B2340"/>
                          </a:solidFill>
                          <a:latin typeface="Calibri"/>
                          <a:ea typeface="Calibri"/>
                          <a:cs typeface="Calibri"/>
                          <a:sym typeface="Calibri"/>
                        </a:rPr>
                        <a:t>Apply — The Decision Lab</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tc>
                  <a:txBody>
                    <a:bodyPr/>
                    <a:lstStyle/>
                    <a:p>
                      <a:pPr marL="0" marR="0" lvl="0" indent="0" algn="l" rtl="0">
                        <a:spcBef>
                          <a:spcPts val="0"/>
                        </a:spcBef>
                        <a:spcAft>
                          <a:spcPts val="0"/>
                        </a:spcAft>
                        <a:buClr>
                          <a:srgbClr val="1B2340"/>
                        </a:buClr>
                        <a:buSzPts val="1250"/>
                        <a:buFont typeface="Calibri"/>
                        <a:buNone/>
                      </a:pPr>
                      <a:r>
                        <a:rPr lang="en-US" sz="1250" u="none" strike="noStrike" cap="none">
                          <a:solidFill>
                            <a:srgbClr val="1B2340"/>
                          </a:solidFill>
                          <a:latin typeface="Calibri"/>
                          <a:ea typeface="Calibri"/>
                          <a:cs typeface="Calibri"/>
                          <a:sym typeface="Calibri"/>
                        </a:rPr>
                        <a:t>People weigh losses more than gains and tend to stick with defaults</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868675">
                <a:tc>
                  <a:txBody>
                    <a:bodyPr/>
                    <a:lstStyle/>
                    <a:p>
                      <a:pPr marL="0" marR="0" lvl="0" indent="0" algn="ctr" rtl="0">
                        <a:spcBef>
                          <a:spcPts val="0"/>
                        </a:spcBef>
                        <a:spcAft>
                          <a:spcPts val="0"/>
                        </a:spcAft>
                        <a:buClr>
                          <a:srgbClr val="FFFFFF"/>
                        </a:buClr>
                        <a:buSzPts val="1250"/>
                        <a:buFont typeface="Calibri"/>
                        <a:buNone/>
                      </a:pPr>
                      <a:r>
                        <a:rPr lang="en-US" sz="1250" b="1" u="none" strike="noStrike" cap="none">
                          <a:solidFill>
                            <a:srgbClr val="FFFFFF"/>
                          </a:solidFill>
                          <a:latin typeface="Calibri"/>
                          <a:ea typeface="Calibri"/>
                          <a:cs typeface="Calibri"/>
                          <a:sym typeface="Calibri"/>
                        </a:rPr>
                        <a:t>DISCOVER</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F16631"/>
                    </a:solidFill>
                  </a:tcPr>
                </a:tc>
                <a:tc>
                  <a:txBody>
                    <a:bodyPr/>
                    <a:lstStyle/>
                    <a:p>
                      <a:pPr marL="0" marR="0" lvl="0" indent="0" algn="l" rtl="0">
                        <a:spcBef>
                          <a:spcPts val="0"/>
                        </a:spcBef>
                        <a:spcAft>
                          <a:spcPts val="0"/>
                        </a:spcAft>
                        <a:buClr>
                          <a:srgbClr val="1B2340"/>
                        </a:buClr>
                        <a:buSzPts val="1250"/>
                        <a:buFont typeface="Calibri"/>
                        <a:buNone/>
                      </a:pPr>
                      <a:r>
                        <a:rPr lang="en-US" sz="1250" u="none" strike="noStrike" cap="none">
                          <a:solidFill>
                            <a:srgbClr val="1B2340"/>
                          </a:solidFill>
                          <a:latin typeface="Calibri"/>
                          <a:ea typeface="Calibri"/>
                          <a:cs typeface="Calibri"/>
                          <a:sym typeface="Calibri"/>
                        </a:rPr>
                        <a:t>Decide &amp; Defend — SAC</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tc>
                  <a:txBody>
                    <a:bodyPr/>
                    <a:lstStyle/>
                    <a:p>
                      <a:pPr marL="0" marR="0" lvl="0" indent="0" algn="l" rtl="0">
                        <a:spcBef>
                          <a:spcPts val="0"/>
                        </a:spcBef>
                        <a:spcAft>
                          <a:spcPts val="0"/>
                        </a:spcAft>
                        <a:buClr>
                          <a:srgbClr val="1B2340"/>
                        </a:buClr>
                        <a:buSzPts val="1250"/>
                        <a:buFont typeface="Calibri"/>
                        <a:buNone/>
                      </a:pPr>
                      <a:r>
                        <a:rPr lang="en-US" sz="1250" u="none" strike="noStrike" cap="none">
                          <a:solidFill>
                            <a:srgbClr val="1B2340"/>
                          </a:solidFill>
                          <a:latin typeface="Calibri"/>
                          <a:ea typeface="Calibri"/>
                          <a:cs typeface="Calibri"/>
                          <a:sym typeface="Calibri"/>
                        </a:rPr>
                        <a:t>People value fairness enough to sacrifice their own payoff, and can reason past a single position</a:t>
                      </a:r>
                      <a:endParaRPr sz="1250" u="none" strike="noStrike" cap="none">
                        <a:latin typeface="Calibri"/>
                        <a:ea typeface="Calibri"/>
                        <a:cs typeface="Calibri"/>
                        <a:sym typeface="Calibri"/>
                      </a:endParaRPr>
                    </a:p>
                  </a:txBody>
                  <a:tcPr marL="127000" marR="127000" marT="101600" marB="101600" anchor="ctr">
                    <a:lnL w="9525" cap="flat" cmpd="sng">
                      <a:solidFill>
                        <a:srgbClr val="D8DEEC"/>
                      </a:solidFill>
                      <a:prstDash val="solid"/>
                      <a:round/>
                      <a:headEnd type="none" w="sm" len="sm"/>
                      <a:tailEnd type="none" w="sm" len="sm"/>
                    </a:lnL>
                    <a:lnR w="9525" cap="flat" cmpd="sng">
                      <a:solidFill>
                        <a:srgbClr val="D8DEEC"/>
                      </a:solidFill>
                      <a:prstDash val="solid"/>
                      <a:round/>
                      <a:headEnd type="none" w="sm" len="sm"/>
                      <a:tailEnd type="none" w="sm" len="sm"/>
                    </a:lnR>
                    <a:lnT w="9525" cap="flat" cmpd="sng">
                      <a:solidFill>
                        <a:srgbClr val="D8DEEC"/>
                      </a:solidFill>
                      <a:prstDash val="solid"/>
                      <a:round/>
                      <a:headEnd type="none" w="sm" len="sm"/>
                      <a:tailEnd type="none" w="sm" len="sm"/>
                    </a:lnT>
                    <a:lnB w="9525" cap="flat" cmpd="sng">
                      <a:solidFill>
                        <a:srgbClr val="D8DEEC"/>
                      </a:solidFill>
                      <a:prstDash val="solid"/>
                      <a:round/>
                      <a:headEnd type="none" w="sm" len="sm"/>
                      <a:tailEnd type="none" w="sm" len="sm"/>
                    </a:lnB>
                    <a:solidFill>
                      <a:srgbClr val="EDF1FA"/>
                    </a:solidFill>
                  </a:tcPr>
                </a:tc>
                <a:extLst>
                  <a:ext uri="{0D108BD9-81ED-4DB2-BD59-A6C34878D82A}">
                    <a16:rowId xmlns:a16="http://schemas.microsoft.com/office/drawing/2014/main" val="10003"/>
                  </a:ext>
                </a:extLst>
              </a:tr>
            </a:tbl>
          </a:graphicData>
        </a:graphic>
      </p:graphicFrame>
      <p:sp>
        <p:nvSpPr>
          <p:cNvPr id="1769" name="Google Shape;1769;p112"/>
          <p:cNvSpPr/>
          <p:nvPr/>
        </p:nvSpPr>
        <p:spPr>
          <a:xfrm>
            <a:off x="548640" y="5257800"/>
            <a:ext cx="10607040" cy="7315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1300"/>
              <a:buFont typeface="Calibri"/>
              <a:buNone/>
            </a:pPr>
            <a:r>
              <a:rPr lang="en-US" sz="1300" b="0" i="1" u="none" strike="noStrike" cap="none">
                <a:solidFill>
                  <a:srgbClr val="5B6478"/>
                </a:solidFill>
                <a:latin typeface="Calibri"/>
                <a:ea typeface="Calibri"/>
                <a:cs typeface="Calibri"/>
                <a:sym typeface="Calibri"/>
              </a:rPr>
              <a:t>Every theme returns to the same throughline: Econs decide with cost-benefit math alone; Humans — our real students, and their real customers — are also shaped by anchors, defaults, and fairness.</a:t>
            </a:r>
            <a:endParaRPr sz="1300" b="0" i="0" u="none" strike="noStrike" cap="none">
              <a:solidFill>
                <a:schemeClr val="dk1"/>
              </a:solidFill>
              <a:latin typeface="Calibri"/>
              <a:ea typeface="Calibri"/>
              <a:cs typeface="Calibri"/>
              <a:sym typeface="Calibri"/>
            </a:endParaRPr>
          </a:p>
        </p:txBody>
      </p:sp>
      <p:sp>
        <p:nvSpPr>
          <p:cNvPr id="1770" name="Google Shape;1770;p112"/>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771" name="Google Shape;1771;p112"/>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39</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6"/>
        <p:cNvGrpSpPr/>
        <p:nvPr/>
      </p:nvGrpSpPr>
      <p:grpSpPr>
        <a:xfrm>
          <a:off x="0" y="0"/>
          <a:ext cx="0" cy="0"/>
          <a:chOff x="0" y="0"/>
          <a:chExt cx="0" cy="0"/>
        </a:xfrm>
      </p:grpSpPr>
      <p:sp>
        <p:nvSpPr>
          <p:cNvPr id="1777" name="Google Shape;1777;p113"/>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TAKE IT BACK TO YOUR CLASSROOM</a:t>
            </a:r>
            <a:endParaRPr sz="1300" b="0" i="0" u="none" strike="noStrike" cap="none">
              <a:solidFill>
                <a:schemeClr val="dk1"/>
              </a:solidFill>
              <a:latin typeface="Calibri"/>
              <a:ea typeface="Calibri"/>
              <a:cs typeface="Calibri"/>
              <a:sym typeface="Calibri"/>
            </a:endParaRPr>
          </a:p>
        </p:txBody>
      </p:sp>
      <p:sp>
        <p:nvSpPr>
          <p:cNvPr id="1778" name="Google Shape;1778;p113"/>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500"/>
              <a:buFont typeface="Oswald"/>
              <a:buNone/>
            </a:pPr>
            <a:r>
              <a:rPr lang="en-US" sz="2500" b="1" i="0" u="none" strike="noStrike" cap="none">
                <a:solidFill>
                  <a:srgbClr val="1B2340"/>
                </a:solidFill>
                <a:latin typeface="Oswald"/>
                <a:ea typeface="Oswald"/>
                <a:cs typeface="Oswald"/>
                <a:sym typeface="Oswald"/>
              </a:rPr>
              <a:t>How to Access Every Resource We Used</a:t>
            </a:r>
            <a:endParaRPr sz="2500" b="0" i="0" u="none" strike="noStrike" cap="none">
              <a:solidFill>
                <a:schemeClr val="dk1"/>
              </a:solidFill>
              <a:latin typeface="Calibri"/>
              <a:ea typeface="Calibri"/>
              <a:cs typeface="Calibri"/>
              <a:sym typeface="Calibri"/>
            </a:endParaRPr>
          </a:p>
        </p:txBody>
      </p:sp>
      <p:sp>
        <p:nvSpPr>
          <p:cNvPr id="1779" name="Google Shape;1779;p113"/>
          <p:cNvSpPr/>
          <p:nvPr/>
        </p:nvSpPr>
        <p:spPr>
          <a:xfrm>
            <a:off x="548640" y="1691640"/>
            <a:ext cx="10607040" cy="658368"/>
          </a:xfrm>
          <a:prstGeom prst="roundRect">
            <a:avLst>
              <a:gd name="adj" fmla="val 1111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3"/>
          <p:cNvSpPr/>
          <p:nvPr/>
        </p:nvSpPr>
        <p:spPr>
          <a:xfrm>
            <a:off x="731520" y="1865376"/>
            <a:ext cx="310896" cy="310896"/>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1" name="Google Shape;1781;p113" descr="preencoded.png"/>
          <p:cNvPicPr preferRelativeResize="0"/>
          <p:nvPr/>
        </p:nvPicPr>
        <p:blipFill rotWithShape="1">
          <a:blip r:embed="rId3">
            <a:alphaModFix/>
          </a:blip>
          <a:srcRect/>
          <a:stretch/>
        </p:blipFill>
        <p:spPr>
          <a:xfrm>
            <a:off x="804672" y="1938528"/>
            <a:ext cx="164592" cy="164592"/>
          </a:xfrm>
          <a:prstGeom prst="rect">
            <a:avLst/>
          </a:prstGeom>
          <a:noFill/>
          <a:ln>
            <a:noFill/>
          </a:ln>
        </p:spPr>
      </p:pic>
      <p:sp>
        <p:nvSpPr>
          <p:cNvPr id="1782" name="Google Shape;1782;p113"/>
          <p:cNvSpPr/>
          <p:nvPr/>
        </p:nvSpPr>
        <p:spPr>
          <a:xfrm>
            <a:off x="1188720" y="1764792"/>
            <a:ext cx="96926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250"/>
              <a:buFont typeface="Calibri"/>
              <a:buNone/>
            </a:pPr>
            <a:r>
              <a:rPr lang="en-US" sz="1250" b="1" i="0" u="none" strike="noStrike" cap="none">
                <a:solidFill>
                  <a:srgbClr val="1B2340"/>
                </a:solidFill>
                <a:latin typeface="Calibri"/>
                <a:ea typeface="Calibri"/>
                <a:cs typeface="Calibri"/>
                <a:sym typeface="Calibri"/>
              </a:rPr>
              <a:t>Behavioral Economics Collection (all 5 lessons)</a:t>
            </a:r>
            <a:endParaRPr sz="1250" b="0" i="0" u="none" strike="noStrike" cap="none">
              <a:solidFill>
                <a:schemeClr val="dk1"/>
              </a:solidFill>
              <a:latin typeface="Calibri"/>
              <a:ea typeface="Calibri"/>
              <a:cs typeface="Calibri"/>
              <a:sym typeface="Calibri"/>
            </a:endParaRPr>
          </a:p>
        </p:txBody>
      </p:sp>
      <p:sp>
        <p:nvSpPr>
          <p:cNvPr id="1783" name="Google Shape;1783;p113"/>
          <p:cNvSpPr/>
          <p:nvPr/>
        </p:nvSpPr>
        <p:spPr>
          <a:xfrm>
            <a:off x="1188720" y="2039112"/>
            <a:ext cx="969264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000"/>
              <a:buFont typeface="Calibri"/>
              <a:buNone/>
            </a:pPr>
            <a:r>
              <a:rPr lang="en-US" sz="1000" b="0" i="0" u="none" strike="noStrike" cap="none">
                <a:solidFill>
                  <a:srgbClr val="214291"/>
                </a:solidFill>
                <a:latin typeface="Calibri"/>
                <a:ea typeface="Calibri"/>
                <a:cs typeface="Calibri"/>
                <a:sym typeface="Calibri"/>
              </a:rPr>
              <a:t>econedlink.org/resources/collection/behavioral-economics</a:t>
            </a:r>
            <a:endParaRPr sz="1000" b="0" i="0" u="none" strike="noStrike" cap="none">
              <a:solidFill>
                <a:schemeClr val="dk1"/>
              </a:solidFill>
              <a:latin typeface="Calibri"/>
              <a:ea typeface="Calibri"/>
              <a:cs typeface="Calibri"/>
              <a:sym typeface="Calibri"/>
            </a:endParaRPr>
          </a:p>
        </p:txBody>
      </p:sp>
      <p:sp>
        <p:nvSpPr>
          <p:cNvPr id="1784" name="Google Shape;1784;p113"/>
          <p:cNvSpPr/>
          <p:nvPr/>
        </p:nvSpPr>
        <p:spPr>
          <a:xfrm>
            <a:off x="731520" y="2523744"/>
            <a:ext cx="310896" cy="310896"/>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5" name="Google Shape;1785;p113" descr="preencoded.png"/>
          <p:cNvPicPr preferRelativeResize="0"/>
          <p:nvPr/>
        </p:nvPicPr>
        <p:blipFill rotWithShape="1">
          <a:blip r:embed="rId3">
            <a:alphaModFix/>
          </a:blip>
          <a:srcRect/>
          <a:stretch/>
        </p:blipFill>
        <p:spPr>
          <a:xfrm>
            <a:off x="804672" y="2596896"/>
            <a:ext cx="164592" cy="164592"/>
          </a:xfrm>
          <a:prstGeom prst="rect">
            <a:avLst/>
          </a:prstGeom>
          <a:noFill/>
          <a:ln>
            <a:noFill/>
          </a:ln>
        </p:spPr>
      </p:pic>
      <p:sp>
        <p:nvSpPr>
          <p:cNvPr id="1786" name="Google Shape;1786;p113"/>
          <p:cNvSpPr/>
          <p:nvPr/>
        </p:nvSpPr>
        <p:spPr>
          <a:xfrm>
            <a:off x="1188720" y="2423160"/>
            <a:ext cx="96926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250"/>
              <a:buFont typeface="Calibri"/>
              <a:buNone/>
            </a:pPr>
            <a:r>
              <a:rPr lang="en-US" sz="1250" b="1" i="0" u="none" strike="noStrike" cap="none">
                <a:solidFill>
                  <a:srgbClr val="1B2340"/>
                </a:solidFill>
                <a:latin typeface="Calibri"/>
                <a:ea typeface="Calibri"/>
                <a:cs typeface="Calibri"/>
                <a:sym typeface="Calibri"/>
              </a:rPr>
              <a:t>Lesson 2 — Negotiating Prices &amp; the Anchoring Effect</a:t>
            </a:r>
            <a:endParaRPr sz="1250" b="0" i="0" u="none" strike="noStrike" cap="none">
              <a:solidFill>
                <a:schemeClr val="dk1"/>
              </a:solidFill>
              <a:latin typeface="Calibri"/>
              <a:ea typeface="Calibri"/>
              <a:cs typeface="Calibri"/>
              <a:sym typeface="Calibri"/>
            </a:endParaRPr>
          </a:p>
        </p:txBody>
      </p:sp>
      <p:sp>
        <p:nvSpPr>
          <p:cNvPr id="1787" name="Google Shape;1787;p113"/>
          <p:cNvSpPr/>
          <p:nvPr/>
        </p:nvSpPr>
        <p:spPr>
          <a:xfrm>
            <a:off x="1188720" y="2697480"/>
            <a:ext cx="969264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000"/>
              <a:buFont typeface="Calibri"/>
              <a:buNone/>
            </a:pPr>
            <a:r>
              <a:rPr lang="en-US" sz="1000" b="0" i="0" u="none" strike="noStrike" cap="none">
                <a:solidFill>
                  <a:srgbClr val="214291"/>
                </a:solidFill>
                <a:latin typeface="Calibri"/>
                <a:ea typeface="Calibri"/>
                <a:cs typeface="Calibri"/>
                <a:sym typeface="Calibri"/>
              </a:rPr>
              <a:t>econedlink.org/resources/behavioral-economics-lesson-two-the-anchoring-effect</a:t>
            </a:r>
            <a:endParaRPr sz="1000" b="0" i="0" u="none" strike="noStrike" cap="none">
              <a:solidFill>
                <a:schemeClr val="dk1"/>
              </a:solidFill>
              <a:latin typeface="Calibri"/>
              <a:ea typeface="Calibri"/>
              <a:cs typeface="Calibri"/>
              <a:sym typeface="Calibri"/>
            </a:endParaRPr>
          </a:p>
        </p:txBody>
      </p:sp>
      <p:sp>
        <p:nvSpPr>
          <p:cNvPr id="1788" name="Google Shape;1788;p113"/>
          <p:cNvSpPr/>
          <p:nvPr/>
        </p:nvSpPr>
        <p:spPr>
          <a:xfrm>
            <a:off x="548640" y="3008376"/>
            <a:ext cx="10607040" cy="658368"/>
          </a:xfrm>
          <a:prstGeom prst="roundRect">
            <a:avLst>
              <a:gd name="adj" fmla="val 1111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3"/>
          <p:cNvSpPr/>
          <p:nvPr/>
        </p:nvSpPr>
        <p:spPr>
          <a:xfrm>
            <a:off x="731520" y="3182112"/>
            <a:ext cx="310896" cy="310896"/>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0" name="Google Shape;1790;p113" descr="preencoded.png"/>
          <p:cNvPicPr preferRelativeResize="0"/>
          <p:nvPr/>
        </p:nvPicPr>
        <p:blipFill rotWithShape="1">
          <a:blip r:embed="rId3">
            <a:alphaModFix/>
          </a:blip>
          <a:srcRect/>
          <a:stretch/>
        </p:blipFill>
        <p:spPr>
          <a:xfrm>
            <a:off x="804672" y="3255264"/>
            <a:ext cx="164592" cy="164592"/>
          </a:xfrm>
          <a:prstGeom prst="rect">
            <a:avLst/>
          </a:prstGeom>
          <a:noFill/>
          <a:ln>
            <a:noFill/>
          </a:ln>
        </p:spPr>
      </p:pic>
      <p:sp>
        <p:nvSpPr>
          <p:cNvPr id="1791" name="Google Shape;1791;p113"/>
          <p:cNvSpPr/>
          <p:nvPr/>
        </p:nvSpPr>
        <p:spPr>
          <a:xfrm>
            <a:off x="1188720" y="3081528"/>
            <a:ext cx="96926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250"/>
              <a:buFont typeface="Calibri"/>
              <a:buNone/>
            </a:pPr>
            <a:r>
              <a:rPr lang="en-US" sz="1250" b="1" i="0" u="none" strike="noStrike" cap="none">
                <a:solidFill>
                  <a:srgbClr val="1B2340"/>
                </a:solidFill>
                <a:latin typeface="Calibri"/>
                <a:ea typeface="Calibri"/>
                <a:cs typeface="Calibri"/>
                <a:sym typeface="Calibri"/>
              </a:rPr>
              <a:t>Lesson 3 — Loss Aversion, Endowment Effects &amp; Default Bias</a:t>
            </a:r>
            <a:endParaRPr sz="1250" b="0" i="0" u="none" strike="noStrike" cap="none">
              <a:solidFill>
                <a:schemeClr val="dk1"/>
              </a:solidFill>
              <a:latin typeface="Calibri"/>
              <a:ea typeface="Calibri"/>
              <a:cs typeface="Calibri"/>
              <a:sym typeface="Calibri"/>
            </a:endParaRPr>
          </a:p>
        </p:txBody>
      </p:sp>
      <p:sp>
        <p:nvSpPr>
          <p:cNvPr id="1792" name="Google Shape;1792;p113"/>
          <p:cNvSpPr/>
          <p:nvPr/>
        </p:nvSpPr>
        <p:spPr>
          <a:xfrm>
            <a:off x="1188720" y="3355848"/>
            <a:ext cx="969264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000"/>
              <a:buFont typeface="Calibri"/>
              <a:buNone/>
            </a:pPr>
            <a:r>
              <a:rPr lang="en-US" sz="1000" b="0" i="0" u="none" strike="noStrike" cap="none">
                <a:solidFill>
                  <a:srgbClr val="214291"/>
                </a:solidFill>
                <a:latin typeface="Calibri"/>
                <a:ea typeface="Calibri"/>
                <a:cs typeface="Calibri"/>
                <a:sym typeface="Calibri"/>
              </a:rPr>
              <a:t>econedlink.org/resources/behavioral-economics-lesson-three-loss-aversion-endowment-effects-and-default-bias</a:t>
            </a:r>
            <a:endParaRPr sz="1000" b="0" i="0" u="none" strike="noStrike" cap="none">
              <a:solidFill>
                <a:schemeClr val="dk1"/>
              </a:solidFill>
              <a:latin typeface="Calibri"/>
              <a:ea typeface="Calibri"/>
              <a:cs typeface="Calibri"/>
              <a:sym typeface="Calibri"/>
            </a:endParaRPr>
          </a:p>
        </p:txBody>
      </p:sp>
      <p:sp>
        <p:nvSpPr>
          <p:cNvPr id="1793" name="Google Shape;1793;p113"/>
          <p:cNvSpPr/>
          <p:nvPr/>
        </p:nvSpPr>
        <p:spPr>
          <a:xfrm>
            <a:off x="731520" y="3840480"/>
            <a:ext cx="310896" cy="310896"/>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4" name="Google Shape;1794;p113" descr="preencoded.png"/>
          <p:cNvPicPr preferRelativeResize="0"/>
          <p:nvPr/>
        </p:nvPicPr>
        <p:blipFill rotWithShape="1">
          <a:blip r:embed="rId3">
            <a:alphaModFix/>
          </a:blip>
          <a:srcRect/>
          <a:stretch/>
        </p:blipFill>
        <p:spPr>
          <a:xfrm>
            <a:off x="804672" y="3913632"/>
            <a:ext cx="164592" cy="164592"/>
          </a:xfrm>
          <a:prstGeom prst="rect">
            <a:avLst/>
          </a:prstGeom>
          <a:noFill/>
          <a:ln>
            <a:noFill/>
          </a:ln>
        </p:spPr>
      </p:pic>
      <p:sp>
        <p:nvSpPr>
          <p:cNvPr id="1795" name="Google Shape;1795;p113"/>
          <p:cNvSpPr/>
          <p:nvPr/>
        </p:nvSpPr>
        <p:spPr>
          <a:xfrm>
            <a:off x="1188720" y="3739896"/>
            <a:ext cx="96926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250"/>
              <a:buFont typeface="Calibri"/>
              <a:buNone/>
            </a:pPr>
            <a:r>
              <a:rPr lang="en-US" sz="1250" b="1" i="0" u="none" strike="noStrike" cap="none">
                <a:solidFill>
                  <a:srgbClr val="1B2340"/>
                </a:solidFill>
                <a:latin typeface="Calibri"/>
                <a:ea typeface="Calibri"/>
                <a:cs typeface="Calibri"/>
                <a:sym typeface="Calibri"/>
              </a:rPr>
              <a:t>Lesson 5 — With “Fairness,” Other Things Matter</a:t>
            </a:r>
            <a:endParaRPr sz="1250" b="0" i="0" u="none" strike="noStrike" cap="none">
              <a:solidFill>
                <a:schemeClr val="dk1"/>
              </a:solidFill>
              <a:latin typeface="Calibri"/>
              <a:ea typeface="Calibri"/>
              <a:cs typeface="Calibri"/>
              <a:sym typeface="Calibri"/>
            </a:endParaRPr>
          </a:p>
        </p:txBody>
      </p:sp>
      <p:sp>
        <p:nvSpPr>
          <p:cNvPr id="1796" name="Google Shape;1796;p113"/>
          <p:cNvSpPr/>
          <p:nvPr/>
        </p:nvSpPr>
        <p:spPr>
          <a:xfrm>
            <a:off x="1188720" y="4014216"/>
            <a:ext cx="969264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000"/>
              <a:buFont typeface="Calibri"/>
              <a:buNone/>
            </a:pPr>
            <a:r>
              <a:rPr lang="en-US" sz="1000" b="0" i="0" u="none" strike="noStrike" cap="none">
                <a:solidFill>
                  <a:srgbClr val="214291"/>
                </a:solidFill>
                <a:latin typeface="Calibri"/>
                <a:ea typeface="Calibri"/>
                <a:cs typeface="Calibri"/>
                <a:sym typeface="Calibri"/>
              </a:rPr>
              <a:t>econedlink.org/resources/behavioral-economics-lesson-five-other-things-matter</a:t>
            </a:r>
            <a:endParaRPr sz="1000" b="0" i="0" u="none" strike="noStrike" cap="none">
              <a:solidFill>
                <a:schemeClr val="dk1"/>
              </a:solidFill>
              <a:latin typeface="Calibri"/>
              <a:ea typeface="Calibri"/>
              <a:cs typeface="Calibri"/>
              <a:sym typeface="Calibri"/>
            </a:endParaRPr>
          </a:p>
        </p:txBody>
      </p:sp>
      <p:sp>
        <p:nvSpPr>
          <p:cNvPr id="1797" name="Google Shape;1797;p113"/>
          <p:cNvSpPr/>
          <p:nvPr/>
        </p:nvSpPr>
        <p:spPr>
          <a:xfrm>
            <a:off x="548640" y="4325112"/>
            <a:ext cx="10607040" cy="658368"/>
          </a:xfrm>
          <a:prstGeom prst="roundRect">
            <a:avLst>
              <a:gd name="adj" fmla="val 1111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3"/>
          <p:cNvSpPr/>
          <p:nvPr/>
        </p:nvSpPr>
        <p:spPr>
          <a:xfrm>
            <a:off x="731520" y="4498848"/>
            <a:ext cx="310896" cy="310896"/>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9" name="Google Shape;1799;p113" descr="preencoded.png"/>
          <p:cNvPicPr preferRelativeResize="0"/>
          <p:nvPr/>
        </p:nvPicPr>
        <p:blipFill rotWithShape="1">
          <a:blip r:embed="rId3">
            <a:alphaModFix/>
          </a:blip>
          <a:srcRect/>
          <a:stretch/>
        </p:blipFill>
        <p:spPr>
          <a:xfrm>
            <a:off x="804672" y="4572000"/>
            <a:ext cx="164592" cy="164592"/>
          </a:xfrm>
          <a:prstGeom prst="rect">
            <a:avLst/>
          </a:prstGeom>
          <a:noFill/>
          <a:ln>
            <a:noFill/>
          </a:ln>
        </p:spPr>
      </p:pic>
      <p:sp>
        <p:nvSpPr>
          <p:cNvPr id="1800" name="Google Shape;1800;p113"/>
          <p:cNvSpPr/>
          <p:nvPr/>
        </p:nvSpPr>
        <p:spPr>
          <a:xfrm>
            <a:off x="1188720" y="4398264"/>
            <a:ext cx="96926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250"/>
              <a:buFont typeface="Calibri"/>
              <a:buNone/>
            </a:pPr>
            <a:r>
              <a:rPr lang="en-US" sz="1250" b="1" i="0" u="none" strike="noStrike" cap="none">
                <a:solidFill>
                  <a:srgbClr val="1B2340"/>
                </a:solidFill>
                <a:latin typeface="Calibri"/>
                <a:ea typeface="Calibri"/>
                <a:cs typeface="Calibri"/>
                <a:sym typeface="Calibri"/>
              </a:rPr>
              <a:t>“Is Oxygen Included?” by Carl Coates</a:t>
            </a:r>
            <a:endParaRPr sz="1250" b="0" i="0" u="none" strike="noStrike" cap="none">
              <a:solidFill>
                <a:schemeClr val="dk1"/>
              </a:solidFill>
              <a:latin typeface="Calibri"/>
              <a:ea typeface="Calibri"/>
              <a:cs typeface="Calibri"/>
              <a:sym typeface="Calibri"/>
            </a:endParaRPr>
          </a:p>
        </p:txBody>
      </p:sp>
      <p:sp>
        <p:nvSpPr>
          <p:cNvPr id="1801" name="Google Shape;1801;p113"/>
          <p:cNvSpPr/>
          <p:nvPr/>
        </p:nvSpPr>
        <p:spPr>
          <a:xfrm>
            <a:off x="1188720" y="4672584"/>
            <a:ext cx="969264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000"/>
              <a:buFont typeface="Calibri"/>
              <a:buNone/>
            </a:pPr>
            <a:r>
              <a:rPr lang="en-US" sz="1000" b="0" i="0" u="none" strike="noStrike" cap="none">
                <a:solidFill>
                  <a:srgbClr val="214291"/>
                </a:solidFill>
                <a:latin typeface="Calibri"/>
                <a:ea typeface="Calibri"/>
                <a:cs typeface="Calibri"/>
                <a:sym typeface="Calibri"/>
              </a:rPr>
              <a:t>econ4everyone.uchicago.edu (Educator Hub)</a:t>
            </a:r>
            <a:endParaRPr sz="1000" b="0" i="0" u="none" strike="noStrike" cap="none">
              <a:solidFill>
                <a:schemeClr val="dk1"/>
              </a:solidFill>
              <a:latin typeface="Calibri"/>
              <a:ea typeface="Calibri"/>
              <a:cs typeface="Calibri"/>
              <a:sym typeface="Calibri"/>
            </a:endParaRPr>
          </a:p>
        </p:txBody>
      </p:sp>
      <p:sp>
        <p:nvSpPr>
          <p:cNvPr id="1802" name="Google Shape;1802;p113"/>
          <p:cNvSpPr/>
          <p:nvPr/>
        </p:nvSpPr>
        <p:spPr>
          <a:xfrm>
            <a:off x="731520" y="5157216"/>
            <a:ext cx="310896" cy="310896"/>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03" name="Google Shape;1803;p113" descr="preencoded.png"/>
          <p:cNvPicPr preferRelativeResize="0"/>
          <p:nvPr/>
        </p:nvPicPr>
        <p:blipFill rotWithShape="1">
          <a:blip r:embed="rId3">
            <a:alphaModFix/>
          </a:blip>
          <a:srcRect/>
          <a:stretch/>
        </p:blipFill>
        <p:spPr>
          <a:xfrm>
            <a:off x="804672" y="5230368"/>
            <a:ext cx="164592" cy="164592"/>
          </a:xfrm>
          <a:prstGeom prst="rect">
            <a:avLst/>
          </a:prstGeom>
          <a:noFill/>
          <a:ln>
            <a:noFill/>
          </a:ln>
        </p:spPr>
      </p:pic>
      <p:sp>
        <p:nvSpPr>
          <p:cNvPr id="1804" name="Google Shape;1804;p113"/>
          <p:cNvSpPr/>
          <p:nvPr/>
        </p:nvSpPr>
        <p:spPr>
          <a:xfrm>
            <a:off x="1188720" y="5056632"/>
            <a:ext cx="9692640" cy="2743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250"/>
              <a:buFont typeface="Calibri"/>
              <a:buNone/>
            </a:pPr>
            <a:r>
              <a:rPr lang="en-US" sz="1250" b="1" i="0" u="none" strike="noStrike" cap="none">
                <a:solidFill>
                  <a:srgbClr val="1B2340"/>
                </a:solidFill>
                <a:latin typeface="Calibri"/>
                <a:ea typeface="Calibri"/>
                <a:cs typeface="Calibri"/>
                <a:sym typeface="Calibri"/>
              </a:rPr>
              <a:t>“The Hidden Forces Behind Your Everyday Decisions” (adapted)</a:t>
            </a:r>
            <a:endParaRPr sz="1250" b="0" i="0" u="none" strike="noStrike" cap="none">
              <a:solidFill>
                <a:schemeClr val="dk1"/>
              </a:solidFill>
              <a:latin typeface="Calibri"/>
              <a:ea typeface="Calibri"/>
              <a:cs typeface="Calibri"/>
              <a:sym typeface="Calibri"/>
            </a:endParaRPr>
          </a:p>
        </p:txBody>
      </p:sp>
      <p:sp>
        <p:nvSpPr>
          <p:cNvPr id="1805" name="Google Shape;1805;p113"/>
          <p:cNvSpPr/>
          <p:nvPr/>
        </p:nvSpPr>
        <p:spPr>
          <a:xfrm>
            <a:off x="1188720" y="5330952"/>
            <a:ext cx="9692640" cy="256032"/>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214291"/>
              </a:buClr>
              <a:buSzPts val="1000"/>
              <a:buFont typeface="Calibri"/>
              <a:buNone/>
            </a:pPr>
            <a:r>
              <a:rPr lang="en-US" sz="1000" b="0" i="0" u="none" strike="noStrike" cap="none">
                <a:solidFill>
                  <a:srgbClr val="214291"/>
                </a:solidFill>
                <a:latin typeface="Calibri"/>
                <a:ea typeface="Calibri"/>
                <a:cs typeface="Calibri"/>
                <a:sym typeface="Calibri"/>
              </a:rPr>
              <a:t>Econ4Everyone-inspired lesson — travel scenarios revised for this session</a:t>
            </a:r>
            <a:endParaRPr sz="1000" b="0" i="0" u="none" strike="noStrike" cap="none">
              <a:solidFill>
                <a:schemeClr val="dk1"/>
              </a:solidFill>
              <a:latin typeface="Calibri"/>
              <a:ea typeface="Calibri"/>
              <a:cs typeface="Calibri"/>
              <a:sym typeface="Calibri"/>
            </a:endParaRPr>
          </a:p>
        </p:txBody>
      </p:sp>
      <p:sp>
        <p:nvSpPr>
          <p:cNvPr id="1806" name="Google Shape;1806;p113"/>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807" name="Google Shape;1807;p113"/>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40</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12"/>
        <p:cNvGrpSpPr/>
        <p:nvPr/>
      </p:nvGrpSpPr>
      <p:grpSpPr>
        <a:xfrm>
          <a:off x="0" y="0"/>
          <a:ext cx="0" cy="0"/>
          <a:chOff x="0" y="0"/>
          <a:chExt cx="0" cy="0"/>
        </a:xfrm>
      </p:grpSpPr>
      <p:sp>
        <p:nvSpPr>
          <p:cNvPr id="1813" name="Google Shape;1813;p114"/>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STANDARDS ALIGNMENT</a:t>
            </a:r>
            <a:endParaRPr sz="1300" b="0" i="0" u="none" strike="noStrike" cap="none">
              <a:solidFill>
                <a:schemeClr val="dk1"/>
              </a:solidFill>
              <a:latin typeface="Calibri"/>
              <a:ea typeface="Calibri"/>
              <a:cs typeface="Calibri"/>
              <a:sym typeface="Calibri"/>
            </a:endParaRPr>
          </a:p>
        </p:txBody>
      </p:sp>
      <p:sp>
        <p:nvSpPr>
          <p:cNvPr id="1814" name="Google Shape;1814;p114"/>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Where This Series Fits the Standards</a:t>
            </a:r>
            <a:endParaRPr sz="2700" b="0" i="0" u="none" strike="noStrike" cap="none">
              <a:solidFill>
                <a:schemeClr val="dk1"/>
              </a:solidFill>
              <a:latin typeface="Calibri"/>
              <a:ea typeface="Calibri"/>
              <a:cs typeface="Calibri"/>
              <a:sym typeface="Calibri"/>
            </a:endParaRPr>
          </a:p>
        </p:txBody>
      </p:sp>
      <p:sp>
        <p:nvSpPr>
          <p:cNvPr id="1815" name="Google Shape;1815;p114"/>
          <p:cNvSpPr/>
          <p:nvPr/>
        </p:nvSpPr>
        <p:spPr>
          <a:xfrm>
            <a:off x="548640" y="182880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14"/>
          <p:cNvSpPr/>
          <p:nvPr/>
        </p:nvSpPr>
        <p:spPr>
          <a:xfrm>
            <a:off x="777240" y="208483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17" name="Google Shape;1817;p114" descr="preencoded.png"/>
          <p:cNvPicPr preferRelativeResize="0"/>
          <p:nvPr/>
        </p:nvPicPr>
        <p:blipFill rotWithShape="1">
          <a:blip r:embed="rId3">
            <a:alphaModFix/>
          </a:blip>
          <a:srcRect/>
          <a:stretch/>
        </p:blipFill>
        <p:spPr>
          <a:xfrm>
            <a:off x="879653" y="2187245"/>
            <a:ext cx="526694" cy="526694"/>
          </a:xfrm>
          <a:prstGeom prst="rect">
            <a:avLst/>
          </a:prstGeom>
          <a:noFill/>
          <a:ln>
            <a:noFill/>
          </a:ln>
        </p:spPr>
      </p:pic>
      <p:sp>
        <p:nvSpPr>
          <p:cNvPr id="1818" name="Google Shape;1818;p114"/>
          <p:cNvSpPr/>
          <p:nvPr/>
        </p:nvSpPr>
        <p:spPr>
          <a:xfrm>
            <a:off x="1691640" y="1956816"/>
            <a:ext cx="92354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National Standards in Economics</a:t>
            </a:r>
            <a:endParaRPr sz="1500" b="0" i="0" u="none" strike="noStrike" cap="none">
              <a:solidFill>
                <a:schemeClr val="dk1"/>
              </a:solidFill>
              <a:latin typeface="Calibri"/>
              <a:ea typeface="Calibri"/>
              <a:cs typeface="Calibri"/>
              <a:sym typeface="Calibri"/>
            </a:endParaRPr>
          </a:p>
        </p:txBody>
      </p:sp>
      <p:sp>
        <p:nvSpPr>
          <p:cNvPr id="1819" name="Google Shape;1819;p114"/>
          <p:cNvSpPr/>
          <p:nvPr/>
        </p:nvSpPr>
        <p:spPr>
          <a:xfrm>
            <a:off x="1691640" y="2331720"/>
            <a:ext cx="9235440" cy="6400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Each lesson maps to specific National Standards in Economics benchmarks, viewable on its EconEdLink resource page.</a:t>
            </a:r>
            <a:endParaRPr sz="1250" b="0" i="0" u="none" strike="noStrike" cap="none">
              <a:solidFill>
                <a:schemeClr val="dk1"/>
              </a:solidFill>
              <a:latin typeface="Calibri"/>
              <a:ea typeface="Calibri"/>
              <a:cs typeface="Calibri"/>
              <a:sym typeface="Calibri"/>
            </a:endParaRPr>
          </a:p>
        </p:txBody>
      </p:sp>
      <p:sp>
        <p:nvSpPr>
          <p:cNvPr id="1820" name="Google Shape;1820;p114"/>
          <p:cNvSpPr/>
          <p:nvPr/>
        </p:nvSpPr>
        <p:spPr>
          <a:xfrm>
            <a:off x="548640" y="324612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4"/>
          <p:cNvSpPr/>
          <p:nvPr/>
        </p:nvSpPr>
        <p:spPr>
          <a:xfrm>
            <a:off x="777240" y="350215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2" name="Google Shape;1822;p114" descr="preencoded.png"/>
          <p:cNvPicPr preferRelativeResize="0"/>
          <p:nvPr/>
        </p:nvPicPr>
        <p:blipFill rotWithShape="1">
          <a:blip r:embed="rId4">
            <a:alphaModFix/>
          </a:blip>
          <a:srcRect/>
          <a:stretch/>
        </p:blipFill>
        <p:spPr>
          <a:xfrm>
            <a:off x="879653" y="3604565"/>
            <a:ext cx="526694" cy="526694"/>
          </a:xfrm>
          <a:prstGeom prst="rect">
            <a:avLst/>
          </a:prstGeom>
          <a:noFill/>
          <a:ln>
            <a:noFill/>
          </a:ln>
        </p:spPr>
      </p:pic>
      <p:sp>
        <p:nvSpPr>
          <p:cNvPr id="1823" name="Google Shape;1823;p114"/>
          <p:cNvSpPr/>
          <p:nvPr/>
        </p:nvSpPr>
        <p:spPr>
          <a:xfrm>
            <a:off x="1691640" y="3374136"/>
            <a:ext cx="92354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State Standards</a:t>
            </a:r>
            <a:endParaRPr sz="1500" b="0" i="0" u="none" strike="noStrike" cap="none">
              <a:solidFill>
                <a:schemeClr val="dk1"/>
              </a:solidFill>
              <a:latin typeface="Calibri"/>
              <a:ea typeface="Calibri"/>
              <a:cs typeface="Calibri"/>
              <a:sym typeface="Calibri"/>
            </a:endParaRPr>
          </a:p>
        </p:txBody>
      </p:sp>
      <p:sp>
        <p:nvSpPr>
          <p:cNvPr id="1824" name="Google Shape;1824;p114"/>
          <p:cNvSpPr/>
          <p:nvPr/>
        </p:nvSpPr>
        <p:spPr>
          <a:xfrm>
            <a:off x="1691640" y="3749040"/>
            <a:ext cx="9235440" cy="6400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State-standard alignment is listed per lesson on EconEdLink — check your state's tag before assigning.</a:t>
            </a:r>
            <a:endParaRPr sz="1250" b="0" i="0" u="none" strike="noStrike" cap="none">
              <a:solidFill>
                <a:schemeClr val="dk1"/>
              </a:solidFill>
              <a:latin typeface="Calibri"/>
              <a:ea typeface="Calibri"/>
              <a:cs typeface="Calibri"/>
              <a:sym typeface="Calibri"/>
            </a:endParaRPr>
          </a:p>
        </p:txBody>
      </p:sp>
      <p:sp>
        <p:nvSpPr>
          <p:cNvPr id="1825" name="Google Shape;1825;p114"/>
          <p:cNvSpPr/>
          <p:nvPr/>
        </p:nvSpPr>
        <p:spPr>
          <a:xfrm>
            <a:off x="548640" y="4663440"/>
            <a:ext cx="10607040" cy="1234440"/>
          </a:xfrm>
          <a:prstGeom prst="roundRect">
            <a:avLst>
              <a:gd name="adj" fmla="val 5926"/>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4"/>
          <p:cNvSpPr/>
          <p:nvPr/>
        </p:nvSpPr>
        <p:spPr>
          <a:xfrm>
            <a:off x="777240" y="4919472"/>
            <a:ext cx="731520" cy="731520"/>
          </a:xfrm>
          <a:prstGeom prst="ellipse">
            <a:avLst/>
          </a:prstGeom>
          <a:solidFill>
            <a:srgbClr val="2142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7" name="Google Shape;1827;p114" descr="preencoded.png"/>
          <p:cNvPicPr preferRelativeResize="0"/>
          <p:nvPr/>
        </p:nvPicPr>
        <p:blipFill rotWithShape="1">
          <a:blip r:embed="rId5">
            <a:alphaModFix/>
          </a:blip>
          <a:srcRect/>
          <a:stretch/>
        </p:blipFill>
        <p:spPr>
          <a:xfrm>
            <a:off x="879653" y="5021885"/>
            <a:ext cx="526694" cy="526694"/>
          </a:xfrm>
          <a:prstGeom prst="rect">
            <a:avLst/>
          </a:prstGeom>
          <a:noFill/>
          <a:ln>
            <a:noFill/>
          </a:ln>
        </p:spPr>
      </p:pic>
      <p:sp>
        <p:nvSpPr>
          <p:cNvPr id="1828" name="Google Shape;1828;p114"/>
          <p:cNvSpPr/>
          <p:nvPr/>
        </p:nvSpPr>
        <p:spPr>
          <a:xfrm>
            <a:off x="1691640" y="4791456"/>
            <a:ext cx="92354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Common Core</a:t>
            </a:r>
            <a:endParaRPr sz="1500" b="0" i="0" u="none" strike="noStrike" cap="none">
              <a:solidFill>
                <a:schemeClr val="dk1"/>
              </a:solidFill>
              <a:latin typeface="Calibri"/>
              <a:ea typeface="Calibri"/>
              <a:cs typeface="Calibri"/>
              <a:sym typeface="Calibri"/>
            </a:endParaRPr>
          </a:p>
        </p:txBody>
      </p:sp>
      <p:sp>
        <p:nvSpPr>
          <p:cNvPr id="1829" name="Google Shape;1829;p114"/>
          <p:cNvSpPr/>
          <p:nvPr/>
        </p:nvSpPr>
        <p:spPr>
          <a:xfrm>
            <a:off x="1691640" y="5166360"/>
            <a:ext cx="9235440" cy="64008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250"/>
              <a:buFont typeface="Calibri"/>
              <a:buNone/>
            </a:pPr>
            <a:r>
              <a:rPr lang="en-US" sz="1250" b="0" i="0" u="none" strike="noStrike" cap="none">
                <a:solidFill>
                  <a:srgbClr val="5B6478"/>
                </a:solidFill>
                <a:latin typeface="Calibri"/>
                <a:ea typeface="Calibri"/>
                <a:cs typeface="Calibri"/>
                <a:sym typeface="Calibri"/>
              </a:rPr>
              <a:t>Lesson 2 additionally carries Common Core State Standards alignment for literacy in history/social studies.</a:t>
            </a:r>
            <a:endParaRPr sz="1250" b="0" i="0" u="none" strike="noStrike" cap="none">
              <a:solidFill>
                <a:schemeClr val="dk1"/>
              </a:solidFill>
              <a:latin typeface="Calibri"/>
              <a:ea typeface="Calibri"/>
              <a:cs typeface="Calibri"/>
              <a:sym typeface="Calibri"/>
            </a:endParaRPr>
          </a:p>
        </p:txBody>
      </p:sp>
      <p:sp>
        <p:nvSpPr>
          <p:cNvPr id="1830" name="Google Shape;1830;p114"/>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831" name="Google Shape;1831;p114"/>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41</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36"/>
        <p:cNvGrpSpPr/>
        <p:nvPr/>
      </p:nvGrpSpPr>
      <p:grpSpPr>
        <a:xfrm>
          <a:off x="0" y="0"/>
          <a:ext cx="0" cy="0"/>
          <a:chOff x="0" y="0"/>
          <a:chExt cx="0" cy="0"/>
        </a:xfrm>
      </p:grpSpPr>
      <p:sp>
        <p:nvSpPr>
          <p:cNvPr id="1837" name="Google Shape;1837;p115"/>
          <p:cNvSpPr/>
          <p:nvPr/>
        </p:nvSpPr>
        <p:spPr>
          <a:xfrm>
            <a:off x="548640" y="365760"/>
            <a:ext cx="10058400" cy="36576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F16631"/>
              </a:buClr>
              <a:buSzPts val="1300"/>
              <a:buFont typeface="Calibri"/>
              <a:buNone/>
            </a:pPr>
            <a:r>
              <a:rPr lang="en-US" sz="1300" b="1" i="0" u="none" strike="noStrike" cap="none">
                <a:solidFill>
                  <a:srgbClr val="F16631"/>
                </a:solidFill>
                <a:latin typeface="Calibri"/>
                <a:ea typeface="Calibri"/>
                <a:cs typeface="Calibri"/>
                <a:sym typeface="Calibri"/>
              </a:rPr>
              <a:t>WRAPPING UP THE REQUIRED CONTENT</a:t>
            </a:r>
            <a:endParaRPr sz="1300" b="0" i="0" u="none" strike="noStrike" cap="none">
              <a:solidFill>
                <a:schemeClr val="dk1"/>
              </a:solidFill>
              <a:latin typeface="Calibri"/>
              <a:ea typeface="Calibri"/>
              <a:cs typeface="Calibri"/>
              <a:sym typeface="Calibri"/>
            </a:endParaRPr>
          </a:p>
        </p:txBody>
      </p:sp>
      <p:sp>
        <p:nvSpPr>
          <p:cNvPr id="1838" name="Google Shape;1838;p115"/>
          <p:cNvSpPr/>
          <p:nvPr/>
        </p:nvSpPr>
        <p:spPr>
          <a:xfrm>
            <a:off x="548640" y="694944"/>
            <a:ext cx="10789920" cy="73152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2700"/>
              <a:buFont typeface="Oswald"/>
              <a:buNone/>
            </a:pPr>
            <a:r>
              <a:rPr lang="en-US" sz="2700" b="1" i="0" u="none" strike="noStrike" cap="none">
                <a:solidFill>
                  <a:srgbClr val="1B2340"/>
                </a:solidFill>
                <a:latin typeface="Oswald"/>
                <a:ea typeface="Oswald"/>
                <a:cs typeface="Oswald"/>
                <a:sym typeface="Oswald"/>
              </a:rPr>
              <a:t>Your Certificate &amp; What's Next</a:t>
            </a:r>
            <a:endParaRPr sz="2700" b="0" i="0" u="none" strike="noStrike" cap="none">
              <a:solidFill>
                <a:schemeClr val="dk1"/>
              </a:solidFill>
              <a:latin typeface="Calibri"/>
              <a:ea typeface="Calibri"/>
              <a:cs typeface="Calibri"/>
              <a:sym typeface="Calibri"/>
            </a:endParaRPr>
          </a:p>
        </p:txBody>
      </p:sp>
      <p:sp>
        <p:nvSpPr>
          <p:cNvPr id="1839" name="Google Shape;1839;p115"/>
          <p:cNvSpPr/>
          <p:nvPr/>
        </p:nvSpPr>
        <p:spPr>
          <a:xfrm>
            <a:off x="548640" y="182880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15"/>
          <p:cNvSpPr/>
          <p:nvPr/>
        </p:nvSpPr>
        <p:spPr>
          <a:xfrm>
            <a:off x="777240" y="205740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1" name="Google Shape;1841;p115" descr="preencoded.png"/>
          <p:cNvPicPr preferRelativeResize="0"/>
          <p:nvPr/>
        </p:nvPicPr>
        <p:blipFill rotWithShape="1">
          <a:blip r:embed="rId3">
            <a:alphaModFix/>
          </a:blip>
          <a:srcRect/>
          <a:stretch/>
        </p:blipFill>
        <p:spPr>
          <a:xfrm>
            <a:off x="866851" y="2147011"/>
            <a:ext cx="460858" cy="460858"/>
          </a:xfrm>
          <a:prstGeom prst="rect">
            <a:avLst/>
          </a:prstGeom>
          <a:noFill/>
          <a:ln>
            <a:noFill/>
          </a:ln>
        </p:spPr>
      </p:pic>
      <p:sp>
        <p:nvSpPr>
          <p:cNvPr id="1842" name="Google Shape;1842;p115"/>
          <p:cNvSpPr/>
          <p:nvPr/>
        </p:nvSpPr>
        <p:spPr>
          <a:xfrm>
            <a:off x="1554480" y="199339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Certificate of Completion</a:t>
            </a:r>
            <a:endParaRPr sz="1500" b="0" i="0" u="none" strike="noStrike" cap="none">
              <a:solidFill>
                <a:schemeClr val="dk1"/>
              </a:solidFill>
              <a:latin typeface="Calibri"/>
              <a:ea typeface="Calibri"/>
              <a:cs typeface="Calibri"/>
              <a:sym typeface="Calibri"/>
            </a:endParaRPr>
          </a:p>
        </p:txBody>
      </p:sp>
      <p:sp>
        <p:nvSpPr>
          <p:cNvPr id="1843" name="Google Shape;1843;p115"/>
          <p:cNvSpPr/>
          <p:nvPr/>
        </p:nvSpPr>
        <p:spPr>
          <a:xfrm>
            <a:off x="1554480" y="235915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Issued automatically within 24 hours to educators who attended the full live session.</a:t>
            </a:r>
            <a:endParaRPr sz="1150" b="0" i="0" u="none" strike="noStrike" cap="none">
              <a:solidFill>
                <a:schemeClr val="dk1"/>
              </a:solidFill>
              <a:latin typeface="Calibri"/>
              <a:ea typeface="Calibri"/>
              <a:cs typeface="Calibri"/>
              <a:sym typeface="Calibri"/>
            </a:endParaRPr>
          </a:p>
        </p:txBody>
      </p:sp>
      <p:sp>
        <p:nvSpPr>
          <p:cNvPr id="1844" name="Google Shape;1844;p115"/>
          <p:cNvSpPr/>
          <p:nvPr/>
        </p:nvSpPr>
        <p:spPr>
          <a:xfrm>
            <a:off x="6080760" y="182880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15"/>
          <p:cNvSpPr/>
          <p:nvPr/>
        </p:nvSpPr>
        <p:spPr>
          <a:xfrm>
            <a:off x="6309360" y="205740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6" name="Google Shape;1846;p115" descr="preencoded.png"/>
          <p:cNvPicPr preferRelativeResize="0"/>
          <p:nvPr/>
        </p:nvPicPr>
        <p:blipFill rotWithShape="1">
          <a:blip r:embed="rId4">
            <a:alphaModFix/>
          </a:blip>
          <a:srcRect/>
          <a:stretch/>
        </p:blipFill>
        <p:spPr>
          <a:xfrm>
            <a:off x="6398971" y="2147011"/>
            <a:ext cx="460858" cy="460858"/>
          </a:xfrm>
          <a:prstGeom prst="rect">
            <a:avLst/>
          </a:prstGeom>
          <a:noFill/>
          <a:ln>
            <a:noFill/>
          </a:ln>
        </p:spPr>
      </p:pic>
      <p:sp>
        <p:nvSpPr>
          <p:cNvPr id="1847" name="Google Shape;1847;p115"/>
          <p:cNvSpPr/>
          <p:nvPr/>
        </p:nvSpPr>
        <p:spPr>
          <a:xfrm>
            <a:off x="7086600" y="199339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Grading Rubric &amp; Prompts</a:t>
            </a:r>
            <a:endParaRPr sz="1500" b="0" i="0" u="none" strike="noStrike" cap="none">
              <a:solidFill>
                <a:schemeClr val="dk1"/>
              </a:solidFill>
              <a:latin typeface="Calibri"/>
              <a:ea typeface="Calibri"/>
              <a:cs typeface="Calibri"/>
              <a:sym typeface="Calibri"/>
            </a:endParaRPr>
          </a:p>
        </p:txBody>
      </p:sp>
      <p:sp>
        <p:nvSpPr>
          <p:cNvPr id="1848" name="Google Shape;1848;p115"/>
          <p:cNvSpPr/>
          <p:nvPr/>
        </p:nvSpPr>
        <p:spPr>
          <a:xfrm>
            <a:off x="7086600" y="235915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A companion Word document with discussion prompts and a grading rubric for the SAC written close accompanies this deck.</a:t>
            </a:r>
            <a:endParaRPr sz="1150" b="0" i="0" u="none" strike="noStrike" cap="none">
              <a:solidFill>
                <a:schemeClr val="dk1"/>
              </a:solidFill>
              <a:latin typeface="Calibri"/>
              <a:ea typeface="Calibri"/>
              <a:cs typeface="Calibri"/>
              <a:sym typeface="Calibri"/>
            </a:endParaRPr>
          </a:p>
        </p:txBody>
      </p:sp>
      <p:sp>
        <p:nvSpPr>
          <p:cNvPr id="1849" name="Google Shape;1849;p115"/>
          <p:cNvSpPr/>
          <p:nvPr/>
        </p:nvSpPr>
        <p:spPr>
          <a:xfrm>
            <a:off x="548640" y="361188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15"/>
          <p:cNvSpPr/>
          <p:nvPr/>
        </p:nvSpPr>
        <p:spPr>
          <a:xfrm>
            <a:off x="777240" y="384048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1" name="Google Shape;1851;p115" descr="preencoded.png"/>
          <p:cNvPicPr preferRelativeResize="0"/>
          <p:nvPr/>
        </p:nvPicPr>
        <p:blipFill rotWithShape="1">
          <a:blip r:embed="rId5">
            <a:alphaModFix/>
          </a:blip>
          <a:srcRect/>
          <a:stretch/>
        </p:blipFill>
        <p:spPr>
          <a:xfrm>
            <a:off x="866851" y="3930091"/>
            <a:ext cx="460858" cy="460858"/>
          </a:xfrm>
          <a:prstGeom prst="rect">
            <a:avLst/>
          </a:prstGeom>
          <a:noFill/>
          <a:ln>
            <a:noFill/>
          </a:ln>
        </p:spPr>
      </p:pic>
      <p:sp>
        <p:nvSpPr>
          <p:cNvPr id="1852" name="Google Shape;1852;p115"/>
          <p:cNvSpPr/>
          <p:nvPr/>
        </p:nvSpPr>
        <p:spPr>
          <a:xfrm>
            <a:off x="1554480" y="377647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Post-Webinar Feedback</a:t>
            </a:r>
            <a:endParaRPr sz="1500" b="0" i="0" u="none" strike="noStrike" cap="none">
              <a:solidFill>
                <a:schemeClr val="dk1"/>
              </a:solidFill>
              <a:latin typeface="Calibri"/>
              <a:ea typeface="Calibri"/>
              <a:cs typeface="Calibri"/>
              <a:sym typeface="Calibri"/>
            </a:endParaRPr>
          </a:p>
        </p:txBody>
      </p:sp>
      <p:sp>
        <p:nvSpPr>
          <p:cNvPr id="1853" name="Google Shape;1853;p115"/>
          <p:cNvSpPr/>
          <p:nvPr/>
        </p:nvSpPr>
        <p:spPr>
          <a:xfrm>
            <a:off x="1554480" y="414223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Watch your inbox for a short survey — your feedback shapes future EconEdLink PD offerings.</a:t>
            </a:r>
            <a:endParaRPr sz="1150" b="0" i="0" u="none" strike="noStrike" cap="none">
              <a:solidFill>
                <a:schemeClr val="dk1"/>
              </a:solidFill>
              <a:latin typeface="Calibri"/>
              <a:ea typeface="Calibri"/>
              <a:cs typeface="Calibri"/>
              <a:sym typeface="Calibri"/>
            </a:endParaRPr>
          </a:p>
        </p:txBody>
      </p:sp>
      <p:sp>
        <p:nvSpPr>
          <p:cNvPr id="1854" name="Google Shape;1854;p115"/>
          <p:cNvSpPr/>
          <p:nvPr/>
        </p:nvSpPr>
        <p:spPr>
          <a:xfrm>
            <a:off x="6080760" y="3611880"/>
            <a:ext cx="5212080" cy="1600200"/>
          </a:xfrm>
          <a:prstGeom prst="roundRect">
            <a:avLst>
              <a:gd name="adj" fmla="val 4571"/>
            </a:avLst>
          </a:prstGeom>
          <a:solidFill>
            <a:srgbClr val="EDF1FA"/>
          </a:solidFill>
          <a:ln>
            <a:noFill/>
          </a:ln>
          <a:effectLst>
            <a:outerShdw blurRad="101600" dist="25400" dir="5400000" algn="bl" rotWithShape="0">
              <a:srgbClr val="1B2340">
                <a:alpha val="7843"/>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15"/>
          <p:cNvSpPr/>
          <p:nvPr/>
        </p:nvSpPr>
        <p:spPr>
          <a:xfrm>
            <a:off x="6309360" y="3840480"/>
            <a:ext cx="640080" cy="64008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6" name="Google Shape;1856;p115" descr="preencoded.png"/>
          <p:cNvPicPr preferRelativeResize="0"/>
          <p:nvPr/>
        </p:nvPicPr>
        <p:blipFill rotWithShape="1">
          <a:blip r:embed="rId6">
            <a:alphaModFix/>
          </a:blip>
          <a:srcRect/>
          <a:stretch/>
        </p:blipFill>
        <p:spPr>
          <a:xfrm>
            <a:off x="6398971" y="3930091"/>
            <a:ext cx="460858" cy="460858"/>
          </a:xfrm>
          <a:prstGeom prst="rect">
            <a:avLst/>
          </a:prstGeom>
          <a:noFill/>
          <a:ln>
            <a:noFill/>
          </a:ln>
        </p:spPr>
      </p:pic>
      <p:sp>
        <p:nvSpPr>
          <p:cNvPr id="1857" name="Google Shape;1857;p115"/>
          <p:cNvSpPr/>
          <p:nvPr/>
        </p:nvSpPr>
        <p:spPr>
          <a:xfrm>
            <a:off x="7086600" y="3776472"/>
            <a:ext cx="3977640" cy="36576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B2340"/>
              </a:buClr>
              <a:buSzPts val="1500"/>
              <a:buFont typeface="Calibri"/>
              <a:buNone/>
            </a:pPr>
            <a:r>
              <a:rPr lang="en-US" sz="1500" b="1" i="0" u="none" strike="noStrike" cap="none">
                <a:solidFill>
                  <a:srgbClr val="1B2340"/>
                </a:solidFill>
                <a:latin typeface="Calibri"/>
                <a:ea typeface="Calibri"/>
                <a:cs typeface="Calibri"/>
                <a:sym typeface="Calibri"/>
              </a:rPr>
              <a:t>Questions Afterward</a:t>
            </a:r>
            <a:endParaRPr sz="1500" b="0" i="0" u="none" strike="noStrike" cap="none">
              <a:solidFill>
                <a:schemeClr val="dk1"/>
              </a:solidFill>
              <a:latin typeface="Calibri"/>
              <a:ea typeface="Calibri"/>
              <a:cs typeface="Calibri"/>
              <a:sym typeface="Calibri"/>
            </a:endParaRPr>
          </a:p>
        </p:txBody>
      </p:sp>
      <p:sp>
        <p:nvSpPr>
          <p:cNvPr id="1858" name="Google Shape;1858;p115"/>
          <p:cNvSpPr/>
          <p:nvPr/>
        </p:nvSpPr>
        <p:spPr>
          <a:xfrm>
            <a:off x="7086600" y="4142232"/>
            <a:ext cx="3977640" cy="10058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478"/>
              </a:buClr>
              <a:buSzPts val="1150"/>
              <a:buFont typeface="Calibri"/>
              <a:buNone/>
            </a:pPr>
            <a:r>
              <a:rPr lang="en-US" sz="1150" b="0" i="0" u="none" strike="noStrike" cap="none">
                <a:solidFill>
                  <a:srgbClr val="5B6478"/>
                </a:solidFill>
                <a:latin typeface="Calibri"/>
                <a:ea typeface="Calibri"/>
                <a:cs typeface="Calibri"/>
                <a:sym typeface="Calibri"/>
              </a:rPr>
              <a:t>Reach out any time with classroom implementation questions or requests for additional resources.</a:t>
            </a:r>
            <a:endParaRPr sz="1150" b="0" i="0" u="none" strike="noStrike" cap="none">
              <a:solidFill>
                <a:schemeClr val="dk1"/>
              </a:solidFill>
              <a:latin typeface="Calibri"/>
              <a:ea typeface="Calibri"/>
              <a:cs typeface="Calibri"/>
              <a:sym typeface="Calibri"/>
            </a:endParaRPr>
          </a:p>
        </p:txBody>
      </p:sp>
      <p:sp>
        <p:nvSpPr>
          <p:cNvPr id="1859" name="Google Shape;1859;p115"/>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860" name="Google Shape;1860;p115"/>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5B6478"/>
              </a:buClr>
              <a:buSzPts val="900"/>
              <a:buFont typeface="Calibri"/>
              <a:buNone/>
            </a:pPr>
            <a:r>
              <a:rPr lang="en-US" sz="900" b="0" i="0" u="none" strike="noStrike" cap="none">
                <a:solidFill>
                  <a:srgbClr val="5B6478"/>
                </a:solidFill>
                <a:latin typeface="Calibri"/>
                <a:ea typeface="Calibri"/>
                <a:cs typeface="Calibri"/>
                <a:sym typeface="Calibri"/>
              </a:rPr>
              <a:t>42</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214291"/>
        </a:solidFill>
        <a:effectLst/>
      </p:bgPr>
    </p:bg>
    <p:spTree>
      <p:nvGrpSpPr>
        <p:cNvPr id="1" name="Shape 1865"/>
        <p:cNvGrpSpPr/>
        <p:nvPr/>
      </p:nvGrpSpPr>
      <p:grpSpPr>
        <a:xfrm>
          <a:off x="0" y="0"/>
          <a:ext cx="0" cy="0"/>
          <a:chOff x="0" y="0"/>
          <a:chExt cx="0" cy="0"/>
        </a:xfrm>
      </p:grpSpPr>
      <p:sp>
        <p:nvSpPr>
          <p:cNvPr id="1866" name="Google Shape;1866;p116"/>
          <p:cNvSpPr/>
          <p:nvPr/>
        </p:nvSpPr>
        <p:spPr>
          <a:xfrm>
            <a:off x="822960" y="1051560"/>
            <a:ext cx="1280160" cy="1280160"/>
          </a:xfrm>
          <a:prstGeom prst="ellipse">
            <a:avLst/>
          </a:prstGeom>
          <a:solidFill>
            <a:srgbClr val="F16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7" name="Google Shape;1867;p116" descr="preencoded.png"/>
          <p:cNvPicPr preferRelativeResize="0"/>
          <p:nvPr/>
        </p:nvPicPr>
        <p:blipFill rotWithShape="1">
          <a:blip r:embed="rId3">
            <a:alphaModFix/>
          </a:blip>
          <a:srcRect/>
          <a:stretch/>
        </p:blipFill>
        <p:spPr>
          <a:xfrm>
            <a:off x="1002182" y="1230782"/>
            <a:ext cx="921715" cy="921715"/>
          </a:xfrm>
          <a:prstGeom prst="rect">
            <a:avLst/>
          </a:prstGeom>
          <a:noFill/>
          <a:ln>
            <a:noFill/>
          </a:ln>
        </p:spPr>
      </p:pic>
      <p:sp>
        <p:nvSpPr>
          <p:cNvPr id="1868" name="Google Shape;1868;p116"/>
          <p:cNvSpPr/>
          <p:nvPr/>
        </p:nvSpPr>
        <p:spPr>
          <a:xfrm>
            <a:off x="822960" y="2514600"/>
            <a:ext cx="9144000" cy="4114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4A017"/>
              </a:buClr>
              <a:buSzPts val="1500"/>
              <a:buFont typeface="Calibri"/>
              <a:buNone/>
            </a:pPr>
            <a:r>
              <a:rPr lang="en-US" sz="1500" b="1" i="0" u="none" strike="noStrike" cap="none">
                <a:solidFill>
                  <a:srgbClr val="D4A017"/>
                </a:solidFill>
                <a:latin typeface="Calibri"/>
                <a:ea typeface="Calibri"/>
                <a:cs typeface="Calibri"/>
                <a:sym typeface="Calibri"/>
              </a:rPr>
              <a:t>A LOOK AHEAD</a:t>
            </a:r>
            <a:endParaRPr sz="1500" b="0" i="0" u="none" strike="noStrike" cap="none">
              <a:solidFill>
                <a:schemeClr val="dk1"/>
              </a:solidFill>
              <a:latin typeface="Calibri"/>
              <a:ea typeface="Calibri"/>
              <a:cs typeface="Calibri"/>
              <a:sym typeface="Calibri"/>
            </a:endParaRPr>
          </a:p>
        </p:txBody>
      </p:sp>
      <p:sp>
        <p:nvSpPr>
          <p:cNvPr id="1869" name="Google Shape;1869;p116"/>
          <p:cNvSpPr/>
          <p:nvPr/>
        </p:nvSpPr>
        <p:spPr>
          <a:xfrm>
            <a:off x="822960" y="2926080"/>
            <a:ext cx="10424160" cy="123444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FFFFFF"/>
              </a:buClr>
              <a:buSzPts val="3700"/>
              <a:buFont typeface="Oswald"/>
              <a:buNone/>
            </a:pPr>
            <a:r>
              <a:rPr lang="en-US" sz="3700" b="1" i="0" u="none" strike="noStrike" cap="none">
                <a:solidFill>
                  <a:srgbClr val="FFFFFF"/>
                </a:solidFill>
                <a:latin typeface="Oswald"/>
                <a:ea typeface="Oswald"/>
                <a:cs typeface="Oswald"/>
                <a:sym typeface="Oswald"/>
              </a:rPr>
              <a:t>Coming 2026–27: Perfect Pairings — Economics in Action</a:t>
            </a:r>
            <a:endParaRPr sz="3700" b="0" i="0" u="none" strike="noStrike" cap="none">
              <a:solidFill>
                <a:schemeClr val="dk1"/>
              </a:solidFill>
              <a:latin typeface="Calibri"/>
              <a:ea typeface="Calibri"/>
              <a:cs typeface="Calibri"/>
              <a:sym typeface="Calibri"/>
            </a:endParaRPr>
          </a:p>
        </p:txBody>
      </p:sp>
      <p:sp>
        <p:nvSpPr>
          <p:cNvPr id="1870" name="Google Shape;1870;p116"/>
          <p:cNvSpPr/>
          <p:nvPr/>
        </p:nvSpPr>
        <p:spPr>
          <a:xfrm>
            <a:off x="822960" y="4206240"/>
            <a:ext cx="9966960" cy="64008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D9E2F5"/>
              </a:buClr>
              <a:buSzPts val="1500"/>
              <a:buFont typeface="Calibri"/>
              <a:buNone/>
            </a:pPr>
            <a:r>
              <a:rPr lang="en-US" sz="1500" b="0" i="0" u="none" strike="noStrike" cap="none">
                <a:solidFill>
                  <a:srgbClr val="D9E2F5"/>
                </a:solidFill>
                <a:latin typeface="Calibri"/>
                <a:ea typeface="Calibri"/>
                <a:cs typeface="Calibri"/>
                <a:sym typeface="Calibri"/>
              </a:rPr>
              <a:t>A monthly lesson series from FEE's Learning Center and the University of Chicago's Econ4Everyone</a:t>
            </a:r>
            <a:endParaRPr sz="1500" b="0" i="0" u="none" strike="noStrike" cap="none">
              <a:solidFill>
                <a:schemeClr val="dk1"/>
              </a:solidFill>
              <a:latin typeface="Calibri"/>
              <a:ea typeface="Calibri"/>
              <a:cs typeface="Calibri"/>
              <a:sym typeface="Calibri"/>
            </a:endParaRPr>
          </a:p>
        </p:txBody>
      </p:sp>
      <p:sp>
        <p:nvSpPr>
          <p:cNvPr id="1871" name="Google Shape;1871;p116"/>
          <p:cNvSpPr/>
          <p:nvPr/>
        </p:nvSpPr>
        <p:spPr>
          <a:xfrm>
            <a:off x="822960" y="4937760"/>
            <a:ext cx="7132320" cy="457200"/>
          </a:xfrm>
          <a:prstGeom prst="roundRect">
            <a:avLst>
              <a:gd name="adj" fmla="val 50000"/>
            </a:avLst>
          </a:prstGeom>
          <a:solidFill>
            <a:srgbClr val="162C63"/>
          </a:solidFill>
          <a:ln w="12700" cap="flat" cmpd="sng">
            <a:solidFill>
              <a:srgbClr val="3E5A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16"/>
          <p:cNvSpPr/>
          <p:nvPr/>
        </p:nvSpPr>
        <p:spPr>
          <a:xfrm>
            <a:off x="1005840" y="4937760"/>
            <a:ext cx="6766560" cy="4572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D4A017"/>
              </a:buClr>
              <a:buSzPts val="1300"/>
              <a:buFont typeface="Calibri"/>
              <a:buNone/>
            </a:pPr>
            <a:r>
              <a:rPr lang="en-US" sz="1300" b="1" i="0" u="none" strike="noStrike" cap="none">
                <a:solidFill>
                  <a:srgbClr val="D4A017"/>
                </a:solidFill>
                <a:latin typeface="Calibri"/>
                <a:ea typeface="Calibri"/>
                <a:cs typeface="Calibri"/>
                <a:sym typeface="Calibri"/>
              </a:rPr>
              <a:t>The lesson you just experienced live is one of these monthly releases</a:t>
            </a:r>
            <a:endParaRPr sz="1300" b="0" i="0" u="none" strike="noStrike" cap="none">
              <a:solidFill>
                <a:schemeClr val="dk1"/>
              </a:solidFill>
              <a:latin typeface="Calibri"/>
              <a:ea typeface="Calibri"/>
              <a:cs typeface="Calibri"/>
              <a:sym typeface="Calibri"/>
            </a:endParaRPr>
          </a:p>
        </p:txBody>
      </p:sp>
      <p:sp>
        <p:nvSpPr>
          <p:cNvPr id="1873" name="Google Shape;1873;p116"/>
          <p:cNvSpPr/>
          <p:nvPr/>
        </p:nvSpPr>
        <p:spPr>
          <a:xfrm>
            <a:off x="457200" y="6473952"/>
            <a:ext cx="9601200" cy="27432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EconEdLink Professional Development Webinar  |  Presented by Joel Miller, Foundation for Economic Education</a:t>
            </a:r>
            <a:endParaRPr sz="900" b="0" i="0" u="none" strike="noStrike" cap="none">
              <a:solidFill>
                <a:schemeClr val="dk1"/>
              </a:solidFill>
              <a:latin typeface="Calibri"/>
              <a:ea typeface="Calibri"/>
              <a:cs typeface="Calibri"/>
              <a:sym typeface="Calibri"/>
            </a:endParaRPr>
          </a:p>
        </p:txBody>
      </p:sp>
      <p:sp>
        <p:nvSpPr>
          <p:cNvPr id="1874" name="Google Shape;1874;p116"/>
          <p:cNvSpPr/>
          <p:nvPr/>
        </p:nvSpPr>
        <p:spPr>
          <a:xfrm>
            <a:off x="11365992" y="6473952"/>
            <a:ext cx="457200" cy="27432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AFC0EA"/>
              </a:buClr>
              <a:buSzPts val="900"/>
              <a:buFont typeface="Calibri"/>
              <a:buNone/>
            </a:pPr>
            <a:r>
              <a:rPr lang="en-US" sz="900" b="0" i="0" u="none" strike="noStrike" cap="none">
                <a:solidFill>
                  <a:srgbClr val="AFC0EA"/>
                </a:solidFill>
                <a:latin typeface="Calibri"/>
                <a:ea typeface="Calibri"/>
                <a:cs typeface="Calibri"/>
                <a:sym typeface="Calibri"/>
              </a:rPr>
              <a:t>43</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20254f2f7cb79c46d5703cd45ea0de03">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33e2acd7f5a83e202fbb847578cccddb"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FBF3E1-3DA8-4C03-96E1-0FA46D577830}">
  <ds:schemaRefs>
    <ds:schemaRef ds:uri="http://schemas.microsoft.com/sharepoint/v3/contenttype/forms"/>
  </ds:schemaRefs>
</ds:datastoreItem>
</file>

<file path=customXml/itemProps2.xml><?xml version="1.0" encoding="utf-8"?>
<ds:datastoreItem xmlns:ds="http://schemas.openxmlformats.org/officeDocument/2006/customXml" ds:itemID="{2E94C12C-9C56-420D-99AD-BEBC529FB77F}">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customXml/itemProps3.xml><?xml version="1.0" encoding="utf-8"?>
<ds:datastoreItem xmlns:ds="http://schemas.openxmlformats.org/officeDocument/2006/customXml" ds:itemID="{3FF453EF-9CF8-4242-A640-DF396B8B0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111</Slides>
  <Notes>111</Notes>
  <HiddenSlides>1</HiddenSlides>
  <ScaleCrop>false</ScaleCrop>
  <HeadingPairs>
    <vt:vector size="4" baseType="variant">
      <vt:variant>
        <vt:lpstr>Theme</vt:lpstr>
      </vt:variant>
      <vt:variant>
        <vt:i4>2</vt:i4>
      </vt:variant>
      <vt:variant>
        <vt:lpstr>Slide Titles</vt:lpstr>
      </vt:variant>
      <vt:variant>
        <vt:i4>111</vt:i4>
      </vt:variant>
    </vt:vector>
  </HeadingPairs>
  <TitlesOfParts>
    <vt:vector size="113" baseType="lpstr">
      <vt:lpstr>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If no one sets the “right” price, why does a Dodgers game cost three times a midweek game, and how does a piece of cardboard reach $1 million?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2026-07-14T15:28:07Z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ies>
</file>