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0" r:id="rId1"/>
    <p:sldMasterId id="2147483711" r:id="rId2"/>
    <p:sldMasterId id="2147483712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753600" cy="7315200"/>
  <p:notesSz cx="6858000" cy="9144000"/>
  <p:embeddedFontLst>
    <p:embeddedFont>
      <p:font typeface="Avenir" panose="02000503020000020003" pitchFamily="2" charset="0"/>
      <p:regular r:id="rId27"/>
      <p:italic r:id="rId28"/>
    </p:embeddedFont>
    <p:embeddedFont>
      <p:font typeface="Inter" panose="02000503000000020004" pitchFamily="2" charset="0"/>
      <p:regular r:id="rId29"/>
      <p:bold r:id="rId30"/>
      <p:italic r:id="rId31"/>
      <p:boldItalic r:id="rId32"/>
    </p:embeddedFont>
    <p:embeddedFont>
      <p:font typeface="Inter Light" panose="02000503000000020004" pitchFamily="2" charset="0"/>
      <p:regular r:id="rId33"/>
      <p:bold r:id="rId34"/>
      <p:italic r:id="rId35"/>
      <p:boldItalic r:id="rId36"/>
    </p:embeddedFont>
    <p:embeddedFont>
      <p:font typeface="Inter SemiBold" panose="02000503000000020004" pitchFamily="2" charset="0"/>
      <p:regular r:id="rId37"/>
      <p:bold r:id="rId38"/>
      <p:italic r:id="rId39"/>
      <p:boldItalic r:id="rId40"/>
    </p:embeddedFont>
    <p:embeddedFont>
      <p:font typeface="Montserrat" pitchFamily="2" charset="77"/>
      <p:regular r:id="rId41"/>
      <p:bold r:id="rId42"/>
      <p:italic r:id="rId43"/>
      <p:boldItalic r:id="rId44"/>
    </p:embeddedFont>
    <p:embeddedFont>
      <p:font typeface="Montserrat Medium" panose="00000600000000000000" pitchFamily="2" charset="77"/>
      <p:regular r:id="rId45"/>
      <p: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6DEDECC-DF23-4B2F-99EA-09C5DD3C45B9}">
  <a:tblStyle styleId="{A6DEDECC-DF23-4B2F-99EA-09C5DD3C45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62"/>
    <p:restoredTop sz="94606"/>
  </p:normalViewPr>
  <p:slideViewPr>
    <p:cSldViewPr snapToGrid="0">
      <p:cViewPr varScale="1">
        <p:scale>
          <a:sx n="111" d="100"/>
          <a:sy n="111" d="100"/>
        </p:scale>
        <p:origin x="2504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3.fntdata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7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f8623253b6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3" name="Google Shape;463;g3f8623253b6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fae57c530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2" name="Google Shape;472;g3fae57c530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a8f5917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4" name="Google Shape;484;g3fa8f5917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f8623253b6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g3f8623253b6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h376e246f79f4ef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7" name="Google Shape;507;h376e246f79f4ef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fa8f5917d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4" name="Google Shape;514;g3fa8f5917d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8623253b6_1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5" name="Google Shape;535;g3f8623253b6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8623253b6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4" name="Google Shape;544;g3f8623253b6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f8623253b6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6" name="Google Shape;556;g3f8623253b6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f8623253b6_1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7" name="Google Shape;567;g3f8623253b6_1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>
          <a:extLst>
            <a:ext uri="{FF2B5EF4-FFF2-40B4-BE49-F238E27FC236}">
              <a16:creationId xmlns:a16="http://schemas.microsoft.com/office/drawing/2014/main" id="{F2F95161-1814-40FE-75D0-BBE4864B7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f8623253b6_1_103:notes">
            <a:extLst>
              <a:ext uri="{FF2B5EF4-FFF2-40B4-BE49-F238E27FC236}">
                <a16:creationId xmlns:a16="http://schemas.microsoft.com/office/drawing/2014/main" id="{B934F23A-6FFE-6272-1615-F57B2E1A6E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6" name="Google Shape;556;g3f8623253b6_1_103:notes">
            <a:extLst>
              <a:ext uri="{FF2B5EF4-FFF2-40B4-BE49-F238E27FC236}">
                <a16:creationId xmlns:a16="http://schemas.microsoft.com/office/drawing/2014/main" id="{4FA4A5BC-E456-8ACC-877E-8B83144C07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5159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f8623253b6_1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2" name="Google Shape;672;g3f8623253b6_1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f862325441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4" name="Google Shape;684;g3f862325441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f8623253b6_1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0" name="Google Shape;700;g3f8623253b6_1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h45f80ae2930456fe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h45f80ae2930456fe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h1208ab8634d6568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3" name="Google Shape;723;h1208ab8634d6568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fb88ec562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Taste the Trade-Off (Plan) </a:t>
            </a:r>
            <a:r>
              <a:rPr lang="en-US" dirty="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Awareness only,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about 60-90 seconds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•"/>
            </a:pP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are, of course, classroom activities and a quiz for the </a:t>
            </a:r>
            <a:r>
              <a:rPr lang="en-US" b="1" dirty="0">
                <a:solidFill>
                  <a:srgbClr val="23306B"/>
                </a:solidFill>
                <a:latin typeface="Montserrat"/>
                <a:ea typeface="Montserrat"/>
                <a:cs typeface="Montserrat"/>
                <a:sym typeface="Montserrat"/>
              </a:rPr>
              <a:t>Strategic Spending License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as well…you’ll find these in the</a:t>
            </a:r>
            <a:r>
              <a:rPr lang="en-US" dirty="0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b="1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PLAN Classroom Guide</a:t>
            </a:r>
            <a:r>
              <a:rPr lang="en-US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r>
              <a:rPr lang="en-US" dirty="0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third of three.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•"/>
            </a:pP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dollars of snacks a week is about $400 a school year. </a:t>
            </a:r>
            <a:r>
              <a:rPr lang="en-US" b="1" dirty="0">
                <a:solidFill>
                  <a:srgbClr val="0000FF"/>
                </a:solidFill>
                <a:latin typeface="Montserrat"/>
                <a:ea typeface="Montserrat"/>
                <a:cs typeface="Montserrat"/>
                <a:sym typeface="Montserrat"/>
              </a:rPr>
              <a:t>The Plan activity helps students see the road ahead.</a:t>
            </a:r>
            <a:endParaRPr b="1" dirty="0">
              <a:solidFill>
                <a:srgbClr val="00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364166"/>
              </a:buClr>
              <a:buSzPts val="1100"/>
              <a:buFont typeface="Montserrat"/>
              <a:buChar char="•"/>
            </a:pPr>
            <a:r>
              <a:rPr lang="en-US" b="1" dirty="0">
                <a:solidFill>
                  <a:srgbClr val="364166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You’ll give your students a realistic weekly budget and ask them to PLAN their spending across everyday wants, saving for a shorter- and then longer term goal…</a:t>
            </a:r>
            <a:endParaRPr b="1" dirty="0">
              <a:solidFill>
                <a:srgbClr val="364166"/>
              </a:solidFill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9845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Montserrat"/>
              <a:buChar char="•"/>
            </a:pP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can assign the Strategic License quiz link for homework, and have students complete the </a:t>
            </a:r>
            <a:r>
              <a:rPr lang="en-US" b="1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Pre-Commitment Form</a:t>
            </a:r>
            <a:r>
              <a:rPr lang="en-US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either also as homework or in class, depending on how much time you have. </a:t>
            </a:r>
            <a:r>
              <a:rPr lang="en-US" b="1" dirty="0">
                <a:solidFill>
                  <a:srgbClr val="358626"/>
                </a:solidFill>
                <a:latin typeface="Montserrat"/>
                <a:ea typeface="Montserrat"/>
                <a:cs typeface="Montserrat"/>
                <a:sym typeface="Montserrat"/>
              </a:rPr>
              <a:t>The Pre-Commitment Form is linked to “Planned Spending is Powerful” in the second navy box.</a:t>
            </a:r>
            <a:endParaRPr b="1" dirty="0">
              <a:solidFill>
                <a:srgbClr val="358626"/>
              </a:solidFill>
            </a:endParaRPr>
          </a:p>
        </p:txBody>
      </p:sp>
      <p:sp>
        <p:nvSpPr>
          <p:cNvPr id="736" name="Google Shape;736;g3fb88ec56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fa8f5917d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762" name="Google Shape;762;g3fa8f5917d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f8623253b6_1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4" name="Google Shape;774;g3f8623253b6_1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3fae57c530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C6448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3" name="Google Shape;793;g3fae57c530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f8623253b6_1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g3f8623253b6_1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h26947eb16a2a5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2" name="Google Shape;812;h26947eb16a2a5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448933" y="1993956"/>
            <a:ext cx="4613100" cy="34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title" idx="2"/>
          </p:nvPr>
        </p:nvSpPr>
        <p:spPr>
          <a:xfrm>
            <a:off x="505973" y="5395200"/>
            <a:ext cx="4305600" cy="16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26"/>
          <p:cNvSpPr>
            <a:spLocks noGrp="1"/>
          </p:cNvSpPr>
          <p:nvPr>
            <p:ph type="pic" idx="3"/>
          </p:nvPr>
        </p:nvSpPr>
        <p:spPr>
          <a:xfrm>
            <a:off x="5375760" y="279893"/>
            <a:ext cx="4165800" cy="61722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165" name="Google Shape;165;p26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77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Divider Slide">
  <p:cSld name="CUSTOM_3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448933" y="1993956"/>
            <a:ext cx="4613100" cy="34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title" idx="2"/>
          </p:nvPr>
        </p:nvSpPr>
        <p:spPr>
          <a:xfrm>
            <a:off x="505973" y="5395200"/>
            <a:ext cx="4305600" cy="16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1" name="Google Shape;171;p27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ion / Mission" type="secHead">
  <p:cSld name="SECTION_HEADER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>
            <a:spLocks noGrp="1"/>
          </p:cNvSpPr>
          <p:nvPr>
            <p:ph type="pic" idx="2"/>
          </p:nvPr>
        </p:nvSpPr>
        <p:spPr>
          <a:xfrm>
            <a:off x="5375760" y="289067"/>
            <a:ext cx="4165800" cy="3269100"/>
          </a:xfrm>
          <a:prstGeom prst="roundRect">
            <a:avLst>
              <a:gd name="adj" fmla="val 2053"/>
            </a:avLst>
          </a:prstGeom>
          <a:noFill/>
          <a:ln>
            <a:noFill/>
          </a:ln>
        </p:spPr>
      </p:sp>
      <p:sp>
        <p:nvSpPr>
          <p:cNvPr id="174" name="Google Shape;174;p28"/>
          <p:cNvSpPr txBox="1">
            <a:spLocks noGrp="1"/>
          </p:cNvSpPr>
          <p:nvPr>
            <p:ph type="body" idx="1"/>
          </p:nvPr>
        </p:nvSpPr>
        <p:spPr>
          <a:xfrm>
            <a:off x="482747" y="2636124"/>
            <a:ext cx="3163200" cy="34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title"/>
          </p:nvPr>
        </p:nvSpPr>
        <p:spPr>
          <a:xfrm>
            <a:off x="482747" y="848782"/>
            <a:ext cx="4548300" cy="19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4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Divider" type="tx">
  <p:cSld name="TITLE_AND_BODY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title"/>
          </p:nvPr>
        </p:nvSpPr>
        <p:spPr>
          <a:xfrm>
            <a:off x="448933" y="2207787"/>
            <a:ext cx="6646800" cy="24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 idx="2"/>
          </p:nvPr>
        </p:nvSpPr>
        <p:spPr>
          <a:xfrm>
            <a:off x="503840" y="4472604"/>
            <a:ext cx="3163200" cy="23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 b="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endParaRPr/>
          </a:p>
        </p:txBody>
      </p:sp>
      <p:sp>
        <p:nvSpPr>
          <p:cNvPr id="180" name="Google Shape;180;p29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77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venue Model" type="twoColTx">
  <p:cSld name="TITLE_AND_TWO_COLUMNS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4" name="Google Shape;184;p30"/>
          <p:cNvSpPr txBox="1">
            <a:spLocks noGrp="1"/>
          </p:cNvSpPr>
          <p:nvPr>
            <p:ph type="title"/>
          </p:nvPr>
        </p:nvSpPr>
        <p:spPr>
          <a:xfrm>
            <a:off x="480907" y="848782"/>
            <a:ext cx="7218900" cy="20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597893" y="5289102"/>
            <a:ext cx="37896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2"/>
          </p:nvPr>
        </p:nvSpPr>
        <p:spPr>
          <a:xfrm>
            <a:off x="4387333" y="5289102"/>
            <a:ext cx="37896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ject Timeline" type="titleOnly">
  <p:cSld name="TITLE_ONLY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89" name="Google Shape;189;p31"/>
          <p:cNvCxnSpPr/>
          <p:nvPr/>
        </p:nvCxnSpPr>
        <p:spPr>
          <a:xfrm rot="10800000">
            <a:off x="598253" y="397369"/>
            <a:ext cx="15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0" name="Google Shape;190;p31"/>
          <p:cNvSpPr txBox="1">
            <a:spLocks noGrp="1"/>
          </p:cNvSpPr>
          <p:nvPr>
            <p:ph type="title"/>
          </p:nvPr>
        </p:nvSpPr>
        <p:spPr>
          <a:xfrm>
            <a:off x="482747" y="848782"/>
            <a:ext cx="7326900" cy="19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191" name="Google Shape;191;p31"/>
          <p:cNvSpPr txBox="1">
            <a:spLocks noGrp="1"/>
          </p:cNvSpPr>
          <p:nvPr>
            <p:ph type="body" idx="1"/>
          </p:nvPr>
        </p:nvSpPr>
        <p:spPr>
          <a:xfrm>
            <a:off x="628773" y="3954951"/>
            <a:ext cx="1750800" cy="24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192" name="Google Shape;192;p31"/>
          <p:cNvSpPr txBox="1">
            <a:spLocks noGrp="1"/>
          </p:cNvSpPr>
          <p:nvPr>
            <p:ph type="body" idx="2"/>
          </p:nvPr>
        </p:nvSpPr>
        <p:spPr>
          <a:xfrm>
            <a:off x="2775307" y="3954951"/>
            <a:ext cx="1750800" cy="24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3"/>
          </p:nvPr>
        </p:nvSpPr>
        <p:spPr>
          <a:xfrm>
            <a:off x="4908213" y="3954951"/>
            <a:ext cx="1750800" cy="24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4"/>
          </p:nvPr>
        </p:nvSpPr>
        <p:spPr>
          <a:xfrm>
            <a:off x="7042987" y="3954951"/>
            <a:ext cx="1750800" cy="24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>
            <a:endParaRPr/>
          </a:p>
        </p:txBody>
      </p:sp>
      <p:sp>
        <p:nvSpPr>
          <p:cNvPr id="195" name="Google Shape;195;p31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6" name="Google Shape;196;p31"/>
          <p:cNvSpPr txBox="1">
            <a:spLocks noGrp="1"/>
          </p:cNvSpPr>
          <p:nvPr>
            <p:ph type="sldNum" idx="5"/>
          </p:nvPr>
        </p:nvSpPr>
        <p:spPr>
          <a:xfrm>
            <a:off x="448930" y="288996"/>
            <a:ext cx="4572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" name="Google Shape;197;p31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">
  <p:cSld name="MAIN_POINT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>
            <a:spLocks noGrp="1"/>
          </p:cNvSpPr>
          <p:nvPr>
            <p:ph type="pic" idx="2"/>
          </p:nvPr>
        </p:nvSpPr>
        <p:spPr>
          <a:xfrm>
            <a:off x="604107" y="2231893"/>
            <a:ext cx="1563900" cy="2233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00" name="Google Shape;200;p32"/>
          <p:cNvSpPr>
            <a:spLocks noGrp="1"/>
          </p:cNvSpPr>
          <p:nvPr>
            <p:ph type="pic" idx="3"/>
          </p:nvPr>
        </p:nvSpPr>
        <p:spPr>
          <a:xfrm>
            <a:off x="2760827" y="2231893"/>
            <a:ext cx="1563900" cy="2233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01" name="Google Shape;201;p32"/>
          <p:cNvSpPr>
            <a:spLocks noGrp="1"/>
          </p:cNvSpPr>
          <p:nvPr>
            <p:ph type="pic" idx="4"/>
          </p:nvPr>
        </p:nvSpPr>
        <p:spPr>
          <a:xfrm>
            <a:off x="4920653" y="2231893"/>
            <a:ext cx="1563900" cy="2233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02" name="Google Shape;202;p32"/>
          <p:cNvSpPr>
            <a:spLocks noGrp="1"/>
          </p:cNvSpPr>
          <p:nvPr>
            <p:ph type="pic" idx="5"/>
          </p:nvPr>
        </p:nvSpPr>
        <p:spPr>
          <a:xfrm>
            <a:off x="7080480" y="2231893"/>
            <a:ext cx="1563900" cy="2233200"/>
          </a:xfrm>
          <a:prstGeom prst="roundRect">
            <a:avLst>
              <a:gd name="adj" fmla="val 6320"/>
            </a:avLst>
          </a:prstGeom>
          <a:noFill/>
          <a:ln>
            <a:noFill/>
          </a:ln>
        </p:spPr>
      </p:sp>
      <p:sp>
        <p:nvSpPr>
          <p:cNvPr id="203" name="Google Shape;203;p32"/>
          <p:cNvSpPr txBox="1">
            <a:spLocks noGrp="1"/>
          </p:cNvSpPr>
          <p:nvPr>
            <p:ph type="title"/>
          </p:nvPr>
        </p:nvSpPr>
        <p:spPr>
          <a:xfrm>
            <a:off x="480907" y="848782"/>
            <a:ext cx="7218900" cy="26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subTitle" idx="1"/>
          </p:nvPr>
        </p:nvSpPr>
        <p:spPr>
          <a:xfrm>
            <a:off x="604107" y="4538276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subTitle" idx="6"/>
          </p:nvPr>
        </p:nvSpPr>
        <p:spPr>
          <a:xfrm>
            <a:off x="2760827" y="4538276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subTitle" idx="7"/>
          </p:nvPr>
        </p:nvSpPr>
        <p:spPr>
          <a:xfrm>
            <a:off x="4920653" y="4538276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subTitle" idx="8"/>
          </p:nvPr>
        </p:nvSpPr>
        <p:spPr>
          <a:xfrm>
            <a:off x="7080480" y="4538276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32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rrent Market / Market Size">
  <p:cSld name="SECTION_TITLE_AND_DESCRIPTION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3"/>
          <p:cNvSpPr txBox="1">
            <a:spLocks noGrp="1"/>
          </p:cNvSpPr>
          <p:nvPr>
            <p:ph type="subTitle" idx="1"/>
          </p:nvPr>
        </p:nvSpPr>
        <p:spPr>
          <a:xfrm>
            <a:off x="720507" y="4346169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body" idx="2"/>
          </p:nvPr>
        </p:nvSpPr>
        <p:spPr>
          <a:xfrm>
            <a:off x="645253" y="5216889"/>
            <a:ext cx="17142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subTitle" idx="3"/>
          </p:nvPr>
        </p:nvSpPr>
        <p:spPr>
          <a:xfrm>
            <a:off x="4144427" y="4346169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33"/>
          <p:cNvSpPr txBox="1">
            <a:spLocks noGrp="1"/>
          </p:cNvSpPr>
          <p:nvPr>
            <p:ph type="body" idx="4"/>
          </p:nvPr>
        </p:nvSpPr>
        <p:spPr>
          <a:xfrm>
            <a:off x="4069173" y="5216889"/>
            <a:ext cx="17142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subTitle" idx="5"/>
          </p:nvPr>
        </p:nvSpPr>
        <p:spPr>
          <a:xfrm>
            <a:off x="7493033" y="4346169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body" idx="6"/>
          </p:nvPr>
        </p:nvSpPr>
        <p:spPr>
          <a:xfrm>
            <a:off x="7417833" y="5216889"/>
            <a:ext cx="17142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16" name="Google Shape;216;p33"/>
          <p:cNvSpPr txBox="1">
            <a:spLocks noGrp="1"/>
          </p:cNvSpPr>
          <p:nvPr>
            <p:ph type="title"/>
          </p:nvPr>
        </p:nvSpPr>
        <p:spPr>
          <a:xfrm>
            <a:off x="480907" y="848782"/>
            <a:ext cx="7218900" cy="18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33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9" name="Google Shape;219;p33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ncial Breakdown">
  <p:cSld name="SECTION_TITLE_AND_DESCRIPTION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>
            <a:spLocks noGrp="1"/>
          </p:cNvSpPr>
          <p:nvPr>
            <p:ph type="subTitle" idx="1"/>
          </p:nvPr>
        </p:nvSpPr>
        <p:spPr>
          <a:xfrm>
            <a:off x="3719013" y="3849884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2" name="Google Shape;222;p34"/>
          <p:cNvSpPr txBox="1">
            <a:spLocks noGrp="1"/>
          </p:cNvSpPr>
          <p:nvPr>
            <p:ph type="body" idx="2"/>
          </p:nvPr>
        </p:nvSpPr>
        <p:spPr>
          <a:xfrm>
            <a:off x="3643813" y="4241529"/>
            <a:ext cx="17142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cxnSp>
        <p:nvCxnSpPr>
          <p:cNvPr id="223" name="Google Shape;223;p34"/>
          <p:cNvCxnSpPr>
            <a:endCxn id="224" idx="2"/>
          </p:cNvCxnSpPr>
          <p:nvPr/>
        </p:nvCxnSpPr>
        <p:spPr>
          <a:xfrm>
            <a:off x="3097753" y="2913354"/>
            <a:ext cx="8235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" name="Google Shape;225;p34"/>
          <p:cNvCxnSpPr/>
          <p:nvPr/>
        </p:nvCxnSpPr>
        <p:spPr>
          <a:xfrm>
            <a:off x="5083652" y="2913374"/>
            <a:ext cx="8235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6" name="Google Shape;226;p34"/>
          <p:cNvCxnSpPr/>
          <p:nvPr/>
        </p:nvCxnSpPr>
        <p:spPr>
          <a:xfrm>
            <a:off x="7078119" y="2913374"/>
            <a:ext cx="8235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4" name="Google Shape;224;p34"/>
          <p:cNvSpPr/>
          <p:nvPr/>
        </p:nvSpPr>
        <p:spPr>
          <a:xfrm>
            <a:off x="3921253" y="2140254"/>
            <a:ext cx="1159500" cy="1546200"/>
          </a:xfrm>
          <a:prstGeom prst="flowChartConnector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5918413" y="2140254"/>
            <a:ext cx="1159500" cy="1546200"/>
          </a:xfrm>
          <a:prstGeom prst="flowChartConnector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8" name="Google Shape;228;p34"/>
          <p:cNvSpPr/>
          <p:nvPr/>
        </p:nvSpPr>
        <p:spPr>
          <a:xfrm>
            <a:off x="7912240" y="2140254"/>
            <a:ext cx="1159500" cy="1546200"/>
          </a:xfrm>
          <a:prstGeom prst="flowChartConnector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9" name="Google Shape;229;p34"/>
          <p:cNvSpPr txBox="1">
            <a:spLocks noGrp="1"/>
          </p:cNvSpPr>
          <p:nvPr>
            <p:ph type="subTitle" idx="3"/>
          </p:nvPr>
        </p:nvSpPr>
        <p:spPr>
          <a:xfrm>
            <a:off x="5716187" y="3849884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4"/>
          </p:nvPr>
        </p:nvSpPr>
        <p:spPr>
          <a:xfrm>
            <a:off x="5640987" y="4241529"/>
            <a:ext cx="17142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34"/>
          <p:cNvSpPr txBox="1">
            <a:spLocks noGrp="1"/>
          </p:cNvSpPr>
          <p:nvPr>
            <p:ph type="subTitle" idx="5"/>
          </p:nvPr>
        </p:nvSpPr>
        <p:spPr>
          <a:xfrm>
            <a:off x="7713360" y="3849884"/>
            <a:ext cx="15639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body" idx="6"/>
          </p:nvPr>
        </p:nvSpPr>
        <p:spPr>
          <a:xfrm>
            <a:off x="7638160" y="4241529"/>
            <a:ext cx="17142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33" name="Google Shape;233;p34"/>
          <p:cNvSpPr/>
          <p:nvPr/>
        </p:nvSpPr>
        <p:spPr>
          <a:xfrm>
            <a:off x="643707" y="3849884"/>
            <a:ext cx="2467800" cy="2010600"/>
          </a:xfrm>
          <a:prstGeom prst="roundRect">
            <a:avLst>
              <a:gd name="adj" fmla="val 7414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>
              <a:solidFill>
                <a:srgbClr val="F6F5EC"/>
              </a:solidFill>
            </a:endParaRPr>
          </a:p>
        </p:txBody>
      </p:sp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480907" y="848782"/>
            <a:ext cx="7218900" cy="20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7"/>
          </p:nvPr>
        </p:nvSpPr>
        <p:spPr>
          <a:xfrm>
            <a:off x="643707" y="3923058"/>
            <a:ext cx="2467800" cy="18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34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8" name="Google Shape;238;p34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/ Graph">
  <p:cSld name="CAPTION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0" name="Google Shape;240;p35"/>
          <p:cNvCxnSpPr/>
          <p:nvPr/>
        </p:nvCxnSpPr>
        <p:spPr>
          <a:xfrm rot="10800000">
            <a:off x="598253" y="397369"/>
            <a:ext cx="15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Google Shape;241;p35"/>
          <p:cNvSpPr txBox="1">
            <a:spLocks noGrp="1"/>
          </p:cNvSpPr>
          <p:nvPr>
            <p:ph type="title"/>
          </p:nvPr>
        </p:nvSpPr>
        <p:spPr>
          <a:xfrm>
            <a:off x="482747" y="848782"/>
            <a:ext cx="4712700" cy="194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242" name="Google Shape;242;p35"/>
          <p:cNvSpPr txBox="1">
            <a:spLocks noGrp="1"/>
          </p:cNvSpPr>
          <p:nvPr>
            <p:ph type="body" idx="1"/>
          </p:nvPr>
        </p:nvSpPr>
        <p:spPr>
          <a:xfrm>
            <a:off x="597893" y="2797191"/>
            <a:ext cx="3426600" cy="295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35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4" name="Google Shape;244;p35"/>
          <p:cNvSpPr txBox="1">
            <a:spLocks noGrp="1"/>
          </p:cNvSpPr>
          <p:nvPr>
            <p:ph type="sldNum" idx="12"/>
          </p:nvPr>
        </p:nvSpPr>
        <p:spPr>
          <a:xfrm>
            <a:off x="448930" y="288996"/>
            <a:ext cx="4572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6" name="Google Shape;246;p35"/>
          <p:cNvSpPr txBox="1">
            <a:spLocks noGrp="1"/>
          </p:cNvSpPr>
          <p:nvPr>
            <p:ph type="sldNum" idx="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Header">
  <p:cSld name="BIG_NUMBER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>
            <a:spLocks noGrp="1"/>
          </p:cNvSpPr>
          <p:nvPr>
            <p:ph type="pic" idx="2"/>
          </p:nvPr>
        </p:nvSpPr>
        <p:spPr>
          <a:xfrm>
            <a:off x="228000" y="834773"/>
            <a:ext cx="9281700" cy="3309600"/>
          </a:xfrm>
          <a:prstGeom prst="roundRect">
            <a:avLst>
              <a:gd name="adj" fmla="val 3913"/>
            </a:avLst>
          </a:prstGeom>
          <a:noFill/>
          <a:ln>
            <a:noFill/>
          </a:ln>
        </p:spPr>
      </p:sp>
      <p:sp>
        <p:nvSpPr>
          <p:cNvPr id="249" name="Google Shape;249;p36"/>
          <p:cNvSpPr txBox="1">
            <a:spLocks noGrp="1"/>
          </p:cNvSpPr>
          <p:nvPr>
            <p:ph type="body" idx="1"/>
          </p:nvPr>
        </p:nvSpPr>
        <p:spPr>
          <a:xfrm>
            <a:off x="5720320" y="4367929"/>
            <a:ext cx="3789600" cy="12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-to-Market Strategy" type="blank">
  <p:cSld name="BLANK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>
            <a:spLocks noGrp="1"/>
          </p:cNvSpPr>
          <p:nvPr>
            <p:ph type="pic" idx="2"/>
          </p:nvPr>
        </p:nvSpPr>
        <p:spPr>
          <a:xfrm>
            <a:off x="6875627" y="891698"/>
            <a:ext cx="2061600" cy="2944200"/>
          </a:xfrm>
          <a:prstGeom prst="roundRect">
            <a:avLst>
              <a:gd name="adj" fmla="val 5387"/>
            </a:avLst>
          </a:prstGeom>
          <a:noFill/>
          <a:ln>
            <a:noFill/>
          </a:ln>
        </p:spPr>
      </p:sp>
      <p:sp>
        <p:nvSpPr>
          <p:cNvPr id="253" name="Google Shape;253;p37"/>
          <p:cNvSpPr>
            <a:spLocks noGrp="1"/>
          </p:cNvSpPr>
          <p:nvPr>
            <p:ph type="pic" idx="3"/>
          </p:nvPr>
        </p:nvSpPr>
        <p:spPr>
          <a:xfrm>
            <a:off x="4490693" y="891698"/>
            <a:ext cx="2061600" cy="2944200"/>
          </a:xfrm>
          <a:prstGeom prst="roundRect">
            <a:avLst>
              <a:gd name="adj" fmla="val 5387"/>
            </a:avLst>
          </a:prstGeom>
          <a:noFill/>
          <a:ln>
            <a:noFill/>
          </a:ln>
        </p:spPr>
      </p:sp>
      <p:sp>
        <p:nvSpPr>
          <p:cNvPr id="254" name="Google Shape;254;p37"/>
          <p:cNvSpPr txBox="1">
            <a:spLocks noGrp="1"/>
          </p:cNvSpPr>
          <p:nvPr>
            <p:ph type="title"/>
          </p:nvPr>
        </p:nvSpPr>
        <p:spPr>
          <a:xfrm>
            <a:off x="480907" y="848782"/>
            <a:ext cx="4355400" cy="26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37"/>
          <p:cNvSpPr txBox="1">
            <a:spLocks noGrp="1"/>
          </p:cNvSpPr>
          <p:nvPr>
            <p:ph type="subTitle" idx="1"/>
          </p:nvPr>
        </p:nvSpPr>
        <p:spPr>
          <a:xfrm>
            <a:off x="4490693" y="3986027"/>
            <a:ext cx="20340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37"/>
          <p:cNvSpPr txBox="1">
            <a:spLocks noGrp="1"/>
          </p:cNvSpPr>
          <p:nvPr>
            <p:ph type="body" idx="4"/>
          </p:nvPr>
        </p:nvSpPr>
        <p:spPr>
          <a:xfrm>
            <a:off x="4490693" y="4894649"/>
            <a:ext cx="1714200" cy="15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37"/>
          <p:cNvSpPr txBox="1">
            <a:spLocks noGrp="1"/>
          </p:cNvSpPr>
          <p:nvPr>
            <p:ph type="subTitle" idx="5"/>
          </p:nvPr>
        </p:nvSpPr>
        <p:spPr>
          <a:xfrm>
            <a:off x="6889547" y="3986027"/>
            <a:ext cx="20340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37"/>
          <p:cNvSpPr txBox="1">
            <a:spLocks noGrp="1"/>
          </p:cNvSpPr>
          <p:nvPr>
            <p:ph type="body" idx="6"/>
          </p:nvPr>
        </p:nvSpPr>
        <p:spPr>
          <a:xfrm>
            <a:off x="6889547" y="4894649"/>
            <a:ext cx="1714200" cy="15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37"/>
          <p:cNvSpPr txBox="1">
            <a:spLocks noGrp="1"/>
          </p:cNvSpPr>
          <p:nvPr>
            <p:ph type="body" idx="7"/>
          </p:nvPr>
        </p:nvSpPr>
        <p:spPr>
          <a:xfrm>
            <a:off x="480907" y="3412302"/>
            <a:ext cx="3251100" cy="30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37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lestones">
  <p:cSld name="TITLE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Google Shape;262;p38"/>
          <p:cNvCxnSpPr/>
          <p:nvPr/>
        </p:nvCxnSpPr>
        <p:spPr>
          <a:xfrm rot="10800000">
            <a:off x="598253" y="397369"/>
            <a:ext cx="15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3" name="Google Shape;263;p38"/>
          <p:cNvSpPr txBox="1">
            <a:spLocks noGrp="1"/>
          </p:cNvSpPr>
          <p:nvPr>
            <p:ph type="title"/>
          </p:nvPr>
        </p:nvSpPr>
        <p:spPr>
          <a:xfrm>
            <a:off x="482747" y="848782"/>
            <a:ext cx="4712700" cy="19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264" name="Google Shape;264;p38"/>
          <p:cNvSpPr txBox="1">
            <a:spLocks noGrp="1"/>
          </p:cNvSpPr>
          <p:nvPr>
            <p:ph type="subTitle" idx="1"/>
          </p:nvPr>
        </p:nvSpPr>
        <p:spPr>
          <a:xfrm>
            <a:off x="499013" y="2641493"/>
            <a:ext cx="22947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265" name="Google Shape;265;p38"/>
          <p:cNvSpPr txBox="1">
            <a:spLocks noGrp="1"/>
          </p:cNvSpPr>
          <p:nvPr>
            <p:ph type="body" idx="2"/>
          </p:nvPr>
        </p:nvSpPr>
        <p:spPr>
          <a:xfrm>
            <a:off x="417733" y="3231040"/>
            <a:ext cx="22947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p38"/>
          <p:cNvSpPr txBox="1">
            <a:spLocks noGrp="1"/>
          </p:cNvSpPr>
          <p:nvPr>
            <p:ph type="subTitle" idx="3"/>
          </p:nvPr>
        </p:nvSpPr>
        <p:spPr>
          <a:xfrm>
            <a:off x="3255947" y="2641493"/>
            <a:ext cx="22947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267" name="Google Shape;267;p38"/>
          <p:cNvSpPr txBox="1">
            <a:spLocks noGrp="1"/>
          </p:cNvSpPr>
          <p:nvPr>
            <p:ph type="body" idx="4"/>
          </p:nvPr>
        </p:nvSpPr>
        <p:spPr>
          <a:xfrm>
            <a:off x="3174667" y="3231040"/>
            <a:ext cx="22947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68" name="Google Shape;268;p38"/>
          <p:cNvSpPr txBox="1">
            <a:spLocks noGrp="1"/>
          </p:cNvSpPr>
          <p:nvPr>
            <p:ph type="subTitle" idx="5"/>
          </p:nvPr>
        </p:nvSpPr>
        <p:spPr>
          <a:xfrm>
            <a:off x="6012880" y="2641493"/>
            <a:ext cx="22947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269" name="Google Shape;269;p38"/>
          <p:cNvSpPr txBox="1">
            <a:spLocks noGrp="1"/>
          </p:cNvSpPr>
          <p:nvPr>
            <p:ph type="body" idx="6"/>
          </p:nvPr>
        </p:nvSpPr>
        <p:spPr>
          <a:xfrm>
            <a:off x="5931600" y="3231040"/>
            <a:ext cx="22947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70" name="Google Shape;270;p38"/>
          <p:cNvSpPr txBox="1">
            <a:spLocks noGrp="1"/>
          </p:cNvSpPr>
          <p:nvPr>
            <p:ph type="subTitle" idx="7"/>
          </p:nvPr>
        </p:nvSpPr>
        <p:spPr>
          <a:xfrm>
            <a:off x="499013" y="4373476"/>
            <a:ext cx="22947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271" name="Google Shape;271;p38"/>
          <p:cNvSpPr txBox="1">
            <a:spLocks noGrp="1"/>
          </p:cNvSpPr>
          <p:nvPr>
            <p:ph type="body" idx="8"/>
          </p:nvPr>
        </p:nvSpPr>
        <p:spPr>
          <a:xfrm>
            <a:off x="417733" y="4963022"/>
            <a:ext cx="22947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72" name="Google Shape;272;p38"/>
          <p:cNvSpPr txBox="1">
            <a:spLocks noGrp="1"/>
          </p:cNvSpPr>
          <p:nvPr>
            <p:ph type="subTitle" idx="9"/>
          </p:nvPr>
        </p:nvSpPr>
        <p:spPr>
          <a:xfrm>
            <a:off x="3255947" y="4373476"/>
            <a:ext cx="22947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273" name="Google Shape;273;p38"/>
          <p:cNvSpPr txBox="1">
            <a:spLocks noGrp="1"/>
          </p:cNvSpPr>
          <p:nvPr>
            <p:ph type="body" idx="13"/>
          </p:nvPr>
        </p:nvSpPr>
        <p:spPr>
          <a:xfrm>
            <a:off x="3174667" y="4963022"/>
            <a:ext cx="22947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74" name="Google Shape;274;p38"/>
          <p:cNvSpPr txBox="1">
            <a:spLocks noGrp="1"/>
          </p:cNvSpPr>
          <p:nvPr>
            <p:ph type="subTitle" idx="14"/>
          </p:nvPr>
        </p:nvSpPr>
        <p:spPr>
          <a:xfrm>
            <a:off x="6012880" y="4373476"/>
            <a:ext cx="2294700" cy="10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275" name="Google Shape;275;p38"/>
          <p:cNvSpPr txBox="1">
            <a:spLocks noGrp="1"/>
          </p:cNvSpPr>
          <p:nvPr>
            <p:ph type="body" idx="15"/>
          </p:nvPr>
        </p:nvSpPr>
        <p:spPr>
          <a:xfrm>
            <a:off x="5931600" y="4963022"/>
            <a:ext cx="22947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76" name="Google Shape;276;p38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7" name="Google Shape;277;p38"/>
          <p:cNvSpPr txBox="1">
            <a:spLocks noGrp="1"/>
          </p:cNvSpPr>
          <p:nvPr>
            <p:ph type="sldNum" idx="12"/>
          </p:nvPr>
        </p:nvSpPr>
        <p:spPr>
          <a:xfrm>
            <a:off x="448930" y="288996"/>
            <a:ext cx="4572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" name="Google Shape;278;p38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9" name="Google Shape;279;p38"/>
          <p:cNvSpPr txBox="1">
            <a:spLocks noGrp="1"/>
          </p:cNvSpPr>
          <p:nvPr>
            <p:ph type="sldNum" idx="16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 / Benefits">
  <p:cSld name="CUSTOM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2" name="Google Shape;282;p39"/>
          <p:cNvCxnSpPr/>
          <p:nvPr/>
        </p:nvCxnSpPr>
        <p:spPr>
          <a:xfrm rot="10800000">
            <a:off x="598253" y="397369"/>
            <a:ext cx="15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3" name="Google Shape;283;p39"/>
          <p:cNvSpPr txBox="1">
            <a:spLocks noGrp="1"/>
          </p:cNvSpPr>
          <p:nvPr>
            <p:ph type="title"/>
          </p:nvPr>
        </p:nvSpPr>
        <p:spPr>
          <a:xfrm>
            <a:off x="482747" y="901120"/>
            <a:ext cx="4218600" cy="18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9pPr>
          </a:lstStyle>
          <a:p>
            <a:endParaRPr/>
          </a:p>
        </p:txBody>
      </p:sp>
      <p:sp>
        <p:nvSpPr>
          <p:cNvPr id="284" name="Google Shape;284;p39"/>
          <p:cNvSpPr txBox="1">
            <a:spLocks noGrp="1"/>
          </p:cNvSpPr>
          <p:nvPr>
            <p:ph type="body" idx="1"/>
          </p:nvPr>
        </p:nvSpPr>
        <p:spPr>
          <a:xfrm>
            <a:off x="597893" y="2797191"/>
            <a:ext cx="3426600" cy="295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285" name="Google Shape;285;p39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6" name="Google Shape;286;p39"/>
          <p:cNvSpPr txBox="1">
            <a:spLocks noGrp="1"/>
          </p:cNvSpPr>
          <p:nvPr>
            <p:ph type="sldNum" idx="2"/>
          </p:nvPr>
        </p:nvSpPr>
        <p:spPr>
          <a:xfrm>
            <a:off x="448930" y="288996"/>
            <a:ext cx="4572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7" name="Google Shape;287;p39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s">
  <p:cSld name="CUSTOM_1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0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e Competition">
  <p:cSld name="CUSTOM_2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"/>
          <p:cNvSpPr>
            <a:spLocks noGrp="1"/>
          </p:cNvSpPr>
          <p:nvPr>
            <p:ph type="pic" idx="2"/>
          </p:nvPr>
        </p:nvSpPr>
        <p:spPr>
          <a:xfrm>
            <a:off x="4282373" y="792711"/>
            <a:ext cx="1465800" cy="20928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292" name="Google Shape;292;p41"/>
          <p:cNvSpPr>
            <a:spLocks noGrp="1"/>
          </p:cNvSpPr>
          <p:nvPr>
            <p:ph type="pic" idx="3"/>
          </p:nvPr>
        </p:nvSpPr>
        <p:spPr>
          <a:xfrm>
            <a:off x="6067813" y="792711"/>
            <a:ext cx="1465800" cy="20928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293" name="Google Shape;293;p41"/>
          <p:cNvSpPr>
            <a:spLocks noGrp="1"/>
          </p:cNvSpPr>
          <p:nvPr>
            <p:ph type="pic" idx="4"/>
          </p:nvPr>
        </p:nvSpPr>
        <p:spPr>
          <a:xfrm>
            <a:off x="7853253" y="792711"/>
            <a:ext cx="1465800" cy="20928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294" name="Google Shape;294;p41"/>
          <p:cNvSpPr>
            <a:spLocks noGrp="1"/>
          </p:cNvSpPr>
          <p:nvPr>
            <p:ph type="pic" idx="5"/>
          </p:nvPr>
        </p:nvSpPr>
        <p:spPr>
          <a:xfrm>
            <a:off x="4282373" y="3761031"/>
            <a:ext cx="1465800" cy="20928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295" name="Google Shape;295;p41"/>
          <p:cNvSpPr>
            <a:spLocks noGrp="1"/>
          </p:cNvSpPr>
          <p:nvPr>
            <p:ph type="pic" idx="6"/>
          </p:nvPr>
        </p:nvSpPr>
        <p:spPr>
          <a:xfrm>
            <a:off x="6067813" y="3761031"/>
            <a:ext cx="1465800" cy="20928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sp>
        <p:nvSpPr>
          <p:cNvPr id="296" name="Google Shape;296;p41"/>
          <p:cNvSpPr>
            <a:spLocks noGrp="1"/>
          </p:cNvSpPr>
          <p:nvPr>
            <p:ph type="pic" idx="7"/>
          </p:nvPr>
        </p:nvSpPr>
        <p:spPr>
          <a:xfrm>
            <a:off x="7853253" y="3761031"/>
            <a:ext cx="1465800" cy="2092800"/>
          </a:xfrm>
          <a:prstGeom prst="roundRect">
            <a:avLst>
              <a:gd name="adj" fmla="val 7582"/>
            </a:avLst>
          </a:prstGeom>
          <a:noFill/>
          <a:ln>
            <a:noFill/>
          </a:ln>
        </p:spPr>
      </p:sp>
      <p:cxnSp>
        <p:nvCxnSpPr>
          <p:cNvPr id="297" name="Google Shape;297;p41"/>
          <p:cNvCxnSpPr/>
          <p:nvPr/>
        </p:nvCxnSpPr>
        <p:spPr>
          <a:xfrm rot="10800000">
            <a:off x="598253" y="397369"/>
            <a:ext cx="159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8" name="Google Shape;298;p41"/>
          <p:cNvSpPr txBox="1">
            <a:spLocks noGrp="1"/>
          </p:cNvSpPr>
          <p:nvPr>
            <p:ph type="title"/>
          </p:nvPr>
        </p:nvSpPr>
        <p:spPr>
          <a:xfrm>
            <a:off x="482747" y="848782"/>
            <a:ext cx="3480000" cy="19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sz="4800" b="1"/>
            </a:lvl9pPr>
          </a:lstStyle>
          <a:p>
            <a:endParaRPr/>
          </a:p>
        </p:txBody>
      </p:sp>
      <p:sp>
        <p:nvSpPr>
          <p:cNvPr id="299" name="Google Shape;299;p41"/>
          <p:cNvSpPr txBox="1">
            <a:spLocks noGrp="1"/>
          </p:cNvSpPr>
          <p:nvPr>
            <p:ph type="subTitle" idx="1"/>
          </p:nvPr>
        </p:nvSpPr>
        <p:spPr>
          <a:xfrm>
            <a:off x="482747" y="2782436"/>
            <a:ext cx="27903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0" name="Google Shape;300;p41"/>
          <p:cNvSpPr txBox="1">
            <a:spLocks noGrp="1"/>
          </p:cNvSpPr>
          <p:nvPr>
            <p:ph type="body" idx="8"/>
          </p:nvPr>
        </p:nvSpPr>
        <p:spPr>
          <a:xfrm>
            <a:off x="499013" y="3674596"/>
            <a:ext cx="3463500" cy="13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>
            <a:endParaRPr/>
          </a:p>
        </p:txBody>
      </p:sp>
      <p:sp>
        <p:nvSpPr>
          <p:cNvPr id="301" name="Google Shape;301;p41"/>
          <p:cNvSpPr txBox="1">
            <a:spLocks noGrp="1"/>
          </p:cNvSpPr>
          <p:nvPr>
            <p:ph type="subTitle" idx="9"/>
          </p:nvPr>
        </p:nvSpPr>
        <p:spPr>
          <a:xfrm>
            <a:off x="4282373" y="2885511"/>
            <a:ext cx="14658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subTitle" idx="13"/>
          </p:nvPr>
        </p:nvSpPr>
        <p:spPr>
          <a:xfrm>
            <a:off x="6067813" y="2885511"/>
            <a:ext cx="14658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3" name="Google Shape;303;p41"/>
          <p:cNvSpPr txBox="1">
            <a:spLocks noGrp="1"/>
          </p:cNvSpPr>
          <p:nvPr>
            <p:ph type="subTitle" idx="14"/>
          </p:nvPr>
        </p:nvSpPr>
        <p:spPr>
          <a:xfrm>
            <a:off x="7853253" y="2885511"/>
            <a:ext cx="14658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4" name="Google Shape;304;p41"/>
          <p:cNvSpPr txBox="1">
            <a:spLocks noGrp="1"/>
          </p:cNvSpPr>
          <p:nvPr>
            <p:ph type="subTitle" idx="15"/>
          </p:nvPr>
        </p:nvSpPr>
        <p:spPr>
          <a:xfrm>
            <a:off x="4282373" y="5785209"/>
            <a:ext cx="14658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5" name="Google Shape;305;p41"/>
          <p:cNvSpPr txBox="1">
            <a:spLocks noGrp="1"/>
          </p:cNvSpPr>
          <p:nvPr>
            <p:ph type="subTitle" idx="16"/>
          </p:nvPr>
        </p:nvSpPr>
        <p:spPr>
          <a:xfrm>
            <a:off x="6067813" y="5785209"/>
            <a:ext cx="14658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6" name="Google Shape;306;p41"/>
          <p:cNvSpPr txBox="1">
            <a:spLocks noGrp="1"/>
          </p:cNvSpPr>
          <p:nvPr>
            <p:ph type="subTitle" idx="17"/>
          </p:nvPr>
        </p:nvSpPr>
        <p:spPr>
          <a:xfrm>
            <a:off x="7853253" y="5785209"/>
            <a:ext cx="1465800" cy="8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>
            <a:endParaRPr/>
          </a:p>
        </p:txBody>
      </p:sp>
      <p:sp>
        <p:nvSpPr>
          <p:cNvPr id="307" name="Google Shape;307;p41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8" name="Google Shape;308;p41"/>
          <p:cNvSpPr txBox="1">
            <a:spLocks noGrp="1"/>
          </p:cNvSpPr>
          <p:nvPr>
            <p:ph type="sldNum" idx="12"/>
          </p:nvPr>
        </p:nvSpPr>
        <p:spPr>
          <a:xfrm>
            <a:off x="448930" y="288996"/>
            <a:ext cx="4572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9" name="Google Shape;309;p41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10" name="Google Shape;310;p41"/>
          <p:cNvSpPr txBox="1">
            <a:spLocks noGrp="1"/>
          </p:cNvSpPr>
          <p:nvPr>
            <p:ph type="sldNum" idx="18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allery">
  <p:cSld name="CUSTOM_1_1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2"/>
          <p:cNvSpPr>
            <a:spLocks noGrp="1"/>
          </p:cNvSpPr>
          <p:nvPr>
            <p:ph type="pic" idx="2"/>
          </p:nvPr>
        </p:nvSpPr>
        <p:spPr>
          <a:xfrm>
            <a:off x="243867" y="842844"/>
            <a:ext cx="23523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13" name="Google Shape;313;p42"/>
          <p:cNvSpPr>
            <a:spLocks noGrp="1"/>
          </p:cNvSpPr>
          <p:nvPr>
            <p:ph type="pic" idx="3"/>
          </p:nvPr>
        </p:nvSpPr>
        <p:spPr>
          <a:xfrm>
            <a:off x="4194053" y="842844"/>
            <a:ext cx="23523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14" name="Google Shape;314;p42"/>
          <p:cNvSpPr>
            <a:spLocks noGrp="1"/>
          </p:cNvSpPr>
          <p:nvPr>
            <p:ph type="pic" idx="4"/>
          </p:nvPr>
        </p:nvSpPr>
        <p:spPr>
          <a:xfrm>
            <a:off x="8144640" y="842844"/>
            <a:ext cx="12108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15" name="Google Shape;315;p42"/>
          <p:cNvSpPr>
            <a:spLocks noGrp="1"/>
          </p:cNvSpPr>
          <p:nvPr>
            <p:ph type="pic" idx="5"/>
          </p:nvPr>
        </p:nvSpPr>
        <p:spPr>
          <a:xfrm>
            <a:off x="2746987" y="843698"/>
            <a:ext cx="777600" cy="7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6" name="Google Shape;316;p42"/>
          <p:cNvSpPr>
            <a:spLocks noGrp="1"/>
          </p:cNvSpPr>
          <p:nvPr>
            <p:ph type="pic" idx="6"/>
          </p:nvPr>
        </p:nvSpPr>
        <p:spPr>
          <a:xfrm>
            <a:off x="6697387" y="843698"/>
            <a:ext cx="777600" cy="7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7" name="Google Shape;317;p42"/>
          <p:cNvSpPr>
            <a:spLocks noGrp="1"/>
          </p:cNvSpPr>
          <p:nvPr>
            <p:ph type="pic" idx="7"/>
          </p:nvPr>
        </p:nvSpPr>
        <p:spPr>
          <a:xfrm>
            <a:off x="243853" y="2793600"/>
            <a:ext cx="777600" cy="7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8" name="Google Shape;318;p42"/>
          <p:cNvSpPr>
            <a:spLocks noGrp="1"/>
          </p:cNvSpPr>
          <p:nvPr>
            <p:ph type="pic" idx="8"/>
          </p:nvPr>
        </p:nvSpPr>
        <p:spPr>
          <a:xfrm>
            <a:off x="1648453" y="2793173"/>
            <a:ext cx="23523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19" name="Google Shape;319;p42"/>
          <p:cNvSpPr>
            <a:spLocks noGrp="1"/>
          </p:cNvSpPr>
          <p:nvPr>
            <p:ph type="pic" idx="9"/>
          </p:nvPr>
        </p:nvSpPr>
        <p:spPr>
          <a:xfrm>
            <a:off x="4194200" y="2793173"/>
            <a:ext cx="12108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20" name="Google Shape;320;p42"/>
          <p:cNvSpPr>
            <a:spLocks noGrp="1"/>
          </p:cNvSpPr>
          <p:nvPr>
            <p:ph type="pic" idx="13"/>
          </p:nvPr>
        </p:nvSpPr>
        <p:spPr>
          <a:xfrm>
            <a:off x="5598813" y="2793173"/>
            <a:ext cx="23523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21" name="Google Shape;321;p42"/>
          <p:cNvSpPr>
            <a:spLocks noGrp="1"/>
          </p:cNvSpPr>
          <p:nvPr>
            <p:ph type="pic" idx="14"/>
          </p:nvPr>
        </p:nvSpPr>
        <p:spPr>
          <a:xfrm>
            <a:off x="8059427" y="2793600"/>
            <a:ext cx="777600" cy="7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2" name="Google Shape;322;p42"/>
          <p:cNvSpPr>
            <a:spLocks noGrp="1"/>
          </p:cNvSpPr>
          <p:nvPr>
            <p:ph type="pic" idx="15"/>
          </p:nvPr>
        </p:nvSpPr>
        <p:spPr>
          <a:xfrm>
            <a:off x="243867" y="4743502"/>
            <a:ext cx="23523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23" name="Google Shape;323;p42"/>
          <p:cNvSpPr>
            <a:spLocks noGrp="1"/>
          </p:cNvSpPr>
          <p:nvPr>
            <p:ph type="pic" idx="16"/>
          </p:nvPr>
        </p:nvSpPr>
        <p:spPr>
          <a:xfrm>
            <a:off x="4194053" y="4743502"/>
            <a:ext cx="23523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24" name="Google Shape;324;p42"/>
          <p:cNvSpPr>
            <a:spLocks noGrp="1"/>
          </p:cNvSpPr>
          <p:nvPr>
            <p:ph type="pic" idx="17"/>
          </p:nvPr>
        </p:nvSpPr>
        <p:spPr>
          <a:xfrm>
            <a:off x="8144640" y="4743502"/>
            <a:ext cx="1210800" cy="1728900"/>
          </a:xfrm>
          <a:prstGeom prst="roundRect">
            <a:avLst>
              <a:gd name="adj" fmla="val 3655"/>
            </a:avLst>
          </a:prstGeom>
          <a:noFill/>
          <a:ln>
            <a:noFill/>
          </a:ln>
        </p:spPr>
      </p:sp>
      <p:sp>
        <p:nvSpPr>
          <p:cNvPr id="325" name="Google Shape;325;p42"/>
          <p:cNvSpPr>
            <a:spLocks noGrp="1"/>
          </p:cNvSpPr>
          <p:nvPr>
            <p:ph type="pic" idx="18"/>
          </p:nvPr>
        </p:nvSpPr>
        <p:spPr>
          <a:xfrm>
            <a:off x="2746987" y="4744356"/>
            <a:ext cx="777600" cy="7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6" name="Google Shape;326;p42"/>
          <p:cNvSpPr>
            <a:spLocks noGrp="1"/>
          </p:cNvSpPr>
          <p:nvPr>
            <p:ph type="pic" idx="19"/>
          </p:nvPr>
        </p:nvSpPr>
        <p:spPr>
          <a:xfrm>
            <a:off x="6697387" y="4744356"/>
            <a:ext cx="777600" cy="77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27" name="Google Shape;327;p42"/>
          <p:cNvSpPr/>
          <p:nvPr/>
        </p:nvSpPr>
        <p:spPr>
          <a:xfrm>
            <a:off x="643707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8" name="Google Shape;328;p42"/>
          <p:cNvSpPr/>
          <p:nvPr/>
        </p:nvSpPr>
        <p:spPr>
          <a:xfrm>
            <a:off x="1754293" y="6755271"/>
            <a:ext cx="819300" cy="2709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9" name="Google Shape;329;p42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4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3"/>
          <p:cNvSpPr txBox="1">
            <a:spLocks noGrp="1"/>
          </p:cNvSpPr>
          <p:nvPr>
            <p:ph type="ctrTitle"/>
          </p:nvPr>
        </p:nvSpPr>
        <p:spPr>
          <a:xfrm>
            <a:off x="332489" y="1058951"/>
            <a:ext cx="9088800" cy="29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2" name="Google Shape;332;p43"/>
          <p:cNvSpPr txBox="1">
            <a:spLocks noGrp="1"/>
          </p:cNvSpPr>
          <p:nvPr>
            <p:ph type="subTitle" idx="1"/>
          </p:nvPr>
        </p:nvSpPr>
        <p:spPr>
          <a:xfrm>
            <a:off x="332480" y="4030756"/>
            <a:ext cx="9088800" cy="11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3" name="Google Shape;333;p43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4"/>
          <p:cNvSpPr txBox="1">
            <a:spLocks noGrp="1"/>
          </p:cNvSpPr>
          <p:nvPr>
            <p:ph type="title"/>
          </p:nvPr>
        </p:nvSpPr>
        <p:spPr>
          <a:xfrm>
            <a:off x="332480" y="3058987"/>
            <a:ext cx="9088800" cy="119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6" name="Google Shape;336;p44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_1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5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45"/>
          <p:cNvSpPr txBox="1">
            <a:spLocks noGrp="1"/>
          </p:cNvSpPr>
          <p:nvPr>
            <p:ph type="body" idx="1"/>
          </p:nvPr>
        </p:nvSpPr>
        <p:spPr>
          <a:xfrm>
            <a:off x="332480" y="1639076"/>
            <a:ext cx="9088800" cy="48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0" name="Google Shape;340;p45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AND_TWO_COLUMNS_1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6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46"/>
          <p:cNvSpPr txBox="1">
            <a:spLocks noGrp="1"/>
          </p:cNvSpPr>
          <p:nvPr>
            <p:ph type="body" idx="1"/>
          </p:nvPr>
        </p:nvSpPr>
        <p:spPr>
          <a:xfrm>
            <a:off x="332480" y="1639076"/>
            <a:ext cx="4266600" cy="48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4" name="Google Shape;344;p46"/>
          <p:cNvSpPr txBox="1">
            <a:spLocks noGrp="1"/>
          </p:cNvSpPr>
          <p:nvPr>
            <p:ph type="body" idx="2"/>
          </p:nvPr>
        </p:nvSpPr>
        <p:spPr>
          <a:xfrm>
            <a:off x="5154560" y="1639076"/>
            <a:ext cx="4266600" cy="48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5" name="Google Shape;345;p46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7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47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8"/>
          <p:cNvSpPr txBox="1">
            <a:spLocks noGrp="1"/>
          </p:cNvSpPr>
          <p:nvPr>
            <p:ph type="title"/>
          </p:nvPr>
        </p:nvSpPr>
        <p:spPr>
          <a:xfrm>
            <a:off x="332480" y="790187"/>
            <a:ext cx="2995200" cy="107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1" name="Google Shape;351;p48"/>
          <p:cNvSpPr txBox="1">
            <a:spLocks noGrp="1"/>
          </p:cNvSpPr>
          <p:nvPr>
            <p:ph type="body" idx="1"/>
          </p:nvPr>
        </p:nvSpPr>
        <p:spPr>
          <a:xfrm>
            <a:off x="332480" y="1976320"/>
            <a:ext cx="2995200" cy="45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52" name="Google Shape;352;p48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 txBox="1">
            <a:spLocks noGrp="1"/>
          </p:cNvSpPr>
          <p:nvPr>
            <p:ph type="title"/>
          </p:nvPr>
        </p:nvSpPr>
        <p:spPr>
          <a:xfrm>
            <a:off x="522933" y="640213"/>
            <a:ext cx="6792300" cy="58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5" name="Google Shape;355;p49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_1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0"/>
          <p:cNvSpPr/>
          <p:nvPr/>
        </p:nvSpPr>
        <p:spPr>
          <a:xfrm>
            <a:off x="4876800" y="-178"/>
            <a:ext cx="4876800" cy="7315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50"/>
          <p:cNvSpPr txBox="1">
            <a:spLocks noGrp="1"/>
          </p:cNvSpPr>
          <p:nvPr>
            <p:ph type="title"/>
          </p:nvPr>
        </p:nvSpPr>
        <p:spPr>
          <a:xfrm>
            <a:off x="283200" y="1753849"/>
            <a:ext cx="4314900" cy="210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50"/>
          <p:cNvSpPr txBox="1">
            <a:spLocks noGrp="1"/>
          </p:cNvSpPr>
          <p:nvPr>
            <p:ph type="subTitle" idx="1"/>
          </p:nvPr>
        </p:nvSpPr>
        <p:spPr>
          <a:xfrm>
            <a:off x="283200" y="3986596"/>
            <a:ext cx="4314900" cy="17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0" name="Google Shape;360;p50"/>
          <p:cNvSpPr txBox="1">
            <a:spLocks noGrp="1"/>
          </p:cNvSpPr>
          <p:nvPr>
            <p:ph type="body" idx="2"/>
          </p:nvPr>
        </p:nvSpPr>
        <p:spPr>
          <a:xfrm>
            <a:off x="5268800" y="1029796"/>
            <a:ext cx="4092600" cy="525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61" name="Google Shape;361;p50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_1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1"/>
          <p:cNvSpPr txBox="1">
            <a:spLocks noGrp="1"/>
          </p:cNvSpPr>
          <p:nvPr>
            <p:ph type="body" idx="1"/>
          </p:nvPr>
        </p:nvSpPr>
        <p:spPr>
          <a:xfrm>
            <a:off x="332480" y="6016818"/>
            <a:ext cx="6398700" cy="86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  <p:sp>
        <p:nvSpPr>
          <p:cNvPr id="364" name="Google Shape;364;p51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_1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2"/>
          <p:cNvSpPr txBox="1">
            <a:spLocks noGrp="1"/>
          </p:cNvSpPr>
          <p:nvPr>
            <p:ph type="title" hasCustomPrompt="1"/>
          </p:nvPr>
        </p:nvSpPr>
        <p:spPr>
          <a:xfrm>
            <a:off x="332480" y="1573156"/>
            <a:ext cx="9088800" cy="279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7" name="Google Shape;367;p52"/>
          <p:cNvSpPr txBox="1">
            <a:spLocks noGrp="1"/>
          </p:cNvSpPr>
          <p:nvPr>
            <p:ph type="body" idx="1"/>
          </p:nvPr>
        </p:nvSpPr>
        <p:spPr>
          <a:xfrm>
            <a:off x="332480" y="4483164"/>
            <a:ext cx="9088800" cy="18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68" name="Google Shape;368;p52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">
  <p:cSld name="BLANK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3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7_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>
            <a:spLocks noGrp="1"/>
          </p:cNvSpPr>
          <p:nvPr>
            <p:ph type="title"/>
          </p:nvPr>
        </p:nvSpPr>
        <p:spPr>
          <a:xfrm>
            <a:off x="722480" y="2606613"/>
            <a:ext cx="3431700" cy="21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4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4" name="Google Shape;374;p54"/>
          <p:cNvSpPr txBox="1">
            <a:spLocks noGrp="1"/>
          </p:cNvSpPr>
          <p:nvPr>
            <p:ph type="subTitle" idx="1"/>
          </p:nvPr>
        </p:nvSpPr>
        <p:spPr>
          <a:xfrm>
            <a:off x="4700427" y="560000"/>
            <a:ext cx="4703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5" name="Google Shape;375;p54"/>
          <p:cNvSpPr txBox="1">
            <a:spLocks noGrp="1"/>
          </p:cNvSpPr>
          <p:nvPr>
            <p:ph type="subTitle" idx="2"/>
          </p:nvPr>
        </p:nvSpPr>
        <p:spPr>
          <a:xfrm>
            <a:off x="4700427" y="1637980"/>
            <a:ext cx="4703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6" name="Google Shape;376;p54"/>
          <p:cNvSpPr txBox="1">
            <a:spLocks noGrp="1"/>
          </p:cNvSpPr>
          <p:nvPr>
            <p:ph type="subTitle" idx="3"/>
          </p:nvPr>
        </p:nvSpPr>
        <p:spPr>
          <a:xfrm>
            <a:off x="4700427" y="4871922"/>
            <a:ext cx="4703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7" name="Google Shape;377;p54"/>
          <p:cNvSpPr txBox="1">
            <a:spLocks noGrp="1"/>
          </p:cNvSpPr>
          <p:nvPr>
            <p:ph type="subTitle" idx="4"/>
          </p:nvPr>
        </p:nvSpPr>
        <p:spPr>
          <a:xfrm>
            <a:off x="4700427" y="2715961"/>
            <a:ext cx="4703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8" name="Google Shape;378;p54"/>
          <p:cNvSpPr txBox="1">
            <a:spLocks noGrp="1"/>
          </p:cNvSpPr>
          <p:nvPr>
            <p:ph type="subTitle" idx="5"/>
          </p:nvPr>
        </p:nvSpPr>
        <p:spPr>
          <a:xfrm>
            <a:off x="4700427" y="5949902"/>
            <a:ext cx="4703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9" name="Google Shape;379;p54"/>
          <p:cNvSpPr txBox="1">
            <a:spLocks noGrp="1"/>
          </p:cNvSpPr>
          <p:nvPr>
            <p:ph type="subTitle" idx="6"/>
          </p:nvPr>
        </p:nvSpPr>
        <p:spPr>
          <a:xfrm>
            <a:off x="4700427" y="3793941"/>
            <a:ext cx="47037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8_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5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55"/>
          <p:cNvSpPr txBox="1">
            <a:spLocks noGrp="1"/>
          </p:cNvSpPr>
          <p:nvPr>
            <p:ph type="body" idx="1"/>
          </p:nvPr>
        </p:nvSpPr>
        <p:spPr>
          <a:xfrm>
            <a:off x="332480" y="1639076"/>
            <a:ext cx="4772400" cy="48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83" name="Google Shape;383;p55"/>
          <p:cNvSpPr>
            <a:spLocks noGrp="1"/>
          </p:cNvSpPr>
          <p:nvPr>
            <p:ph type="pic" idx="2"/>
          </p:nvPr>
        </p:nvSpPr>
        <p:spPr>
          <a:xfrm>
            <a:off x="5324826" y="1639502"/>
            <a:ext cx="4096200" cy="48588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55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_2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6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7" name="Google Shape;387;p56"/>
          <p:cNvSpPr txBox="1">
            <a:spLocks noGrp="1"/>
          </p:cNvSpPr>
          <p:nvPr>
            <p:ph type="title"/>
          </p:nvPr>
        </p:nvSpPr>
        <p:spPr>
          <a:xfrm>
            <a:off x="515387" y="640036"/>
            <a:ext cx="8730600" cy="10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8" name="Google Shape;388;p56"/>
          <p:cNvSpPr txBox="1">
            <a:spLocks noGrp="1"/>
          </p:cNvSpPr>
          <p:nvPr>
            <p:ph type="body" idx="1"/>
          </p:nvPr>
        </p:nvSpPr>
        <p:spPr>
          <a:xfrm>
            <a:off x="515360" y="3182631"/>
            <a:ext cx="38610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89" name="Google Shape;389;p56"/>
          <p:cNvSpPr txBox="1">
            <a:spLocks noGrp="1"/>
          </p:cNvSpPr>
          <p:nvPr>
            <p:ph type="body" idx="2"/>
          </p:nvPr>
        </p:nvSpPr>
        <p:spPr>
          <a:xfrm>
            <a:off x="5384533" y="3182631"/>
            <a:ext cx="38610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0" name="Google Shape;390;p56"/>
          <p:cNvSpPr txBox="1">
            <a:spLocks noGrp="1"/>
          </p:cNvSpPr>
          <p:nvPr>
            <p:ph type="subTitle" idx="3"/>
          </p:nvPr>
        </p:nvSpPr>
        <p:spPr>
          <a:xfrm>
            <a:off x="515360" y="1900318"/>
            <a:ext cx="38610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1" name="Google Shape;391;p56"/>
          <p:cNvSpPr txBox="1">
            <a:spLocks noGrp="1"/>
          </p:cNvSpPr>
          <p:nvPr>
            <p:ph type="subTitle" idx="4"/>
          </p:nvPr>
        </p:nvSpPr>
        <p:spPr>
          <a:xfrm>
            <a:off x="5384533" y="1900318"/>
            <a:ext cx="3861000" cy="77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2_2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7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4" name="Google Shape;394;p57"/>
          <p:cNvSpPr txBox="1">
            <a:spLocks noGrp="1"/>
          </p:cNvSpPr>
          <p:nvPr>
            <p:ph type="body" idx="1"/>
          </p:nvPr>
        </p:nvSpPr>
        <p:spPr>
          <a:xfrm>
            <a:off x="515387" y="3438222"/>
            <a:ext cx="26190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5" name="Google Shape;395;p57"/>
          <p:cNvSpPr txBox="1">
            <a:spLocks noGrp="1"/>
          </p:cNvSpPr>
          <p:nvPr>
            <p:ph type="body" idx="2"/>
          </p:nvPr>
        </p:nvSpPr>
        <p:spPr>
          <a:xfrm>
            <a:off x="3570907" y="3438222"/>
            <a:ext cx="26190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6" name="Google Shape;396;p57"/>
          <p:cNvSpPr txBox="1">
            <a:spLocks noGrp="1"/>
          </p:cNvSpPr>
          <p:nvPr>
            <p:ph type="body" idx="3"/>
          </p:nvPr>
        </p:nvSpPr>
        <p:spPr>
          <a:xfrm>
            <a:off x="6626427" y="3438222"/>
            <a:ext cx="26190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97" name="Google Shape;397;p57"/>
          <p:cNvSpPr txBox="1">
            <a:spLocks noGrp="1"/>
          </p:cNvSpPr>
          <p:nvPr>
            <p:ph type="title"/>
          </p:nvPr>
        </p:nvSpPr>
        <p:spPr>
          <a:xfrm>
            <a:off x="515387" y="640036"/>
            <a:ext cx="8730600" cy="10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98" name="Google Shape;398;p57"/>
          <p:cNvSpPr txBox="1">
            <a:spLocks noGrp="1"/>
          </p:cNvSpPr>
          <p:nvPr>
            <p:ph type="subTitle" idx="4"/>
          </p:nvPr>
        </p:nvSpPr>
        <p:spPr>
          <a:xfrm>
            <a:off x="515387" y="1900302"/>
            <a:ext cx="2619000" cy="11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9" name="Google Shape;399;p57"/>
          <p:cNvSpPr txBox="1">
            <a:spLocks noGrp="1"/>
          </p:cNvSpPr>
          <p:nvPr>
            <p:ph type="subTitle" idx="5"/>
          </p:nvPr>
        </p:nvSpPr>
        <p:spPr>
          <a:xfrm>
            <a:off x="3570907" y="1900302"/>
            <a:ext cx="2619000" cy="11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subTitle" idx="6"/>
          </p:nvPr>
        </p:nvSpPr>
        <p:spPr>
          <a:xfrm>
            <a:off x="6626427" y="1900302"/>
            <a:ext cx="2619000" cy="11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3_1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8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3" name="Google Shape;403;p58"/>
          <p:cNvSpPr txBox="1">
            <a:spLocks noGrp="1"/>
          </p:cNvSpPr>
          <p:nvPr>
            <p:ph type="body" idx="1"/>
          </p:nvPr>
        </p:nvSpPr>
        <p:spPr>
          <a:xfrm>
            <a:off x="391173" y="2501821"/>
            <a:ext cx="4094400" cy="16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4" name="Google Shape;404;p58"/>
          <p:cNvSpPr txBox="1">
            <a:spLocks noGrp="1"/>
          </p:cNvSpPr>
          <p:nvPr>
            <p:ph type="body" idx="2"/>
          </p:nvPr>
        </p:nvSpPr>
        <p:spPr>
          <a:xfrm>
            <a:off x="5267973" y="2501821"/>
            <a:ext cx="4094400" cy="16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5" name="Google Shape;405;p58"/>
          <p:cNvSpPr txBox="1">
            <a:spLocks noGrp="1"/>
          </p:cNvSpPr>
          <p:nvPr>
            <p:ph type="body" idx="3"/>
          </p:nvPr>
        </p:nvSpPr>
        <p:spPr>
          <a:xfrm>
            <a:off x="391200" y="5189084"/>
            <a:ext cx="4094400" cy="16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6" name="Google Shape;406;p58"/>
          <p:cNvSpPr txBox="1">
            <a:spLocks noGrp="1"/>
          </p:cNvSpPr>
          <p:nvPr>
            <p:ph type="body" idx="4"/>
          </p:nvPr>
        </p:nvSpPr>
        <p:spPr>
          <a:xfrm>
            <a:off x="5268000" y="5189084"/>
            <a:ext cx="4094400" cy="16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7" name="Google Shape;407;p58"/>
          <p:cNvSpPr txBox="1">
            <a:spLocks noGrp="1"/>
          </p:cNvSpPr>
          <p:nvPr>
            <p:ph type="title"/>
          </p:nvPr>
        </p:nvSpPr>
        <p:spPr>
          <a:xfrm>
            <a:off x="391200" y="640036"/>
            <a:ext cx="8730600" cy="10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8" name="Google Shape;408;p58"/>
          <p:cNvSpPr txBox="1">
            <a:spLocks noGrp="1"/>
          </p:cNvSpPr>
          <p:nvPr>
            <p:ph type="subTitle" idx="5"/>
          </p:nvPr>
        </p:nvSpPr>
        <p:spPr>
          <a:xfrm>
            <a:off x="391213" y="1817468"/>
            <a:ext cx="40944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subTitle" idx="6"/>
          </p:nvPr>
        </p:nvSpPr>
        <p:spPr>
          <a:xfrm>
            <a:off x="5267987" y="1817468"/>
            <a:ext cx="40944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0" name="Google Shape;410;p58"/>
          <p:cNvSpPr txBox="1">
            <a:spLocks noGrp="1"/>
          </p:cNvSpPr>
          <p:nvPr>
            <p:ph type="subTitle" idx="7"/>
          </p:nvPr>
        </p:nvSpPr>
        <p:spPr>
          <a:xfrm>
            <a:off x="5268012" y="4504693"/>
            <a:ext cx="40944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1" name="Google Shape;411;p58"/>
          <p:cNvSpPr txBox="1">
            <a:spLocks noGrp="1"/>
          </p:cNvSpPr>
          <p:nvPr>
            <p:ph type="subTitle" idx="8"/>
          </p:nvPr>
        </p:nvSpPr>
        <p:spPr>
          <a:xfrm>
            <a:off x="391200" y="4504693"/>
            <a:ext cx="40944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_ONLY_1_1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9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59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5" name="Google Shape;415;p59"/>
          <p:cNvSpPr>
            <a:spLocks noGrp="1"/>
          </p:cNvSpPr>
          <p:nvPr>
            <p:ph type="pic" idx="2"/>
          </p:nvPr>
        </p:nvSpPr>
        <p:spPr>
          <a:xfrm>
            <a:off x="332480" y="1664604"/>
            <a:ext cx="9088800" cy="4967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4_1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0"/>
          <p:cNvSpPr txBox="1">
            <a:spLocks noGrp="1"/>
          </p:cNvSpPr>
          <p:nvPr>
            <p:ph type="body" idx="1"/>
          </p:nvPr>
        </p:nvSpPr>
        <p:spPr>
          <a:xfrm>
            <a:off x="332480" y="5802987"/>
            <a:ext cx="4296000" cy="13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18" name="Google Shape;418;p60"/>
          <p:cNvSpPr>
            <a:spLocks noGrp="1"/>
          </p:cNvSpPr>
          <p:nvPr>
            <p:ph type="pic" idx="2"/>
          </p:nvPr>
        </p:nvSpPr>
        <p:spPr>
          <a:xfrm>
            <a:off x="5125147" y="1611804"/>
            <a:ext cx="4296000" cy="3403200"/>
          </a:xfrm>
          <a:prstGeom prst="rect">
            <a:avLst/>
          </a:prstGeom>
          <a:noFill/>
          <a:ln>
            <a:noFill/>
          </a:ln>
        </p:spPr>
      </p:sp>
      <p:sp>
        <p:nvSpPr>
          <p:cNvPr id="419" name="Google Shape;419;p60"/>
          <p:cNvSpPr>
            <a:spLocks noGrp="1"/>
          </p:cNvSpPr>
          <p:nvPr>
            <p:ph type="pic" idx="3"/>
          </p:nvPr>
        </p:nvSpPr>
        <p:spPr>
          <a:xfrm>
            <a:off x="332507" y="1611804"/>
            <a:ext cx="4296000" cy="3403200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60"/>
          <p:cNvSpPr txBox="1">
            <a:spLocks noGrp="1"/>
          </p:cNvSpPr>
          <p:nvPr>
            <p:ph type="body" idx="4"/>
          </p:nvPr>
        </p:nvSpPr>
        <p:spPr>
          <a:xfrm>
            <a:off x="5125147" y="5802987"/>
            <a:ext cx="4296000" cy="13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1" name="Google Shape;421;p60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2" name="Google Shape;422;p60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60"/>
          <p:cNvSpPr txBox="1">
            <a:spLocks noGrp="1"/>
          </p:cNvSpPr>
          <p:nvPr>
            <p:ph type="subTitle" idx="5"/>
          </p:nvPr>
        </p:nvSpPr>
        <p:spPr>
          <a:xfrm>
            <a:off x="332507" y="5095680"/>
            <a:ext cx="42960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0"/>
          <p:cNvSpPr txBox="1">
            <a:spLocks noGrp="1"/>
          </p:cNvSpPr>
          <p:nvPr>
            <p:ph type="subTitle" idx="6"/>
          </p:nvPr>
        </p:nvSpPr>
        <p:spPr>
          <a:xfrm>
            <a:off x="5125147" y="5095680"/>
            <a:ext cx="42960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4_1_1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1"/>
          <p:cNvSpPr txBox="1">
            <a:spLocks noGrp="1"/>
          </p:cNvSpPr>
          <p:nvPr>
            <p:ph type="body" idx="1"/>
          </p:nvPr>
        </p:nvSpPr>
        <p:spPr>
          <a:xfrm>
            <a:off x="332480" y="5563307"/>
            <a:ext cx="2802600" cy="14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7" name="Google Shape;427;p61"/>
          <p:cNvSpPr>
            <a:spLocks noGrp="1"/>
          </p:cNvSpPr>
          <p:nvPr>
            <p:ph type="pic" idx="2"/>
          </p:nvPr>
        </p:nvSpPr>
        <p:spPr>
          <a:xfrm>
            <a:off x="6618907" y="1604729"/>
            <a:ext cx="2802600" cy="3232800"/>
          </a:xfrm>
          <a:prstGeom prst="rect">
            <a:avLst/>
          </a:prstGeom>
          <a:noFill/>
          <a:ln>
            <a:noFill/>
          </a:ln>
        </p:spPr>
      </p:sp>
      <p:sp>
        <p:nvSpPr>
          <p:cNvPr id="428" name="Google Shape;428;p61"/>
          <p:cNvSpPr>
            <a:spLocks noGrp="1"/>
          </p:cNvSpPr>
          <p:nvPr>
            <p:ph type="pic" idx="3"/>
          </p:nvPr>
        </p:nvSpPr>
        <p:spPr>
          <a:xfrm>
            <a:off x="332507" y="1604729"/>
            <a:ext cx="2802600" cy="32328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61"/>
          <p:cNvSpPr txBox="1">
            <a:spLocks noGrp="1"/>
          </p:cNvSpPr>
          <p:nvPr>
            <p:ph type="body" idx="4"/>
          </p:nvPr>
        </p:nvSpPr>
        <p:spPr>
          <a:xfrm>
            <a:off x="6618907" y="5563307"/>
            <a:ext cx="2802600" cy="14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0" name="Google Shape;430;p61"/>
          <p:cNvSpPr>
            <a:spLocks noGrp="1"/>
          </p:cNvSpPr>
          <p:nvPr>
            <p:ph type="pic" idx="5"/>
          </p:nvPr>
        </p:nvSpPr>
        <p:spPr>
          <a:xfrm>
            <a:off x="3472267" y="1604729"/>
            <a:ext cx="2802600" cy="32328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61"/>
          <p:cNvSpPr txBox="1">
            <a:spLocks noGrp="1"/>
          </p:cNvSpPr>
          <p:nvPr>
            <p:ph type="body" idx="6"/>
          </p:nvPr>
        </p:nvSpPr>
        <p:spPr>
          <a:xfrm>
            <a:off x="3472267" y="5563307"/>
            <a:ext cx="2802600" cy="14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2" name="Google Shape;432;p61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3" name="Google Shape;433;p61"/>
          <p:cNvSpPr txBox="1">
            <a:spLocks noGrp="1"/>
          </p:cNvSpPr>
          <p:nvPr>
            <p:ph type="title"/>
          </p:nvPr>
        </p:nvSpPr>
        <p:spPr>
          <a:xfrm>
            <a:off x="332480" y="632924"/>
            <a:ext cx="90888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61"/>
          <p:cNvSpPr txBox="1">
            <a:spLocks noGrp="1"/>
          </p:cNvSpPr>
          <p:nvPr>
            <p:ph type="subTitle" idx="7"/>
          </p:nvPr>
        </p:nvSpPr>
        <p:spPr>
          <a:xfrm>
            <a:off x="332507" y="4878933"/>
            <a:ext cx="28026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61"/>
          <p:cNvSpPr txBox="1">
            <a:spLocks noGrp="1"/>
          </p:cNvSpPr>
          <p:nvPr>
            <p:ph type="subTitle" idx="8"/>
          </p:nvPr>
        </p:nvSpPr>
        <p:spPr>
          <a:xfrm>
            <a:off x="6618907" y="4878933"/>
            <a:ext cx="28026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61"/>
          <p:cNvSpPr txBox="1">
            <a:spLocks noGrp="1"/>
          </p:cNvSpPr>
          <p:nvPr>
            <p:ph type="subTitle" idx="9"/>
          </p:nvPr>
        </p:nvSpPr>
        <p:spPr>
          <a:xfrm>
            <a:off x="3472267" y="4878933"/>
            <a:ext cx="2802600" cy="6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5_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2"/>
          <p:cNvSpPr>
            <a:spLocks noGrp="1"/>
          </p:cNvSpPr>
          <p:nvPr>
            <p:ph type="pic" idx="2"/>
          </p:nvPr>
        </p:nvSpPr>
        <p:spPr>
          <a:xfrm>
            <a:off x="332480" y="632924"/>
            <a:ext cx="9088800" cy="59994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62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6_1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3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2" name="Google Shape;442;p63"/>
          <p:cNvSpPr>
            <a:spLocks noGrp="1"/>
          </p:cNvSpPr>
          <p:nvPr>
            <p:ph type="pic" idx="2"/>
          </p:nvPr>
        </p:nvSpPr>
        <p:spPr>
          <a:xfrm>
            <a:off x="3615573" y="169120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63"/>
          <p:cNvSpPr>
            <a:spLocks noGrp="1"/>
          </p:cNvSpPr>
          <p:nvPr>
            <p:ph type="pic" idx="3"/>
          </p:nvPr>
        </p:nvSpPr>
        <p:spPr>
          <a:xfrm>
            <a:off x="5542331" y="169120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63"/>
          <p:cNvSpPr>
            <a:spLocks noGrp="1"/>
          </p:cNvSpPr>
          <p:nvPr>
            <p:ph type="pic" idx="4"/>
          </p:nvPr>
        </p:nvSpPr>
        <p:spPr>
          <a:xfrm>
            <a:off x="7469088" y="169120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45" name="Google Shape;445;p63"/>
          <p:cNvSpPr>
            <a:spLocks noGrp="1"/>
          </p:cNvSpPr>
          <p:nvPr>
            <p:ph type="pic" idx="5"/>
          </p:nvPr>
        </p:nvSpPr>
        <p:spPr>
          <a:xfrm>
            <a:off x="3615560" y="2565990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63"/>
          <p:cNvSpPr>
            <a:spLocks noGrp="1"/>
          </p:cNvSpPr>
          <p:nvPr>
            <p:ph type="pic" idx="6"/>
          </p:nvPr>
        </p:nvSpPr>
        <p:spPr>
          <a:xfrm>
            <a:off x="5542317" y="2565990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47" name="Google Shape;447;p63"/>
          <p:cNvSpPr>
            <a:spLocks noGrp="1"/>
          </p:cNvSpPr>
          <p:nvPr>
            <p:ph type="pic" idx="7"/>
          </p:nvPr>
        </p:nvSpPr>
        <p:spPr>
          <a:xfrm>
            <a:off x="7469075" y="2565990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63"/>
          <p:cNvSpPr txBox="1">
            <a:spLocks noGrp="1"/>
          </p:cNvSpPr>
          <p:nvPr>
            <p:ph type="title"/>
          </p:nvPr>
        </p:nvSpPr>
        <p:spPr>
          <a:xfrm>
            <a:off x="374987" y="632924"/>
            <a:ext cx="2769900" cy="24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63"/>
          <p:cNvSpPr>
            <a:spLocks noGrp="1"/>
          </p:cNvSpPr>
          <p:nvPr>
            <p:ph type="pic" idx="8"/>
          </p:nvPr>
        </p:nvSpPr>
        <p:spPr>
          <a:xfrm>
            <a:off x="3615560" y="4962826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63"/>
          <p:cNvSpPr>
            <a:spLocks noGrp="1"/>
          </p:cNvSpPr>
          <p:nvPr>
            <p:ph type="pic" idx="9"/>
          </p:nvPr>
        </p:nvSpPr>
        <p:spPr>
          <a:xfrm>
            <a:off x="5542317" y="4962826"/>
            <a:ext cx="1753200" cy="2183400"/>
          </a:xfrm>
          <a:prstGeom prst="rect">
            <a:avLst/>
          </a:prstGeom>
          <a:noFill/>
          <a:ln>
            <a:noFill/>
          </a:ln>
        </p:spPr>
      </p:sp>
      <p:sp>
        <p:nvSpPr>
          <p:cNvPr id="451" name="Google Shape;451;p63"/>
          <p:cNvSpPr>
            <a:spLocks noGrp="1"/>
          </p:cNvSpPr>
          <p:nvPr>
            <p:ph type="pic" idx="13"/>
          </p:nvPr>
        </p:nvSpPr>
        <p:spPr>
          <a:xfrm>
            <a:off x="7469075" y="4962826"/>
            <a:ext cx="1753200" cy="2183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935">
          <p15:clr>
            <a:srgbClr val="E46962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4"/>
          <p:cNvSpPr txBox="1">
            <a:spLocks noGrp="1"/>
          </p:cNvSpPr>
          <p:nvPr>
            <p:ph type="title"/>
          </p:nvPr>
        </p:nvSpPr>
        <p:spPr>
          <a:xfrm>
            <a:off x="671830" y="487680"/>
            <a:ext cx="3145800" cy="17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venir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64"/>
          <p:cNvSpPr>
            <a:spLocks noGrp="1"/>
          </p:cNvSpPr>
          <p:nvPr>
            <p:ph type="pic" idx="2"/>
          </p:nvPr>
        </p:nvSpPr>
        <p:spPr>
          <a:xfrm>
            <a:off x="4146550" y="1053253"/>
            <a:ext cx="4938000" cy="5198400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64"/>
          <p:cNvSpPr txBox="1">
            <a:spLocks noGrp="1"/>
          </p:cNvSpPr>
          <p:nvPr>
            <p:ph type="body" idx="1"/>
          </p:nvPr>
        </p:nvSpPr>
        <p:spPr>
          <a:xfrm>
            <a:off x="671830" y="2194560"/>
            <a:ext cx="3145800" cy="40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456" name="Google Shape;456;p64"/>
          <p:cNvSpPr txBox="1">
            <a:spLocks noGrp="1"/>
          </p:cNvSpPr>
          <p:nvPr>
            <p:ph type="sldNum" idx="12"/>
          </p:nvPr>
        </p:nvSpPr>
        <p:spPr>
          <a:xfrm>
            <a:off x="6888480" y="6746240"/>
            <a:ext cx="2194500" cy="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5"/>
          <p:cNvSpPr txBox="1">
            <a:spLocks noGrp="1"/>
          </p:cNvSpPr>
          <p:nvPr>
            <p:ph type="title"/>
          </p:nvPr>
        </p:nvSpPr>
        <p:spPr>
          <a:xfrm>
            <a:off x="670560" y="390144"/>
            <a:ext cx="8412300" cy="14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Montserrat"/>
              <a:buNone/>
              <a:defRPr sz="3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Font typeface="Montserrat"/>
              <a:buNone/>
              <a:defRPr sz="3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59" name="Google Shape;459;p65"/>
          <p:cNvSpPr txBox="1">
            <a:spLocks noGrp="1"/>
          </p:cNvSpPr>
          <p:nvPr>
            <p:ph type="body" idx="1"/>
          </p:nvPr>
        </p:nvSpPr>
        <p:spPr>
          <a:xfrm>
            <a:off x="670560" y="2079413"/>
            <a:ext cx="8412300" cy="44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Montserrat Medium"/>
              <a:buChar char="●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Montserrat Medium"/>
              <a:buChar char="○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Montserrat Medium"/>
              <a:buChar char="■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Montserrat Medium"/>
              <a:buChar char="●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Montserrat Medium"/>
              <a:buChar char="○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●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○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Char char="■"/>
              <a:defRPr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460" name="Google Shape;460;p65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51.xml"/><Relationship Id="rId41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•"/>
              <a:defRPr sz="3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–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–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»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364166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</a:defRPr>
            </a:lvl1pPr>
            <a:lvl2pPr lvl="1" algn="r">
              <a:buNone/>
              <a:defRPr sz="1000">
                <a:solidFill>
                  <a:schemeClr val="accent1"/>
                </a:solidFill>
              </a:defRPr>
            </a:lvl2pPr>
            <a:lvl3pPr lvl="2" algn="r">
              <a:buNone/>
              <a:defRPr sz="1000">
                <a:solidFill>
                  <a:schemeClr val="accent1"/>
                </a:solidFill>
              </a:defRPr>
            </a:lvl3pPr>
            <a:lvl4pPr lvl="3" algn="r">
              <a:buNone/>
              <a:defRPr sz="1000">
                <a:solidFill>
                  <a:schemeClr val="accent1"/>
                </a:solidFill>
              </a:defRPr>
            </a:lvl4pPr>
            <a:lvl5pPr lvl="4" algn="r">
              <a:buNone/>
              <a:defRPr sz="1000">
                <a:solidFill>
                  <a:schemeClr val="accent1"/>
                </a:solidFill>
              </a:defRPr>
            </a:lvl5pPr>
            <a:lvl6pPr lvl="5" algn="r">
              <a:buNone/>
              <a:defRPr sz="1000">
                <a:solidFill>
                  <a:schemeClr val="accent1"/>
                </a:solidFill>
              </a:defRPr>
            </a:lvl6pPr>
            <a:lvl7pPr lvl="6" algn="r">
              <a:buNone/>
              <a:defRPr sz="1000">
                <a:solidFill>
                  <a:schemeClr val="accent1"/>
                </a:solidFill>
              </a:defRPr>
            </a:lvl7pPr>
            <a:lvl8pPr lvl="7" algn="r">
              <a:buNone/>
              <a:defRPr sz="1000">
                <a:solidFill>
                  <a:schemeClr val="accent1"/>
                </a:solidFill>
              </a:defRPr>
            </a:lvl8pPr>
            <a:lvl9pPr lvl="8" algn="r">
              <a:buNone/>
              <a:defRPr sz="1000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title"/>
          </p:nvPr>
        </p:nvSpPr>
        <p:spPr>
          <a:xfrm>
            <a:off x="329520" y="395413"/>
            <a:ext cx="4744500" cy="4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Montserrat"/>
              <a:buNone/>
              <a:defRPr sz="3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4920720" y="395413"/>
            <a:ext cx="3163200" cy="4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●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○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■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●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○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■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●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○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ontserrat Medium"/>
              <a:buChar char="■"/>
              <a:defRPr sz="1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4010295" y="7004375"/>
            <a:ext cx="1039808" cy="31083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 txBox="1"/>
          <p:nvPr/>
        </p:nvSpPr>
        <p:spPr>
          <a:xfrm>
            <a:off x="2" y="7054124"/>
            <a:ext cx="3987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999999"/>
                </a:solidFill>
              </a:rPr>
              <a:t>©2015-2026 Gifting Sense. All rights reserved.</a:t>
            </a:r>
            <a:endParaRPr sz="1000">
              <a:solidFill>
                <a:srgbClr val="99999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706" r:id="rId37"/>
    <p:sldLayoutId id="2147483707" r:id="rId38"/>
    <p:sldLayoutId id="2147483708" r:id="rId39"/>
    <p:sldLayoutId id="2147483709" r:id="rId4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ftingsense.org/abou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forms.gle/kcD8HrAA6bMjBMDU6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iftingsense.org/spending-ed/" TargetMode="External"/><Relationship Id="rId5" Type="http://schemas.openxmlformats.org/officeDocument/2006/relationships/hyperlink" Target="https://giftingsense.org/teachers-guide-to-spending-ed/" TargetMode="External"/><Relationship Id="rId4" Type="http://schemas.openxmlformats.org/officeDocument/2006/relationships/hyperlink" Target="https://giftingsense.org/for-teachers/#resources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giftingsense.org/wp-content/uploads/2026/06/Fillable_Defensive_Family_Agreement.pdf" TargetMode="External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hyperlink" Target="https://giftingsense.org/wp-content/uploads/2026/06/Fillable_Strategic_Pre-Commitment.pdf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giftingsense.org/wp-content/uploads/2026/07/72526-Defensive-License-Student-Agreement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19f1XHbck3Sbe6vb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fCEWcQsceTYaEizY8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giftingsense.org/wp-content/uploads/2026/07/72526-Defensive-License-Student-Agreement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ftingsense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g"/><Relationship Id="rId4" Type="http://schemas.openxmlformats.org/officeDocument/2006/relationships/hyperlink" Target="https://giftingsense.org/how-it-works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giftingsense.org/dims-score-result/m6fq3alk/?print=yes" TargetMode="External"/><Relationship Id="rId13" Type="http://schemas.openxmlformats.org/officeDocument/2006/relationships/image" Target="../media/image26.png"/><Relationship Id="rId3" Type="http://schemas.openxmlformats.org/officeDocument/2006/relationships/hyperlink" Target="https://giftingsense.org/dims-score-result/gtvkdwsi/?print=yes" TargetMode="External"/><Relationship Id="rId7" Type="http://schemas.openxmlformats.org/officeDocument/2006/relationships/hyperlink" Target="https://giftingsense.org/dims-score-result/fntbrghy/?print=yes" TargetMode="Externa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giftingsense.org/dims-score-result/5jh7t3xa/?print=yes" TargetMode="External"/><Relationship Id="rId11" Type="http://schemas.openxmlformats.org/officeDocument/2006/relationships/image" Target="../media/image24.png"/><Relationship Id="rId5" Type="http://schemas.openxmlformats.org/officeDocument/2006/relationships/hyperlink" Target="https://giftingsense.org/dims-score-result/3vxg5qmo/?print=yes" TargetMode="External"/><Relationship Id="rId10" Type="http://schemas.openxmlformats.org/officeDocument/2006/relationships/image" Target="../media/image23.png"/><Relationship Id="rId4" Type="http://schemas.openxmlformats.org/officeDocument/2006/relationships/hyperlink" Target="https://giftingsense.org/dims-score-result/mtqfl8rz/?print=yes" TargetMode="External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xie94DAFYTyvRWbf7" TargetMode="Externa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iftingsense.org/wp-content/uploads/2025/07/Worth-the-Wait-Goal-Tracker-1.pdf" TargetMode="External"/><Relationship Id="rId5" Type="http://schemas.openxmlformats.org/officeDocument/2006/relationships/hyperlink" Target="https://giftingsense.org/wp-content/uploads/2026/06/Fillable_Strategic_Pre-Commitment.pdf" TargetMode="Externa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hyperlink" Target="https://giftingsense.org/spending-ed-three-the-strategic-spending-licens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karen@giftingsense.or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hyperlink" Target="mailto:chitra@giftingsense.or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giftingsense.org/wp-content/uploads/2026/07/July-2026-Fillable-Smart-Spending-Permits.pdf" TargetMode="External"/><Relationship Id="rId13" Type="http://schemas.openxmlformats.org/officeDocument/2006/relationships/hyperlink" Target="https://giftingsense.org/wp-content/uploads/2026/06/Fillable_Strategic_Pre-Commitment.pdf" TargetMode="External"/><Relationship Id="rId3" Type="http://schemas.openxmlformats.org/officeDocument/2006/relationships/hyperlink" Target="https://giftingsense.org/spending-ed/" TargetMode="External"/><Relationship Id="rId7" Type="http://schemas.openxmlformats.org/officeDocument/2006/relationships/hyperlink" Target="https://giftingsense.org/how-it-works/" TargetMode="External"/><Relationship Id="rId12" Type="http://schemas.openxmlformats.org/officeDocument/2006/relationships/hyperlink" Target="https://giftingsense.org/wp-content/uploads/2026/06/FillableStrategicSpendingLicenses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giftingsense.org/wp-content/uploads/2026/07/72126-Spending-Ed-Booklet.pdf" TargetMode="External"/><Relationship Id="rId11" Type="http://schemas.openxmlformats.org/officeDocument/2006/relationships/hyperlink" Target="https://giftingsense.org/wp-content/uploads/2026/06/Fillable_Defensive_Family_Agreement.pdf" TargetMode="External"/><Relationship Id="rId5" Type="http://schemas.openxmlformats.org/officeDocument/2006/relationships/hyperlink" Target="https://giftingsense.org/wp-content/uploads/2026/07/72026-Spending-Ed-Quick-Start-Lesson-Plans.pdf" TargetMode="External"/><Relationship Id="rId15" Type="http://schemas.openxmlformats.org/officeDocument/2006/relationships/image" Target="../media/image36.png"/><Relationship Id="rId10" Type="http://schemas.openxmlformats.org/officeDocument/2006/relationships/hyperlink" Target="https://giftingsense.org/wp-content/uploads/2026/07/72526-Defensive-License-Student-Agreement.pdf" TargetMode="External"/><Relationship Id="rId4" Type="http://schemas.openxmlformats.org/officeDocument/2006/relationships/hyperlink" Target="https://giftingsense.org/teachers-guide-to-spending-ed/" TargetMode="External"/><Relationship Id="rId9" Type="http://schemas.openxmlformats.org/officeDocument/2006/relationships/hyperlink" Target="https://giftingsense.org/wp-content/uploads/2026/06/PrintableDefensiveSpendingLicenses.pdf" TargetMode="External"/><Relationship Id="rId14" Type="http://schemas.openxmlformats.org/officeDocument/2006/relationships/hyperlink" Target="https://giftingsense.org/wp-content/uploads/2026/07/July-2026-Spending-Ed-U.S.-National-Standards-Alignment-Ma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166"/>
        </a:solidFill>
        <a:effectLst/>
      </p:bgPr>
    </p:bg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6"/>
          <p:cNvSpPr/>
          <p:nvPr/>
        </p:nvSpPr>
        <p:spPr>
          <a:xfrm>
            <a:off x="3558661" y="3065202"/>
            <a:ext cx="2636128" cy="2636128"/>
          </a:xfrm>
          <a:custGeom>
            <a:avLst/>
            <a:gdLst/>
            <a:ahLst/>
            <a:cxnLst/>
            <a:rect l="l" t="t" r="r" b="b"/>
            <a:pathLst>
              <a:path w="2636128" h="2636128" extrusionOk="0">
                <a:moveTo>
                  <a:pt x="0" y="0"/>
                </a:moveTo>
                <a:lnTo>
                  <a:pt x="2636128" y="0"/>
                </a:lnTo>
                <a:lnTo>
                  <a:pt x="2636128" y="2636128"/>
                </a:lnTo>
                <a:lnTo>
                  <a:pt x="0" y="263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/>
          <a:lstStyle/>
          <a:p>
            <a:endParaRPr lang="en-US"/>
          </a:p>
        </p:txBody>
      </p:sp>
      <p:sp>
        <p:nvSpPr>
          <p:cNvPr id="466" name="Google Shape;466;p66"/>
          <p:cNvSpPr txBox="1"/>
          <p:nvPr/>
        </p:nvSpPr>
        <p:spPr>
          <a:xfrm>
            <a:off x="795085" y="1260579"/>
            <a:ext cx="8163300" cy="1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9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Spending Ed: Driver’s Ed for Money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2625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99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How Mindful Spending Paves the Way</a:t>
            </a:r>
            <a:endParaRPr sz="19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Lasting Financial Resilience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66"/>
          <p:cNvSpPr txBox="1"/>
          <p:nvPr/>
        </p:nvSpPr>
        <p:spPr>
          <a:xfrm>
            <a:off x="3256130" y="6393856"/>
            <a:ext cx="3241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CEE Educator Webinar</a:t>
            </a:r>
            <a:endParaRPr sz="1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October 27, 2026</a:t>
            </a:r>
            <a:endParaRPr sz="1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66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66"/>
          <p:cNvSpPr txBox="1">
            <a:spLocks noGrp="1"/>
          </p:cNvSpPr>
          <p:nvPr>
            <p:ph type="sldNum" idx="12"/>
          </p:nvPr>
        </p:nvSpPr>
        <p:spPr>
          <a:xfrm>
            <a:off x="7287400" y="67631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541;p72" title="gs-logo-horizontal-negative-white-RGB.png">
            <a:extLst>
              <a:ext uri="{FF2B5EF4-FFF2-40B4-BE49-F238E27FC236}">
                <a16:creationId xmlns:a16="http://schemas.microsoft.com/office/drawing/2014/main" id="{46DE1246-3BF1-1572-7239-F778803B324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70084" y="6813513"/>
            <a:ext cx="988301" cy="26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166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7"/>
          <p:cNvSpPr txBox="1"/>
          <p:nvPr/>
        </p:nvSpPr>
        <p:spPr>
          <a:xfrm>
            <a:off x="795085" y="366379"/>
            <a:ext cx="81633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99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What you want to know about us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67"/>
          <p:cNvSpPr txBox="1"/>
          <p:nvPr/>
        </p:nvSpPr>
        <p:spPr>
          <a:xfrm>
            <a:off x="3256130" y="6253906"/>
            <a:ext cx="3241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6" name="Google Shape;476;p67"/>
          <p:cNvSpPr txBox="1"/>
          <p:nvPr/>
        </p:nvSpPr>
        <p:spPr>
          <a:xfrm>
            <a:off x="536450" y="2011675"/>
            <a:ext cx="8705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p67"/>
          <p:cNvSpPr txBox="1"/>
          <p:nvPr/>
        </p:nvSpPr>
        <p:spPr>
          <a:xfrm>
            <a:off x="2807775" y="6605050"/>
            <a:ext cx="4137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is on this flyer or the </a:t>
            </a:r>
            <a:r>
              <a:rPr lang="en-US" sz="22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</a:t>
            </a:r>
            <a:r>
              <a:rPr lang="en-US" sz="2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67"/>
          <p:cNvSpPr txBox="1">
            <a:spLocks noGrp="1"/>
          </p:cNvSpPr>
          <p:nvPr>
            <p:ph type="sldNum" idx="12"/>
          </p:nvPr>
        </p:nvSpPr>
        <p:spPr>
          <a:xfrm>
            <a:off x="7287400" y="676315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67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0" name="Google Shape;480;p67" title="FINAL August 2026 One Page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799" y="1371000"/>
            <a:ext cx="3824199" cy="4947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67" title="FINAL Spending Ed Flyer Si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4575" y="1371000"/>
            <a:ext cx="3824199" cy="49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8"/>
          <p:cNvSpPr txBox="1">
            <a:spLocks noGrp="1"/>
          </p:cNvSpPr>
          <p:nvPr>
            <p:ph type="sldNum" idx="12"/>
          </p:nvPr>
        </p:nvSpPr>
        <p:spPr>
          <a:xfrm>
            <a:off x="7327100" y="682520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487" name="Google Shape;487;p68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8" name="Google Shape;488;p68" title="Teen Driving.jpg"/>
          <p:cNvPicPr preferRelativeResize="0"/>
          <p:nvPr/>
        </p:nvPicPr>
        <p:blipFill rotWithShape="1">
          <a:blip r:embed="rId3">
            <a:alphaModFix/>
          </a:blip>
          <a:srcRect l="12557"/>
          <a:stretch/>
        </p:blipFill>
        <p:spPr>
          <a:xfrm>
            <a:off x="855500" y="2043199"/>
            <a:ext cx="4770000" cy="3068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89" name="Google Shape;489;p68"/>
          <p:cNvSpPr txBox="1"/>
          <p:nvPr/>
        </p:nvSpPr>
        <p:spPr>
          <a:xfrm>
            <a:off x="600925" y="998350"/>
            <a:ext cx="8728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 don't hand teenagers car keys and hope for the best.</a:t>
            </a:r>
            <a:endParaRPr sz="2000" i="0" u="none" strike="noStrike" cap="none">
              <a:solidFill>
                <a:srgbClr val="3641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0" name="Google Shape;490;p68"/>
          <p:cNvSpPr/>
          <p:nvPr/>
        </p:nvSpPr>
        <p:spPr>
          <a:xfrm>
            <a:off x="523525" y="5908426"/>
            <a:ext cx="8883000" cy="7113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Spending Ed merely applies that same approach to money.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68"/>
          <p:cNvSpPr txBox="1"/>
          <p:nvPr/>
        </p:nvSpPr>
        <p:spPr>
          <a:xfrm>
            <a:off x="6301485" y="1993309"/>
            <a:ext cx="2994600" cy="8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They earn a learner's permit. </a:t>
            </a:r>
            <a:endParaRPr sz="1300"/>
          </a:p>
        </p:txBody>
      </p:sp>
      <p:sp>
        <p:nvSpPr>
          <p:cNvPr id="492" name="Google Shape;492;p68"/>
          <p:cNvSpPr txBox="1"/>
          <p:nvPr/>
        </p:nvSpPr>
        <p:spPr>
          <a:xfrm>
            <a:off x="5786274" y="1940558"/>
            <a:ext cx="47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p68"/>
          <p:cNvSpPr txBox="1"/>
          <p:nvPr/>
        </p:nvSpPr>
        <p:spPr>
          <a:xfrm>
            <a:off x="5788233" y="2751138"/>
            <a:ext cx="47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4" name="Google Shape;494;p68"/>
          <p:cNvSpPr txBox="1"/>
          <p:nvPr/>
        </p:nvSpPr>
        <p:spPr>
          <a:xfrm>
            <a:off x="5808997" y="3561718"/>
            <a:ext cx="47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5" name="Google Shape;495;p68"/>
          <p:cNvSpPr txBox="1"/>
          <p:nvPr/>
        </p:nvSpPr>
        <p:spPr>
          <a:xfrm>
            <a:off x="6334525" y="2806900"/>
            <a:ext cx="29946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They practice driving in low-risk situations. </a:t>
            </a:r>
            <a:endParaRPr sz="1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68"/>
          <p:cNvSpPr txBox="1"/>
          <p:nvPr/>
        </p:nvSpPr>
        <p:spPr>
          <a:xfrm>
            <a:off x="6406525" y="3625100"/>
            <a:ext cx="3000000" cy="14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They gradually earn independence as they demonstrate good judgment. </a:t>
            </a:r>
            <a:endParaRPr/>
          </a:p>
        </p:txBody>
      </p:sp>
      <p:pic>
        <p:nvPicPr>
          <p:cNvPr id="2" name="Google Shape;541;p72" title="gs-logo-horizontal-negative-white-RGB.png">
            <a:extLst>
              <a:ext uri="{FF2B5EF4-FFF2-40B4-BE49-F238E27FC236}">
                <a16:creationId xmlns:a16="http://schemas.microsoft.com/office/drawing/2014/main" id="{63E66932-1072-9834-2083-55A36DC9C97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0874" y="6825200"/>
            <a:ext cx="988301" cy="26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166"/>
        </a:solid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9"/>
          <p:cNvSpPr/>
          <p:nvPr/>
        </p:nvSpPr>
        <p:spPr>
          <a:xfrm>
            <a:off x="3558725" y="3947550"/>
            <a:ext cx="2682260" cy="2636128"/>
          </a:xfrm>
          <a:custGeom>
            <a:avLst/>
            <a:gdLst/>
            <a:ahLst/>
            <a:cxnLst/>
            <a:rect l="l" t="t" r="r" b="b"/>
            <a:pathLst>
              <a:path w="2636128" h="2636128" extrusionOk="0">
                <a:moveTo>
                  <a:pt x="0" y="0"/>
                </a:moveTo>
                <a:lnTo>
                  <a:pt x="2636128" y="0"/>
                </a:lnTo>
                <a:lnTo>
                  <a:pt x="2636128" y="2636128"/>
                </a:lnTo>
                <a:lnTo>
                  <a:pt x="0" y="263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  <p:txBody>
          <a:bodyPr/>
          <a:lstStyle/>
          <a:p>
            <a:endParaRPr lang="en-US"/>
          </a:p>
        </p:txBody>
      </p:sp>
      <p:sp>
        <p:nvSpPr>
          <p:cNvPr id="502" name="Google Shape;502;p69"/>
          <p:cNvSpPr txBox="1"/>
          <p:nvPr/>
        </p:nvSpPr>
        <p:spPr>
          <a:xfrm>
            <a:off x="840950" y="634750"/>
            <a:ext cx="8217600" cy="16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Welcome to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Department of Smart Spending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(the FinLit Branch of the DMV)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p69"/>
          <p:cNvSpPr txBox="1"/>
          <p:nvPr/>
        </p:nvSpPr>
        <p:spPr>
          <a:xfrm>
            <a:off x="1087200" y="2496800"/>
            <a:ext cx="75792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Let’s</a:t>
            </a:r>
            <a:r>
              <a:rPr lang="en-US" sz="19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</a:t>
            </a: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mplete this </a:t>
            </a:r>
            <a:r>
              <a:rPr lang="en-US" sz="19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 </a:t>
            </a:r>
            <a:r>
              <a:rPr lang="en-US" sz="19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Spending Per</a:t>
            </a:r>
            <a:r>
              <a:rPr lang="en-US" sz="19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mit Quiz</a:t>
            </a: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in order to earn our Smart Spending Learner’s </a:t>
            </a:r>
            <a:r>
              <a:rPr lang="en-US" sz="19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Permit </a:t>
            </a:r>
            <a:r>
              <a:rPr lang="en-US" sz="19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this evening</a:t>
            </a:r>
            <a:r>
              <a:rPr lang="en-US" sz="19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5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4" name="Google Shape;504;p69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541;p72" title="gs-logo-horizontal-negative-white-RGB.png">
            <a:extLst>
              <a:ext uri="{FF2B5EF4-FFF2-40B4-BE49-F238E27FC236}">
                <a16:creationId xmlns:a16="http://schemas.microsoft.com/office/drawing/2014/main" id="{E2272724-3F22-CB87-27AB-69543335C3C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70084" y="6813513"/>
            <a:ext cx="988301" cy="26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0"/>
          <p:cNvSpPr txBox="1">
            <a:spLocks noGrp="1"/>
          </p:cNvSpPr>
          <p:nvPr>
            <p:ph type="sldNum" idx="12"/>
          </p:nvPr>
        </p:nvSpPr>
        <p:spPr>
          <a:xfrm>
            <a:off x="7327100" y="682520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510" name="Google Shape;510;p70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70"/>
          <p:cNvSpPr txBox="1"/>
          <p:nvPr/>
        </p:nvSpPr>
        <p:spPr>
          <a:xfrm>
            <a:off x="593100" y="2183800"/>
            <a:ext cx="85674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 the Chat, please finish this sentence: </a:t>
            </a:r>
            <a:endParaRPr sz="3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3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“A spending decision my students</a:t>
            </a:r>
            <a:endParaRPr sz="3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3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discuss often is _______________.”</a:t>
            </a:r>
            <a:endParaRPr sz="3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1"/>
          <p:cNvSpPr txBox="1">
            <a:spLocks noGrp="1"/>
          </p:cNvSpPr>
          <p:nvPr>
            <p:ph type="sldNum" idx="12"/>
          </p:nvPr>
        </p:nvSpPr>
        <p:spPr>
          <a:xfrm>
            <a:off x="7327100" y="682520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517" name="Google Shape;517;p71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71"/>
          <p:cNvSpPr/>
          <p:nvPr/>
        </p:nvSpPr>
        <p:spPr>
          <a:xfrm>
            <a:off x="4289325" y="4916003"/>
            <a:ext cx="5074800" cy="93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The goal is agency</a:t>
            </a:r>
            <a:r>
              <a:rPr lang="en-US" sz="120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US" sz="1200" b="1" i="1" u="sng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120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 can find and use financial information to help shape my future.”</a:t>
            </a:r>
            <a:endParaRPr sz="1200"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71"/>
          <p:cNvSpPr txBox="1"/>
          <p:nvPr/>
        </p:nvSpPr>
        <p:spPr>
          <a:xfrm>
            <a:off x="573550" y="65365"/>
            <a:ext cx="87603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Students are already making and thinking about financial decisions.</a:t>
            </a:r>
            <a:r>
              <a:rPr lang="en-US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We want them to believe, early: </a:t>
            </a:r>
            <a:endParaRPr sz="2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“I can make good decisions with money.”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71"/>
          <p:cNvSpPr txBox="1"/>
          <p:nvPr/>
        </p:nvSpPr>
        <p:spPr>
          <a:xfrm>
            <a:off x="359050" y="6055865"/>
            <a:ext cx="9189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Spending Ed is a real-world place for your students to practice thinking before buying, in as little as 10 minutes of class time…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21" name="Google Shape;521;p71"/>
          <p:cNvGrpSpPr/>
          <p:nvPr/>
        </p:nvGrpSpPr>
        <p:grpSpPr>
          <a:xfrm>
            <a:off x="4289325" y="1653715"/>
            <a:ext cx="5074800" cy="1070100"/>
            <a:chOff x="4289325" y="1653715"/>
            <a:chExt cx="5074800" cy="1070100"/>
          </a:xfrm>
        </p:grpSpPr>
        <p:sp>
          <p:nvSpPr>
            <p:cNvPr id="522" name="Google Shape;522;p71"/>
            <p:cNvSpPr/>
            <p:nvPr/>
          </p:nvSpPr>
          <p:spPr>
            <a:xfrm>
              <a:off x="4289325" y="1653715"/>
              <a:ext cx="5074800" cy="886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Financial literate people don’t </a:t>
              </a:r>
              <a:r>
                <a:rPr lang="en-US" sz="1200" b="1" i="1" u="sng" dirty="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have</a:t>
              </a:r>
              <a:r>
                <a:rPr lang="en-US" sz="1200" b="1" dirty="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the answers to money questions in their heads.</a:t>
              </a:r>
              <a:r>
                <a:rPr lang="en-US" sz="1200" dirty="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They know they can </a:t>
              </a:r>
              <a:r>
                <a:rPr lang="en-US" sz="1200" i="1" u="sng" dirty="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get</a:t>
              </a:r>
              <a:r>
                <a:rPr lang="en-US" sz="1200" dirty="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the answers that will support their current and future well-being.</a:t>
              </a:r>
              <a:endParaRPr sz="1200" dirty="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523" name="Google Shape;523;p71"/>
            <p:cNvCxnSpPr>
              <a:stCxn id="522" idx="2"/>
              <a:endCxn id="524" idx="0"/>
            </p:cNvCxnSpPr>
            <p:nvPr/>
          </p:nvCxnSpPr>
          <p:spPr>
            <a:xfrm>
              <a:off x="6826725" y="2540515"/>
              <a:ext cx="0" cy="1833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525" name="Google Shape;525;p71"/>
          <p:cNvGrpSpPr/>
          <p:nvPr/>
        </p:nvGrpSpPr>
        <p:grpSpPr>
          <a:xfrm>
            <a:off x="4289325" y="2723702"/>
            <a:ext cx="5074800" cy="1096200"/>
            <a:chOff x="4289325" y="2723702"/>
            <a:chExt cx="5074800" cy="1096200"/>
          </a:xfrm>
        </p:grpSpPr>
        <p:sp>
          <p:nvSpPr>
            <p:cNvPr id="524" name="Google Shape;524;p71"/>
            <p:cNvSpPr/>
            <p:nvPr/>
          </p:nvSpPr>
          <p:spPr>
            <a:xfrm>
              <a:off x="4289325" y="2723702"/>
              <a:ext cx="5074800" cy="912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That ability starts with a habit:</a:t>
              </a:r>
              <a:r>
                <a:rPr lang="en-US" sz="120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sz="120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Pause, gather information and reflect (before spending), especially when the “right” choice isn’t obvious.</a:t>
              </a:r>
              <a:endParaRPr sz="1200" b="1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526" name="Google Shape;526;p71"/>
            <p:cNvCxnSpPr>
              <a:stCxn id="524" idx="2"/>
              <a:endCxn id="527" idx="0"/>
            </p:cNvCxnSpPr>
            <p:nvPr/>
          </p:nvCxnSpPr>
          <p:spPr>
            <a:xfrm>
              <a:off x="6826725" y="3636602"/>
              <a:ext cx="0" cy="1833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528" name="Google Shape;528;p71"/>
          <p:cNvGrpSpPr/>
          <p:nvPr/>
        </p:nvGrpSpPr>
        <p:grpSpPr>
          <a:xfrm>
            <a:off x="4289325" y="3819853"/>
            <a:ext cx="5074800" cy="1096200"/>
            <a:chOff x="4289325" y="3819853"/>
            <a:chExt cx="5074800" cy="1096200"/>
          </a:xfrm>
        </p:grpSpPr>
        <p:sp>
          <p:nvSpPr>
            <p:cNvPr id="527" name="Google Shape;527;p71"/>
            <p:cNvSpPr/>
            <p:nvPr/>
          </p:nvSpPr>
          <p:spPr>
            <a:xfrm>
              <a:off x="4289325" y="3819853"/>
              <a:ext cx="5074800" cy="912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Spending Ed builds that habit early — between ages 9–18.</a:t>
              </a:r>
              <a:r>
                <a:rPr lang="en-US" sz="120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Ideally the permit comes before high school, </a:t>
              </a:r>
              <a:endParaRPr sz="120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3406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when the stakes get higher.</a:t>
              </a:r>
              <a:endParaRPr sz="1200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529" name="Google Shape;529;p71"/>
            <p:cNvCxnSpPr>
              <a:stCxn id="527" idx="2"/>
              <a:endCxn id="518" idx="0"/>
            </p:cNvCxnSpPr>
            <p:nvPr/>
          </p:nvCxnSpPr>
          <p:spPr>
            <a:xfrm>
              <a:off x="6826725" y="4732753"/>
              <a:ext cx="0" cy="1833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pic>
        <p:nvPicPr>
          <p:cNvPr id="530" name="Google Shape;530;p71" title="iStock-48900126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550" y="1657838"/>
            <a:ext cx="3043500" cy="2028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31" name="Google Shape;531;p71"/>
          <p:cNvPicPr preferRelativeResize="0"/>
          <p:nvPr/>
        </p:nvPicPr>
        <p:blipFill rotWithShape="1">
          <a:blip r:embed="rId4">
            <a:alphaModFix/>
          </a:blip>
          <a:srcRect r="12694"/>
          <a:stretch/>
        </p:blipFill>
        <p:spPr>
          <a:xfrm>
            <a:off x="237898" y="3498109"/>
            <a:ext cx="2652900" cy="2028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32" name="Google Shape;532;p71" title="iStock-2231885333-modified-a9fbc953-5396-46da-9a6c-5e3f3281c19d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8725" y="3686147"/>
            <a:ext cx="1431300" cy="2028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" name="Google Shape;541;p72" title="gs-logo-horizontal-negative-white-RGB.png">
            <a:extLst>
              <a:ext uri="{FF2B5EF4-FFF2-40B4-BE49-F238E27FC236}">
                <a16:creationId xmlns:a16="http://schemas.microsoft.com/office/drawing/2014/main" id="{40F804AF-0DF7-C6A5-07FA-C7E865E6305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9549" y="6909541"/>
            <a:ext cx="988301" cy="26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2"/>
          <p:cNvSpPr txBox="1">
            <a:spLocks noGrp="1"/>
          </p:cNvSpPr>
          <p:nvPr>
            <p:ph type="sldNum" idx="12"/>
          </p:nvPr>
        </p:nvSpPr>
        <p:spPr>
          <a:xfrm>
            <a:off x="7247700" y="67921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538" name="Google Shape;538;p72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72"/>
          <p:cNvSpPr txBox="1"/>
          <p:nvPr/>
        </p:nvSpPr>
        <p:spPr>
          <a:xfrm>
            <a:off x="3951400" y="1909176"/>
            <a:ext cx="2133600" cy="36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Spend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You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Make.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Invest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Difference.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Patient.</a:t>
            </a:r>
            <a:endParaRPr sz="2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72"/>
          <p:cNvSpPr txBox="1"/>
          <p:nvPr/>
        </p:nvSpPr>
        <p:spPr>
          <a:xfrm>
            <a:off x="1566400" y="835000"/>
            <a:ext cx="6903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Ten Words That Can Help Students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Build Financial Resilience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1" name="Google Shape;541;p72" title="gs-logo-horizontal-negative-white-RG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225" y="6133700"/>
            <a:ext cx="2991150" cy="893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3"/>
          <p:cNvSpPr txBox="1"/>
          <p:nvPr/>
        </p:nvSpPr>
        <p:spPr>
          <a:xfrm>
            <a:off x="789970" y="1918882"/>
            <a:ext cx="5380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641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73"/>
          <p:cNvSpPr txBox="1"/>
          <p:nvPr/>
        </p:nvSpPr>
        <p:spPr>
          <a:xfrm>
            <a:off x="619350" y="343575"/>
            <a:ext cx="8339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358626"/>
                </a:solidFill>
                <a:latin typeface="Montserrat"/>
                <a:ea typeface="Montserrat"/>
                <a:cs typeface="Montserrat"/>
                <a:sym typeface="Montserrat"/>
              </a:rPr>
              <a:t>Mindful Spending → </a:t>
            </a:r>
            <a:r>
              <a:rPr lang="en-US" sz="3600" b="1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Spend &lt; Make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73"/>
          <p:cNvSpPr txBox="1"/>
          <p:nvPr/>
        </p:nvSpPr>
        <p:spPr>
          <a:xfrm>
            <a:off x="682800" y="6357375"/>
            <a:ext cx="8388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The goal? H</a:t>
            </a:r>
            <a:r>
              <a:rPr lang="en-US" sz="1800" b="1" i="0" u="none" strike="noStrike" cap="none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elp kids practice mindful spending</a:t>
            </a:r>
            <a:r>
              <a:rPr lang="en-US" sz="1800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until it becomes second nature, so they can start building an investable surplus asap.</a:t>
            </a:r>
            <a:endParaRPr sz="1800">
              <a:solidFill>
                <a:srgbClr val="C6448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73"/>
          <p:cNvSpPr/>
          <p:nvPr/>
        </p:nvSpPr>
        <p:spPr>
          <a:xfrm>
            <a:off x="132025" y="1822125"/>
            <a:ext cx="5256300" cy="2281800"/>
          </a:xfrm>
          <a:prstGeom prst="roundRect">
            <a:avLst>
              <a:gd name="adj" fmla="val 16667"/>
            </a:avLst>
          </a:prstGeom>
          <a:solidFill>
            <a:srgbClr val="23306B"/>
          </a:solidFill>
          <a:ln w="9525" cap="flat" cmpd="sng">
            <a:solidFill>
              <a:srgbClr val="3641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99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13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Without Mindful Spending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Impulse buys pile up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</a:t>
            </a:r>
            <a:r>
              <a:rPr lang="en-US" sz="1706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"Meh"</a:t>
            </a: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purchases crowd out what matters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Money feels like it quickly disappears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Financial stress can compound over time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No surplus to invest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73"/>
          <p:cNvSpPr txBox="1"/>
          <p:nvPr/>
        </p:nvSpPr>
        <p:spPr>
          <a:xfrm>
            <a:off x="499800" y="1082838"/>
            <a:ext cx="875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Mindful spending is a time-tested way to live the life we want</a:t>
            </a:r>
            <a:endParaRPr sz="1800" b="1">
              <a:solidFill>
                <a:srgbClr val="C6448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-US" sz="1800" b="1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 manage to spend less than we make. </a:t>
            </a:r>
            <a:endParaRPr sz="1800">
              <a:solidFill>
                <a:srgbClr val="C6448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1" name="Google Shape;551;p73"/>
          <p:cNvSpPr/>
          <p:nvPr/>
        </p:nvSpPr>
        <p:spPr>
          <a:xfrm>
            <a:off x="2696725" y="3776425"/>
            <a:ext cx="6926400" cy="2353200"/>
          </a:xfrm>
          <a:prstGeom prst="roundRect">
            <a:avLst>
              <a:gd name="adj" fmla="val 16667"/>
            </a:avLst>
          </a:prstGeom>
          <a:solidFill>
            <a:srgbClr val="358626"/>
          </a:solidFill>
          <a:ln w="9525" cap="flat" cmpd="sng">
            <a:solidFill>
              <a:srgbClr val="358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99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33" b="1">
              <a:solidFill>
                <a:srgbClr val="35862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Mindful Spenders</a:t>
            </a:r>
            <a:endParaRPr sz="213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Make intentional choices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Spend money in alignment with their values &amp; priorities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Have a sightline to the future they’re building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Which really helps an investable surplus emerge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706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→ So compound interest can start working early!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73"/>
          <p:cNvSpPr txBox="1">
            <a:spLocks noGrp="1"/>
          </p:cNvSpPr>
          <p:nvPr>
            <p:ph type="sldNum" idx="12"/>
          </p:nvPr>
        </p:nvSpPr>
        <p:spPr>
          <a:xfrm>
            <a:off x="7366800" y="693180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553" name="Google Shape;553;p73"/>
          <p:cNvSpPr txBox="1">
            <a:spLocks noGrp="1"/>
          </p:cNvSpPr>
          <p:nvPr>
            <p:ph type="sldNum" idx="12"/>
          </p:nvPr>
        </p:nvSpPr>
        <p:spPr>
          <a:xfrm>
            <a:off x="499800" y="6931800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4063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74"/>
          <p:cNvSpPr/>
          <p:nvPr/>
        </p:nvSpPr>
        <p:spPr>
          <a:xfrm>
            <a:off x="6252177" y="6029435"/>
            <a:ext cx="880309" cy="907371"/>
          </a:xfrm>
          <a:custGeom>
            <a:avLst/>
            <a:gdLst/>
            <a:ahLst/>
            <a:cxnLst/>
            <a:rect l="l" t="t" r="r" b="b"/>
            <a:pathLst>
              <a:path w="1304162" h="1434578" extrusionOk="0">
                <a:moveTo>
                  <a:pt x="0" y="0"/>
                </a:moveTo>
                <a:lnTo>
                  <a:pt x="1304162" y="0"/>
                </a:lnTo>
                <a:lnTo>
                  <a:pt x="1304162" y="1434579"/>
                </a:lnTo>
                <a:lnTo>
                  <a:pt x="0" y="1434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9" name="Google Shape;559;p74"/>
          <p:cNvSpPr txBox="1"/>
          <p:nvPr/>
        </p:nvSpPr>
        <p:spPr>
          <a:xfrm>
            <a:off x="1255801" y="499875"/>
            <a:ext cx="724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-US" sz="4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pending</a:t>
            </a:r>
            <a:r>
              <a:rPr lang="en-US" sz="4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</a:t>
            </a:r>
            <a:r>
              <a:rPr lang="en-US" sz="4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en-US" sz="4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R</a:t>
            </a:r>
            <a:r>
              <a:rPr lang="en-US" sz="4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oadmap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74"/>
          <p:cNvSpPr txBox="1"/>
          <p:nvPr/>
        </p:nvSpPr>
        <p:spPr>
          <a:xfrm>
            <a:off x="2133620" y="6113665"/>
            <a:ext cx="3476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Spending Ed 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Teaching Guide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1" name="Google Shape;561;p74" title="Image 2026-08-25 at 10.52 AM.jpeg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79950" y="1627250"/>
            <a:ext cx="6593700" cy="3921300"/>
          </a:xfrm>
          <a:prstGeom prst="roundRect">
            <a:avLst>
              <a:gd name="adj" fmla="val 7306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62" name="Google Shape;562;p74"/>
          <p:cNvSpPr/>
          <p:nvPr/>
        </p:nvSpPr>
        <p:spPr>
          <a:xfrm>
            <a:off x="3257375" y="1279475"/>
            <a:ext cx="524100" cy="531300"/>
          </a:xfrm>
          <a:prstGeom prst="downArrow">
            <a:avLst>
              <a:gd name="adj1" fmla="val 50000"/>
              <a:gd name="adj2" fmla="val 41257"/>
            </a:avLst>
          </a:prstGeom>
          <a:solidFill>
            <a:srgbClr val="C6448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74"/>
          <p:cNvSpPr txBox="1">
            <a:spLocks noGrp="1"/>
          </p:cNvSpPr>
          <p:nvPr>
            <p:ph type="sldNum" idx="12"/>
          </p:nvPr>
        </p:nvSpPr>
        <p:spPr>
          <a:xfrm>
            <a:off x="7297350" y="66639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latin typeface="Montserrat"/>
                <a:ea typeface="Montserrat"/>
                <a:cs typeface="Montserrat"/>
                <a:sym typeface="Montserrat"/>
              </a:rPr>
              <a:t>9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74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9" name="Google Shape;569;p75"/>
          <p:cNvGrpSpPr/>
          <p:nvPr/>
        </p:nvGrpSpPr>
        <p:grpSpPr>
          <a:xfrm>
            <a:off x="1800551" y="294403"/>
            <a:ext cx="6350371" cy="444762"/>
            <a:chOff x="0" y="0"/>
            <a:chExt cx="10478912" cy="733914"/>
          </a:xfrm>
        </p:grpSpPr>
        <p:sp>
          <p:nvSpPr>
            <p:cNvPr id="570" name="Google Shape;570;p75"/>
            <p:cNvSpPr/>
            <p:nvPr/>
          </p:nvSpPr>
          <p:spPr>
            <a:xfrm>
              <a:off x="0" y="0"/>
              <a:ext cx="10478912" cy="733914"/>
            </a:xfrm>
            <a:custGeom>
              <a:avLst/>
              <a:gdLst/>
              <a:ahLst/>
              <a:cxnLst/>
              <a:rect l="l" t="t" r="r" b="b"/>
              <a:pathLst>
                <a:path w="10478912" h="733914" extrusionOk="0">
                  <a:moveTo>
                    <a:pt x="0" y="0"/>
                  </a:moveTo>
                  <a:lnTo>
                    <a:pt x="10478912" y="0"/>
                  </a:lnTo>
                  <a:lnTo>
                    <a:pt x="10478912" y="733914"/>
                  </a:lnTo>
                  <a:lnTo>
                    <a:pt x="0" y="73391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t="-187070" r="14788" b="-187066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1" name="Google Shape;571;p75"/>
            <p:cNvSpPr txBox="1"/>
            <p:nvPr/>
          </p:nvSpPr>
          <p:spPr>
            <a:xfrm>
              <a:off x="0" y="0"/>
              <a:ext cx="10478909" cy="7339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200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7" b="1" i="0" u="none" strike="noStrike" cap="none">
                  <a:solidFill>
                    <a:srgbClr val="1E2B4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Three licenses, one money-smart student.</a:t>
              </a:r>
              <a:endParaRPr/>
            </a:p>
          </p:txBody>
        </p:sp>
      </p:grpSp>
      <p:grpSp>
        <p:nvGrpSpPr>
          <p:cNvPr id="572" name="Google Shape;572;p75"/>
          <p:cNvGrpSpPr/>
          <p:nvPr/>
        </p:nvGrpSpPr>
        <p:grpSpPr>
          <a:xfrm>
            <a:off x="539610" y="1552262"/>
            <a:ext cx="5416764" cy="1519574"/>
            <a:chOff x="0" y="0"/>
            <a:chExt cx="7222352" cy="2026098"/>
          </a:xfrm>
        </p:grpSpPr>
        <p:sp>
          <p:nvSpPr>
            <p:cNvPr id="573" name="Google Shape;573;p75"/>
            <p:cNvSpPr/>
            <p:nvPr/>
          </p:nvSpPr>
          <p:spPr>
            <a:xfrm>
              <a:off x="995773" y="0"/>
              <a:ext cx="6226579" cy="2026098"/>
            </a:xfrm>
            <a:custGeom>
              <a:avLst/>
              <a:gdLst/>
              <a:ahLst/>
              <a:cxnLst/>
              <a:rect l="l" t="t" r="r" b="b"/>
              <a:pathLst>
                <a:path w="7705979" h="2507488" extrusionOk="0">
                  <a:moveTo>
                    <a:pt x="0" y="97790"/>
                  </a:moveTo>
                  <a:cubicBezTo>
                    <a:pt x="0" y="43815"/>
                    <a:pt x="43815" y="0"/>
                    <a:pt x="97790" y="0"/>
                  </a:cubicBezTo>
                  <a:lnTo>
                    <a:pt x="7608189" y="0"/>
                  </a:lnTo>
                  <a:cubicBezTo>
                    <a:pt x="7662164" y="0"/>
                    <a:pt x="7705979" y="43815"/>
                    <a:pt x="7705979" y="97790"/>
                  </a:cubicBezTo>
                  <a:lnTo>
                    <a:pt x="7705979" y="2409698"/>
                  </a:lnTo>
                  <a:cubicBezTo>
                    <a:pt x="7705979" y="2463673"/>
                    <a:pt x="7662164" y="2507488"/>
                    <a:pt x="7608189" y="2507488"/>
                  </a:cubicBezTo>
                  <a:lnTo>
                    <a:pt x="97790" y="2507488"/>
                  </a:lnTo>
                  <a:cubicBezTo>
                    <a:pt x="43815" y="2507488"/>
                    <a:pt x="0" y="2463673"/>
                    <a:pt x="0" y="2409698"/>
                  </a:cubicBezTo>
                  <a:close/>
                </a:path>
              </a:pathLst>
            </a:custGeom>
            <a:solidFill>
              <a:srgbClr val="EFF5ED"/>
            </a:solidFill>
            <a:ln w="38100" cap="sq" cmpd="sng">
              <a:solidFill>
                <a:srgbClr val="35862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75"/>
            <p:cNvSpPr/>
            <p:nvPr/>
          </p:nvSpPr>
          <p:spPr>
            <a:xfrm>
              <a:off x="995773" y="0"/>
              <a:ext cx="128478" cy="2026098"/>
            </a:xfrm>
            <a:custGeom>
              <a:avLst/>
              <a:gdLst/>
              <a:ahLst/>
              <a:cxnLst/>
              <a:rect l="l" t="t" r="r" b="b"/>
              <a:pathLst>
                <a:path w="159004" h="2507488" extrusionOk="0">
                  <a:moveTo>
                    <a:pt x="0" y="48895"/>
                  </a:moveTo>
                  <a:cubicBezTo>
                    <a:pt x="0" y="21844"/>
                    <a:pt x="21844" y="0"/>
                    <a:pt x="48895" y="0"/>
                  </a:cubicBezTo>
                  <a:lnTo>
                    <a:pt x="110109" y="0"/>
                  </a:lnTo>
                  <a:cubicBezTo>
                    <a:pt x="137160" y="0"/>
                    <a:pt x="159004" y="21844"/>
                    <a:pt x="159004" y="48895"/>
                  </a:cubicBezTo>
                  <a:lnTo>
                    <a:pt x="159004" y="2458593"/>
                  </a:lnTo>
                  <a:cubicBezTo>
                    <a:pt x="159004" y="2485644"/>
                    <a:pt x="137160" y="2507488"/>
                    <a:pt x="110109" y="2507488"/>
                  </a:cubicBezTo>
                  <a:lnTo>
                    <a:pt x="48895" y="2507488"/>
                  </a:lnTo>
                  <a:cubicBezTo>
                    <a:pt x="21844" y="2507488"/>
                    <a:pt x="0" y="2485644"/>
                    <a:pt x="0" y="2458593"/>
                  </a:cubicBezTo>
                  <a:close/>
                </a:path>
              </a:pathLst>
            </a:custGeom>
            <a:solidFill>
              <a:srgbClr val="3C8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5" name="Google Shape;575;p75"/>
            <p:cNvGrpSpPr/>
            <p:nvPr/>
          </p:nvGrpSpPr>
          <p:grpSpPr>
            <a:xfrm>
              <a:off x="1272514" y="158135"/>
              <a:ext cx="3854594" cy="395342"/>
              <a:chOff x="0" y="0"/>
              <a:chExt cx="4770425" cy="489274"/>
            </a:xfrm>
          </p:grpSpPr>
          <p:sp>
            <p:nvSpPr>
              <p:cNvPr id="576" name="Google Shape;576;p75"/>
              <p:cNvSpPr/>
              <p:nvPr/>
            </p:nvSpPr>
            <p:spPr>
              <a:xfrm>
                <a:off x="0" y="0"/>
                <a:ext cx="4770419" cy="489274"/>
              </a:xfrm>
              <a:custGeom>
                <a:avLst/>
                <a:gdLst/>
                <a:ahLst/>
                <a:cxnLst/>
                <a:rect l="l" t="t" r="r" b="b"/>
                <a:pathLst>
                  <a:path w="4770419" h="489274" extrusionOk="0">
                    <a:moveTo>
                      <a:pt x="0" y="0"/>
                    </a:moveTo>
                    <a:lnTo>
                      <a:pt x="4770419" y="0"/>
                    </a:lnTo>
                    <a:lnTo>
                      <a:pt x="4770419" y="489274"/>
                    </a:lnTo>
                    <a:lnTo>
                      <a:pt x="0" y="489274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39979" b="-139975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" name="Google Shape;577;p75"/>
              <p:cNvSpPr txBox="1"/>
              <p:nvPr/>
            </p:nvSpPr>
            <p:spPr>
              <a:xfrm>
                <a:off x="0" y="0"/>
                <a:ext cx="4770425" cy="489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1996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97" b="1" i="0" u="none" strike="noStrike" cap="none">
                    <a:solidFill>
                      <a:srgbClr val="3C8136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Smart Spending Permit</a:t>
                </a:r>
                <a:endParaRPr/>
              </a:p>
            </p:txBody>
          </p:sp>
        </p:grpSp>
        <p:grpSp>
          <p:nvGrpSpPr>
            <p:cNvPr id="578" name="Google Shape;578;p75"/>
            <p:cNvGrpSpPr/>
            <p:nvPr/>
          </p:nvGrpSpPr>
          <p:grpSpPr>
            <a:xfrm>
              <a:off x="4583119" y="237262"/>
              <a:ext cx="2421867" cy="254790"/>
              <a:chOff x="0" y="-9525"/>
              <a:chExt cx="2997289" cy="315327"/>
            </a:xfrm>
          </p:grpSpPr>
          <p:sp>
            <p:nvSpPr>
              <p:cNvPr id="579" name="Google Shape;579;p75"/>
              <p:cNvSpPr/>
              <p:nvPr/>
            </p:nvSpPr>
            <p:spPr>
              <a:xfrm>
                <a:off x="0" y="0"/>
                <a:ext cx="2997289" cy="305802"/>
              </a:xfrm>
              <a:custGeom>
                <a:avLst/>
                <a:gdLst/>
                <a:ahLst/>
                <a:cxnLst/>
                <a:rect l="l" t="t" r="r" b="b"/>
                <a:pathLst>
                  <a:path w="2997289" h="305802" extrusionOk="0">
                    <a:moveTo>
                      <a:pt x="0" y="0"/>
                    </a:moveTo>
                    <a:lnTo>
                      <a:pt x="2997289" y="0"/>
                    </a:lnTo>
                    <a:lnTo>
                      <a:pt x="2997289" y="305802"/>
                    </a:lnTo>
                    <a:lnTo>
                      <a:pt x="0" y="305802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09778" r="16340" b="-109772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" name="Google Shape;580;p75"/>
              <p:cNvSpPr txBox="1"/>
              <p:nvPr/>
            </p:nvSpPr>
            <p:spPr>
              <a:xfrm>
                <a:off x="0" y="-9525"/>
                <a:ext cx="2997287" cy="315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r" rtl="0">
                  <a:lnSpc>
                    <a:spcPct val="1198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9" b="1" i="0" u="none" strike="noStrike" cap="none">
                    <a:solidFill>
                      <a:srgbClr val="3C8136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STAGE 1 · PAUSE</a:t>
                </a:r>
                <a:endParaRPr/>
              </a:p>
            </p:txBody>
          </p:sp>
        </p:grpSp>
        <p:grpSp>
          <p:nvGrpSpPr>
            <p:cNvPr id="581" name="Google Shape;581;p75"/>
            <p:cNvGrpSpPr/>
            <p:nvPr/>
          </p:nvGrpSpPr>
          <p:grpSpPr>
            <a:xfrm>
              <a:off x="1272514" y="585315"/>
              <a:ext cx="5732470" cy="403038"/>
              <a:chOff x="0" y="-9525"/>
              <a:chExt cx="7094474" cy="498799"/>
            </a:xfrm>
          </p:grpSpPr>
          <p:sp>
            <p:nvSpPr>
              <p:cNvPr id="582" name="Google Shape;582;p75"/>
              <p:cNvSpPr/>
              <p:nvPr/>
            </p:nvSpPr>
            <p:spPr>
              <a:xfrm>
                <a:off x="0" y="0"/>
                <a:ext cx="7094469" cy="489274"/>
              </a:xfrm>
              <a:custGeom>
                <a:avLst/>
                <a:gdLst/>
                <a:ahLst/>
                <a:cxnLst/>
                <a:rect l="l" t="t" r="r" b="b"/>
                <a:pathLst>
                  <a:path w="7094469" h="489274" extrusionOk="0">
                    <a:moveTo>
                      <a:pt x="0" y="0"/>
                    </a:moveTo>
                    <a:lnTo>
                      <a:pt x="7094469" y="0"/>
                    </a:lnTo>
                    <a:lnTo>
                      <a:pt x="7094469" y="489274"/>
                    </a:lnTo>
                    <a:lnTo>
                      <a:pt x="0" y="489274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232537" b="-232531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" name="Google Shape;583;p75"/>
              <p:cNvSpPr txBox="1"/>
              <p:nvPr/>
            </p:nvSpPr>
            <p:spPr>
              <a:xfrm>
                <a:off x="0" y="-9525"/>
                <a:ext cx="7094474" cy="4987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2603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91" b="0" i="0" u="none" strike="noStrike" cap="none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Practice the pause — build the habit of asking “Should I buy this?”</a:t>
                </a:r>
                <a:endParaRPr/>
              </a:p>
            </p:txBody>
          </p:sp>
        </p:grpSp>
        <p:grpSp>
          <p:nvGrpSpPr>
            <p:cNvPr id="584" name="Google Shape;584;p75"/>
            <p:cNvGrpSpPr/>
            <p:nvPr/>
          </p:nvGrpSpPr>
          <p:grpSpPr>
            <a:xfrm>
              <a:off x="1272514" y="1008123"/>
              <a:ext cx="5732470" cy="296507"/>
              <a:chOff x="0" y="0"/>
              <a:chExt cx="7094474" cy="366955"/>
            </a:xfrm>
          </p:grpSpPr>
          <p:sp>
            <p:nvSpPr>
              <p:cNvPr id="585" name="Google Shape;585;p75"/>
              <p:cNvSpPr/>
              <p:nvPr/>
            </p:nvSpPr>
            <p:spPr>
              <a:xfrm>
                <a:off x="0" y="0"/>
                <a:ext cx="7094469" cy="366955"/>
              </a:xfrm>
              <a:custGeom>
                <a:avLst/>
                <a:gdLst/>
                <a:ahLst/>
                <a:cxnLst/>
                <a:rect l="l" t="t" r="r" b="b"/>
                <a:pathLst>
                  <a:path w="7094469" h="366955" extrusionOk="0">
                    <a:moveTo>
                      <a:pt x="0" y="0"/>
                    </a:moveTo>
                    <a:lnTo>
                      <a:pt x="7094469" y="0"/>
                    </a:lnTo>
                    <a:lnTo>
                      <a:pt x="7094469" y="366955"/>
                    </a:lnTo>
                    <a:lnTo>
                      <a:pt x="0" y="366955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326733" b="-32673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" name="Google Shape;586;p75"/>
              <p:cNvSpPr txBox="1"/>
              <p:nvPr/>
            </p:nvSpPr>
            <p:spPr>
              <a:xfrm>
                <a:off x="0" y="0"/>
                <a:ext cx="7094474" cy="3669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199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32" b="1" i="0" u="none" strike="noStrike" cap="none">
                    <a:solidFill>
                      <a:srgbClr val="3C8136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Talk it through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3C8136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Take the quiz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3C8136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Issue the permit</a:t>
                </a:r>
                <a:endParaRPr/>
              </a:p>
            </p:txBody>
          </p:sp>
        </p:grpSp>
        <p:sp>
          <p:nvSpPr>
            <p:cNvPr id="587" name="Google Shape;587;p75"/>
            <p:cNvSpPr/>
            <p:nvPr/>
          </p:nvSpPr>
          <p:spPr>
            <a:xfrm>
              <a:off x="1272514" y="1383697"/>
              <a:ext cx="1383708" cy="316270"/>
            </a:xfrm>
            <a:custGeom>
              <a:avLst/>
              <a:gdLst/>
              <a:ahLst/>
              <a:cxnLst/>
              <a:rect l="l" t="t" r="r" b="b"/>
              <a:pathLst>
                <a:path w="1712468" h="391414" extrusionOk="0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lnTo>
                    <a:pt x="1516761" y="0"/>
                  </a:lnTo>
                  <a:cubicBezTo>
                    <a:pt x="1624838" y="0"/>
                    <a:pt x="1712468" y="87630"/>
                    <a:pt x="1712468" y="195707"/>
                  </a:cubicBezTo>
                  <a:cubicBezTo>
                    <a:pt x="1712468" y="303784"/>
                    <a:pt x="1624838" y="391414"/>
                    <a:pt x="1516761" y="391414"/>
                  </a:cubicBezTo>
                  <a:lnTo>
                    <a:pt x="195707" y="391414"/>
                  </a:ln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EDF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75"/>
            <p:cNvSpPr/>
            <p:nvPr/>
          </p:nvSpPr>
          <p:spPr>
            <a:xfrm>
              <a:off x="2755042" y="1383697"/>
              <a:ext cx="1235424" cy="316270"/>
            </a:xfrm>
            <a:custGeom>
              <a:avLst/>
              <a:gdLst/>
              <a:ahLst/>
              <a:cxnLst/>
              <a:rect l="l" t="t" r="r" b="b"/>
              <a:pathLst>
                <a:path w="1528953" h="391414" extrusionOk="0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lnTo>
                    <a:pt x="1333246" y="0"/>
                  </a:lnTo>
                  <a:cubicBezTo>
                    <a:pt x="1441323" y="0"/>
                    <a:pt x="1528953" y="87630"/>
                    <a:pt x="1528953" y="195707"/>
                  </a:cubicBezTo>
                  <a:cubicBezTo>
                    <a:pt x="1528953" y="303784"/>
                    <a:pt x="1441323" y="391414"/>
                    <a:pt x="1333246" y="391414"/>
                  </a:cubicBezTo>
                  <a:lnTo>
                    <a:pt x="195707" y="391414"/>
                  </a:ln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3C81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9" name="Google Shape;589;p75"/>
            <p:cNvGrpSpPr/>
            <p:nvPr/>
          </p:nvGrpSpPr>
          <p:grpSpPr>
            <a:xfrm>
              <a:off x="2755042" y="1383697"/>
              <a:ext cx="1235446" cy="316274"/>
              <a:chOff x="0" y="0"/>
              <a:chExt cx="1528980" cy="391419"/>
            </a:xfrm>
          </p:grpSpPr>
          <p:sp>
            <p:nvSpPr>
              <p:cNvPr id="590" name="Google Shape;590;p75"/>
              <p:cNvSpPr/>
              <p:nvPr/>
            </p:nvSpPr>
            <p:spPr>
              <a:xfrm>
                <a:off x="0" y="0"/>
                <a:ext cx="1528980" cy="391419"/>
              </a:xfrm>
              <a:custGeom>
                <a:avLst/>
                <a:gdLst/>
                <a:ahLst/>
                <a:cxnLst/>
                <a:rect l="l" t="t" r="r" b="b"/>
                <a:pathLst>
                  <a:path w="1528980" h="391419" extrusionOk="0">
                    <a:moveTo>
                      <a:pt x="0" y="0"/>
                    </a:moveTo>
                    <a:lnTo>
                      <a:pt x="1528980" y="0"/>
                    </a:lnTo>
                    <a:lnTo>
                      <a:pt x="1528980" y="391419"/>
                    </a:lnTo>
                    <a:lnTo>
                      <a:pt x="0" y="3914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26113" b="-2611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" name="Google Shape;591;p75"/>
              <p:cNvSpPr txBox="1"/>
              <p:nvPr/>
            </p:nvSpPr>
            <p:spPr>
              <a:xfrm>
                <a:off x="0" y="0"/>
                <a:ext cx="1528978" cy="391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2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9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Pass 8/10</a:t>
                </a:r>
                <a:endParaRPr/>
              </a:p>
            </p:txBody>
          </p:sp>
        </p:grpSp>
        <p:grpSp>
          <p:nvGrpSpPr>
            <p:cNvPr id="592" name="Google Shape;592;p75"/>
            <p:cNvGrpSpPr/>
            <p:nvPr/>
          </p:nvGrpSpPr>
          <p:grpSpPr>
            <a:xfrm>
              <a:off x="1272514" y="1276326"/>
              <a:ext cx="1383699" cy="316274"/>
              <a:chOff x="0" y="0"/>
              <a:chExt cx="1712458" cy="391419"/>
            </a:xfrm>
          </p:grpSpPr>
          <p:sp>
            <p:nvSpPr>
              <p:cNvPr id="593" name="Google Shape;593;p75"/>
              <p:cNvSpPr/>
              <p:nvPr/>
            </p:nvSpPr>
            <p:spPr>
              <a:xfrm>
                <a:off x="0" y="0"/>
                <a:ext cx="1712458" cy="391419"/>
              </a:xfrm>
              <a:custGeom>
                <a:avLst/>
                <a:gdLst/>
                <a:ahLst/>
                <a:cxnLst/>
                <a:rect l="l" t="t" r="r" b="b"/>
                <a:pathLst>
                  <a:path w="1712458" h="391419" extrusionOk="0">
                    <a:moveTo>
                      <a:pt x="0" y="0"/>
                    </a:moveTo>
                    <a:lnTo>
                      <a:pt x="1712458" y="0"/>
                    </a:lnTo>
                    <a:lnTo>
                      <a:pt x="1712458" y="391419"/>
                    </a:lnTo>
                    <a:lnTo>
                      <a:pt x="0" y="3914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35248" b="-35246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4" name="Google Shape;594;p75"/>
              <p:cNvSpPr txBox="1"/>
              <p:nvPr/>
            </p:nvSpPr>
            <p:spPr>
              <a:xfrm>
                <a:off x="0" y="0"/>
                <a:ext cx="1712455" cy="391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2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9" b="1" i="0" u="none" strike="noStrike" cap="none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~5 min quiz</a:t>
                </a:r>
                <a:endParaRPr/>
              </a:p>
            </p:txBody>
          </p:sp>
        </p:grpSp>
        <p:sp>
          <p:nvSpPr>
            <p:cNvPr id="595" name="Google Shape;595;p75"/>
            <p:cNvSpPr/>
            <p:nvPr/>
          </p:nvSpPr>
          <p:spPr>
            <a:xfrm>
              <a:off x="0" y="637798"/>
              <a:ext cx="831825" cy="831825"/>
            </a:xfrm>
            <a:custGeom>
              <a:avLst/>
              <a:gdLst/>
              <a:ahLst/>
              <a:cxnLst/>
              <a:rect l="l" t="t" r="r" b="b"/>
              <a:pathLst>
                <a:path w="1029462" h="1029462" extrusionOk="0">
                  <a:moveTo>
                    <a:pt x="0" y="514731"/>
                  </a:moveTo>
                  <a:cubicBezTo>
                    <a:pt x="0" y="230505"/>
                    <a:pt x="230505" y="0"/>
                    <a:pt x="514731" y="0"/>
                  </a:cubicBezTo>
                  <a:cubicBezTo>
                    <a:pt x="798957" y="0"/>
                    <a:pt x="1029462" y="230505"/>
                    <a:pt x="1029462" y="514731"/>
                  </a:cubicBezTo>
                  <a:cubicBezTo>
                    <a:pt x="1029462" y="798957"/>
                    <a:pt x="799084" y="1029462"/>
                    <a:pt x="514731" y="1029462"/>
                  </a:cubicBezTo>
                  <a:cubicBezTo>
                    <a:pt x="230378" y="1029462"/>
                    <a:pt x="0" y="799084"/>
                    <a:pt x="0" y="514731"/>
                  </a:cubicBezTo>
                  <a:close/>
                </a:path>
              </a:pathLst>
            </a:custGeom>
            <a:solidFill>
              <a:srgbClr val="3C8136"/>
            </a:solidFill>
            <a:ln w="38225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6" name="Google Shape;596;p75"/>
            <p:cNvGrpSpPr/>
            <p:nvPr/>
          </p:nvGrpSpPr>
          <p:grpSpPr>
            <a:xfrm>
              <a:off x="20590" y="650692"/>
              <a:ext cx="790685" cy="798381"/>
              <a:chOff x="0" y="-9525"/>
              <a:chExt cx="978548" cy="988073"/>
            </a:xfrm>
          </p:grpSpPr>
          <p:sp>
            <p:nvSpPr>
              <p:cNvPr id="597" name="Google Shape;597;p75"/>
              <p:cNvSpPr/>
              <p:nvPr/>
            </p:nvSpPr>
            <p:spPr>
              <a:xfrm>
                <a:off x="0" y="0"/>
                <a:ext cx="978547" cy="978547"/>
              </a:xfrm>
              <a:custGeom>
                <a:avLst/>
                <a:gdLst/>
                <a:ahLst/>
                <a:cxnLst/>
                <a:rect l="l" t="t" r="r" b="b"/>
                <a:pathLst>
                  <a:path w="978547" h="978547" extrusionOk="0">
                    <a:moveTo>
                      <a:pt x="0" y="0"/>
                    </a:moveTo>
                    <a:lnTo>
                      <a:pt x="978547" y="0"/>
                    </a:lnTo>
                    <a:lnTo>
                      <a:pt x="978547" y="978547"/>
                    </a:lnTo>
                    <a:lnTo>
                      <a:pt x="0" y="978547"/>
                    </a:lnTo>
                    <a:close/>
                  </a:path>
                </a:pathLst>
              </a:custGeom>
              <a:blipFill rotWithShape="1">
                <a:blip r:embed="rId4">
                  <a:alphaModFix amt="0"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" name="Google Shape;598;p75"/>
              <p:cNvSpPr txBox="1"/>
              <p:nvPr/>
            </p:nvSpPr>
            <p:spPr>
              <a:xfrm>
                <a:off x="0" y="-9525"/>
                <a:ext cx="978548" cy="988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69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</a:t>
                </a:r>
                <a:endParaRPr/>
              </a:p>
            </p:txBody>
          </p:sp>
        </p:grpSp>
      </p:grpSp>
      <p:grpSp>
        <p:nvGrpSpPr>
          <p:cNvPr id="599" name="Google Shape;599;p75"/>
          <p:cNvGrpSpPr/>
          <p:nvPr/>
        </p:nvGrpSpPr>
        <p:grpSpPr>
          <a:xfrm>
            <a:off x="539610" y="3564105"/>
            <a:ext cx="5416764" cy="1519574"/>
            <a:chOff x="0" y="0"/>
            <a:chExt cx="7222352" cy="2026098"/>
          </a:xfrm>
        </p:grpSpPr>
        <p:sp>
          <p:nvSpPr>
            <p:cNvPr id="600" name="Google Shape;600;p75"/>
            <p:cNvSpPr/>
            <p:nvPr/>
          </p:nvSpPr>
          <p:spPr>
            <a:xfrm>
              <a:off x="995773" y="0"/>
              <a:ext cx="6226579" cy="2026098"/>
            </a:xfrm>
            <a:custGeom>
              <a:avLst/>
              <a:gdLst/>
              <a:ahLst/>
              <a:cxnLst/>
              <a:rect l="l" t="t" r="r" b="b"/>
              <a:pathLst>
                <a:path w="7705979" h="2507488" extrusionOk="0">
                  <a:moveTo>
                    <a:pt x="0" y="97790"/>
                  </a:moveTo>
                  <a:cubicBezTo>
                    <a:pt x="0" y="43815"/>
                    <a:pt x="43815" y="0"/>
                    <a:pt x="97790" y="0"/>
                  </a:cubicBezTo>
                  <a:lnTo>
                    <a:pt x="7608189" y="0"/>
                  </a:lnTo>
                  <a:cubicBezTo>
                    <a:pt x="7662164" y="0"/>
                    <a:pt x="7705979" y="43815"/>
                    <a:pt x="7705979" y="97790"/>
                  </a:cubicBezTo>
                  <a:lnTo>
                    <a:pt x="7705979" y="2409698"/>
                  </a:lnTo>
                  <a:cubicBezTo>
                    <a:pt x="7705979" y="2463673"/>
                    <a:pt x="7662164" y="2507488"/>
                    <a:pt x="7608189" y="2507488"/>
                  </a:cubicBezTo>
                  <a:lnTo>
                    <a:pt x="97790" y="2507488"/>
                  </a:lnTo>
                  <a:cubicBezTo>
                    <a:pt x="43815" y="2507488"/>
                    <a:pt x="0" y="2463673"/>
                    <a:pt x="0" y="2409698"/>
                  </a:cubicBezTo>
                  <a:close/>
                </a:path>
              </a:pathLst>
            </a:custGeom>
            <a:solidFill>
              <a:srgbClr val="FBEEF5"/>
            </a:solidFill>
            <a:ln w="38100" cap="sq" cmpd="sng">
              <a:solidFill>
                <a:srgbClr val="C7478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1" name="Google Shape;601;p75"/>
            <p:cNvGrpSpPr/>
            <p:nvPr/>
          </p:nvGrpSpPr>
          <p:grpSpPr>
            <a:xfrm>
              <a:off x="1272514" y="158135"/>
              <a:ext cx="3854594" cy="395342"/>
              <a:chOff x="0" y="0"/>
              <a:chExt cx="4770425" cy="489274"/>
            </a:xfrm>
          </p:grpSpPr>
          <p:sp>
            <p:nvSpPr>
              <p:cNvPr id="602" name="Google Shape;602;p75"/>
              <p:cNvSpPr/>
              <p:nvPr/>
            </p:nvSpPr>
            <p:spPr>
              <a:xfrm>
                <a:off x="0" y="0"/>
                <a:ext cx="4770419" cy="489274"/>
              </a:xfrm>
              <a:custGeom>
                <a:avLst/>
                <a:gdLst/>
                <a:ahLst/>
                <a:cxnLst/>
                <a:rect l="l" t="t" r="r" b="b"/>
                <a:pathLst>
                  <a:path w="4770419" h="489274" extrusionOk="0">
                    <a:moveTo>
                      <a:pt x="0" y="0"/>
                    </a:moveTo>
                    <a:lnTo>
                      <a:pt x="4770419" y="0"/>
                    </a:lnTo>
                    <a:lnTo>
                      <a:pt x="4770419" y="489274"/>
                    </a:lnTo>
                    <a:lnTo>
                      <a:pt x="0" y="489274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39979" b="-139975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" name="Google Shape;603;p75"/>
              <p:cNvSpPr txBox="1"/>
              <p:nvPr/>
            </p:nvSpPr>
            <p:spPr>
              <a:xfrm>
                <a:off x="0" y="0"/>
                <a:ext cx="4770425" cy="489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1996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97" b="1" i="0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Defensive Spending License</a:t>
                </a:r>
                <a:endParaRPr/>
              </a:p>
            </p:txBody>
          </p:sp>
        </p:grpSp>
        <p:grpSp>
          <p:nvGrpSpPr>
            <p:cNvPr id="604" name="Google Shape;604;p75"/>
            <p:cNvGrpSpPr/>
            <p:nvPr/>
          </p:nvGrpSpPr>
          <p:grpSpPr>
            <a:xfrm>
              <a:off x="4978856" y="204822"/>
              <a:ext cx="2026131" cy="254790"/>
              <a:chOff x="0" y="-9525"/>
              <a:chExt cx="2507528" cy="315327"/>
            </a:xfrm>
          </p:grpSpPr>
          <p:sp>
            <p:nvSpPr>
              <p:cNvPr id="605" name="Google Shape;605;p75"/>
              <p:cNvSpPr/>
              <p:nvPr/>
            </p:nvSpPr>
            <p:spPr>
              <a:xfrm>
                <a:off x="0" y="0"/>
                <a:ext cx="2507528" cy="305802"/>
              </a:xfrm>
              <a:custGeom>
                <a:avLst/>
                <a:gdLst/>
                <a:ahLst/>
                <a:cxnLst/>
                <a:rect l="l" t="t" r="r" b="b"/>
                <a:pathLst>
                  <a:path w="2507528" h="305802" extrusionOk="0">
                    <a:moveTo>
                      <a:pt x="0" y="0"/>
                    </a:moveTo>
                    <a:lnTo>
                      <a:pt x="2507528" y="0"/>
                    </a:lnTo>
                    <a:lnTo>
                      <a:pt x="2507528" y="305802"/>
                    </a:lnTo>
                    <a:lnTo>
                      <a:pt x="0" y="305802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09778" b="-109772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" name="Google Shape;606;p75"/>
              <p:cNvSpPr txBox="1"/>
              <p:nvPr/>
            </p:nvSpPr>
            <p:spPr>
              <a:xfrm>
                <a:off x="0" y="-9525"/>
                <a:ext cx="2507526" cy="315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r" rtl="0">
                  <a:lnSpc>
                    <a:spcPct val="1198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9" b="1" i="0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STAGE 2 · PROTECT</a:t>
                </a:r>
                <a:endParaRPr/>
              </a:p>
            </p:txBody>
          </p:sp>
        </p:grpSp>
        <p:grpSp>
          <p:nvGrpSpPr>
            <p:cNvPr id="607" name="Google Shape;607;p75"/>
            <p:cNvGrpSpPr/>
            <p:nvPr/>
          </p:nvGrpSpPr>
          <p:grpSpPr>
            <a:xfrm>
              <a:off x="1272514" y="1074498"/>
              <a:ext cx="5849239" cy="296509"/>
              <a:chOff x="0" y="0"/>
              <a:chExt cx="7238986" cy="366957"/>
            </a:xfrm>
          </p:grpSpPr>
          <p:sp>
            <p:nvSpPr>
              <p:cNvPr id="608" name="Google Shape;608;p75"/>
              <p:cNvSpPr/>
              <p:nvPr/>
            </p:nvSpPr>
            <p:spPr>
              <a:xfrm>
                <a:off x="0" y="0"/>
                <a:ext cx="7238981" cy="366957"/>
              </a:xfrm>
              <a:custGeom>
                <a:avLst/>
                <a:gdLst/>
                <a:ahLst/>
                <a:cxnLst/>
                <a:rect l="l" t="t" r="r" b="b"/>
                <a:pathLst>
                  <a:path w="7238981" h="366957" extrusionOk="0">
                    <a:moveTo>
                      <a:pt x="0" y="0"/>
                    </a:moveTo>
                    <a:lnTo>
                      <a:pt x="7238981" y="0"/>
                    </a:lnTo>
                    <a:lnTo>
                      <a:pt x="7238981" y="366957"/>
                    </a:lnTo>
                    <a:lnTo>
                      <a:pt x="0" y="366957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326733" r="1996" b="-32673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" name="Google Shape;609;p75"/>
              <p:cNvSpPr txBox="1"/>
              <p:nvPr/>
            </p:nvSpPr>
            <p:spPr>
              <a:xfrm>
                <a:off x="0" y="0"/>
                <a:ext cx="7238986" cy="366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199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32" b="1" i="0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Talk it through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Quiz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Family Agreement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Issue the license</a:t>
                </a:r>
                <a:endParaRPr/>
              </a:p>
            </p:txBody>
          </p:sp>
        </p:grpSp>
        <p:sp>
          <p:nvSpPr>
            <p:cNvPr id="610" name="Google Shape;610;p75"/>
            <p:cNvSpPr/>
            <p:nvPr/>
          </p:nvSpPr>
          <p:spPr>
            <a:xfrm>
              <a:off x="1272514" y="1383697"/>
              <a:ext cx="1383708" cy="316270"/>
            </a:xfrm>
            <a:custGeom>
              <a:avLst/>
              <a:gdLst/>
              <a:ahLst/>
              <a:cxnLst/>
              <a:rect l="l" t="t" r="r" b="b"/>
              <a:pathLst>
                <a:path w="1712468" h="391414" extrusionOk="0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lnTo>
                    <a:pt x="1516761" y="0"/>
                  </a:lnTo>
                  <a:cubicBezTo>
                    <a:pt x="1624838" y="0"/>
                    <a:pt x="1712468" y="87630"/>
                    <a:pt x="1712468" y="195707"/>
                  </a:cubicBezTo>
                  <a:cubicBezTo>
                    <a:pt x="1712468" y="303784"/>
                    <a:pt x="1624838" y="391414"/>
                    <a:pt x="1516761" y="391414"/>
                  </a:cubicBezTo>
                  <a:lnTo>
                    <a:pt x="195707" y="391414"/>
                  </a:ln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EDF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1" name="Google Shape;611;p75"/>
            <p:cNvGrpSpPr/>
            <p:nvPr/>
          </p:nvGrpSpPr>
          <p:grpSpPr>
            <a:xfrm>
              <a:off x="1272514" y="1383697"/>
              <a:ext cx="1383699" cy="316278"/>
              <a:chOff x="0" y="0"/>
              <a:chExt cx="1712458" cy="391424"/>
            </a:xfrm>
          </p:grpSpPr>
          <p:sp>
            <p:nvSpPr>
              <p:cNvPr id="612" name="Google Shape;612;p75"/>
              <p:cNvSpPr/>
              <p:nvPr/>
            </p:nvSpPr>
            <p:spPr>
              <a:xfrm>
                <a:off x="0" y="0"/>
                <a:ext cx="1712458" cy="391424"/>
              </a:xfrm>
              <a:custGeom>
                <a:avLst/>
                <a:gdLst/>
                <a:ahLst/>
                <a:cxnLst/>
                <a:rect l="l" t="t" r="r" b="b"/>
                <a:pathLst>
                  <a:path w="1712458" h="391424" extrusionOk="0">
                    <a:moveTo>
                      <a:pt x="0" y="0"/>
                    </a:moveTo>
                    <a:lnTo>
                      <a:pt x="1712458" y="0"/>
                    </a:lnTo>
                    <a:lnTo>
                      <a:pt x="1712458" y="391424"/>
                    </a:lnTo>
                    <a:lnTo>
                      <a:pt x="0" y="391424"/>
                    </a:lnTo>
                    <a:close/>
                  </a:path>
                </a:pathLst>
              </a:custGeom>
              <a:solidFill>
                <a:srgbClr val="FBEEF5">
                  <a:alpha val="0"/>
                </a:srgbClr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" name="Google Shape;613;p75"/>
              <p:cNvSpPr txBox="1"/>
              <p:nvPr/>
            </p:nvSpPr>
            <p:spPr>
              <a:xfrm>
                <a:off x="0" y="0"/>
                <a:ext cx="1712455" cy="3914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2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9" b="1" i="0" u="none" strike="noStrike" cap="none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~6 min quiz</a:t>
                </a:r>
                <a:endParaRPr/>
              </a:p>
            </p:txBody>
          </p:sp>
        </p:grpSp>
        <p:sp>
          <p:nvSpPr>
            <p:cNvPr id="614" name="Google Shape;614;p75"/>
            <p:cNvSpPr/>
            <p:nvPr/>
          </p:nvSpPr>
          <p:spPr>
            <a:xfrm>
              <a:off x="2755042" y="1383697"/>
              <a:ext cx="1235424" cy="316270"/>
            </a:xfrm>
            <a:custGeom>
              <a:avLst/>
              <a:gdLst/>
              <a:ahLst/>
              <a:cxnLst/>
              <a:rect l="l" t="t" r="r" b="b"/>
              <a:pathLst>
                <a:path w="1528953" h="391414" extrusionOk="0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lnTo>
                    <a:pt x="1333246" y="0"/>
                  </a:lnTo>
                  <a:cubicBezTo>
                    <a:pt x="1441323" y="0"/>
                    <a:pt x="1528953" y="87630"/>
                    <a:pt x="1528953" y="195707"/>
                  </a:cubicBezTo>
                  <a:cubicBezTo>
                    <a:pt x="1528953" y="303784"/>
                    <a:pt x="1441323" y="391414"/>
                    <a:pt x="1333246" y="391414"/>
                  </a:cubicBezTo>
                  <a:lnTo>
                    <a:pt x="195707" y="391414"/>
                  </a:ln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C41D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5" name="Google Shape;615;p75"/>
            <p:cNvGrpSpPr/>
            <p:nvPr/>
          </p:nvGrpSpPr>
          <p:grpSpPr>
            <a:xfrm>
              <a:off x="2755042" y="1383697"/>
              <a:ext cx="1235446" cy="316274"/>
              <a:chOff x="0" y="0"/>
              <a:chExt cx="1528980" cy="391419"/>
            </a:xfrm>
          </p:grpSpPr>
          <p:sp>
            <p:nvSpPr>
              <p:cNvPr id="616" name="Google Shape;616;p75"/>
              <p:cNvSpPr/>
              <p:nvPr/>
            </p:nvSpPr>
            <p:spPr>
              <a:xfrm>
                <a:off x="0" y="0"/>
                <a:ext cx="1528980" cy="391419"/>
              </a:xfrm>
              <a:custGeom>
                <a:avLst/>
                <a:gdLst/>
                <a:ahLst/>
                <a:cxnLst/>
                <a:rect l="l" t="t" r="r" b="b"/>
                <a:pathLst>
                  <a:path w="1528980" h="391419" extrusionOk="0">
                    <a:moveTo>
                      <a:pt x="0" y="0"/>
                    </a:moveTo>
                    <a:lnTo>
                      <a:pt x="1528980" y="0"/>
                    </a:lnTo>
                    <a:lnTo>
                      <a:pt x="1528980" y="391419"/>
                    </a:lnTo>
                    <a:lnTo>
                      <a:pt x="0" y="3914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26113" b="-2611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" name="Google Shape;617;p75"/>
              <p:cNvSpPr txBox="1"/>
              <p:nvPr/>
            </p:nvSpPr>
            <p:spPr>
              <a:xfrm>
                <a:off x="0" y="0"/>
                <a:ext cx="1528978" cy="391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2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9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Pass 9/10</a:t>
                </a:r>
                <a:endParaRPr/>
              </a:p>
            </p:txBody>
          </p:sp>
        </p:grpSp>
        <p:grpSp>
          <p:nvGrpSpPr>
            <p:cNvPr id="618" name="Google Shape;618;p75"/>
            <p:cNvGrpSpPr/>
            <p:nvPr/>
          </p:nvGrpSpPr>
          <p:grpSpPr>
            <a:xfrm>
              <a:off x="4158514" y="1465791"/>
              <a:ext cx="2963241" cy="380409"/>
              <a:chOff x="0" y="0"/>
              <a:chExt cx="3667290" cy="470792"/>
            </a:xfrm>
          </p:grpSpPr>
          <p:sp>
            <p:nvSpPr>
              <p:cNvPr id="619" name="Google Shape;619;p75"/>
              <p:cNvSpPr/>
              <p:nvPr/>
            </p:nvSpPr>
            <p:spPr>
              <a:xfrm>
                <a:off x="0" y="0"/>
                <a:ext cx="3667290" cy="470792"/>
              </a:xfrm>
              <a:custGeom>
                <a:avLst/>
                <a:gdLst/>
                <a:ahLst/>
                <a:cxnLst/>
                <a:rect l="l" t="t" r="r" b="b"/>
                <a:pathLst>
                  <a:path w="3667290" h="470792" extrusionOk="0">
                    <a:moveTo>
                      <a:pt x="0" y="0"/>
                    </a:moveTo>
                    <a:lnTo>
                      <a:pt x="3667290" y="0"/>
                    </a:lnTo>
                    <a:lnTo>
                      <a:pt x="3667290" y="470792"/>
                    </a:lnTo>
                    <a:lnTo>
                      <a:pt x="0" y="470792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02710" r="4941" b="-85849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" name="Google Shape;620;p75"/>
              <p:cNvSpPr txBox="1"/>
              <p:nvPr/>
            </p:nvSpPr>
            <p:spPr>
              <a:xfrm>
                <a:off x="0" y="0"/>
                <a:ext cx="3667289" cy="4707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10" b="0" i="1" u="none" strike="noStrike" cap="none">
                    <a:solidFill>
                      <a:srgbClr val="C41D77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+ a Family Agreement you both sign (or a Student Agreement schools may prefer).</a:t>
                </a:r>
                <a:endParaRPr/>
              </a:p>
            </p:txBody>
          </p:sp>
        </p:grpSp>
        <p:sp>
          <p:nvSpPr>
            <p:cNvPr id="621" name="Google Shape;621;p75"/>
            <p:cNvSpPr/>
            <p:nvPr/>
          </p:nvSpPr>
          <p:spPr>
            <a:xfrm>
              <a:off x="995773" y="0"/>
              <a:ext cx="128478" cy="2026098"/>
            </a:xfrm>
            <a:custGeom>
              <a:avLst/>
              <a:gdLst/>
              <a:ahLst/>
              <a:cxnLst/>
              <a:rect l="l" t="t" r="r" b="b"/>
              <a:pathLst>
                <a:path w="159004" h="2507488" extrusionOk="0">
                  <a:moveTo>
                    <a:pt x="0" y="48895"/>
                  </a:moveTo>
                  <a:cubicBezTo>
                    <a:pt x="0" y="21844"/>
                    <a:pt x="21844" y="0"/>
                    <a:pt x="48895" y="0"/>
                  </a:cubicBezTo>
                  <a:lnTo>
                    <a:pt x="110109" y="0"/>
                  </a:lnTo>
                  <a:cubicBezTo>
                    <a:pt x="137160" y="0"/>
                    <a:pt x="159004" y="21844"/>
                    <a:pt x="159004" y="48895"/>
                  </a:cubicBezTo>
                  <a:lnTo>
                    <a:pt x="159004" y="2458593"/>
                  </a:lnTo>
                  <a:cubicBezTo>
                    <a:pt x="159004" y="2485644"/>
                    <a:pt x="137160" y="2507488"/>
                    <a:pt x="110109" y="2507488"/>
                  </a:cubicBezTo>
                  <a:lnTo>
                    <a:pt x="48895" y="2507488"/>
                  </a:lnTo>
                  <a:cubicBezTo>
                    <a:pt x="21844" y="2507488"/>
                    <a:pt x="0" y="2485644"/>
                    <a:pt x="0" y="2458593"/>
                  </a:cubicBezTo>
                  <a:close/>
                </a:path>
              </a:pathLst>
            </a:custGeom>
            <a:solidFill>
              <a:srgbClr val="C41D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75"/>
            <p:cNvSpPr/>
            <p:nvPr/>
          </p:nvSpPr>
          <p:spPr>
            <a:xfrm>
              <a:off x="0" y="597131"/>
              <a:ext cx="831825" cy="831825"/>
            </a:xfrm>
            <a:custGeom>
              <a:avLst/>
              <a:gdLst/>
              <a:ahLst/>
              <a:cxnLst/>
              <a:rect l="l" t="t" r="r" b="b"/>
              <a:pathLst>
                <a:path w="1029462" h="1029462" extrusionOk="0">
                  <a:moveTo>
                    <a:pt x="0" y="514731"/>
                  </a:moveTo>
                  <a:cubicBezTo>
                    <a:pt x="0" y="230505"/>
                    <a:pt x="230505" y="0"/>
                    <a:pt x="514731" y="0"/>
                  </a:cubicBezTo>
                  <a:cubicBezTo>
                    <a:pt x="798957" y="0"/>
                    <a:pt x="1029462" y="230505"/>
                    <a:pt x="1029462" y="514731"/>
                  </a:cubicBezTo>
                  <a:cubicBezTo>
                    <a:pt x="1029462" y="798957"/>
                    <a:pt x="799084" y="1029462"/>
                    <a:pt x="514731" y="1029462"/>
                  </a:cubicBezTo>
                  <a:cubicBezTo>
                    <a:pt x="230378" y="1029462"/>
                    <a:pt x="0" y="799084"/>
                    <a:pt x="0" y="514731"/>
                  </a:cubicBezTo>
                  <a:close/>
                </a:path>
              </a:pathLst>
            </a:custGeom>
            <a:solidFill>
              <a:srgbClr val="C41D77"/>
            </a:solidFill>
            <a:ln w="38225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3" name="Google Shape;623;p75"/>
            <p:cNvGrpSpPr/>
            <p:nvPr/>
          </p:nvGrpSpPr>
          <p:grpSpPr>
            <a:xfrm>
              <a:off x="175842" y="610026"/>
              <a:ext cx="480182" cy="798381"/>
              <a:chOff x="0" y="-9525"/>
              <a:chExt cx="594271" cy="988072"/>
            </a:xfrm>
          </p:grpSpPr>
          <p:sp>
            <p:nvSpPr>
              <p:cNvPr id="624" name="Google Shape;624;p75"/>
              <p:cNvSpPr/>
              <p:nvPr/>
            </p:nvSpPr>
            <p:spPr>
              <a:xfrm>
                <a:off x="0" y="0"/>
                <a:ext cx="594270" cy="978547"/>
              </a:xfrm>
              <a:custGeom>
                <a:avLst/>
                <a:gdLst/>
                <a:ahLst/>
                <a:cxnLst/>
                <a:rect l="l" t="t" r="r" b="b"/>
                <a:pathLst>
                  <a:path w="594270" h="978547" extrusionOk="0">
                    <a:moveTo>
                      <a:pt x="0" y="0"/>
                    </a:moveTo>
                    <a:lnTo>
                      <a:pt x="594270" y="0"/>
                    </a:lnTo>
                    <a:lnTo>
                      <a:pt x="594270" y="978547"/>
                    </a:lnTo>
                    <a:lnTo>
                      <a:pt x="0" y="978547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l="-128940" r="-193607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" name="Google Shape;625;p75"/>
              <p:cNvSpPr txBox="1"/>
              <p:nvPr/>
            </p:nvSpPr>
            <p:spPr>
              <a:xfrm>
                <a:off x="0" y="-9525"/>
                <a:ext cx="594271" cy="9880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69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</a:t>
                </a:r>
                <a:endParaRPr/>
              </a:p>
            </p:txBody>
          </p:sp>
        </p:grpSp>
        <p:grpSp>
          <p:nvGrpSpPr>
            <p:cNvPr id="626" name="Google Shape;626;p75"/>
            <p:cNvGrpSpPr/>
            <p:nvPr/>
          </p:nvGrpSpPr>
          <p:grpSpPr>
            <a:xfrm>
              <a:off x="1272514" y="585315"/>
              <a:ext cx="5732470" cy="425296"/>
              <a:chOff x="0" y="-9525"/>
              <a:chExt cx="7094474" cy="526344"/>
            </a:xfrm>
          </p:grpSpPr>
          <p:sp>
            <p:nvSpPr>
              <p:cNvPr id="627" name="Google Shape;627;p75"/>
              <p:cNvSpPr/>
              <p:nvPr/>
            </p:nvSpPr>
            <p:spPr>
              <a:xfrm>
                <a:off x="0" y="0"/>
                <a:ext cx="7094469" cy="516819"/>
              </a:xfrm>
              <a:custGeom>
                <a:avLst/>
                <a:gdLst/>
                <a:ahLst/>
                <a:cxnLst/>
                <a:rect l="l" t="t" r="r" b="b"/>
                <a:pathLst>
                  <a:path w="7094469" h="516819" extrusionOk="0">
                    <a:moveTo>
                      <a:pt x="0" y="0"/>
                    </a:moveTo>
                    <a:lnTo>
                      <a:pt x="7094469" y="0"/>
                    </a:lnTo>
                    <a:lnTo>
                      <a:pt x="7094469" y="516819"/>
                    </a:lnTo>
                    <a:lnTo>
                      <a:pt x="0" y="5168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220147" b="-21481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8" name="Google Shape;628;p75"/>
              <p:cNvSpPr txBox="1"/>
              <p:nvPr/>
            </p:nvSpPr>
            <p:spPr>
              <a:xfrm>
                <a:off x="0" y="-9525"/>
                <a:ext cx="7094474" cy="526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2603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91" b="0" i="0" u="none" strike="noStrike" cap="none" dirty="0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Spot the pressure — identify the ads, aisles &amp; apps designed to encourage us to buy. Spend independently within </a:t>
                </a:r>
                <a:r>
                  <a:rPr lang="en-US" sz="891" dirty="0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predetermined </a:t>
                </a:r>
                <a:r>
                  <a:rPr lang="en-US" sz="891" b="0" i="0" u="none" strike="noStrike" cap="none" dirty="0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categories.</a:t>
                </a:r>
                <a:endParaRPr dirty="0"/>
              </a:p>
            </p:txBody>
          </p:sp>
        </p:grpSp>
      </p:grpSp>
      <p:grpSp>
        <p:nvGrpSpPr>
          <p:cNvPr id="629" name="Google Shape;629;p75"/>
          <p:cNvGrpSpPr/>
          <p:nvPr/>
        </p:nvGrpSpPr>
        <p:grpSpPr>
          <a:xfrm>
            <a:off x="539610" y="5575952"/>
            <a:ext cx="5416764" cy="1519574"/>
            <a:chOff x="0" y="0"/>
            <a:chExt cx="7222352" cy="2026098"/>
          </a:xfrm>
        </p:grpSpPr>
        <p:sp>
          <p:nvSpPr>
            <p:cNvPr id="630" name="Google Shape;630;p75"/>
            <p:cNvSpPr/>
            <p:nvPr/>
          </p:nvSpPr>
          <p:spPr>
            <a:xfrm>
              <a:off x="0" y="597131"/>
              <a:ext cx="831825" cy="831825"/>
            </a:xfrm>
            <a:custGeom>
              <a:avLst/>
              <a:gdLst/>
              <a:ahLst/>
              <a:cxnLst/>
              <a:rect l="l" t="t" r="r" b="b"/>
              <a:pathLst>
                <a:path w="1029462" h="1029462" extrusionOk="0">
                  <a:moveTo>
                    <a:pt x="0" y="514731"/>
                  </a:moveTo>
                  <a:cubicBezTo>
                    <a:pt x="0" y="230505"/>
                    <a:pt x="230505" y="0"/>
                    <a:pt x="514731" y="0"/>
                  </a:cubicBezTo>
                  <a:cubicBezTo>
                    <a:pt x="798957" y="0"/>
                    <a:pt x="1029462" y="230505"/>
                    <a:pt x="1029462" y="514731"/>
                  </a:cubicBezTo>
                  <a:cubicBezTo>
                    <a:pt x="1029462" y="798957"/>
                    <a:pt x="799084" y="1029462"/>
                    <a:pt x="514731" y="1029462"/>
                  </a:cubicBezTo>
                  <a:cubicBezTo>
                    <a:pt x="230378" y="1029462"/>
                    <a:pt x="0" y="799084"/>
                    <a:pt x="0" y="514731"/>
                  </a:cubicBezTo>
                  <a:close/>
                </a:path>
              </a:pathLst>
            </a:custGeom>
            <a:solidFill>
              <a:srgbClr val="23306B"/>
            </a:solidFill>
            <a:ln w="38225" cap="sq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1" name="Google Shape;631;p75"/>
            <p:cNvGrpSpPr/>
            <p:nvPr/>
          </p:nvGrpSpPr>
          <p:grpSpPr>
            <a:xfrm>
              <a:off x="20590" y="610026"/>
              <a:ext cx="790685" cy="798381"/>
              <a:chOff x="0" y="-9525"/>
              <a:chExt cx="978548" cy="988073"/>
            </a:xfrm>
          </p:grpSpPr>
          <p:sp>
            <p:nvSpPr>
              <p:cNvPr id="632" name="Google Shape;632;p75"/>
              <p:cNvSpPr/>
              <p:nvPr/>
            </p:nvSpPr>
            <p:spPr>
              <a:xfrm>
                <a:off x="0" y="0"/>
                <a:ext cx="978547" cy="978547"/>
              </a:xfrm>
              <a:custGeom>
                <a:avLst/>
                <a:gdLst/>
                <a:ahLst/>
                <a:cxnLst/>
                <a:rect l="l" t="t" r="r" b="b"/>
                <a:pathLst>
                  <a:path w="978547" h="978547" extrusionOk="0">
                    <a:moveTo>
                      <a:pt x="0" y="0"/>
                    </a:moveTo>
                    <a:lnTo>
                      <a:pt x="978547" y="0"/>
                    </a:lnTo>
                    <a:lnTo>
                      <a:pt x="978547" y="978547"/>
                    </a:lnTo>
                    <a:lnTo>
                      <a:pt x="0" y="978547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l="-78304" r="-78304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3" name="Google Shape;633;p75"/>
              <p:cNvSpPr txBox="1"/>
              <p:nvPr/>
            </p:nvSpPr>
            <p:spPr>
              <a:xfrm>
                <a:off x="0" y="-9525"/>
                <a:ext cx="978548" cy="9880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269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3</a:t>
                </a:r>
                <a:endParaRPr/>
              </a:p>
            </p:txBody>
          </p:sp>
        </p:grpSp>
        <p:sp>
          <p:nvSpPr>
            <p:cNvPr id="634" name="Google Shape;634;p75"/>
            <p:cNvSpPr/>
            <p:nvPr/>
          </p:nvSpPr>
          <p:spPr>
            <a:xfrm>
              <a:off x="995773" y="0"/>
              <a:ext cx="6226579" cy="2026098"/>
            </a:xfrm>
            <a:custGeom>
              <a:avLst/>
              <a:gdLst/>
              <a:ahLst/>
              <a:cxnLst/>
              <a:rect l="l" t="t" r="r" b="b"/>
              <a:pathLst>
                <a:path w="7705979" h="2507488" extrusionOk="0">
                  <a:moveTo>
                    <a:pt x="0" y="97790"/>
                  </a:moveTo>
                  <a:cubicBezTo>
                    <a:pt x="0" y="43815"/>
                    <a:pt x="43815" y="0"/>
                    <a:pt x="97790" y="0"/>
                  </a:cubicBezTo>
                  <a:lnTo>
                    <a:pt x="7608189" y="0"/>
                  </a:lnTo>
                  <a:cubicBezTo>
                    <a:pt x="7662164" y="0"/>
                    <a:pt x="7705979" y="43815"/>
                    <a:pt x="7705979" y="97790"/>
                  </a:cubicBezTo>
                  <a:lnTo>
                    <a:pt x="7705979" y="2409698"/>
                  </a:lnTo>
                  <a:cubicBezTo>
                    <a:pt x="7705979" y="2463673"/>
                    <a:pt x="7662164" y="2507488"/>
                    <a:pt x="7608189" y="2507488"/>
                  </a:cubicBezTo>
                  <a:lnTo>
                    <a:pt x="97790" y="2507488"/>
                  </a:lnTo>
                  <a:cubicBezTo>
                    <a:pt x="43815" y="2507488"/>
                    <a:pt x="0" y="2463673"/>
                    <a:pt x="0" y="2409698"/>
                  </a:cubicBezTo>
                  <a:close/>
                </a:path>
              </a:pathLst>
            </a:custGeom>
            <a:solidFill>
              <a:srgbClr val="EEF0F8"/>
            </a:solidFill>
            <a:ln w="38100" cap="sq" cmpd="sng">
              <a:solidFill>
                <a:srgbClr val="334069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5" name="Google Shape;635;p75"/>
            <p:cNvGrpSpPr/>
            <p:nvPr/>
          </p:nvGrpSpPr>
          <p:grpSpPr>
            <a:xfrm>
              <a:off x="1272514" y="158135"/>
              <a:ext cx="3854594" cy="395342"/>
              <a:chOff x="0" y="0"/>
              <a:chExt cx="4770425" cy="489274"/>
            </a:xfrm>
          </p:grpSpPr>
          <p:sp>
            <p:nvSpPr>
              <p:cNvPr id="636" name="Google Shape;636;p75"/>
              <p:cNvSpPr/>
              <p:nvPr/>
            </p:nvSpPr>
            <p:spPr>
              <a:xfrm>
                <a:off x="0" y="0"/>
                <a:ext cx="4770419" cy="489274"/>
              </a:xfrm>
              <a:custGeom>
                <a:avLst/>
                <a:gdLst/>
                <a:ahLst/>
                <a:cxnLst/>
                <a:rect l="l" t="t" r="r" b="b"/>
                <a:pathLst>
                  <a:path w="4770419" h="489274" extrusionOk="0">
                    <a:moveTo>
                      <a:pt x="0" y="0"/>
                    </a:moveTo>
                    <a:lnTo>
                      <a:pt x="4770419" y="0"/>
                    </a:lnTo>
                    <a:lnTo>
                      <a:pt x="4770419" y="489274"/>
                    </a:lnTo>
                    <a:lnTo>
                      <a:pt x="0" y="489274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39979" b="-139975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7" name="Google Shape;637;p75"/>
              <p:cNvSpPr txBox="1"/>
              <p:nvPr/>
            </p:nvSpPr>
            <p:spPr>
              <a:xfrm>
                <a:off x="0" y="0"/>
                <a:ext cx="4770425" cy="489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1996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97" b="1" i="0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Strategic Spending License</a:t>
                </a:r>
                <a:endParaRPr/>
              </a:p>
            </p:txBody>
          </p:sp>
        </p:grpSp>
        <p:grpSp>
          <p:nvGrpSpPr>
            <p:cNvPr id="638" name="Google Shape;638;p75"/>
            <p:cNvGrpSpPr/>
            <p:nvPr/>
          </p:nvGrpSpPr>
          <p:grpSpPr>
            <a:xfrm>
              <a:off x="4998620" y="209742"/>
              <a:ext cx="2026131" cy="254790"/>
              <a:chOff x="0" y="-9525"/>
              <a:chExt cx="2507528" cy="315327"/>
            </a:xfrm>
          </p:grpSpPr>
          <p:sp>
            <p:nvSpPr>
              <p:cNvPr id="639" name="Google Shape;639;p75"/>
              <p:cNvSpPr/>
              <p:nvPr/>
            </p:nvSpPr>
            <p:spPr>
              <a:xfrm>
                <a:off x="0" y="0"/>
                <a:ext cx="2507528" cy="305802"/>
              </a:xfrm>
              <a:custGeom>
                <a:avLst/>
                <a:gdLst/>
                <a:ahLst/>
                <a:cxnLst/>
                <a:rect l="l" t="t" r="r" b="b"/>
                <a:pathLst>
                  <a:path w="2507528" h="305802" extrusionOk="0">
                    <a:moveTo>
                      <a:pt x="0" y="0"/>
                    </a:moveTo>
                    <a:lnTo>
                      <a:pt x="2507528" y="0"/>
                    </a:lnTo>
                    <a:lnTo>
                      <a:pt x="2507528" y="305802"/>
                    </a:lnTo>
                    <a:lnTo>
                      <a:pt x="0" y="305802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09778" b="-109772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0" name="Google Shape;640;p75"/>
              <p:cNvSpPr txBox="1"/>
              <p:nvPr/>
            </p:nvSpPr>
            <p:spPr>
              <a:xfrm>
                <a:off x="0" y="-9525"/>
                <a:ext cx="2507526" cy="315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r" rtl="0">
                  <a:lnSpc>
                    <a:spcPct val="11988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9" b="1" i="0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STAGE 3 · PLAN</a:t>
                </a:r>
                <a:endParaRPr/>
              </a:p>
            </p:txBody>
          </p:sp>
        </p:grpSp>
        <p:grpSp>
          <p:nvGrpSpPr>
            <p:cNvPr id="641" name="Google Shape;641;p75"/>
            <p:cNvGrpSpPr/>
            <p:nvPr/>
          </p:nvGrpSpPr>
          <p:grpSpPr>
            <a:xfrm>
              <a:off x="1272514" y="1008123"/>
              <a:ext cx="5732470" cy="296509"/>
              <a:chOff x="0" y="0"/>
              <a:chExt cx="7094474" cy="366957"/>
            </a:xfrm>
          </p:grpSpPr>
          <p:sp>
            <p:nvSpPr>
              <p:cNvPr id="642" name="Google Shape;642;p75"/>
              <p:cNvSpPr/>
              <p:nvPr/>
            </p:nvSpPr>
            <p:spPr>
              <a:xfrm>
                <a:off x="0" y="0"/>
                <a:ext cx="7094469" cy="366957"/>
              </a:xfrm>
              <a:custGeom>
                <a:avLst/>
                <a:gdLst/>
                <a:ahLst/>
                <a:cxnLst/>
                <a:rect l="l" t="t" r="r" b="b"/>
                <a:pathLst>
                  <a:path w="7094469" h="366957" extrusionOk="0">
                    <a:moveTo>
                      <a:pt x="0" y="0"/>
                    </a:moveTo>
                    <a:lnTo>
                      <a:pt x="7094469" y="0"/>
                    </a:lnTo>
                    <a:lnTo>
                      <a:pt x="7094469" y="366957"/>
                    </a:lnTo>
                    <a:lnTo>
                      <a:pt x="0" y="366957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326733" b="-32673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3" name="Google Shape;643;p75"/>
              <p:cNvSpPr txBox="1"/>
              <p:nvPr/>
            </p:nvSpPr>
            <p:spPr>
              <a:xfrm>
                <a:off x="0" y="0"/>
                <a:ext cx="7094474" cy="3669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199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932" b="1" i="0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Talk it through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Quiz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Pre-Commitment</a:t>
                </a:r>
                <a:r>
                  <a:rPr lang="en-US" sz="932" b="0" i="0" u="none" strike="noStrike" cap="none">
                    <a:solidFill>
                      <a:srgbClr val="6A756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→ </a:t>
                </a:r>
                <a:r>
                  <a:rPr lang="en-US" sz="932" b="1" i="0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Issue the license</a:t>
                </a:r>
                <a:endParaRPr/>
              </a:p>
            </p:txBody>
          </p:sp>
        </p:grpSp>
        <p:sp>
          <p:nvSpPr>
            <p:cNvPr id="644" name="Google Shape;644;p75"/>
            <p:cNvSpPr/>
            <p:nvPr/>
          </p:nvSpPr>
          <p:spPr>
            <a:xfrm>
              <a:off x="1272514" y="1383697"/>
              <a:ext cx="1383708" cy="316270"/>
            </a:xfrm>
            <a:custGeom>
              <a:avLst/>
              <a:gdLst/>
              <a:ahLst/>
              <a:cxnLst/>
              <a:rect l="l" t="t" r="r" b="b"/>
              <a:pathLst>
                <a:path w="1712468" h="391414" extrusionOk="0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lnTo>
                    <a:pt x="1516761" y="0"/>
                  </a:lnTo>
                  <a:cubicBezTo>
                    <a:pt x="1624838" y="0"/>
                    <a:pt x="1712468" y="87630"/>
                    <a:pt x="1712468" y="195707"/>
                  </a:cubicBezTo>
                  <a:cubicBezTo>
                    <a:pt x="1712468" y="303784"/>
                    <a:pt x="1624838" y="391414"/>
                    <a:pt x="1516761" y="391414"/>
                  </a:cubicBezTo>
                  <a:lnTo>
                    <a:pt x="195707" y="391414"/>
                  </a:ln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EDF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5" name="Google Shape;645;p75"/>
            <p:cNvGrpSpPr/>
            <p:nvPr/>
          </p:nvGrpSpPr>
          <p:grpSpPr>
            <a:xfrm>
              <a:off x="1272514" y="1383697"/>
              <a:ext cx="1383699" cy="316278"/>
              <a:chOff x="0" y="0"/>
              <a:chExt cx="1712458" cy="391424"/>
            </a:xfrm>
          </p:grpSpPr>
          <p:sp>
            <p:nvSpPr>
              <p:cNvPr id="646" name="Google Shape;646;p75"/>
              <p:cNvSpPr/>
              <p:nvPr/>
            </p:nvSpPr>
            <p:spPr>
              <a:xfrm>
                <a:off x="0" y="0"/>
                <a:ext cx="1712458" cy="391424"/>
              </a:xfrm>
              <a:custGeom>
                <a:avLst/>
                <a:gdLst/>
                <a:ahLst/>
                <a:cxnLst/>
                <a:rect l="l" t="t" r="r" b="b"/>
                <a:pathLst>
                  <a:path w="1712458" h="391424" extrusionOk="0">
                    <a:moveTo>
                      <a:pt x="0" y="0"/>
                    </a:moveTo>
                    <a:lnTo>
                      <a:pt x="1712458" y="0"/>
                    </a:lnTo>
                    <a:lnTo>
                      <a:pt x="1712458" y="391424"/>
                    </a:lnTo>
                    <a:lnTo>
                      <a:pt x="0" y="391424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35247" b="-35244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7" name="Google Shape;647;p75"/>
              <p:cNvSpPr txBox="1"/>
              <p:nvPr/>
            </p:nvSpPr>
            <p:spPr>
              <a:xfrm>
                <a:off x="0" y="0"/>
                <a:ext cx="1712455" cy="3914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2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9" b="1" i="0" u="none" strike="noStrike" cap="none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~7 min quiz</a:t>
                </a:r>
                <a:endParaRPr/>
              </a:p>
            </p:txBody>
          </p:sp>
        </p:grpSp>
        <p:sp>
          <p:nvSpPr>
            <p:cNvPr id="648" name="Google Shape;648;p75"/>
            <p:cNvSpPr/>
            <p:nvPr/>
          </p:nvSpPr>
          <p:spPr>
            <a:xfrm>
              <a:off x="2755042" y="1383697"/>
              <a:ext cx="1235424" cy="316270"/>
            </a:xfrm>
            <a:custGeom>
              <a:avLst/>
              <a:gdLst/>
              <a:ahLst/>
              <a:cxnLst/>
              <a:rect l="l" t="t" r="r" b="b"/>
              <a:pathLst>
                <a:path w="1528953" h="391414" extrusionOk="0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lnTo>
                    <a:pt x="1333246" y="0"/>
                  </a:lnTo>
                  <a:cubicBezTo>
                    <a:pt x="1441323" y="0"/>
                    <a:pt x="1528953" y="87630"/>
                    <a:pt x="1528953" y="195707"/>
                  </a:cubicBezTo>
                  <a:cubicBezTo>
                    <a:pt x="1528953" y="303784"/>
                    <a:pt x="1441323" y="391414"/>
                    <a:pt x="1333246" y="391414"/>
                  </a:cubicBezTo>
                  <a:lnTo>
                    <a:pt x="195707" y="391414"/>
                  </a:ln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233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9" name="Google Shape;649;p75"/>
            <p:cNvGrpSpPr/>
            <p:nvPr/>
          </p:nvGrpSpPr>
          <p:grpSpPr>
            <a:xfrm>
              <a:off x="2755042" y="1383697"/>
              <a:ext cx="1235446" cy="316274"/>
              <a:chOff x="0" y="0"/>
              <a:chExt cx="1528980" cy="391419"/>
            </a:xfrm>
          </p:grpSpPr>
          <p:sp>
            <p:nvSpPr>
              <p:cNvPr id="650" name="Google Shape;650;p75"/>
              <p:cNvSpPr/>
              <p:nvPr/>
            </p:nvSpPr>
            <p:spPr>
              <a:xfrm>
                <a:off x="0" y="0"/>
                <a:ext cx="1528980" cy="391419"/>
              </a:xfrm>
              <a:custGeom>
                <a:avLst/>
                <a:gdLst/>
                <a:ahLst/>
                <a:cxnLst/>
                <a:rect l="l" t="t" r="r" b="b"/>
                <a:pathLst>
                  <a:path w="1528980" h="391419" extrusionOk="0">
                    <a:moveTo>
                      <a:pt x="0" y="0"/>
                    </a:moveTo>
                    <a:lnTo>
                      <a:pt x="1528980" y="0"/>
                    </a:lnTo>
                    <a:lnTo>
                      <a:pt x="1528980" y="391419"/>
                    </a:lnTo>
                    <a:lnTo>
                      <a:pt x="0" y="3914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26113" b="-2611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1" name="Google Shape;651;p75"/>
              <p:cNvSpPr txBox="1"/>
              <p:nvPr/>
            </p:nvSpPr>
            <p:spPr>
              <a:xfrm>
                <a:off x="0" y="0"/>
                <a:ext cx="1528978" cy="391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002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9" b="1" i="0" u="none" strike="noStrike" cap="none">
                    <a:solidFill>
                      <a:srgbClr val="FFFFFF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Pass 10/10</a:t>
                </a:r>
                <a:endParaRPr/>
              </a:p>
            </p:txBody>
          </p:sp>
        </p:grpSp>
        <p:grpSp>
          <p:nvGrpSpPr>
            <p:cNvPr id="652" name="Google Shape;652;p75"/>
            <p:cNvGrpSpPr/>
            <p:nvPr/>
          </p:nvGrpSpPr>
          <p:grpSpPr>
            <a:xfrm>
              <a:off x="4158514" y="1383697"/>
              <a:ext cx="2816815" cy="316274"/>
              <a:chOff x="0" y="0"/>
              <a:chExt cx="3486075" cy="391419"/>
            </a:xfrm>
          </p:grpSpPr>
          <p:sp>
            <p:nvSpPr>
              <p:cNvPr id="653" name="Google Shape;653;p75"/>
              <p:cNvSpPr/>
              <p:nvPr/>
            </p:nvSpPr>
            <p:spPr>
              <a:xfrm>
                <a:off x="0" y="0"/>
                <a:ext cx="3486075" cy="391419"/>
              </a:xfrm>
              <a:custGeom>
                <a:avLst/>
                <a:gdLst/>
                <a:ahLst/>
                <a:cxnLst/>
                <a:rect l="l" t="t" r="r" b="b"/>
                <a:pathLst>
                  <a:path w="3486075" h="391419" extrusionOk="0">
                    <a:moveTo>
                      <a:pt x="0" y="0"/>
                    </a:moveTo>
                    <a:lnTo>
                      <a:pt x="3486075" y="0"/>
                    </a:lnTo>
                    <a:lnTo>
                      <a:pt x="3486075" y="391419"/>
                    </a:lnTo>
                    <a:lnTo>
                      <a:pt x="0" y="3914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123539" b="-123539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4" name="Google Shape;654;p75"/>
              <p:cNvSpPr txBox="1"/>
              <p:nvPr/>
            </p:nvSpPr>
            <p:spPr>
              <a:xfrm>
                <a:off x="0" y="0"/>
                <a:ext cx="3486074" cy="391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10" b="0" i="1" u="none" strike="noStrike" cap="none">
                    <a:solidFill>
                      <a:srgbClr val="23306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+ a Pre-Commitment they sign first</a:t>
                </a:r>
                <a:endParaRPr/>
              </a:p>
            </p:txBody>
          </p:sp>
        </p:grpSp>
        <p:sp>
          <p:nvSpPr>
            <p:cNvPr id="655" name="Google Shape;655;p75"/>
            <p:cNvSpPr/>
            <p:nvPr/>
          </p:nvSpPr>
          <p:spPr>
            <a:xfrm>
              <a:off x="995773" y="0"/>
              <a:ext cx="128478" cy="2026098"/>
            </a:xfrm>
            <a:custGeom>
              <a:avLst/>
              <a:gdLst/>
              <a:ahLst/>
              <a:cxnLst/>
              <a:rect l="l" t="t" r="r" b="b"/>
              <a:pathLst>
                <a:path w="159004" h="2507488" extrusionOk="0">
                  <a:moveTo>
                    <a:pt x="0" y="48895"/>
                  </a:moveTo>
                  <a:cubicBezTo>
                    <a:pt x="0" y="21844"/>
                    <a:pt x="21844" y="0"/>
                    <a:pt x="48895" y="0"/>
                  </a:cubicBezTo>
                  <a:lnTo>
                    <a:pt x="110109" y="0"/>
                  </a:lnTo>
                  <a:cubicBezTo>
                    <a:pt x="137160" y="0"/>
                    <a:pt x="159004" y="21844"/>
                    <a:pt x="159004" y="48895"/>
                  </a:cubicBezTo>
                  <a:lnTo>
                    <a:pt x="159004" y="2458593"/>
                  </a:lnTo>
                  <a:cubicBezTo>
                    <a:pt x="159004" y="2485644"/>
                    <a:pt x="137160" y="2507488"/>
                    <a:pt x="110109" y="2507488"/>
                  </a:cubicBezTo>
                  <a:lnTo>
                    <a:pt x="48895" y="2507488"/>
                  </a:lnTo>
                  <a:cubicBezTo>
                    <a:pt x="21844" y="2507488"/>
                    <a:pt x="0" y="2485644"/>
                    <a:pt x="0" y="2458593"/>
                  </a:cubicBezTo>
                  <a:close/>
                </a:path>
              </a:pathLst>
            </a:custGeom>
            <a:solidFill>
              <a:srgbClr val="233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6" name="Google Shape;656;p75"/>
            <p:cNvGrpSpPr/>
            <p:nvPr/>
          </p:nvGrpSpPr>
          <p:grpSpPr>
            <a:xfrm>
              <a:off x="1272514" y="585315"/>
              <a:ext cx="5732470" cy="425296"/>
              <a:chOff x="0" y="-9525"/>
              <a:chExt cx="7094474" cy="526344"/>
            </a:xfrm>
          </p:grpSpPr>
          <p:sp>
            <p:nvSpPr>
              <p:cNvPr id="657" name="Google Shape;657;p75"/>
              <p:cNvSpPr/>
              <p:nvPr/>
            </p:nvSpPr>
            <p:spPr>
              <a:xfrm>
                <a:off x="0" y="0"/>
                <a:ext cx="7094469" cy="516819"/>
              </a:xfrm>
              <a:custGeom>
                <a:avLst/>
                <a:gdLst/>
                <a:ahLst/>
                <a:cxnLst/>
                <a:rect l="l" t="t" r="r" b="b"/>
                <a:pathLst>
                  <a:path w="7094469" h="516819" extrusionOk="0">
                    <a:moveTo>
                      <a:pt x="0" y="0"/>
                    </a:moveTo>
                    <a:lnTo>
                      <a:pt x="7094469" y="0"/>
                    </a:lnTo>
                    <a:lnTo>
                      <a:pt x="7094469" y="516819"/>
                    </a:lnTo>
                    <a:lnTo>
                      <a:pt x="0" y="516819"/>
                    </a:lnTo>
                    <a:close/>
                  </a:path>
                </a:pathLst>
              </a:custGeom>
              <a:blipFill rotWithShape="1">
                <a:blip r:embed="rId3">
                  <a:alphaModFix amt="0"/>
                </a:blip>
                <a:stretch>
                  <a:fillRect t="-220147" b="-214813"/>
                </a:stretch>
              </a:blip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8" name="Google Shape;658;p75"/>
              <p:cNvSpPr txBox="1"/>
              <p:nvPr/>
            </p:nvSpPr>
            <p:spPr>
              <a:xfrm>
                <a:off x="0" y="-9525"/>
                <a:ext cx="7094474" cy="526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12603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91" b="0" i="0" u="none" strike="noStrike" cap="none">
                    <a:solidFill>
                      <a:srgbClr val="2C364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Direct every dollar — even the “fun ones”, toward the future a young person wants to build. Name possible roadblocks and guardrails.</a:t>
                </a:r>
                <a:endParaRPr/>
              </a:p>
            </p:txBody>
          </p:sp>
        </p:grpSp>
      </p:grpSp>
      <p:sp>
        <p:nvSpPr>
          <p:cNvPr id="659" name="Google Shape;659;p75"/>
          <p:cNvSpPr txBox="1"/>
          <p:nvPr/>
        </p:nvSpPr>
        <p:spPr>
          <a:xfrm>
            <a:off x="586438" y="912725"/>
            <a:ext cx="87786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04800" algn="l" rtl="0">
              <a:lnSpc>
                <a:spcPct val="134459"/>
              </a:lnSpc>
              <a:spcBef>
                <a:spcPts val="0"/>
              </a:spcBef>
              <a:spcAft>
                <a:spcPts val="0"/>
              </a:spcAft>
              <a:buClr>
                <a:srgbClr val="2C3640"/>
              </a:buClr>
              <a:buSzPts val="1200"/>
              <a:buFont typeface="Montserrat"/>
              <a:buChar char="●"/>
            </a:pP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Each license gives young people a way to prepare for the </a:t>
            </a:r>
            <a:r>
              <a:rPr lang="en-US" sz="1200" b="0" i="0" u="none" strike="noStrike" cap="none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money freedom and responsibility they seek</a:t>
            </a: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200">
              <a:solidFill>
                <a:srgbClr val="2C36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04800" algn="l" rtl="0">
              <a:lnSpc>
                <a:spcPct val="134459"/>
              </a:lnSpc>
              <a:spcBef>
                <a:spcPts val="0"/>
              </a:spcBef>
              <a:spcAft>
                <a:spcPts val="0"/>
              </a:spcAft>
              <a:buClr>
                <a:srgbClr val="2C3640"/>
              </a:buClr>
              <a:buSzPts val="1200"/>
              <a:buFont typeface="Montserrat"/>
              <a:buChar char="●"/>
            </a:pPr>
            <a:r>
              <a:rPr lang="en-US" sz="1200" b="0" i="0" u="none" strike="noStrike" cap="none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Each l</a:t>
            </a: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evel</a:t>
            </a:r>
            <a:r>
              <a:rPr lang="en-US" sz="1200" b="0" i="0" u="none" strike="noStrike" cap="none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 unlocks greater independence, earned after an upbeat talk and a short quiz. </a:t>
            </a:r>
            <a:endParaRPr sz="1200"/>
          </a:p>
        </p:txBody>
      </p:sp>
      <p:pic>
        <p:nvPicPr>
          <p:cNvPr id="660" name="Google Shape;660;p75" title="Front Only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2172" y="1519475"/>
            <a:ext cx="2760000" cy="1552200"/>
          </a:xfrm>
          <a:prstGeom prst="roundRect">
            <a:avLst>
              <a:gd name="adj" fmla="val 5655"/>
            </a:avLst>
          </a:prstGeom>
          <a:noFill/>
          <a:ln>
            <a:noFill/>
          </a:ln>
        </p:spPr>
      </p:pic>
      <p:pic>
        <p:nvPicPr>
          <p:cNvPr id="661" name="Google Shape;661;p75" title="FRONT Defensive Spending License (Presentation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22313" y="3553888"/>
            <a:ext cx="2759700" cy="1552200"/>
          </a:xfrm>
          <a:prstGeom prst="roundRect">
            <a:avLst>
              <a:gd name="adj" fmla="val 4853"/>
            </a:avLst>
          </a:prstGeom>
          <a:noFill/>
          <a:ln>
            <a:noFill/>
          </a:ln>
        </p:spPr>
      </p:pic>
      <p:pic>
        <p:nvPicPr>
          <p:cNvPr id="662" name="Google Shape;662;p75" title="FRONT  Strategic Spending License (Presentation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2325" y="5553550"/>
            <a:ext cx="2759700" cy="1552200"/>
          </a:xfrm>
          <a:prstGeom prst="roundRect">
            <a:avLst>
              <a:gd name="adj" fmla="val 8063"/>
            </a:avLst>
          </a:prstGeom>
          <a:noFill/>
          <a:ln>
            <a:noFill/>
          </a:ln>
        </p:spPr>
      </p:pic>
      <p:sp>
        <p:nvSpPr>
          <p:cNvPr id="663" name="Google Shape;663;p75"/>
          <p:cNvSpPr/>
          <p:nvPr/>
        </p:nvSpPr>
        <p:spPr>
          <a:xfrm>
            <a:off x="8857875" y="2543717"/>
            <a:ext cx="726900" cy="433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4" name="Google Shape;664;p75"/>
          <p:cNvSpPr/>
          <p:nvPr/>
        </p:nvSpPr>
        <p:spPr>
          <a:xfrm>
            <a:off x="8857875" y="4600668"/>
            <a:ext cx="754500" cy="433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5" name="Google Shape;665;p75"/>
          <p:cNvSpPr/>
          <p:nvPr/>
        </p:nvSpPr>
        <p:spPr>
          <a:xfrm>
            <a:off x="8857875" y="6562875"/>
            <a:ext cx="754500" cy="4449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6" name="Google Shape;666;p75"/>
          <p:cNvSpPr txBox="1"/>
          <p:nvPr/>
        </p:nvSpPr>
        <p:spPr>
          <a:xfrm>
            <a:off x="539600" y="3145500"/>
            <a:ext cx="8558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34459"/>
              </a:lnSpc>
              <a:spcBef>
                <a:spcPts val="0"/>
              </a:spcBef>
              <a:spcAft>
                <a:spcPts val="0"/>
              </a:spcAft>
              <a:buClr>
                <a:srgbClr val="2C3640"/>
              </a:buClr>
              <a:buSzPts val="1200"/>
              <a:buFont typeface="Montserrat"/>
              <a:buChar char="●"/>
            </a:pP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Level 2 </a:t>
            </a:r>
            <a:r>
              <a:rPr lang="en-US" sz="1200" b="1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includes a </a:t>
            </a:r>
            <a:r>
              <a:rPr lang="en-US" sz="1200" b="1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family</a:t>
            </a:r>
            <a:r>
              <a:rPr lang="en-US" sz="1200" b="1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 or </a:t>
            </a:r>
            <a:r>
              <a:rPr lang="en-US" sz="1200" b="1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9"/>
              </a:rPr>
              <a:t>student</a:t>
            </a:r>
            <a:r>
              <a:rPr lang="en-US" sz="1200" b="1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 agreement</a:t>
            </a: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 to encourage independent defensive spending.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7" name="Google Shape;667;p75"/>
          <p:cNvSpPr txBox="1"/>
          <p:nvPr/>
        </p:nvSpPr>
        <p:spPr>
          <a:xfrm>
            <a:off x="562950" y="5145163"/>
            <a:ext cx="801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lnSpc>
                <a:spcPct val="134459"/>
              </a:lnSpc>
              <a:spcBef>
                <a:spcPts val="0"/>
              </a:spcBef>
              <a:spcAft>
                <a:spcPts val="0"/>
              </a:spcAft>
              <a:buClr>
                <a:srgbClr val="2C3640"/>
              </a:buClr>
              <a:buSzPts val="1200"/>
              <a:buFont typeface="Montserrat"/>
              <a:buChar char="●"/>
            </a:pP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Level 3 </a:t>
            </a:r>
            <a:r>
              <a:rPr lang="en-US" sz="1200" b="1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adds a </a:t>
            </a:r>
            <a:r>
              <a:rPr lang="en-US" sz="1200" b="1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0"/>
              </a:rPr>
              <a:t>pre-commitment</a:t>
            </a:r>
            <a:r>
              <a:rPr lang="en-US" sz="1200" b="1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>
                <a:solidFill>
                  <a:srgbClr val="2C3640"/>
                </a:solidFill>
                <a:latin typeface="Montserrat"/>
                <a:ea typeface="Montserrat"/>
                <a:cs typeface="Montserrat"/>
                <a:sym typeface="Montserrat"/>
              </a:rPr>
              <a:t>to the future a young person dreams of.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8" name="Google Shape;668;p75"/>
          <p:cNvSpPr txBox="1">
            <a:spLocks noGrp="1"/>
          </p:cNvSpPr>
          <p:nvPr>
            <p:ph type="sldNum" idx="12"/>
          </p:nvPr>
        </p:nvSpPr>
        <p:spPr>
          <a:xfrm>
            <a:off x="7451175" y="700777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75"/>
          <p:cNvSpPr txBox="1">
            <a:spLocks noGrp="1"/>
          </p:cNvSpPr>
          <p:nvPr>
            <p:ph type="sldNum" idx="12"/>
          </p:nvPr>
        </p:nvSpPr>
        <p:spPr>
          <a:xfrm>
            <a:off x="586450" y="700777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10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10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4" dur="10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4063"/>
        </a:solidFill>
        <a:effectLst/>
      </p:bgPr>
    </p:bg>
    <p:spTree>
      <p:nvGrpSpPr>
        <p:cNvPr id="1" name="Shape 557">
          <a:extLst>
            <a:ext uri="{FF2B5EF4-FFF2-40B4-BE49-F238E27FC236}">
              <a16:creationId xmlns:a16="http://schemas.microsoft.com/office/drawing/2014/main" id="{7D26877E-598D-6189-B916-53D8B5AC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card with text&#10;&#10;AI-generated content may be incorrect.">
            <a:extLst>
              <a:ext uri="{FF2B5EF4-FFF2-40B4-BE49-F238E27FC236}">
                <a16:creationId xmlns:a16="http://schemas.microsoft.com/office/drawing/2014/main" id="{BD36EA25-6DEC-4AC6-6153-524C54BB5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57" y="1545125"/>
            <a:ext cx="9073713" cy="5103963"/>
          </a:xfrm>
          <a:prstGeom prst="rect">
            <a:avLst/>
          </a:prstGeom>
        </p:spPr>
      </p:pic>
      <p:sp>
        <p:nvSpPr>
          <p:cNvPr id="559" name="Google Shape;559;p74">
            <a:extLst>
              <a:ext uri="{FF2B5EF4-FFF2-40B4-BE49-F238E27FC236}">
                <a16:creationId xmlns:a16="http://schemas.microsoft.com/office/drawing/2014/main" id="{08C74222-3DAF-9B3F-1D62-4B6DF7667772}"/>
              </a:ext>
            </a:extLst>
          </p:cNvPr>
          <p:cNvSpPr txBox="1"/>
          <p:nvPr/>
        </p:nvSpPr>
        <p:spPr>
          <a:xfrm>
            <a:off x="1255801" y="499875"/>
            <a:ext cx="7242000" cy="775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Every Level Has a Pledge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2" name="Google Shape;562;p74">
            <a:extLst>
              <a:ext uri="{FF2B5EF4-FFF2-40B4-BE49-F238E27FC236}">
                <a16:creationId xmlns:a16="http://schemas.microsoft.com/office/drawing/2014/main" id="{48D491C8-0D05-F43E-E1E8-48D91E9E20F5}"/>
              </a:ext>
            </a:extLst>
          </p:cNvPr>
          <p:cNvSpPr/>
          <p:nvPr/>
        </p:nvSpPr>
        <p:spPr>
          <a:xfrm rot="19288712">
            <a:off x="1282541" y="3136498"/>
            <a:ext cx="753466" cy="1494409"/>
          </a:xfrm>
          <a:prstGeom prst="downArrow">
            <a:avLst>
              <a:gd name="adj1" fmla="val 50000"/>
              <a:gd name="adj2" fmla="val 41257"/>
            </a:avLst>
          </a:prstGeom>
          <a:solidFill>
            <a:srgbClr val="C6448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3" name="Google Shape;563;p74">
            <a:extLst>
              <a:ext uri="{FF2B5EF4-FFF2-40B4-BE49-F238E27FC236}">
                <a16:creationId xmlns:a16="http://schemas.microsoft.com/office/drawing/2014/main" id="{9D255A90-A353-D65F-AD88-D59855FB34D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297350" y="66639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latin typeface="Montserrat"/>
                <a:ea typeface="Montserrat"/>
                <a:cs typeface="Montserrat"/>
                <a:sym typeface="Montserrat"/>
              </a:rPr>
              <a:t>11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74">
            <a:extLst>
              <a:ext uri="{FF2B5EF4-FFF2-40B4-BE49-F238E27FC236}">
                <a16:creationId xmlns:a16="http://schemas.microsoft.com/office/drawing/2014/main" id="{FBCBCC36-A518-73B1-34C4-9B5B53DD988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1685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" dur="1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6"/>
          <p:cNvSpPr txBox="1"/>
          <p:nvPr/>
        </p:nvSpPr>
        <p:spPr>
          <a:xfrm>
            <a:off x="1017151" y="358125"/>
            <a:ext cx="77193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en-US" sz="4266" b="1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heckout</a:t>
            </a:r>
            <a:r>
              <a:rPr lang="en-US" sz="4266" b="1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C</a:t>
            </a:r>
            <a:r>
              <a:rPr lang="en-US" sz="4266" b="1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hallenge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675" name="Google Shape;675;p76"/>
          <p:cNvGraphicFramePr/>
          <p:nvPr/>
        </p:nvGraphicFramePr>
        <p:xfrm>
          <a:off x="1463040" y="1481528"/>
          <a:ext cx="6827550" cy="4618875"/>
        </p:xfrm>
        <a:graphic>
          <a:graphicData uri="http://schemas.openxmlformats.org/drawingml/2006/table">
            <a:tbl>
              <a:tblPr>
                <a:noFill/>
                <a:tableStyleId>{A6DEDECC-DF23-4B2F-99EA-09C5DD3C45B9}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4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1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POSSIBLE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2001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PURCHASE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8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1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BUY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ctr" rtl="0">
                        <a:lnSpc>
                          <a:spcPct val="12001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TODAY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8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1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WAIT 1 WEEK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86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0012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PROB </a:t>
                      </a:r>
                      <a:r>
                        <a:rPr lang="en-US" sz="1599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</a:t>
                      </a:r>
                      <a:r>
                        <a:rPr lang="en-US" sz="1599" b="1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ON'T BUY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586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Bubble tea, Latté, Slice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Branded Hoodie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Video Game 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Avatar Skin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Concert ticket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Earbuds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New sneakers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7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33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☐</a:t>
                      </a:r>
                      <a:endParaRPr sz="11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76" name="Google Shape;676;p76"/>
          <p:cNvSpPr txBox="1"/>
          <p:nvPr/>
        </p:nvSpPr>
        <p:spPr>
          <a:xfrm>
            <a:off x="574950" y="6215050"/>
            <a:ext cx="79941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In the chat, select a possible purchase and finish one of these sentences:</a:t>
            </a:r>
            <a:endParaRPr sz="1500" b="1">
              <a:solidFill>
                <a:srgbClr val="3641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23850" marR="0" lvl="1" indent="-155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166"/>
              </a:buClr>
              <a:buSzPts val="1400"/>
              <a:buFont typeface="Montserrat"/>
              <a:buChar char="•"/>
            </a:pPr>
            <a:r>
              <a:rPr lang="en-US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bought</a:t>
            </a:r>
            <a:r>
              <a:rPr lang="en-US" u="sng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-US" i="0" u="sng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       </a:t>
            </a:r>
            <a:r>
              <a:rPr lang="en-US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today because...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323850" marR="0" lvl="1" indent="-155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166"/>
              </a:buClr>
              <a:buSzPts val="1400"/>
              <a:buFont typeface="Montserrat"/>
              <a:buChar char="•"/>
            </a:pPr>
            <a:r>
              <a:rPr lang="en-US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I’m </a:t>
            </a:r>
            <a:r>
              <a:rPr lang="en-US" b="1">
                <a:solidFill>
                  <a:srgbClr val="358626"/>
                </a:solidFill>
                <a:latin typeface="Montserrat"/>
                <a:ea typeface="Montserrat"/>
                <a:cs typeface="Montserrat"/>
                <a:sym typeface="Montserrat"/>
              </a:rPr>
              <a:t>waiting</a:t>
            </a:r>
            <a:r>
              <a:rPr lang="en-US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a week to buy </a:t>
            </a:r>
            <a:r>
              <a:rPr lang="en-US" u="sng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</a:t>
            </a:r>
            <a:r>
              <a:rPr lang="en-US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because...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  <a:p>
            <a:pPr marL="323850" marR="0" lvl="1" indent="-1555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64166"/>
              </a:buClr>
              <a:buSzPts val="1400"/>
              <a:buFont typeface="Montserrat"/>
              <a:buChar char="•"/>
            </a:pPr>
            <a:r>
              <a:rPr lang="en-US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probably won’t bu</a:t>
            </a:r>
            <a:r>
              <a:rPr lang="en-US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r>
              <a:rPr lang="en-US" u="sng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   </a:t>
            </a:r>
            <a:r>
              <a:rPr lang="en-US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because...</a:t>
            </a:r>
            <a:endParaRPr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7" name="Google Shape;677;p76"/>
          <p:cNvSpPr txBox="1"/>
          <p:nvPr/>
        </p:nvSpPr>
        <p:spPr>
          <a:xfrm>
            <a:off x="1583246" y="127132"/>
            <a:ext cx="6587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Let’s s</a:t>
            </a:r>
            <a:r>
              <a:rPr lang="en-US" sz="1200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tart with the...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76"/>
          <p:cNvSpPr txBox="1"/>
          <p:nvPr/>
        </p:nvSpPr>
        <p:spPr>
          <a:xfrm>
            <a:off x="1157726" y="1061025"/>
            <a:ext cx="7438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358626"/>
                </a:solidFill>
                <a:latin typeface="Montserrat"/>
                <a:ea typeface="Montserrat"/>
                <a:cs typeface="Montserrat"/>
                <a:sym typeface="Montserrat"/>
              </a:rPr>
              <a:t>“PAUSE” Classroom Activity. </a:t>
            </a:r>
            <a:r>
              <a:rPr lang="en-US" sz="120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You can </a:t>
            </a:r>
            <a:r>
              <a:rPr lang="en-US" sz="1200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Assign the </a:t>
            </a:r>
            <a:r>
              <a:rPr lang="en-US" sz="12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Smart Spending Permit Quiz</a:t>
            </a:r>
            <a:r>
              <a:rPr lang="en-US" sz="1200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for Homework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76"/>
          <p:cNvSpPr/>
          <p:nvPr/>
        </p:nvSpPr>
        <p:spPr>
          <a:xfrm>
            <a:off x="176400" y="882525"/>
            <a:ext cx="1083600" cy="54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76"/>
          <p:cNvSpPr txBox="1">
            <a:spLocks noGrp="1"/>
          </p:cNvSpPr>
          <p:nvPr>
            <p:ph type="sldNum" idx="12"/>
          </p:nvPr>
        </p:nvSpPr>
        <p:spPr>
          <a:xfrm>
            <a:off x="6995700" y="691120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>
                <a:latin typeface="Montserrat"/>
                <a:ea typeface="Montserrat"/>
                <a:cs typeface="Montserrat"/>
                <a:sym typeface="Montserrat"/>
              </a:rPr>
              <a:t>12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76"/>
          <p:cNvSpPr txBox="1">
            <a:spLocks noGrp="1"/>
          </p:cNvSpPr>
          <p:nvPr>
            <p:ph type="sldNum" idx="12"/>
          </p:nvPr>
        </p:nvSpPr>
        <p:spPr>
          <a:xfrm>
            <a:off x="6677550" y="6832600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7"/>
          <p:cNvSpPr txBox="1"/>
          <p:nvPr/>
        </p:nvSpPr>
        <p:spPr>
          <a:xfrm>
            <a:off x="1017151" y="404325"/>
            <a:ext cx="77193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Spot the Pressure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77"/>
          <p:cNvSpPr txBox="1"/>
          <p:nvPr/>
        </p:nvSpPr>
        <p:spPr>
          <a:xfrm>
            <a:off x="620850" y="1817750"/>
            <a:ext cx="790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4069"/>
              </a:buClr>
              <a:buSzPts val="1500"/>
              <a:buFont typeface="Montserrat"/>
              <a:buChar char="●"/>
            </a:pPr>
            <a:r>
              <a:rPr lang="en-US" sz="1500" b="1">
                <a:solidFill>
                  <a:srgbClr val="33406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Algorithmic persuasion is embedded in every platform that tweens and teens—not to mention the rest of us—use daily. </a:t>
            </a:r>
            <a:endParaRPr sz="1500" b="1">
              <a:solidFill>
                <a:srgbClr val="334069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p77"/>
          <p:cNvSpPr txBox="1"/>
          <p:nvPr/>
        </p:nvSpPr>
        <p:spPr>
          <a:xfrm>
            <a:off x="1583246" y="127132"/>
            <a:ext cx="6587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Why is it so hard to pause before purchasing?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9" name="Google Shape;689;p77"/>
          <p:cNvSpPr txBox="1"/>
          <p:nvPr/>
        </p:nvSpPr>
        <p:spPr>
          <a:xfrm>
            <a:off x="1208725" y="1153425"/>
            <a:ext cx="79023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C6448D"/>
                </a:solidFill>
                <a:latin typeface="Montserrat"/>
                <a:ea typeface="Montserrat"/>
                <a:cs typeface="Montserrat"/>
                <a:sym typeface="Montserrat"/>
              </a:rPr>
              <a:t>“PROTECT” Classroom Activity. </a:t>
            </a:r>
            <a:r>
              <a:rPr lang="en-US" sz="1200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You can </a:t>
            </a:r>
            <a:r>
              <a:rPr lang="en-US" sz="1200" i="0" u="none" strike="noStrike" cap="none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Assign the </a:t>
            </a:r>
            <a:r>
              <a:rPr lang="en-US" sz="12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Defensive Spending License Quiz</a:t>
            </a:r>
            <a:r>
              <a:rPr lang="en-US" sz="1200" i="0" u="none" strike="noStrike" cap="none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for Homework, and </a:t>
            </a:r>
            <a:r>
              <a:rPr lang="en-US" sz="1200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also the </a:t>
            </a:r>
            <a:r>
              <a:rPr lang="en-US" sz="12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Student Agreement</a:t>
            </a:r>
            <a:r>
              <a:rPr lang="en-US" sz="1200" dirty="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- or complete it in a subsequent class.</a:t>
            </a:r>
            <a:endParaRPr sz="12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77"/>
          <p:cNvSpPr txBox="1"/>
          <p:nvPr/>
        </p:nvSpPr>
        <p:spPr>
          <a:xfrm>
            <a:off x="474000" y="5946375"/>
            <a:ext cx="8504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34069"/>
              </a:buClr>
              <a:buSzPts val="1500"/>
              <a:buFont typeface="Montserrat"/>
              <a:buChar char="●"/>
            </a:pPr>
            <a:r>
              <a:rPr lang="en-US" sz="1500" b="1">
                <a:solidFill>
                  <a:srgbClr val="33406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These are not neutral, benign tools. They were designed to maximize engagement and accelerate commitment.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1" name="Google Shape;691;p77" title="Limited Time Offer (100 x 100 px) (500 x 500 px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46325" y="2698238"/>
            <a:ext cx="2711113" cy="2711113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77"/>
          <p:cNvSpPr txBox="1"/>
          <p:nvPr/>
        </p:nvSpPr>
        <p:spPr>
          <a:xfrm>
            <a:off x="474000" y="6592875"/>
            <a:ext cx="8805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34069"/>
              </a:buClr>
              <a:buSzPts val="1500"/>
              <a:buFont typeface="Montserrat"/>
              <a:buChar char="●"/>
            </a:pPr>
            <a:r>
              <a:rPr lang="en-US" sz="1500" b="1">
                <a:solidFill>
                  <a:srgbClr val="334069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 practiced habit of reflection is no longer a “nice-to-have”.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3" name="Google Shape;693;p77" title="Spot the Pressure Art 3 (1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5325" y="2500375"/>
            <a:ext cx="3018600" cy="3018600"/>
          </a:xfrm>
          <a:prstGeom prst="roundRect">
            <a:avLst>
              <a:gd name="adj" fmla="val 7505"/>
            </a:avLst>
          </a:prstGeom>
          <a:noFill/>
          <a:ln>
            <a:noFill/>
          </a:ln>
        </p:spPr>
      </p:pic>
      <p:sp>
        <p:nvSpPr>
          <p:cNvPr id="694" name="Google Shape;694;p77"/>
          <p:cNvSpPr/>
          <p:nvPr/>
        </p:nvSpPr>
        <p:spPr>
          <a:xfrm>
            <a:off x="178995" y="1000147"/>
            <a:ext cx="1083600" cy="54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5" name="Google Shape;695;p77" title="Spot the Pressure Art 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9838" y="2480150"/>
            <a:ext cx="3147300" cy="3147300"/>
          </a:xfrm>
          <a:prstGeom prst="roundRect">
            <a:avLst>
              <a:gd name="adj" fmla="val 7925"/>
            </a:avLst>
          </a:prstGeom>
          <a:noFill/>
          <a:ln>
            <a:noFill/>
          </a:ln>
        </p:spPr>
      </p:pic>
      <p:sp>
        <p:nvSpPr>
          <p:cNvPr id="696" name="Google Shape;696;p77"/>
          <p:cNvSpPr txBox="1">
            <a:spLocks noGrp="1"/>
          </p:cNvSpPr>
          <p:nvPr>
            <p:ph type="sldNum" idx="12"/>
          </p:nvPr>
        </p:nvSpPr>
        <p:spPr>
          <a:xfrm>
            <a:off x="7323550" y="676937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7" name="Google Shape;697;p77"/>
          <p:cNvSpPr txBox="1">
            <a:spLocks noGrp="1"/>
          </p:cNvSpPr>
          <p:nvPr>
            <p:ph type="sldNum" idx="12"/>
          </p:nvPr>
        </p:nvSpPr>
        <p:spPr>
          <a:xfrm>
            <a:off x="7052125" y="669077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10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78"/>
          <p:cNvSpPr txBox="1"/>
          <p:nvPr/>
        </p:nvSpPr>
        <p:spPr>
          <a:xfrm>
            <a:off x="579120" y="648938"/>
            <a:ext cx="85953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DIMS - DOES IT MAKE SENSE?</a:t>
            </a:r>
            <a:r>
              <a:rPr lang="en-US" sz="3000" b="1" i="0" u="none" strike="noStrike" cap="none" baseline="30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®</a:t>
            </a:r>
            <a:endParaRPr sz="3000" baseline="300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SCORE Calculator </a:t>
            </a:r>
            <a:r>
              <a:rPr lang="en-US"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can help at every level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3" name="Google Shape;703;p78"/>
          <p:cNvSpPr txBox="1"/>
          <p:nvPr/>
        </p:nvSpPr>
        <p:spPr>
          <a:xfrm>
            <a:off x="691207" y="6293989"/>
            <a:ext cx="837120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Our FREE mindful spending tool is available </a:t>
            </a:r>
            <a:r>
              <a:rPr lang="en-US" sz="1800" b="1" i="1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without</a:t>
            </a:r>
            <a:r>
              <a:rPr lang="en-US" sz="1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login or registration at </a:t>
            </a:r>
            <a:r>
              <a:rPr lang="en-US" sz="18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giftingsense.org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4" name="Google Shape;704;p78" title="Image 2026-08-25 at 12.17 PM.jpe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16175" y="2170339"/>
            <a:ext cx="6121200" cy="3640500"/>
          </a:xfrm>
          <a:prstGeom prst="roundRect">
            <a:avLst>
              <a:gd name="adj" fmla="val 635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05" name="Google Shape;705;p78"/>
          <p:cNvSpPr/>
          <p:nvPr/>
        </p:nvSpPr>
        <p:spPr>
          <a:xfrm>
            <a:off x="2247575" y="1726400"/>
            <a:ext cx="629700" cy="519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6448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78"/>
          <p:cNvSpPr txBox="1">
            <a:spLocks noGrp="1"/>
          </p:cNvSpPr>
          <p:nvPr>
            <p:ph type="sldNum" idx="12"/>
          </p:nvPr>
        </p:nvSpPr>
        <p:spPr>
          <a:xfrm>
            <a:off x="7319625" y="67921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707" name="Google Shape;707;p78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9"/>
          <p:cNvSpPr txBox="1">
            <a:spLocks noGrp="1"/>
          </p:cNvSpPr>
          <p:nvPr>
            <p:ph type="sldNum" idx="12"/>
          </p:nvPr>
        </p:nvSpPr>
        <p:spPr>
          <a:xfrm>
            <a:off x="9037288" y="6634071"/>
            <a:ext cx="585000" cy="5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713" name="Google Shape;713;p79"/>
          <p:cNvSpPr txBox="1">
            <a:spLocks noGrp="1"/>
          </p:cNvSpPr>
          <p:nvPr>
            <p:ph type="title"/>
          </p:nvPr>
        </p:nvSpPr>
        <p:spPr>
          <a:xfrm>
            <a:off x="299405" y="424465"/>
            <a:ext cx="9014528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Geo"/>
              <a:buNone/>
            </a:pPr>
            <a:r>
              <a:rPr lang="en-US" sz="3200" dirty="0"/>
              <a:t>Here’s what DIMS SCORE</a:t>
            </a:r>
            <a:r>
              <a:rPr lang="en-US" sz="3200" baseline="30000" dirty="0"/>
              <a:t>®</a:t>
            </a:r>
            <a:r>
              <a:rPr lang="en-US" sz="3200" dirty="0"/>
              <a:t> Reports look like:</a:t>
            </a:r>
            <a:endParaRPr sz="3200" dirty="0"/>
          </a:p>
        </p:txBody>
      </p:sp>
      <p:sp>
        <p:nvSpPr>
          <p:cNvPr id="714" name="Google Shape;714;p79"/>
          <p:cNvSpPr txBox="1"/>
          <p:nvPr/>
        </p:nvSpPr>
        <p:spPr>
          <a:xfrm>
            <a:off x="2133583" y="1118230"/>
            <a:ext cx="6608700" cy="53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 bringing home a pet: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https://giftingsense.org/dims-score-result/gtvkdwsi/?print=yes</a:t>
            </a: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 a new cell phone: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https://giftingsense.org/dims-score-result/mtqfl8rz/?print=yes</a:t>
            </a: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 Air Jordans: </a:t>
            </a: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/>
              </a:rPr>
              <a:t>https://giftingsense.org/dims-score-result/3vxg5qmo/?print=yes</a:t>
            </a: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 a fancy water bottle: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/>
              </a:rPr>
              <a:t>https://giftingsense.org/dims-score-result/5jh7t3xa/?print=yes</a:t>
            </a: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 tickets to FIFA’26: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7"/>
              </a:rPr>
              <a:t>https://giftingsense.org/dims-score-result/fntbrghy/?print=yes</a:t>
            </a: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36862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 a first car:</a:t>
            </a:r>
            <a:endParaRPr sz="1700" dirty="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8"/>
              </a:rPr>
              <a:t>https://giftingsense.org/dims-score-result/m6fq3alk/?print=yes</a:t>
            </a:r>
            <a:endParaRPr sz="1100" dirty="0">
              <a:solidFill>
                <a:schemeClr val="lt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715" name="Google Shape;715;p79" title="dog-face_1f43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02921" y="1054474"/>
            <a:ext cx="787900" cy="7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79" title="mobile-phone_1f4f1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1128645">
            <a:off x="1238888" y="2001006"/>
            <a:ext cx="714088" cy="71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79" title="running-shoe_1f45f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58375" y="2873725"/>
            <a:ext cx="875575" cy="8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79" title="admission-tickets_1f39f-fe0f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247441" y="4780647"/>
            <a:ext cx="787900" cy="7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79" title="automobile_1f697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85117" y="5568550"/>
            <a:ext cx="822950" cy="82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79" title="water-droplets_1f4a6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02908" y="3871025"/>
            <a:ext cx="787900" cy="78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80"/>
          <p:cNvSpPr txBox="1"/>
          <p:nvPr/>
        </p:nvSpPr>
        <p:spPr>
          <a:xfrm>
            <a:off x="579145" y="298038"/>
            <a:ext cx="85953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How can kids access the </a:t>
            </a: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DIMS </a:t>
            </a:r>
            <a:r>
              <a:rPr lang="en-US"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SCORE</a:t>
            </a:r>
            <a:r>
              <a:rPr lang="en-US" sz="3000" b="1" i="0" u="none" strike="noStrike" cap="none" baseline="30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®</a:t>
            </a:r>
            <a:endParaRPr sz="3000" baseline="300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Calculator? 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80"/>
          <p:cNvSpPr/>
          <p:nvPr/>
        </p:nvSpPr>
        <p:spPr>
          <a:xfrm>
            <a:off x="5978575" y="2650225"/>
            <a:ext cx="629700" cy="519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6448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7" name="Google Shape;727;p80"/>
          <p:cNvSpPr txBox="1">
            <a:spLocks noGrp="1"/>
          </p:cNvSpPr>
          <p:nvPr>
            <p:ph type="sldNum" idx="12"/>
          </p:nvPr>
        </p:nvSpPr>
        <p:spPr>
          <a:xfrm>
            <a:off x="7319625" y="67921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pic>
        <p:nvPicPr>
          <p:cNvPr id="728" name="Google Shape;728;p80" title="QR Code Slide 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1654">
            <a:off x="2448809" y="1436916"/>
            <a:ext cx="5408080" cy="5408111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80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0" name="Google Shape;730;p80"/>
          <p:cNvSpPr/>
          <p:nvPr/>
        </p:nvSpPr>
        <p:spPr>
          <a:xfrm rot="2838962">
            <a:off x="4809010" y="2244821"/>
            <a:ext cx="687657" cy="34371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rgbClr val="C644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p80"/>
          <p:cNvSpPr/>
          <p:nvPr/>
        </p:nvSpPr>
        <p:spPr>
          <a:xfrm rot="2838962">
            <a:off x="5071772" y="3586046"/>
            <a:ext cx="687657" cy="34371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rgbClr val="C644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p80"/>
          <p:cNvSpPr/>
          <p:nvPr/>
        </p:nvSpPr>
        <p:spPr>
          <a:xfrm rot="2838962">
            <a:off x="5275347" y="4761921"/>
            <a:ext cx="687657" cy="34371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 w="9525" cap="flat" cmpd="sng">
            <a:solidFill>
              <a:srgbClr val="C644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3" name="Google Shape;733;p80"/>
          <p:cNvSpPr txBox="1"/>
          <p:nvPr/>
        </p:nvSpPr>
        <p:spPr>
          <a:xfrm>
            <a:off x="688375" y="5381925"/>
            <a:ext cx="4878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Type “Gifting Sense” into any browser on any device with access to the internet…</a:t>
            </a:r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10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0" dur="10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10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81"/>
          <p:cNvSpPr txBox="1"/>
          <p:nvPr/>
        </p:nvSpPr>
        <p:spPr>
          <a:xfrm>
            <a:off x="1017151" y="404325"/>
            <a:ext cx="77193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b="1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Taste the Trade-Off Game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9" name="Google Shape;739;p81"/>
          <p:cNvSpPr txBox="1"/>
          <p:nvPr/>
        </p:nvSpPr>
        <p:spPr>
          <a:xfrm>
            <a:off x="1583246" y="127132"/>
            <a:ext cx="6587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Crowding out is real!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p81"/>
          <p:cNvSpPr txBox="1"/>
          <p:nvPr/>
        </p:nvSpPr>
        <p:spPr>
          <a:xfrm>
            <a:off x="1157725" y="1153425"/>
            <a:ext cx="79023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“PLAN” Classroom Activity. </a:t>
            </a:r>
            <a:r>
              <a:rPr lang="en-US" sz="1200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You can </a:t>
            </a:r>
            <a:r>
              <a:rPr lang="en-US" sz="1200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Assign the </a:t>
            </a:r>
            <a:r>
              <a:rPr lang="en-US" sz="12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Strategic Spending License Quiz</a:t>
            </a:r>
            <a:r>
              <a:rPr lang="en-US" sz="1200" i="0" u="none" strike="noStrike" cap="none">
                <a:solidFill>
                  <a:srgbClr val="364166"/>
                </a:solidFill>
                <a:latin typeface="Montserrat"/>
                <a:ea typeface="Montserrat"/>
                <a:cs typeface="Montserrat"/>
                <a:sym typeface="Montserrat"/>
              </a:rPr>
              <a:t> for Homework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81"/>
          <p:cNvSpPr/>
          <p:nvPr/>
        </p:nvSpPr>
        <p:spPr>
          <a:xfrm>
            <a:off x="329625" y="974925"/>
            <a:ext cx="1083600" cy="54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81"/>
          <p:cNvSpPr txBox="1">
            <a:spLocks noGrp="1"/>
          </p:cNvSpPr>
          <p:nvPr>
            <p:ph type="sldNum" idx="12"/>
          </p:nvPr>
        </p:nvSpPr>
        <p:spPr>
          <a:xfrm>
            <a:off x="7359200" y="67921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743" name="Google Shape;743;p81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4" name="Google Shape;744;p81" title="Ford Fusion WTWGT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50">
            <a:off x="3892261" y="3714725"/>
            <a:ext cx="1587300" cy="2126100"/>
          </a:xfrm>
          <a:prstGeom prst="roundRect">
            <a:avLst>
              <a:gd name="adj" fmla="val 10865"/>
            </a:avLst>
          </a:prstGeom>
          <a:noFill/>
          <a:ln>
            <a:noFill/>
          </a:ln>
        </p:spPr>
      </p:pic>
      <p:sp>
        <p:nvSpPr>
          <p:cNvPr id="745" name="Google Shape;745;p81"/>
          <p:cNvSpPr/>
          <p:nvPr/>
        </p:nvSpPr>
        <p:spPr>
          <a:xfrm>
            <a:off x="329625" y="5989275"/>
            <a:ext cx="9163200" cy="831300"/>
          </a:xfrm>
          <a:prstGeom prst="roundRect">
            <a:avLst>
              <a:gd name="adj" fmla="val 16667"/>
            </a:avLst>
          </a:prstGeom>
          <a:solidFill>
            <a:srgbClr val="C6448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Understand that overspending in one area of their life </a:t>
            </a:r>
            <a:r>
              <a:rPr lang="en-US" sz="1600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will</a:t>
            </a:r>
            <a:r>
              <a:rPr lang="en-US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crowd out planned spending in another. Every dollar can only be spent once, so we want to spend every single one - wisely!</a:t>
            </a:r>
            <a:endParaRPr sz="2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6" name="Google Shape;746;p81"/>
          <p:cNvSpPr txBox="1"/>
          <p:nvPr/>
        </p:nvSpPr>
        <p:spPr>
          <a:xfrm>
            <a:off x="329625" y="1718000"/>
            <a:ext cx="992700" cy="16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25" tIns="65125" rIns="65125" bIns="651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$10 of snacks a week is $400 over a school year. </a:t>
            </a:r>
            <a:endParaRPr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7" name="Google Shape;747;p81"/>
          <p:cNvSpPr txBox="1"/>
          <p:nvPr/>
        </p:nvSpPr>
        <p:spPr>
          <a:xfrm>
            <a:off x="4021025" y="2029588"/>
            <a:ext cx="992700" cy="9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25" tIns="65125" rIns="65125" bIns="651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Enough</a:t>
            </a:r>
            <a:endParaRPr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to pay</a:t>
            </a:r>
            <a:endParaRPr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for new</a:t>
            </a:r>
            <a:endParaRPr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4069"/>
                </a:solidFill>
                <a:latin typeface="Montserrat"/>
                <a:ea typeface="Montserrat"/>
                <a:cs typeface="Montserrat"/>
                <a:sym typeface="Montserrat"/>
              </a:rPr>
              <a:t>tech. </a:t>
            </a:r>
            <a:endParaRPr>
              <a:solidFill>
                <a:srgbClr val="3340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8" name="Google Shape;748;p81"/>
          <p:cNvSpPr/>
          <p:nvPr/>
        </p:nvSpPr>
        <p:spPr>
          <a:xfrm>
            <a:off x="329625" y="3911925"/>
            <a:ext cx="3373500" cy="1952400"/>
          </a:xfrm>
          <a:prstGeom prst="roundRect">
            <a:avLst>
              <a:gd name="adj" fmla="val 16667"/>
            </a:avLst>
          </a:prstGeom>
          <a:solidFill>
            <a:srgbClr val="23306B"/>
          </a:solidFill>
          <a:ln w="9525" cap="flat" cmpd="sng">
            <a:solidFill>
              <a:srgbClr val="358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Alignment &gt; Restraint</a:t>
            </a:r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Wise spending isn't only about denying yourself — it's about giving every dollar — even the fun ones, a job.</a:t>
            </a:r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9" name="Google Shape;749;p81"/>
          <p:cNvSpPr/>
          <p:nvPr/>
        </p:nvSpPr>
        <p:spPr>
          <a:xfrm>
            <a:off x="5668675" y="3933150"/>
            <a:ext cx="3881100" cy="1914600"/>
          </a:xfrm>
          <a:prstGeom prst="roundRect">
            <a:avLst>
              <a:gd name="adj" fmla="val 16667"/>
            </a:avLst>
          </a:prstGeom>
          <a:solidFill>
            <a:srgbClr val="23306B"/>
          </a:solidFill>
          <a:ln w="9525" cap="flat" cmpd="sng">
            <a:solidFill>
              <a:srgbClr val="3586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Planned Spending is Powerful</a:t>
            </a:r>
            <a:endParaRPr sz="1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“What gets measured gets done.” Families often place our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Worth the Wait Goal Tracker</a:t>
            </a:r>
            <a:r>
              <a:rPr lang="en-US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on the fridge while saving for a special purchase. </a:t>
            </a:r>
            <a:endParaRPr sz="1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0" name="Google Shape;750;p81" title="Scal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4">
            <a:off x="1322325" y="1700499"/>
            <a:ext cx="2819451" cy="1551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6C6BCAB-A1FD-FBB2-1D27-544F8311046C}"/>
              </a:ext>
            </a:extLst>
          </p:cNvPr>
          <p:cNvGrpSpPr/>
          <p:nvPr/>
        </p:nvGrpSpPr>
        <p:grpSpPr>
          <a:xfrm>
            <a:off x="5290658" y="1447600"/>
            <a:ext cx="4306160" cy="1146737"/>
            <a:chOff x="5290658" y="1447600"/>
            <a:chExt cx="4306160" cy="1146737"/>
          </a:xfrm>
        </p:grpSpPr>
        <p:sp>
          <p:nvSpPr>
            <p:cNvPr id="752" name="Google Shape;752;p81"/>
            <p:cNvSpPr/>
            <p:nvPr/>
          </p:nvSpPr>
          <p:spPr>
            <a:xfrm>
              <a:off x="5290658" y="1935414"/>
              <a:ext cx="350341" cy="1526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6448D"/>
            </a:solidFill>
            <a:ln w="9725" cap="flat" cmpd="sng">
              <a:solidFill>
                <a:srgbClr val="C644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3425" tIns="93425" rIns="93425" bIns="93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3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3" name="Google Shape;753;p81"/>
            <p:cNvSpPr/>
            <p:nvPr/>
          </p:nvSpPr>
          <p:spPr>
            <a:xfrm>
              <a:off x="5641000" y="1447600"/>
              <a:ext cx="3955818" cy="1146737"/>
            </a:xfrm>
            <a:prstGeom prst="roundRect">
              <a:avLst>
                <a:gd name="adj" fmla="val 16667"/>
              </a:avLst>
            </a:prstGeom>
            <a:solidFill>
              <a:srgbClr val="C6448D"/>
            </a:solidFill>
            <a:ln w="9725" cap="flat" cmpd="sng">
              <a:solidFill>
                <a:srgbClr val="C644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3425" tIns="93425" rIns="93425" bIns="93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3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4" name="Google Shape;754;p81"/>
            <p:cNvSpPr txBox="1"/>
            <p:nvPr/>
          </p:nvSpPr>
          <p:spPr>
            <a:xfrm>
              <a:off x="5720700" y="1473404"/>
              <a:ext cx="3772100" cy="1050449"/>
            </a:xfrm>
            <a:prstGeom prst="rect">
              <a:avLst/>
            </a:prstGeom>
            <a:solidFill>
              <a:srgbClr val="C6448D"/>
            </a:solidFill>
            <a:ln>
              <a:noFill/>
            </a:ln>
          </p:spPr>
          <p:txBody>
            <a:bodyPr spcFirstLastPara="1" wrap="square" lIns="93425" tIns="93425" rIns="93425" bIns="93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point isn't to always “skip” fun.</a:t>
              </a:r>
              <a:endParaRPr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It's </a:t>
              </a:r>
              <a:r>
                <a:rPr lang="en-US" b="1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seeing the whole road ahead</a:t>
              </a:r>
              <a:r>
                <a:rPr lang="en-US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and spending </a:t>
              </a:r>
              <a:r>
                <a:rPr lang="en-US" i="1" u="sng" dirty="0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with purpose</a:t>
              </a:r>
              <a:r>
                <a:rPr lang="en-US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so that “meh” buys don’t crowd out meaningful ones.</a:t>
              </a:r>
              <a:endParaRPr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55" name="Google Shape;755;p81"/>
          <p:cNvGrpSpPr/>
          <p:nvPr/>
        </p:nvGrpSpPr>
        <p:grpSpPr>
          <a:xfrm>
            <a:off x="5290623" y="2686932"/>
            <a:ext cx="4306803" cy="1104683"/>
            <a:chOff x="5290651" y="2687136"/>
            <a:chExt cx="4259101" cy="1104683"/>
          </a:xfrm>
        </p:grpSpPr>
        <p:grpSp>
          <p:nvGrpSpPr>
            <p:cNvPr id="756" name="Google Shape;756;p81"/>
            <p:cNvGrpSpPr/>
            <p:nvPr/>
          </p:nvGrpSpPr>
          <p:grpSpPr>
            <a:xfrm>
              <a:off x="5290651" y="2687136"/>
              <a:ext cx="4259101" cy="1104683"/>
              <a:chOff x="5290528" y="1563703"/>
              <a:chExt cx="4112689" cy="1087500"/>
            </a:xfrm>
          </p:grpSpPr>
          <p:sp>
            <p:nvSpPr>
              <p:cNvPr id="757" name="Google Shape;757;p81"/>
              <p:cNvSpPr/>
              <p:nvPr/>
            </p:nvSpPr>
            <p:spPr>
              <a:xfrm>
                <a:off x="5290528" y="2043938"/>
                <a:ext cx="342900" cy="150300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6448D"/>
              </a:solidFill>
              <a:ln w="9725" cap="flat" cmpd="sng">
                <a:solidFill>
                  <a:srgbClr val="C6448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3425" tIns="93425" rIns="93425" bIns="93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3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58" name="Google Shape;758;p81"/>
              <p:cNvSpPr/>
              <p:nvPr/>
            </p:nvSpPr>
            <p:spPr>
              <a:xfrm>
                <a:off x="5633418" y="1563703"/>
                <a:ext cx="3769800" cy="1087500"/>
              </a:xfrm>
              <a:prstGeom prst="roundRect">
                <a:avLst>
                  <a:gd name="adj" fmla="val 16667"/>
                </a:avLst>
              </a:prstGeom>
              <a:solidFill>
                <a:srgbClr val="C6448D"/>
              </a:solidFill>
              <a:ln w="9725" cap="flat" cmpd="sng">
                <a:solidFill>
                  <a:srgbClr val="C6448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3425" tIns="93425" rIns="93425" bIns="93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30"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759" name="Google Shape;759;p81"/>
            <p:cNvSpPr txBox="1"/>
            <p:nvPr/>
          </p:nvSpPr>
          <p:spPr>
            <a:xfrm>
              <a:off x="5757925" y="2804812"/>
              <a:ext cx="3645300" cy="869100"/>
            </a:xfrm>
            <a:prstGeom prst="rect">
              <a:avLst/>
            </a:prstGeom>
            <a:solidFill>
              <a:srgbClr val="C6448D"/>
            </a:solidFill>
            <a:ln>
              <a:noFill/>
            </a:ln>
          </p:spPr>
          <p:txBody>
            <a:bodyPr spcFirstLastPara="1" wrap="square" lIns="105775" tIns="105775" rIns="105775" bIns="10577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2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We're not just teaching young people to say “no” — we're teaching them how to say “yes,” and not regret it.</a:t>
              </a:r>
              <a:endParaRPr sz="3502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8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82"/>
          <p:cNvSpPr txBox="1">
            <a:spLocks noGrp="1"/>
          </p:cNvSpPr>
          <p:nvPr>
            <p:ph type="sldNum" idx="12"/>
          </p:nvPr>
        </p:nvSpPr>
        <p:spPr>
          <a:xfrm>
            <a:off x="7327100" y="6825200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765" name="Google Shape;765;p82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82"/>
          <p:cNvSpPr txBox="1"/>
          <p:nvPr/>
        </p:nvSpPr>
        <p:spPr>
          <a:xfrm>
            <a:off x="496663" y="4688938"/>
            <a:ext cx="876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 give kids Driver’s Ed, why not Spending Ed?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82"/>
          <p:cNvSpPr txBox="1"/>
          <p:nvPr/>
        </p:nvSpPr>
        <p:spPr>
          <a:xfrm>
            <a:off x="282175" y="5963302"/>
            <a:ext cx="9189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●"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Spending Ed is low-stakes practice making financial decisions…starting is one ten-minute classroom activity away. 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82"/>
          <p:cNvSpPr/>
          <p:nvPr/>
        </p:nvSpPr>
        <p:spPr>
          <a:xfrm>
            <a:off x="644850" y="635700"/>
            <a:ext cx="8463900" cy="3765600"/>
          </a:xfrm>
          <a:prstGeom prst="roundRect">
            <a:avLst>
              <a:gd name="adj" fmla="val 6299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82"/>
          <p:cNvSpPr txBox="1"/>
          <p:nvPr/>
        </p:nvSpPr>
        <p:spPr>
          <a:xfrm>
            <a:off x="2037450" y="3564375"/>
            <a:ext cx="5678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58626"/>
                </a:solidFill>
                <a:latin typeface="Montserrat"/>
                <a:ea typeface="Montserrat"/>
                <a:cs typeface="Montserrat"/>
                <a:sym typeface="Montserrat"/>
              </a:rPr>
              <a:t>Remember where we started?</a:t>
            </a:r>
            <a:endParaRPr sz="2400" b="1">
              <a:solidFill>
                <a:srgbClr val="35862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82"/>
          <p:cNvSpPr/>
          <p:nvPr/>
        </p:nvSpPr>
        <p:spPr>
          <a:xfrm>
            <a:off x="4029038" y="1090475"/>
            <a:ext cx="1695527" cy="2534570"/>
          </a:xfrm>
          <a:custGeom>
            <a:avLst/>
            <a:gdLst/>
            <a:ahLst/>
            <a:cxnLst/>
            <a:rect l="l" t="t" r="r" b="b"/>
            <a:pathLst>
              <a:path w="775098" h="1162647" extrusionOk="0">
                <a:moveTo>
                  <a:pt x="0" y="0"/>
                </a:moveTo>
                <a:lnTo>
                  <a:pt x="775098" y="0"/>
                </a:lnTo>
                <a:lnTo>
                  <a:pt x="775098" y="1162648"/>
                </a:lnTo>
                <a:lnTo>
                  <a:pt x="0" y="11626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71" name="Google Shape;771;p82"/>
          <p:cNvSpPr txBox="1"/>
          <p:nvPr/>
        </p:nvSpPr>
        <p:spPr>
          <a:xfrm>
            <a:off x="282175" y="5326125"/>
            <a:ext cx="9349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●"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Students are already spending or thinking about spending on…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3"/>
          <p:cNvSpPr/>
          <p:nvPr/>
        </p:nvSpPr>
        <p:spPr>
          <a:xfrm rot="-639820">
            <a:off x="2299614" y="1501177"/>
            <a:ext cx="1169945" cy="810035"/>
          </a:xfrm>
          <a:custGeom>
            <a:avLst/>
            <a:gdLst/>
            <a:ahLst/>
            <a:cxnLst/>
            <a:rect l="l" t="t" r="r" b="b"/>
            <a:pathLst>
              <a:path w="1170219" h="810225" extrusionOk="0">
                <a:moveTo>
                  <a:pt x="0" y="0"/>
                </a:moveTo>
                <a:lnTo>
                  <a:pt x="1170220" y="0"/>
                </a:lnTo>
                <a:lnTo>
                  <a:pt x="1170220" y="810225"/>
                </a:lnTo>
                <a:lnTo>
                  <a:pt x="0" y="810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923" t="-55158" b="-44974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777" name="Google Shape;777;p83"/>
          <p:cNvGrpSpPr/>
          <p:nvPr/>
        </p:nvGrpSpPr>
        <p:grpSpPr>
          <a:xfrm>
            <a:off x="4073064" y="1310431"/>
            <a:ext cx="2741275" cy="1102044"/>
            <a:chOff x="0" y="0"/>
            <a:chExt cx="3655033" cy="1469392"/>
          </a:xfrm>
        </p:grpSpPr>
        <p:sp>
          <p:nvSpPr>
            <p:cNvPr id="778" name="Google Shape;778;p83"/>
            <p:cNvSpPr/>
            <p:nvPr/>
          </p:nvSpPr>
          <p:spPr>
            <a:xfrm>
              <a:off x="0" y="0"/>
              <a:ext cx="1135106" cy="1469392"/>
            </a:xfrm>
            <a:custGeom>
              <a:avLst/>
              <a:gdLst/>
              <a:ahLst/>
              <a:cxnLst/>
              <a:rect l="l" t="t" r="r" b="b"/>
              <a:pathLst>
                <a:path w="1135106" h="1469392" extrusionOk="0">
                  <a:moveTo>
                    <a:pt x="0" y="0"/>
                  </a:moveTo>
                  <a:lnTo>
                    <a:pt x="1135106" y="0"/>
                  </a:lnTo>
                  <a:lnTo>
                    <a:pt x="1135106" y="1469392"/>
                  </a:lnTo>
                  <a:lnTo>
                    <a:pt x="0" y="1469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9" name="Google Shape;779;p83"/>
            <p:cNvSpPr/>
            <p:nvPr/>
          </p:nvSpPr>
          <p:spPr>
            <a:xfrm>
              <a:off x="1257255" y="0"/>
              <a:ext cx="1135106" cy="1469392"/>
            </a:xfrm>
            <a:custGeom>
              <a:avLst/>
              <a:gdLst/>
              <a:ahLst/>
              <a:cxnLst/>
              <a:rect l="l" t="t" r="r" b="b"/>
              <a:pathLst>
                <a:path w="1135106" h="1469392" extrusionOk="0">
                  <a:moveTo>
                    <a:pt x="0" y="0"/>
                  </a:moveTo>
                  <a:lnTo>
                    <a:pt x="1135105" y="0"/>
                  </a:lnTo>
                  <a:lnTo>
                    <a:pt x="1135105" y="1469392"/>
                  </a:lnTo>
                  <a:lnTo>
                    <a:pt x="0" y="1469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0" name="Google Shape;780;p83"/>
            <p:cNvSpPr/>
            <p:nvPr/>
          </p:nvSpPr>
          <p:spPr>
            <a:xfrm>
              <a:off x="2519360" y="0"/>
              <a:ext cx="1135673" cy="1469392"/>
            </a:xfrm>
            <a:custGeom>
              <a:avLst/>
              <a:gdLst/>
              <a:ahLst/>
              <a:cxnLst/>
              <a:rect l="l" t="t" r="r" b="b"/>
              <a:pathLst>
                <a:path w="1135673" h="1469392" extrusionOk="0">
                  <a:moveTo>
                    <a:pt x="0" y="0"/>
                  </a:moveTo>
                  <a:lnTo>
                    <a:pt x="1135674" y="0"/>
                  </a:lnTo>
                  <a:lnTo>
                    <a:pt x="1135674" y="1469392"/>
                  </a:lnTo>
                  <a:lnTo>
                    <a:pt x="0" y="1469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1" name="Google Shape;781;p83"/>
          <p:cNvSpPr txBox="1"/>
          <p:nvPr/>
        </p:nvSpPr>
        <p:spPr>
          <a:xfrm>
            <a:off x="195075" y="560400"/>
            <a:ext cx="9430200" cy="4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13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 have</a:t>
            </a:r>
            <a:r>
              <a:rPr lang="en-US" sz="3213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the </a:t>
            </a:r>
            <a:r>
              <a:rPr lang="en-US" sz="3213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Roadmap: </a:t>
            </a:r>
            <a:r>
              <a:rPr lang="en-US" sz="3213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Teaching Guide</a:t>
            </a:r>
            <a:endParaRPr sz="1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2" name="Google Shape;782;p83"/>
          <p:cNvSpPr txBox="1"/>
          <p:nvPr/>
        </p:nvSpPr>
        <p:spPr>
          <a:xfrm>
            <a:off x="863550" y="2667800"/>
            <a:ext cx="74169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6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✓ </a:t>
            </a:r>
            <a:r>
              <a:rPr lang="en-US" sz="1506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r>
              <a:rPr lang="en-US" sz="1506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ou’ve</a:t>
            </a:r>
            <a:r>
              <a:rPr lang="en-US" sz="1506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06" b="1" i="1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earned</a:t>
            </a:r>
            <a:r>
              <a:rPr lang="en-US" sz="1506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a Smart Spending Learner's Permit (please print it out)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6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✓ All Three Quick Start Lesson Plans are at the to</a:t>
            </a:r>
            <a:r>
              <a:rPr lang="en-US" sz="1506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 of the Teaching Guide</a:t>
            </a:r>
            <a:endParaRPr sz="1506" b="1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506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✓ Downloadable/printable Student Agreement &amp; Pre-Commitment Form</a:t>
            </a:r>
            <a:endParaRPr sz="12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6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✓ FILLABLE Permit, Defensive + Strategic License Templates</a:t>
            </a:r>
            <a:endParaRPr sz="12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3" name="Google Shape;783;p83"/>
          <p:cNvSpPr/>
          <p:nvPr/>
        </p:nvSpPr>
        <p:spPr>
          <a:xfrm>
            <a:off x="469650" y="3896550"/>
            <a:ext cx="8814300" cy="2466000"/>
          </a:xfrm>
          <a:prstGeom prst="roundRect">
            <a:avLst>
              <a:gd name="adj" fmla="val 16667"/>
            </a:avLst>
          </a:prstGeom>
          <a:solidFill>
            <a:srgbClr val="2330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⭐ So this week, you can ⭐</a:t>
            </a:r>
            <a:endParaRPr sz="149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☐ Try the Checkout Challenge (10 min, use the PAUSE lesson plan)</a:t>
            </a:r>
            <a:endParaRPr sz="149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 week, you can</a:t>
            </a:r>
            <a:endParaRPr sz="149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☐ Assign the Smart Spending Permit Quiz (Homework: Screencap your score.)</a:t>
            </a:r>
            <a:endParaRPr sz="149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☐ Demo the DIMS - DOES IT MAKE SENSE? SCORE Calculator (2 min with your class)</a:t>
            </a:r>
            <a:endParaRPr sz="149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 month, you can</a:t>
            </a:r>
            <a:endParaRPr sz="149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9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☐ Plan how students can earn all three licenses , learning how to PAUSE, PROTECT, and PLAN their spending, before graduating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4" name="Google Shape;784;p83"/>
          <p:cNvSpPr txBox="1"/>
          <p:nvPr/>
        </p:nvSpPr>
        <p:spPr>
          <a:xfrm>
            <a:off x="1120475" y="6534500"/>
            <a:ext cx="78189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1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Everything is free. Classroom-ready. Permissionless.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5" name="Google Shape;785;p83"/>
          <p:cNvSpPr txBox="1">
            <a:spLocks noGrp="1"/>
          </p:cNvSpPr>
          <p:nvPr>
            <p:ph type="sldNum" idx="12"/>
          </p:nvPr>
        </p:nvSpPr>
        <p:spPr>
          <a:xfrm>
            <a:off x="7396550" y="68524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6" name="Google Shape;786;p83"/>
          <p:cNvSpPr txBox="1">
            <a:spLocks noGrp="1"/>
          </p:cNvSpPr>
          <p:nvPr>
            <p:ph type="sldNum" idx="12"/>
          </p:nvPr>
        </p:nvSpPr>
        <p:spPr>
          <a:xfrm>
            <a:off x="602175" y="68524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7" name="Google Shape;787;p83"/>
          <p:cNvSpPr txBox="1"/>
          <p:nvPr/>
        </p:nvSpPr>
        <p:spPr>
          <a:xfrm>
            <a:off x="602175" y="5546800"/>
            <a:ext cx="4251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506" b="1" dirty="0">
                <a:solidFill>
                  <a:srgbClr val="F1C23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 dirty="0">
              <a:solidFill>
                <a:srgbClr val="F1C23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8" name="Google Shape;788;p83"/>
          <p:cNvSpPr txBox="1"/>
          <p:nvPr/>
        </p:nvSpPr>
        <p:spPr>
          <a:xfrm>
            <a:off x="602175" y="4195500"/>
            <a:ext cx="4251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6" b="1" dirty="0">
                <a:solidFill>
                  <a:srgbClr val="F1C23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 dirty="0">
              <a:solidFill>
                <a:srgbClr val="F1C23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p83"/>
          <p:cNvSpPr txBox="1"/>
          <p:nvPr/>
        </p:nvSpPr>
        <p:spPr>
          <a:xfrm>
            <a:off x="602175" y="5020675"/>
            <a:ext cx="4251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6" b="1">
                <a:solidFill>
                  <a:srgbClr val="F1C23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>
              <a:solidFill>
                <a:srgbClr val="F1C23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0" name="Google Shape;790;p83"/>
          <p:cNvSpPr txBox="1"/>
          <p:nvPr/>
        </p:nvSpPr>
        <p:spPr>
          <a:xfrm>
            <a:off x="602175" y="4756400"/>
            <a:ext cx="425100" cy="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6" b="1">
                <a:solidFill>
                  <a:srgbClr val="F1C232"/>
                </a:solidFill>
                <a:latin typeface="Montserrat"/>
                <a:ea typeface="Montserrat"/>
                <a:cs typeface="Montserrat"/>
                <a:sym typeface="Montserrat"/>
              </a:rPr>
              <a:t>✓</a:t>
            </a:r>
            <a:endParaRPr sz="3200">
              <a:solidFill>
                <a:srgbClr val="F1C23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4"/>
          <p:cNvSpPr txBox="1"/>
          <p:nvPr/>
        </p:nvSpPr>
        <p:spPr>
          <a:xfrm>
            <a:off x="799725" y="2500600"/>
            <a:ext cx="8268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Once you’ve tried it - PLEASE</a:t>
            </a:r>
            <a:r>
              <a:rPr lang="en-US" sz="20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let us know how it went!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karen@giftingsense.org</a:t>
            </a: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chitra@giftingsense.org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6" name="Google Shape;796;p84" title="gs-logo-horizontal-tagline-stacked-negative-white-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4750" y="4291875"/>
            <a:ext cx="3264102" cy="1367474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84"/>
          <p:cNvSpPr txBox="1"/>
          <p:nvPr/>
        </p:nvSpPr>
        <p:spPr>
          <a:xfrm>
            <a:off x="653950" y="1428075"/>
            <a:ext cx="8654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84"/>
          <p:cNvSpPr txBox="1">
            <a:spLocks noGrp="1"/>
          </p:cNvSpPr>
          <p:nvPr>
            <p:ph type="sldNum" idx="12"/>
          </p:nvPr>
        </p:nvSpPr>
        <p:spPr>
          <a:xfrm>
            <a:off x="7351775" y="67921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799" name="Google Shape;799;p84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85"/>
          <p:cNvSpPr txBox="1"/>
          <p:nvPr/>
        </p:nvSpPr>
        <p:spPr>
          <a:xfrm>
            <a:off x="389100" y="1231900"/>
            <a:ext cx="8975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Years from now, imagine your students telling their kids: 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“I think it's time for you to earn your Smart Spending Permit.”</a:t>
            </a:r>
            <a:endParaRPr sz="2000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5" name="Google Shape;805;p85"/>
          <p:cNvSpPr txBox="1"/>
          <p:nvPr/>
        </p:nvSpPr>
        <p:spPr>
          <a:xfrm>
            <a:off x="609150" y="2706625"/>
            <a:ext cx="8535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Because Spending Ed is as commonplace as Driver’s Ed.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That future? That's what we can build - together!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6" name="Google Shape;806;p85"/>
          <p:cNvSpPr txBox="1"/>
          <p:nvPr/>
        </p:nvSpPr>
        <p:spPr>
          <a:xfrm>
            <a:off x="1365450" y="5278750"/>
            <a:ext cx="7022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Here’s to practical, early financial education.</a:t>
            </a:r>
            <a:endParaRPr sz="2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And the educators who bring it to life.</a:t>
            </a:r>
            <a:endParaRPr sz="2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7" name="Google Shape;807;p85" title="folded-hands_medium-light-skin-tone_1f64f-1f3fc_1f3f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9700" y="4181350"/>
            <a:ext cx="774200" cy="774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85"/>
          <p:cNvSpPr txBox="1">
            <a:spLocks noGrp="1"/>
          </p:cNvSpPr>
          <p:nvPr>
            <p:ph type="sldNum" idx="12"/>
          </p:nvPr>
        </p:nvSpPr>
        <p:spPr>
          <a:xfrm>
            <a:off x="7346950" y="675347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809" name="Google Shape;809;p85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8626"/>
        </a:solidFill>
        <a:effectLst/>
      </p:bgPr>
    </p:bg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86"/>
          <p:cNvSpPr txBox="1"/>
          <p:nvPr/>
        </p:nvSpPr>
        <p:spPr>
          <a:xfrm>
            <a:off x="279300" y="567075"/>
            <a:ext cx="9195000" cy="55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Promised Links</a:t>
            </a:r>
            <a:endParaRPr sz="22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Spending Ed Landing Page: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giftingsense.org/spending-ed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Spending Ed Teacher’s Guide: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teachers-guide-to-spending-ed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Quick Start Lesson Plans: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Spending-Ed-Quick-Start-Lesson-Plans.pdf</a:t>
            </a:r>
            <a:endParaRPr sz="2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Spending Ed Booklet: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Spending-Ed-Booklet.pdf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DIMS SCORE Calculator DEMO Video: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giftingsense.org/how-it-works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Printable Smart Spending Permits: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Fillable Smart Spending Permits.pdf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Printable Defensive Spending License: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Fillable Defensive Spending Licenses.pdf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Printable Student Agreement: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Defensive License Student Agreement.pdf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Printable Family Agreement: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Defensive License Family Agreement.pdf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Printable Strategic Spending License: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Fillable Strategic Spending Licenses.pdf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Printable Pre-Commitment: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Strategic License Pre-Commitment.pdf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AutoNum type="arabicPeriod"/>
            </a:pPr>
            <a:r>
              <a:rPr lang="en-US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Standards Alignment Map:</a:t>
            </a:r>
            <a:r>
              <a:rPr lang="en-US" sz="9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9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National-Standards-Alignment-Map.pdf</a:t>
            </a:r>
            <a:endParaRPr sz="9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5" name="Google Shape;815;p86" title="gs-logo-horizontal-tagline-stacked-negative-white-RGB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872530" y="6205250"/>
            <a:ext cx="2008550" cy="84147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86"/>
          <p:cNvSpPr txBox="1">
            <a:spLocks noGrp="1"/>
          </p:cNvSpPr>
          <p:nvPr>
            <p:ph type="sldNum" idx="12"/>
          </p:nvPr>
        </p:nvSpPr>
        <p:spPr>
          <a:xfrm>
            <a:off x="7351775" y="6792125"/>
            <a:ext cx="21336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817" name="Google Shape;817;p86"/>
          <p:cNvSpPr txBox="1">
            <a:spLocks noGrp="1"/>
          </p:cNvSpPr>
          <p:nvPr>
            <p:ph type="sldNum" idx="12"/>
          </p:nvPr>
        </p:nvSpPr>
        <p:spPr>
          <a:xfrm>
            <a:off x="629825" y="6713525"/>
            <a:ext cx="2058900" cy="522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Montserrat"/>
                <a:ea typeface="Montserrat"/>
                <a:cs typeface="Montserrat"/>
                <a:sym typeface="Montserrat"/>
              </a:rPr>
              <a:t>ARR GIFTING SENSE® 2015-2026</a:t>
            </a:r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nvestor Pitch">
  <a:themeElements>
    <a:clrScheme name="Simple Light">
      <a:dk1>
        <a:srgbClr val="1A36B4"/>
      </a:dk1>
      <a:lt1>
        <a:srgbClr val="F6F5EC"/>
      </a:lt1>
      <a:dk2>
        <a:srgbClr val="1D1D1D"/>
      </a:dk2>
      <a:lt2>
        <a:srgbClr val="A4C2F4"/>
      </a:lt2>
      <a:accent1>
        <a:srgbClr val="FFFFFF"/>
      </a:accent1>
      <a:accent2>
        <a:srgbClr val="1A36B4"/>
      </a:accent2>
      <a:accent3>
        <a:srgbClr val="1D1D1D"/>
      </a:accent3>
      <a:accent4>
        <a:srgbClr val="F6F5EC"/>
      </a:accent4>
      <a:accent5>
        <a:srgbClr val="1A36B4"/>
      </a:accent5>
      <a:accent6>
        <a:srgbClr val="595959"/>
      </a:accent6>
      <a:hlink>
        <a:srgbClr val="A4C2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1933</Words>
  <Application>Microsoft Macintosh PowerPoint</Application>
  <PresentationFormat>Custom</PresentationFormat>
  <Paragraphs>278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Inter</vt:lpstr>
      <vt:lpstr>Inter Light</vt:lpstr>
      <vt:lpstr>Calibri</vt:lpstr>
      <vt:lpstr>Avenir</vt:lpstr>
      <vt:lpstr>Montserrat</vt:lpstr>
      <vt:lpstr>Inter SemiBold</vt:lpstr>
      <vt:lpstr>Montserrat Medium</vt:lpstr>
      <vt:lpstr>Arial</vt:lpstr>
      <vt:lpstr>Geo</vt:lpstr>
      <vt:lpstr>Office Theme</vt:lpstr>
      <vt:lpstr>Office Theme</vt:lpstr>
      <vt:lpstr>Investor Pitch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Here’s what DIMS SCORE® Reports look like: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Karen Holland</cp:lastModifiedBy>
  <cp:revision>1</cp:revision>
  <dcterms:modified xsi:type="dcterms:W3CDTF">2026-10-28T00:00:26Z</dcterms:modified>
</cp:coreProperties>
</file>