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3" r:id="rId1"/>
  </p:sldMasterIdLst>
  <p:notesMasterIdLst>
    <p:notesMasterId r:id="rId6"/>
  </p:notesMasterIdLst>
  <p:handoutMasterIdLst>
    <p:handoutMasterId r:id="rId7"/>
  </p:handoutMasterIdLst>
  <p:sldIdLst>
    <p:sldId id="257" r:id="rId2"/>
    <p:sldId id="258" r:id="rId3"/>
    <p:sldId id="259" r:id="rId4"/>
    <p:sldId id="260" r:id="rId5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ian Coleman" initials="DEC" lastIdx="1" clrIdx="0"/>
  <p:cmAuthor id="1" name="Anne Talvacchio" initials="AMT" lastIdx="9" clrIdx="1"/>
  <p:cmAuthor id="2" name="jitendrad" initials="j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70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 autoAdjust="0"/>
    <p:restoredTop sz="94695" autoAdjust="0"/>
  </p:normalViewPr>
  <p:slideViewPr>
    <p:cSldViewPr>
      <p:cViewPr varScale="1">
        <p:scale>
          <a:sx n="82" d="100"/>
          <a:sy n="82" d="100"/>
        </p:scale>
        <p:origin x="147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4" d="100"/>
          <a:sy n="54" d="100"/>
        </p:scale>
        <p:origin x="-1824" y="-9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430200131233594"/>
          <c:y val="5.7796751968504187E-2"/>
          <c:w val="0.81325000000000003"/>
          <c:h val="0.83512106299212663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Demand</c:v>
                </c:pt>
              </c:strCache>
            </c:strRef>
          </c:tx>
          <c:spPr>
            <a:ln>
              <a:noFill/>
            </a:ln>
          </c:spPr>
          <c:marker>
            <c:spPr>
              <a:solidFill>
                <a:srgbClr val="E4701E"/>
              </a:solidFill>
              <a:ln>
                <a:solidFill>
                  <a:srgbClr val="E4701E"/>
                </a:solidFill>
              </a:ln>
            </c:spPr>
          </c:marker>
          <c:trendline>
            <c:spPr>
              <a:ln w="28575">
                <a:solidFill>
                  <a:srgbClr val="E4701E"/>
                </a:solidFill>
              </a:ln>
            </c:spPr>
            <c:trendlineType val="poly"/>
            <c:order val="4"/>
            <c:dispRSqr val="0"/>
            <c:dispEq val="0"/>
          </c:trendline>
          <c:cat>
            <c:numRef>
              <c:f>Sheet1!$A$2:$A$18</c:f>
              <c:numCache>
                <c:formatCode>General</c:formatCode>
                <c:ptCount val="17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10</c:v>
                </c:pt>
                <c:pt idx="6">
                  <c:v>12</c:v>
                </c:pt>
                <c:pt idx="7">
                  <c:v>14</c:v>
                </c:pt>
                <c:pt idx="8">
                  <c:v>16</c:v>
                </c:pt>
                <c:pt idx="9">
                  <c:v>18</c:v>
                </c:pt>
                <c:pt idx="10">
                  <c:v>20</c:v>
                </c:pt>
                <c:pt idx="11">
                  <c:v>22</c:v>
                </c:pt>
                <c:pt idx="12">
                  <c:v>24</c:v>
                </c:pt>
                <c:pt idx="13">
                  <c:v>26</c:v>
                </c:pt>
                <c:pt idx="14">
                  <c:v>28</c:v>
                </c:pt>
                <c:pt idx="15">
                  <c:v>30</c:v>
                </c:pt>
                <c:pt idx="16">
                  <c:v>32</c:v>
                </c:pt>
              </c:numCache>
            </c:numRef>
          </c:cat>
          <c:val>
            <c:numRef>
              <c:f>Sheet1!$B$2:$B$18</c:f>
              <c:numCache>
                <c:formatCode>_("$"* #,##0_);_("$"* \(#,##0\);_("$"* "-"??_);_(@_)</c:formatCode>
                <c:ptCount val="17"/>
                <c:pt idx="1">
                  <c:v>38</c:v>
                </c:pt>
                <c:pt idx="2">
                  <c:v>36</c:v>
                </c:pt>
                <c:pt idx="3">
                  <c:v>34</c:v>
                </c:pt>
                <c:pt idx="4">
                  <c:v>32</c:v>
                </c:pt>
                <c:pt idx="6">
                  <c:v>30</c:v>
                </c:pt>
                <c:pt idx="8">
                  <c:v>28</c:v>
                </c:pt>
                <c:pt idx="10">
                  <c:v>26</c:v>
                </c:pt>
                <c:pt idx="12">
                  <c:v>24</c:v>
                </c:pt>
                <c:pt idx="14">
                  <c:v>22</c:v>
                </c:pt>
                <c:pt idx="16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E7F-4590-A219-06E76B05D16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Supply</c:v>
                </c:pt>
              </c:strCache>
            </c:strRef>
          </c:tx>
          <c:spPr>
            <a:ln>
              <a:noFill/>
            </a:ln>
          </c:spPr>
          <c:marker>
            <c:spPr>
              <a:solidFill>
                <a:srgbClr val="E4701E">
                  <a:alpha val="60000"/>
                </a:srgbClr>
              </a:solidFill>
            </c:spPr>
          </c:marker>
          <c:trendline>
            <c:spPr>
              <a:ln w="28575">
                <a:solidFill>
                  <a:srgbClr val="E4701E">
                    <a:alpha val="60000"/>
                  </a:srgbClr>
                </a:solidFill>
              </a:ln>
            </c:spPr>
            <c:trendlineType val="poly"/>
            <c:order val="6"/>
            <c:dispRSqr val="0"/>
            <c:dispEq val="0"/>
          </c:trendline>
          <c:cat>
            <c:numRef>
              <c:f>Sheet1!$A$2:$A$18</c:f>
              <c:numCache>
                <c:formatCode>General</c:formatCode>
                <c:ptCount val="17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10</c:v>
                </c:pt>
                <c:pt idx="6">
                  <c:v>12</c:v>
                </c:pt>
                <c:pt idx="7">
                  <c:v>14</c:v>
                </c:pt>
                <c:pt idx="8">
                  <c:v>16</c:v>
                </c:pt>
                <c:pt idx="9">
                  <c:v>18</c:v>
                </c:pt>
                <c:pt idx="10">
                  <c:v>20</c:v>
                </c:pt>
                <c:pt idx="11">
                  <c:v>22</c:v>
                </c:pt>
                <c:pt idx="12">
                  <c:v>24</c:v>
                </c:pt>
                <c:pt idx="13">
                  <c:v>26</c:v>
                </c:pt>
                <c:pt idx="14">
                  <c:v>28</c:v>
                </c:pt>
                <c:pt idx="15">
                  <c:v>30</c:v>
                </c:pt>
                <c:pt idx="16">
                  <c:v>32</c:v>
                </c:pt>
              </c:numCache>
            </c:numRef>
          </c:cat>
          <c:val>
            <c:numRef>
              <c:f>Sheet1!$C$2:$C$18</c:f>
              <c:numCache>
                <c:formatCode>_("$"* #,##0_);_("$"* \(#,##0\);_("$"* "-"??_);_(@_)</c:formatCode>
                <c:ptCount val="17"/>
                <c:pt idx="1">
                  <c:v>18</c:v>
                </c:pt>
                <c:pt idx="4">
                  <c:v>20</c:v>
                </c:pt>
                <c:pt idx="6">
                  <c:v>22</c:v>
                </c:pt>
                <c:pt idx="8">
                  <c:v>24</c:v>
                </c:pt>
                <c:pt idx="10">
                  <c:v>26</c:v>
                </c:pt>
                <c:pt idx="12">
                  <c:v>28</c:v>
                </c:pt>
                <c:pt idx="14">
                  <c:v>30</c:v>
                </c:pt>
                <c:pt idx="15">
                  <c:v>32</c:v>
                </c:pt>
                <c:pt idx="16">
                  <c:v>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E7F-4590-A219-06E76B05D1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3110144"/>
        <c:axId val="86393600"/>
      </c:lineChart>
      <c:catAx>
        <c:axId val="63110144"/>
        <c:scaling>
          <c:orientation val="minMax"/>
        </c:scaling>
        <c:delete val="0"/>
        <c:axPos val="b"/>
        <c:majorGridlines/>
        <c:minorGridlines/>
        <c:numFmt formatCode="0" sourceLinked="0"/>
        <c:majorTickMark val="none"/>
        <c:minorTickMark val="none"/>
        <c:tickLblPos val="nextTo"/>
        <c:crossAx val="86393600"/>
        <c:crossesAt val="0"/>
        <c:auto val="1"/>
        <c:lblAlgn val="ctr"/>
        <c:lblOffset val="50"/>
        <c:tickLblSkip val="2"/>
        <c:tickMarkSkip val="2"/>
        <c:noMultiLvlLbl val="0"/>
      </c:catAx>
      <c:valAx>
        <c:axId val="86393600"/>
        <c:scaling>
          <c:orientation val="minMax"/>
          <c:max val="38"/>
          <c:min val="16"/>
        </c:scaling>
        <c:delete val="0"/>
        <c:axPos val="l"/>
        <c:majorGridlines/>
        <c:numFmt formatCode="&quot;$&quot;#,##0" sourceLinked="0"/>
        <c:majorTickMark val="none"/>
        <c:minorTickMark val="none"/>
        <c:tickLblPos val="nextTo"/>
        <c:crossAx val="63110144"/>
        <c:crosses val="autoZero"/>
        <c:crossBetween val="midCat"/>
        <c:majorUnit val="2"/>
        <c:minorUnit val="1"/>
      </c:valAx>
      <c:spPr>
        <a:ln w="1270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CFF28F-4AB9-49D9-A243-BDCD28194326}" type="datetimeFigureOut">
              <a:rPr lang="en-GB" smtClean="0"/>
              <a:pPr/>
              <a:t>29/09/2026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A5429F-EBD5-4F34-9E6C-CD0005C0EB7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15212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ED84F50F-496D-4E4E-89B6-2C9030DA0E01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E8721AB0-98E1-48A0-9CC1-39D4E61424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6781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721AB0-98E1-48A0-9CC1-39D4E614243F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7129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47868"/>
            <a:ext cx="8229600" cy="1143000"/>
          </a:xfrm>
        </p:spPr>
        <p:txBody>
          <a:bodyPr>
            <a:normAutofit/>
          </a:bodyPr>
          <a:lstStyle>
            <a:lvl1pPr>
              <a:tabLst/>
              <a:defRPr sz="3600" b="1" baseline="0">
                <a:latin typeface="Trade Gothic LT Std Extended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681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2278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92373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9904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00445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416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10304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777742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7381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497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77316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tif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 descr="Slide_background_new.tif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369" y="-13252"/>
            <a:ext cx="9141262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4455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0" y="0"/>
            <a:ext cx="9144000" cy="0"/>
          </a:xfrm>
          <a:prstGeom prst="line">
            <a:avLst/>
          </a:prstGeom>
          <a:ln w="38100">
            <a:solidFill>
              <a:srgbClr val="E470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0" y="333380"/>
            <a:ext cx="914400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864704" y="0"/>
            <a:ext cx="7391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455C61"/>
                </a:solidFill>
                <a:latin typeface="Trade Gothic LT Std Cn" pitchFamily="34" charset="0"/>
              </a:rPr>
              <a:t>LESSON 4   </a:t>
            </a:r>
            <a:r>
              <a:rPr lang="en-US" sz="1600" b="1" kern="1200" baseline="0" dirty="0">
                <a:solidFill>
                  <a:srgbClr val="E4701E"/>
                </a:solidFill>
                <a:latin typeface="Trade Gothic LT Std Cn" pitchFamily="34" charset="0"/>
                <a:ea typeface="+mn-ea"/>
                <a:cs typeface="+mn-cs"/>
              </a:rPr>
              <a:t>A CLASSROOM MARKET FOR COCOA</a:t>
            </a:r>
            <a:endParaRPr lang="en-GB" sz="1600" b="1" dirty="0">
              <a:solidFill>
                <a:srgbClr val="E4701E"/>
              </a:solidFill>
              <a:latin typeface="Trade Gothic LT Std Cn" pitchFamily="34" charset="0"/>
            </a:endParaRPr>
          </a:p>
        </p:txBody>
      </p:sp>
      <p:sp>
        <p:nvSpPr>
          <p:cNvPr id="14" name="Chord 13"/>
          <p:cNvSpPr/>
          <p:nvPr/>
        </p:nvSpPr>
        <p:spPr>
          <a:xfrm rot="6752595">
            <a:off x="3837038" y="5993156"/>
            <a:ext cx="1483244" cy="1514991"/>
          </a:xfrm>
          <a:prstGeom prst="chord">
            <a:avLst>
              <a:gd name="adj1" fmla="val 3996300"/>
              <a:gd name="adj2" fmla="val 14842206"/>
            </a:avLst>
          </a:prstGeom>
          <a:solidFill>
            <a:srgbClr val="E4701E"/>
          </a:solidFill>
          <a:ln>
            <a:solidFill>
              <a:srgbClr val="E470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4114800" y="6149008"/>
            <a:ext cx="914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dirty="0">
                <a:solidFill>
                  <a:schemeClr val="bg1"/>
                </a:solidFill>
                <a:latin typeface="Trade Gothic LT Std" pitchFamily="34" charset="0"/>
              </a:rPr>
              <a:t>4-</a:t>
            </a:r>
            <a:fld id="{BF3E2D1B-3FFF-45CB-8648-E0CD14D04F0D}" type="slidenum">
              <a:rPr lang="en-GB" sz="1000" b="1" smtClean="0">
                <a:solidFill>
                  <a:schemeClr val="bg1"/>
                </a:solidFill>
                <a:latin typeface="Trade Gothic LT Std" pitchFamily="34" charset="0"/>
              </a:rPr>
              <a:pPr algn="ctr"/>
              <a:t>‹#›</a:t>
            </a:fld>
            <a:endParaRPr lang="en-GB" sz="1000" b="1" dirty="0">
              <a:solidFill>
                <a:schemeClr val="bg1"/>
              </a:solidFill>
              <a:latin typeface="Trade Gothic LT Std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-39757" y="6477000"/>
            <a:ext cx="9197009" cy="381000"/>
          </a:xfrm>
          <a:prstGeom prst="rect">
            <a:avLst/>
          </a:prstGeom>
          <a:solidFill>
            <a:srgbClr val="E4701E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/>
          <p:cNvSpPr txBox="1"/>
          <p:nvPr/>
        </p:nvSpPr>
        <p:spPr>
          <a:xfrm>
            <a:off x="1172816" y="6576392"/>
            <a:ext cx="6781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dirty="0">
                <a:solidFill>
                  <a:schemeClr val="bg1"/>
                </a:solidFill>
                <a:latin typeface="Trade Gothic LT Std" pitchFamily="34" charset="0"/>
              </a:rPr>
              <a:t>HIGH SCHOOL ECONOMICS 3</a:t>
            </a:r>
            <a:r>
              <a:rPr lang="en-US" sz="800" b="1" dirty="0">
                <a:solidFill>
                  <a:schemeClr val="bg1"/>
                </a:solidFill>
                <a:latin typeface="Trade Gothic LT Std" pitchFamily="34" charset="0"/>
              </a:rPr>
              <a:t>RD</a:t>
            </a:r>
            <a:r>
              <a:rPr lang="en-US" sz="1000" b="1" dirty="0">
                <a:solidFill>
                  <a:schemeClr val="bg1"/>
                </a:solidFill>
                <a:latin typeface="Trade Gothic LT Std" pitchFamily="34" charset="0"/>
              </a:rPr>
              <a:t> EDITION © COUNCIL FOR ECONOMIC EDUCATION, NEW YORK, NY</a:t>
            </a:r>
            <a:endParaRPr lang="en-GB" sz="1000" b="1" dirty="0">
              <a:latin typeface="Trade Gothic LT St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3294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3600" b="1" kern="1200" cap="all" spc="0" baseline="0">
          <a:solidFill>
            <a:schemeClr val="tx1"/>
          </a:solidFill>
          <a:latin typeface="Trade Gothic LT Std Extended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Trade Gothic LT Std Cn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Trade Gothic LT Std Cn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Trade Gothic LT Std Cn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Trade Gothic LT Std Cn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Trade Gothic LT Std Cn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7541"/>
            <a:ext cx="8229600" cy="718932"/>
          </a:xfrm>
        </p:spPr>
        <p:txBody>
          <a:bodyPr/>
          <a:lstStyle/>
          <a:p>
            <a:r>
              <a:rPr lang="en-US" cap="none" dirty="0"/>
              <a:t>Sample Cards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47800"/>
            <a:ext cx="8077200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dirty="0"/>
              <a:t>SAMPLE BUYER CARD</a:t>
            </a:r>
          </a:p>
          <a:p>
            <a:pPr marL="0" indent="0">
              <a:buNone/>
            </a:pPr>
            <a:r>
              <a:rPr lang="en-US" sz="2800" dirty="0"/>
              <a:t>You want to buy a unit of cocoa. You are willing and able to pay ______ for this unit, but you want to pay the lowest price you can. The lower the price you negotiate, the greater your gain.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SAMPLE SELLER CARD</a:t>
            </a:r>
          </a:p>
          <a:p>
            <a:pPr marL="0" indent="0">
              <a:buNone/>
            </a:pPr>
            <a:r>
              <a:rPr lang="en-US" sz="2800" dirty="0"/>
              <a:t>You want to sell a unit of cocoa. This unit cost you ______ to produce, but you want to sell it for the highest price you can. The higher the price you negotiate, the greater your gain. 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33329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9233"/>
            <a:ext cx="8229600" cy="642732"/>
          </a:xfrm>
        </p:spPr>
        <p:txBody>
          <a:bodyPr/>
          <a:lstStyle/>
          <a:p>
            <a:r>
              <a:rPr lang="en-US" cap="none" dirty="0"/>
              <a:t>Score Sheet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990600" y="1371600"/>
          <a:ext cx="723900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81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56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686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Transaction Number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701E">
                        <a:alpha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Column A: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Amount on Card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701E">
                        <a:alpha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Column B: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Price Negotiated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701E">
                        <a:alpha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Column C: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Gain or Loss </a:t>
                      </a:r>
                      <a:br>
                        <a:rPr lang="en-GB" dirty="0"/>
                      </a:br>
                      <a:r>
                        <a:rPr lang="en-GB" dirty="0"/>
                        <a:t>(</a:t>
                      </a:r>
                      <a:r>
                        <a:rPr lang="en-GB"/>
                        <a:t>if Negative</a:t>
                      </a:r>
                      <a:r>
                        <a:rPr lang="en-GB" dirty="0"/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701E">
                        <a:alpha val="8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 1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701E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701E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701E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701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 2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701E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701E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701E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701E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 3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701E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701E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701E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701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 4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701E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701E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701E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701E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 5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701E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701E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701E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701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 6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701E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701E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701E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701E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 7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701E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701E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701E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701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 8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701E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701E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701E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701E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 9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701E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701E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701E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701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701E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701E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701E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701E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2842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5712918"/>
              </p:ext>
            </p:extLst>
          </p:nvPr>
        </p:nvGraphicFramePr>
        <p:xfrm>
          <a:off x="1787652" y="458645"/>
          <a:ext cx="5568696" cy="54087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84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84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748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Price per Unit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701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Round</a:t>
                      </a:r>
                      <a:r>
                        <a:rPr lang="en-US" sz="1600" baseline="0" dirty="0"/>
                        <a:t> 1</a:t>
                      </a:r>
                      <a:endParaRPr lang="en-US" sz="1600" dirty="0"/>
                    </a:p>
                  </a:txBody>
                  <a:tcPr marL="0" marR="0" marT="0" marB="0" anchor="ctr"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701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Round</a:t>
                      </a:r>
                      <a:r>
                        <a:rPr lang="en-US" sz="1600" baseline="0" dirty="0"/>
                        <a:t> 2</a:t>
                      </a:r>
                      <a:endParaRPr lang="en-US" sz="1600" dirty="0"/>
                    </a:p>
                  </a:txBody>
                  <a:tcPr marL="0" marR="0" marT="0" marB="0" anchor="ctr"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701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Round 3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701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39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$18</a:t>
                      </a:r>
                    </a:p>
                  </a:txBody>
                  <a:tcPr marR="0" marT="0" marB="0" anchor="ctr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39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$19</a:t>
                      </a:r>
                    </a:p>
                  </a:txBody>
                  <a:tcPr marR="0" marT="0" marB="0" anchor="ctr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339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$20</a:t>
                      </a:r>
                    </a:p>
                  </a:txBody>
                  <a:tcPr marR="0" marT="0" marB="0" anchor="ctr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339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$21</a:t>
                      </a:r>
                    </a:p>
                  </a:txBody>
                  <a:tcPr marR="0" marT="0" marB="0" anchor="ctr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339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$22</a:t>
                      </a:r>
                    </a:p>
                  </a:txBody>
                  <a:tcPr marR="0" marT="0" marB="0" anchor="ctr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339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$23</a:t>
                      </a:r>
                    </a:p>
                  </a:txBody>
                  <a:tcPr marR="0" marT="0" marB="0" anchor="ctr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339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$24</a:t>
                      </a:r>
                    </a:p>
                  </a:txBody>
                  <a:tcPr marR="0" marT="0" marB="0" anchor="ctr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339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$25</a:t>
                      </a:r>
                    </a:p>
                  </a:txBody>
                  <a:tcPr marR="0" marT="0" marB="0" anchor="ctr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339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$26</a:t>
                      </a:r>
                    </a:p>
                  </a:txBody>
                  <a:tcPr marR="0" marT="0" marB="0" anchor="ctr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339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$27</a:t>
                      </a:r>
                    </a:p>
                  </a:txBody>
                  <a:tcPr marR="0" marT="0" marB="0" anchor="ctr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339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$28</a:t>
                      </a:r>
                    </a:p>
                  </a:txBody>
                  <a:tcPr marR="0" marT="0" marB="0" anchor="ctr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339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$29</a:t>
                      </a:r>
                    </a:p>
                  </a:txBody>
                  <a:tcPr marR="0" marT="0" marB="0" anchor="ctr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339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$30</a:t>
                      </a:r>
                    </a:p>
                  </a:txBody>
                  <a:tcPr marR="0" marT="0" marB="0" anchor="ctr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339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$31</a:t>
                      </a:r>
                    </a:p>
                  </a:txBody>
                  <a:tcPr marR="0" marT="0" marB="0" anchor="ctr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339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$32</a:t>
                      </a:r>
                    </a:p>
                  </a:txBody>
                  <a:tcPr marR="0" marT="0" marB="0" anchor="ctr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339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$33</a:t>
                      </a:r>
                    </a:p>
                  </a:txBody>
                  <a:tcPr marR="0" marT="0" marB="0" anchor="ctr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339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$34</a:t>
                      </a:r>
                    </a:p>
                  </a:txBody>
                  <a:tcPr marR="0" marT="0" marB="0" anchor="ctr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4339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$35</a:t>
                      </a:r>
                    </a:p>
                  </a:txBody>
                  <a:tcPr marR="0" marT="0" marB="0" anchor="ctr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4339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$36</a:t>
                      </a:r>
                    </a:p>
                  </a:txBody>
                  <a:tcPr marR="0" marT="0" marB="0" anchor="ctr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 marL="0" marR="0" marT="0" marB="0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 marL="0" marR="0" marT="0" marB="0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4339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$37</a:t>
                      </a:r>
                    </a:p>
                  </a:txBody>
                  <a:tcPr marR="0" marT="0" marB="0" anchor="ctr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433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$38</a:t>
                      </a:r>
                    </a:p>
                  </a:txBody>
                  <a:tcPr marR="0" marT="0" marB="0" anchor="ctr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7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158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268"/>
            <a:ext cx="8229600" cy="642732"/>
          </a:xfrm>
        </p:spPr>
        <p:txBody>
          <a:bodyPr>
            <a:normAutofit/>
          </a:bodyPr>
          <a:lstStyle/>
          <a:p>
            <a:r>
              <a:rPr lang="en-US" cap="none" dirty="0"/>
              <a:t>Market Equilibrium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1002268" y="1295400"/>
            <a:ext cx="6541532" cy="4484132"/>
            <a:chOff x="1002268" y="1295400"/>
            <a:chExt cx="6541532" cy="4484132"/>
          </a:xfrm>
        </p:grpSpPr>
        <p:graphicFrame>
          <p:nvGraphicFramePr>
            <p:cNvPr id="7" name="Chart 6"/>
            <p:cNvGraphicFramePr/>
            <p:nvPr/>
          </p:nvGraphicFramePr>
          <p:xfrm>
            <a:off x="1447800" y="1295400"/>
            <a:ext cx="6096000" cy="4064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8" name="TextBox 7"/>
            <p:cNvSpPr txBox="1"/>
            <p:nvPr/>
          </p:nvSpPr>
          <p:spPr>
            <a:xfrm>
              <a:off x="3448050" y="5410200"/>
              <a:ext cx="28765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Number of units of cocoa</a:t>
              </a:r>
              <a:endParaRPr lang="en-GB" dirty="0"/>
            </a:p>
          </p:txBody>
        </p:sp>
        <p:sp>
          <p:nvSpPr>
            <p:cNvPr id="9" name="TextBox 8"/>
            <p:cNvSpPr txBox="1"/>
            <p:nvPr/>
          </p:nvSpPr>
          <p:spPr>
            <a:xfrm rot="16200000">
              <a:off x="329684" y="3034784"/>
              <a:ext cx="17145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Price per unit</a:t>
              </a:r>
              <a:endParaRPr lang="en-GB" dirty="0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2895600" y="1752600"/>
            <a:ext cx="990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Demand</a:t>
            </a:r>
            <a:endParaRPr lang="en-GB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6172200" y="2057400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Supply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831736576"/>
      </p:ext>
    </p:extLst>
  </p:cSld>
  <p:clrMapOvr>
    <a:masterClrMapping/>
  </p:clrMapOvr>
</p:sld>
</file>

<file path=ppt/theme/theme1.xml><?xml version="1.0" encoding="utf-8"?>
<a:theme xmlns:a="http://schemas.openxmlformats.org/drawingml/2006/main" name="1_HSE_Lesson01_ms-com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EE-Economics">
      <a:majorFont>
        <a:latin typeface="Trade Gothic LT Std Extended"/>
        <a:ea typeface=""/>
        <a:cs typeface=""/>
      </a:majorFont>
      <a:minorFont>
        <a:latin typeface="Trade Gothic LT Std C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1474</TotalTime>
  <Words>203</Words>
  <Application>Microsoft Office PowerPoint</Application>
  <PresentationFormat>On-screen Show (4:3)</PresentationFormat>
  <Paragraphs>55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Trade Gothic LT Std Cn</vt:lpstr>
      <vt:lpstr>Arial</vt:lpstr>
      <vt:lpstr>Trade Gothic LT Std Extended</vt:lpstr>
      <vt:lpstr>Calibri</vt:lpstr>
      <vt:lpstr>Trade Gothic LT Std</vt:lpstr>
      <vt:lpstr>1_HSE_Lesson01_ms-comp</vt:lpstr>
      <vt:lpstr>Sample Cards</vt:lpstr>
      <vt:lpstr>Score Sheet</vt:lpstr>
      <vt:lpstr>PowerPoint Presentation</vt:lpstr>
      <vt:lpstr>Market Equilibrium</vt:lpstr>
    </vt:vector>
  </TitlesOfParts>
  <Company>Florida Atlantic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4</dc:title>
  <dc:creator>William Bosshardt</dc:creator>
  <cp:lastModifiedBy>Ruth Cookson</cp:lastModifiedBy>
  <cp:revision>53</cp:revision>
  <dcterms:created xsi:type="dcterms:W3CDTF">2014-02-14T18:21:52Z</dcterms:created>
  <dcterms:modified xsi:type="dcterms:W3CDTF">2026-09-29T17:10:59Z</dcterms:modified>
</cp:coreProperties>
</file>