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676" r:id="rId2"/>
  </p:sldMasterIdLst>
  <p:notesMasterIdLst>
    <p:notesMasterId r:id="rId37"/>
  </p:notesMasterIdLst>
  <p:sldIdLst>
    <p:sldId id="256"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57" r:id="rId23"/>
    <p:sldId id="290" r:id="rId24"/>
    <p:sldId id="259" r:id="rId25"/>
    <p:sldId id="260" r:id="rId26"/>
    <p:sldId id="261"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embeddedFontLst>
    <p:embeddedFont>
      <p:font typeface="Helvetica Neue" panose="020B0604020202020204" charset="0"/>
      <p:regular r:id="rId38"/>
      <p:bold r:id="rId39"/>
      <p:italic r:id="rId40"/>
      <p:boldItalic r:id="rId41"/>
    </p:embeddedFont>
    <p:embeddedFont>
      <p:font typeface="Inter Light" panose="020B0604020202020204" charset="0"/>
      <p:regular r:id="rId42"/>
      <p:bold r:id="rId43"/>
      <p:italic r:id="rId44"/>
      <p:boldItalic r:id="rId45"/>
    </p:embeddedFont>
    <p:embeddedFont>
      <p:font typeface="Roboto" panose="02000000000000000000" pitchFamily="2"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A1FA77-ED36-489F-8400-8F1C10F46183}" v="513" dt="2026-09-14T16:48:03.6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82" y="5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font" Target="fonts/font4.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Cookson" userId="ca3a0789-b855-405c-9d2a-912abc57193b" providerId="ADAL" clId="{DABA9EDD-2C11-47D8-9D08-55734C5D18DD}"/>
    <pc:docChg chg="undo custSel addSld delSld modSld">
      <pc:chgData name="Ruth Cookson" userId="ca3a0789-b855-405c-9d2a-912abc57193b" providerId="ADAL" clId="{DABA9EDD-2C11-47D8-9D08-55734C5D18DD}" dt="2026-09-14T17:11:34.753" v="1873" actId="20577"/>
      <pc:docMkLst>
        <pc:docMk/>
      </pc:docMkLst>
      <pc:sldChg chg="modSp mod">
        <pc:chgData name="Ruth Cookson" userId="ca3a0789-b855-405c-9d2a-912abc57193b" providerId="ADAL" clId="{DABA9EDD-2C11-47D8-9D08-55734C5D18DD}" dt="2026-09-14T15:49:36.437" v="16" actId="1076"/>
        <pc:sldMkLst>
          <pc:docMk/>
          <pc:sldMk cId="0" sldId="256"/>
        </pc:sldMkLst>
        <pc:spChg chg="mod">
          <ac:chgData name="Ruth Cookson" userId="ca3a0789-b855-405c-9d2a-912abc57193b" providerId="ADAL" clId="{DABA9EDD-2C11-47D8-9D08-55734C5D18DD}" dt="2026-09-14T15:49:36.437" v="16" actId="1076"/>
          <ac:spMkLst>
            <pc:docMk/>
            <pc:sldMk cId="0" sldId="256"/>
            <ac:spMk id="130" creationId="{00000000-0000-0000-0000-000000000000}"/>
          </ac:spMkLst>
        </pc:spChg>
        <pc:picChg chg="mod">
          <ac:chgData name="Ruth Cookson" userId="ca3a0789-b855-405c-9d2a-912abc57193b" providerId="ADAL" clId="{DABA9EDD-2C11-47D8-9D08-55734C5D18DD}" dt="2026-09-14T15:49:30.441" v="15" actId="1076"/>
          <ac:picMkLst>
            <pc:docMk/>
            <pc:sldMk cId="0" sldId="256"/>
            <ac:picMk id="132" creationId="{00000000-0000-0000-0000-000000000000}"/>
          </ac:picMkLst>
        </pc:picChg>
      </pc:sldChg>
      <pc:sldChg chg="delSp modSp del mod delAnim modAnim modNotesTx">
        <pc:chgData name="Ruth Cookson" userId="ca3a0789-b855-405c-9d2a-912abc57193b" providerId="ADAL" clId="{DABA9EDD-2C11-47D8-9D08-55734C5D18DD}" dt="2026-09-14T16:47:52.648" v="1861" actId="2696"/>
        <pc:sldMkLst>
          <pc:docMk/>
          <pc:sldMk cId="0" sldId="257"/>
        </pc:sldMkLst>
        <pc:spChg chg="mod">
          <ac:chgData name="Ruth Cookson" userId="ca3a0789-b855-405c-9d2a-912abc57193b" providerId="ADAL" clId="{DABA9EDD-2C11-47D8-9D08-55734C5D18DD}" dt="2026-09-14T15:59:49.628" v="68" actId="20577"/>
          <ac:spMkLst>
            <pc:docMk/>
            <pc:sldMk cId="0" sldId="257"/>
            <ac:spMk id="137" creationId="{00000000-0000-0000-0000-000000000000}"/>
          </ac:spMkLst>
        </pc:spChg>
        <pc:spChg chg="mod">
          <ac:chgData name="Ruth Cookson" userId="ca3a0789-b855-405c-9d2a-912abc57193b" providerId="ADAL" clId="{DABA9EDD-2C11-47D8-9D08-55734C5D18DD}" dt="2026-09-14T16:32:32.229" v="1276" actId="6549"/>
          <ac:spMkLst>
            <pc:docMk/>
            <pc:sldMk cId="0" sldId="257"/>
            <ac:spMk id="138" creationId="{00000000-0000-0000-0000-000000000000}"/>
          </ac:spMkLst>
        </pc:spChg>
        <pc:spChg chg="del mod">
          <ac:chgData name="Ruth Cookson" userId="ca3a0789-b855-405c-9d2a-912abc57193b" providerId="ADAL" clId="{DABA9EDD-2C11-47D8-9D08-55734C5D18DD}" dt="2026-09-14T16:31:24.038" v="1248" actId="478"/>
          <ac:spMkLst>
            <pc:docMk/>
            <pc:sldMk cId="0" sldId="257"/>
            <ac:spMk id="140" creationId="{00000000-0000-0000-0000-000000000000}"/>
          </ac:spMkLst>
        </pc:spChg>
      </pc:sldChg>
      <pc:sldChg chg="add">
        <pc:chgData name="Ruth Cookson" userId="ca3a0789-b855-405c-9d2a-912abc57193b" providerId="ADAL" clId="{DABA9EDD-2C11-47D8-9D08-55734C5D18DD}" dt="2026-09-14T16:48:03.637" v="1862"/>
        <pc:sldMkLst>
          <pc:docMk/>
          <pc:sldMk cId="194077059" sldId="257"/>
        </pc:sldMkLst>
      </pc:sldChg>
      <pc:sldChg chg="del">
        <pc:chgData name="Ruth Cookson" userId="ca3a0789-b855-405c-9d2a-912abc57193b" providerId="ADAL" clId="{DABA9EDD-2C11-47D8-9D08-55734C5D18DD}" dt="2026-09-14T16:38:07.386" v="1300" actId="47"/>
        <pc:sldMkLst>
          <pc:docMk/>
          <pc:sldMk cId="0" sldId="258"/>
        </pc:sldMkLst>
      </pc:sldChg>
      <pc:sldChg chg="addSp delSp modSp del mod">
        <pc:chgData name="Ruth Cookson" userId="ca3a0789-b855-405c-9d2a-912abc57193b" providerId="ADAL" clId="{DABA9EDD-2C11-47D8-9D08-55734C5D18DD}" dt="2026-09-14T16:47:52.648" v="1861" actId="2696"/>
        <pc:sldMkLst>
          <pc:docMk/>
          <pc:sldMk cId="0" sldId="259"/>
        </pc:sldMkLst>
        <pc:spChg chg="mod">
          <ac:chgData name="Ruth Cookson" userId="ca3a0789-b855-405c-9d2a-912abc57193b" providerId="ADAL" clId="{DABA9EDD-2C11-47D8-9D08-55734C5D18DD}" dt="2026-09-14T16:46:09.818" v="1860" actId="1076"/>
          <ac:spMkLst>
            <pc:docMk/>
            <pc:sldMk cId="0" sldId="259"/>
            <ac:spMk id="153" creationId="{00000000-0000-0000-0000-000000000000}"/>
          </ac:spMkLst>
        </pc:spChg>
        <pc:spChg chg="add del mod">
          <ac:chgData name="Ruth Cookson" userId="ca3a0789-b855-405c-9d2a-912abc57193b" providerId="ADAL" clId="{DABA9EDD-2C11-47D8-9D08-55734C5D18DD}" dt="2026-09-14T16:45:42.037" v="1856" actId="1076"/>
          <ac:spMkLst>
            <pc:docMk/>
            <pc:sldMk cId="0" sldId="259"/>
            <ac:spMk id="155" creationId="{00000000-0000-0000-0000-000000000000}"/>
          </ac:spMkLst>
        </pc:spChg>
        <pc:graphicFrameChg chg="add mod modGraphic">
          <ac:chgData name="Ruth Cookson" userId="ca3a0789-b855-405c-9d2a-912abc57193b" providerId="ADAL" clId="{DABA9EDD-2C11-47D8-9D08-55734C5D18DD}" dt="2026-09-14T16:41:28.182" v="1310" actId="14100"/>
          <ac:graphicFrameMkLst>
            <pc:docMk/>
            <pc:sldMk cId="0" sldId="259"/>
            <ac:graphicFrameMk id="2" creationId="{E8DF5E62-7A2C-F615-C243-5832BEDFE2B8}"/>
          </ac:graphicFrameMkLst>
        </pc:graphicFrameChg>
        <pc:graphicFrameChg chg="add mod modGraphic">
          <ac:chgData name="Ruth Cookson" userId="ca3a0789-b855-405c-9d2a-912abc57193b" providerId="ADAL" clId="{DABA9EDD-2C11-47D8-9D08-55734C5D18DD}" dt="2026-09-14T16:41:28.182" v="1310" actId="14100"/>
          <ac:graphicFrameMkLst>
            <pc:docMk/>
            <pc:sldMk cId="0" sldId="259"/>
            <ac:graphicFrameMk id="3" creationId="{FACA9D4D-2CE4-2675-7358-4EF635A60422}"/>
          </ac:graphicFrameMkLst>
        </pc:graphicFrameChg>
        <pc:graphicFrameChg chg="add mod modGraphic">
          <ac:chgData name="Ruth Cookson" userId="ca3a0789-b855-405c-9d2a-912abc57193b" providerId="ADAL" clId="{DABA9EDD-2C11-47D8-9D08-55734C5D18DD}" dt="2026-09-14T16:41:28.182" v="1310" actId="14100"/>
          <ac:graphicFrameMkLst>
            <pc:docMk/>
            <pc:sldMk cId="0" sldId="259"/>
            <ac:graphicFrameMk id="4" creationId="{9AD8575E-9878-1363-47D4-85051472EAAC}"/>
          </ac:graphicFrameMkLst>
        </pc:graphicFrameChg>
      </pc:sldChg>
      <pc:sldChg chg="add">
        <pc:chgData name="Ruth Cookson" userId="ca3a0789-b855-405c-9d2a-912abc57193b" providerId="ADAL" clId="{DABA9EDD-2C11-47D8-9D08-55734C5D18DD}" dt="2026-09-14T16:48:03.637" v="1862"/>
        <pc:sldMkLst>
          <pc:docMk/>
          <pc:sldMk cId="1380369157" sldId="259"/>
        </pc:sldMkLst>
      </pc:sldChg>
      <pc:sldChg chg="del">
        <pc:chgData name="Ruth Cookson" userId="ca3a0789-b855-405c-9d2a-912abc57193b" providerId="ADAL" clId="{DABA9EDD-2C11-47D8-9D08-55734C5D18DD}" dt="2026-09-14T16:47:52.648" v="1861" actId="2696"/>
        <pc:sldMkLst>
          <pc:docMk/>
          <pc:sldMk cId="0" sldId="260"/>
        </pc:sldMkLst>
      </pc:sldChg>
      <pc:sldChg chg="add">
        <pc:chgData name="Ruth Cookson" userId="ca3a0789-b855-405c-9d2a-912abc57193b" providerId="ADAL" clId="{DABA9EDD-2C11-47D8-9D08-55734C5D18DD}" dt="2026-09-14T16:48:03.637" v="1862"/>
        <pc:sldMkLst>
          <pc:docMk/>
          <pc:sldMk cId="1907676098" sldId="260"/>
        </pc:sldMkLst>
      </pc:sldChg>
      <pc:sldChg chg="del">
        <pc:chgData name="Ruth Cookson" userId="ca3a0789-b855-405c-9d2a-912abc57193b" providerId="ADAL" clId="{DABA9EDD-2C11-47D8-9D08-55734C5D18DD}" dt="2026-09-14T16:47:52.648" v="1861" actId="2696"/>
        <pc:sldMkLst>
          <pc:docMk/>
          <pc:sldMk cId="0" sldId="261"/>
        </pc:sldMkLst>
      </pc:sldChg>
      <pc:sldChg chg="add">
        <pc:chgData name="Ruth Cookson" userId="ca3a0789-b855-405c-9d2a-912abc57193b" providerId="ADAL" clId="{DABA9EDD-2C11-47D8-9D08-55734C5D18DD}" dt="2026-09-14T16:48:03.637" v="1862"/>
        <pc:sldMkLst>
          <pc:docMk/>
          <pc:sldMk cId="582687998" sldId="261"/>
        </pc:sldMkLst>
      </pc:sldChg>
      <pc:sldChg chg="addSp modSp mod">
        <pc:chgData name="Ruth Cookson" userId="ca3a0789-b855-405c-9d2a-912abc57193b" providerId="ADAL" clId="{DABA9EDD-2C11-47D8-9D08-55734C5D18DD}" dt="2026-09-14T17:11:34.753" v="1873" actId="20577"/>
        <pc:sldMkLst>
          <pc:docMk/>
          <pc:sldMk cId="0" sldId="263"/>
        </pc:sldMkLst>
        <pc:spChg chg="add mod">
          <ac:chgData name="Ruth Cookson" userId="ca3a0789-b855-405c-9d2a-912abc57193b" providerId="ADAL" clId="{DABA9EDD-2C11-47D8-9D08-55734C5D18DD}" dt="2026-09-14T15:56:34.500" v="24" actId="1036"/>
          <ac:spMkLst>
            <pc:docMk/>
            <pc:sldMk cId="0" sldId="263"/>
            <ac:spMk id="2" creationId="{CE8CD7F6-5716-E224-0840-96BF20E412E4}"/>
          </ac:spMkLst>
        </pc:spChg>
        <pc:spChg chg="add mod">
          <ac:chgData name="Ruth Cookson" userId="ca3a0789-b855-405c-9d2a-912abc57193b" providerId="ADAL" clId="{DABA9EDD-2C11-47D8-9D08-55734C5D18DD}" dt="2026-09-14T15:58:02.931" v="56" actId="1036"/>
          <ac:spMkLst>
            <pc:docMk/>
            <pc:sldMk cId="0" sldId="263"/>
            <ac:spMk id="3" creationId="{CAD88368-A0B4-14FC-4641-ED3F2A03C810}"/>
          </ac:spMkLst>
        </pc:spChg>
        <pc:spChg chg="mod">
          <ac:chgData name="Ruth Cookson" userId="ca3a0789-b855-405c-9d2a-912abc57193b" providerId="ADAL" clId="{DABA9EDD-2C11-47D8-9D08-55734C5D18DD}" dt="2026-09-14T17:11:34.753" v="1873" actId="20577"/>
          <ac:spMkLst>
            <pc:docMk/>
            <pc:sldMk cId="0" sldId="263"/>
            <ac:spMk id="190" creationId="{00000000-0000-0000-0000-000000000000}"/>
          </ac:spMkLst>
        </pc:spChg>
        <pc:picChg chg="mod">
          <ac:chgData name="Ruth Cookson" userId="ca3a0789-b855-405c-9d2a-912abc57193b" providerId="ADAL" clId="{DABA9EDD-2C11-47D8-9D08-55734C5D18DD}" dt="2026-09-13T21:42:10.194" v="2" actId="14100"/>
          <ac:picMkLst>
            <pc:docMk/>
            <pc:sldMk cId="0" sldId="263"/>
            <ac:picMk id="188" creationId="{00000000-0000-0000-0000-000000000000}"/>
          </ac:picMkLst>
        </pc:picChg>
      </pc:sldChg>
      <pc:sldChg chg="modSp mod">
        <pc:chgData name="Ruth Cookson" userId="ca3a0789-b855-405c-9d2a-912abc57193b" providerId="ADAL" clId="{DABA9EDD-2C11-47D8-9D08-55734C5D18DD}" dt="2026-09-14T15:58:29.636" v="57" actId="1076"/>
        <pc:sldMkLst>
          <pc:docMk/>
          <pc:sldMk cId="0" sldId="264"/>
        </pc:sldMkLst>
        <pc:spChg chg="mod">
          <ac:chgData name="Ruth Cookson" userId="ca3a0789-b855-405c-9d2a-912abc57193b" providerId="ADAL" clId="{DABA9EDD-2C11-47D8-9D08-55734C5D18DD}" dt="2026-09-14T15:58:29.636" v="57" actId="1076"/>
          <ac:spMkLst>
            <pc:docMk/>
            <pc:sldMk cId="0" sldId="264"/>
            <ac:spMk id="196" creationId="{00000000-0000-0000-0000-000000000000}"/>
          </ac:spMkLst>
        </pc:spChg>
      </pc:sldChg>
      <pc:sldChg chg="modSp mod">
        <pc:chgData name="Ruth Cookson" userId="ca3a0789-b855-405c-9d2a-912abc57193b" providerId="ADAL" clId="{DABA9EDD-2C11-47D8-9D08-55734C5D18DD}" dt="2026-09-14T15:58:35.305" v="58" actId="1076"/>
        <pc:sldMkLst>
          <pc:docMk/>
          <pc:sldMk cId="0" sldId="265"/>
        </pc:sldMkLst>
        <pc:spChg chg="mod">
          <ac:chgData name="Ruth Cookson" userId="ca3a0789-b855-405c-9d2a-912abc57193b" providerId="ADAL" clId="{DABA9EDD-2C11-47D8-9D08-55734C5D18DD}" dt="2026-09-14T15:58:35.305" v="58" actId="1076"/>
          <ac:spMkLst>
            <pc:docMk/>
            <pc:sldMk cId="0" sldId="265"/>
            <ac:spMk id="203" creationId="{00000000-0000-0000-0000-000000000000}"/>
          </ac:spMkLst>
        </pc:spChg>
      </pc:sldChg>
      <pc:sldChg chg="add">
        <pc:chgData name="Ruth Cookson" userId="ca3a0789-b855-405c-9d2a-912abc57193b" providerId="ADAL" clId="{DABA9EDD-2C11-47D8-9D08-55734C5D18DD}" dt="2026-09-14T16:48:03.637" v="1862"/>
        <pc:sldMkLst>
          <pc:docMk/>
          <pc:sldMk cId="570609713" sldId="290"/>
        </pc:sldMkLst>
      </pc:sldChg>
      <pc:sldChg chg="delSp modSp add del mod delAnim modAnim">
        <pc:chgData name="Ruth Cookson" userId="ca3a0789-b855-405c-9d2a-912abc57193b" providerId="ADAL" clId="{DABA9EDD-2C11-47D8-9D08-55734C5D18DD}" dt="2026-09-14T16:47:52.648" v="1861" actId="2696"/>
        <pc:sldMkLst>
          <pc:docMk/>
          <pc:sldMk cId="957301993" sldId="290"/>
        </pc:sldMkLst>
        <pc:spChg chg="mod">
          <ac:chgData name="Ruth Cookson" userId="ca3a0789-b855-405c-9d2a-912abc57193b" providerId="ADAL" clId="{DABA9EDD-2C11-47D8-9D08-55734C5D18DD}" dt="2026-09-14T16:32:45.558" v="1278" actId="1076"/>
          <ac:spMkLst>
            <pc:docMk/>
            <pc:sldMk cId="957301993" sldId="290"/>
            <ac:spMk id="137" creationId="{AC6BF4D0-82C5-CC04-4139-08BD0502A402}"/>
          </ac:spMkLst>
        </pc:spChg>
        <pc:spChg chg="del">
          <ac:chgData name="Ruth Cookson" userId="ca3a0789-b855-405c-9d2a-912abc57193b" providerId="ADAL" clId="{DABA9EDD-2C11-47D8-9D08-55734C5D18DD}" dt="2026-09-14T16:32:40.960" v="1277" actId="478"/>
          <ac:spMkLst>
            <pc:docMk/>
            <pc:sldMk cId="957301993" sldId="290"/>
            <ac:spMk id="138" creationId="{DE5C68B6-E230-9CC1-4572-5CC09E6F139E}"/>
          </ac:spMkLst>
        </pc:spChg>
        <pc:spChg chg="mod">
          <ac:chgData name="Ruth Cookson" userId="ca3a0789-b855-405c-9d2a-912abc57193b" providerId="ADAL" clId="{DABA9EDD-2C11-47D8-9D08-55734C5D18DD}" dt="2026-09-14T16:33:59.024" v="1299" actId="20577"/>
          <ac:spMkLst>
            <pc:docMk/>
            <pc:sldMk cId="957301993" sldId="290"/>
            <ac:spMk id="140" creationId="{94217211-C98F-4E0F-E54D-8226090743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60081a2ed8_0_8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60081a2ed8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0081a2ed8_0_37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g360081a2ed8_0_3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60081a2ed8_0_37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g360081a2ed8_0_3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60081a2ed8_0_40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60081a2ed8_0_4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60081a2ed8_0_43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360081a2ed8_0_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60081a2ed8_0_43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g360081a2ed8_0_4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60081a2ed8_0_4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 is answer</a:t>
            </a:r>
            <a:endParaRPr/>
          </a:p>
        </p:txBody>
      </p:sp>
      <p:sp>
        <p:nvSpPr>
          <p:cNvPr id="215" name="Google Shape;215;g360081a2ed8_0_4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6964927b1f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 is answer</a:t>
            </a:r>
            <a:endParaRPr/>
          </a:p>
        </p:txBody>
      </p:sp>
      <p:sp>
        <p:nvSpPr>
          <p:cNvPr id="222" name="Google Shape;222;g36964927b1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60081a2ed8_0_4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29" name="Google Shape;229;g360081a2ed8_0_4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6964927b1f_0_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36" name="Google Shape;236;g36964927b1f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60081a2ed8_0_4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g360081a2ed8_0_4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60081a2ed8_0_47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360081a2ed8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60081a2ed8_0_46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360081a2ed8_0_4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60081a2ed8_0_45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g360081a2ed8_0_4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60081a2ed8_0_45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75" name="Google Shape;275;g360081a2ed8_0_4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6964927b1f_0_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82" name="Google Shape;282;g36964927b1f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0081a2ed8_0_4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89" name="Google Shape;289;g360081a2ed8_0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6964927b1f_0_1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 is answer</a:t>
            </a:r>
            <a:endParaRPr/>
          </a:p>
        </p:txBody>
      </p:sp>
      <p:sp>
        <p:nvSpPr>
          <p:cNvPr id="296" name="Google Shape;296;g36964927b1f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60081a2ed8_0_49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3" name="Google Shape;303;g360081a2ed8_0_4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60081a2ed8_0_52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g360081a2ed8_0_5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60081a2ed8_0_29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Stress to students that the reserve requirement alone being above zero for Limited Reserves should not be the only indicator of limited reserves   The Fed might bring the RR down to zero for expansionary monetary policy when the economy is in a recession.   </a:t>
            </a:r>
          </a:p>
          <a:p>
            <a:pPr marL="0" lvl="0" indent="0" algn="l" rtl="0">
              <a:spcBef>
                <a:spcPts val="0"/>
              </a:spcBef>
              <a:spcAft>
                <a:spcPts val="0"/>
              </a:spcAft>
              <a:buNone/>
            </a:pPr>
            <a:r>
              <a:rPr lang="en-US" dirty="0"/>
              <a:t>The Fed started charging interest on Reserves in 2008.   Since 2021 the term IORB has been used to describe this monetary policy tool. </a:t>
            </a:r>
            <a:endParaRPr dirty="0"/>
          </a:p>
        </p:txBody>
      </p:sp>
      <p:sp>
        <p:nvSpPr>
          <p:cNvPr id="135" name="Google Shape;135;g360081a2ed8_0_2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7981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7C9D1BDB-6E07-6A70-887D-C4582A2683D0}"/>
            </a:ext>
          </a:extLst>
        </p:cNvPr>
        <p:cNvGrpSpPr/>
        <p:nvPr/>
      </p:nvGrpSpPr>
      <p:grpSpPr>
        <a:xfrm>
          <a:off x="0" y="0"/>
          <a:ext cx="0" cy="0"/>
          <a:chOff x="0" y="0"/>
          <a:chExt cx="0" cy="0"/>
        </a:xfrm>
      </p:grpSpPr>
      <p:sp>
        <p:nvSpPr>
          <p:cNvPr id="134" name="Google Shape;134;g360081a2ed8_0_297:notes">
            <a:extLst>
              <a:ext uri="{FF2B5EF4-FFF2-40B4-BE49-F238E27FC236}">
                <a16:creationId xmlns:a16="http://schemas.microsoft.com/office/drawing/2014/main" id="{8EB4C365-C3B0-D92A-6D71-DDA2829699F4}"/>
              </a:ext>
            </a:extLst>
          </p:cNvPr>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Stress to students that the reserve requirement alone being above zero for Limited Reserves should not be the only indicator of limited reserves   The Fed might bring the RR down to zero for expansionary monetary policy when the economy is in a recession.   </a:t>
            </a:r>
          </a:p>
          <a:p>
            <a:pPr marL="0" lvl="0" indent="0" algn="l" rtl="0">
              <a:spcBef>
                <a:spcPts val="0"/>
              </a:spcBef>
              <a:spcAft>
                <a:spcPts val="0"/>
              </a:spcAft>
              <a:buNone/>
            </a:pPr>
            <a:r>
              <a:rPr lang="en-US" dirty="0"/>
              <a:t>The Fed started charging interest on Reserves in 2008.   Since 2021 the term IORB has been used to describe this monetary policy tool. </a:t>
            </a:r>
            <a:endParaRPr dirty="0"/>
          </a:p>
        </p:txBody>
      </p:sp>
      <p:sp>
        <p:nvSpPr>
          <p:cNvPr id="135" name="Google Shape;135;g360081a2ed8_0_297:notes">
            <a:extLst>
              <a:ext uri="{FF2B5EF4-FFF2-40B4-BE49-F238E27FC236}">
                <a16:creationId xmlns:a16="http://schemas.microsoft.com/office/drawing/2014/main" id="{A41441FE-C72A-CA0F-7FA2-EC679A3C7FC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530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0081a2ed8_0_38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60081a2ed8_0_3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0486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60081a2ed8_0_38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g360081a2ed8_0_3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7039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60081a2ed8_0_39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g360081a2ed8_0_3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3721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60081a2ed8_0_51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7" name="Google Shape;317;g360081a2ed8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60081a2ed8_0_50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360081a2ed8_0_5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60081a2ed8_0_50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3" name="Google Shape;333;g360081a2ed8_0_5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081a2ed8_0_49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1" name="Google Shape;341;g360081a2ed8_0_4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60081a2ed8_0_48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g360081a2ed8_0_4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60081a2ed8_0_47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 name="Google Shape;356;g360081a2ed8_0_4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60081a2ed8_0_54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g360081a2ed8_0_5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60081a2ed8_0_53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 name="Google Shape;371;g360081a2ed8_0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60081a2ed8_0_52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360081a2ed8_0_5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cxnSp>
        <p:nvCxnSpPr>
          <p:cNvPr id="51" name="Google Shape;51;p13"/>
          <p:cNvCxnSpPr/>
          <p:nvPr/>
        </p:nvCxnSpPr>
        <p:spPr>
          <a:xfrm>
            <a:off x="1047127" y="1816100"/>
            <a:ext cx="7055400" cy="0"/>
          </a:xfrm>
          <a:prstGeom prst="straightConnector1">
            <a:avLst/>
          </a:prstGeom>
          <a:noFill/>
          <a:ln w="15875" cap="flat" cmpd="sng">
            <a:solidFill>
              <a:schemeClr val="accent1"/>
            </a:solidFill>
            <a:prstDash val="solid"/>
            <a:round/>
            <a:headEnd type="none" w="sm" len="sm"/>
            <a:tailEnd type="none" w="sm" len="sm"/>
          </a:ln>
        </p:spPr>
      </p:cxnSp>
      <p:sp>
        <p:nvSpPr>
          <p:cNvPr id="52" name="Google Shape;52;p13"/>
          <p:cNvSpPr txBox="1">
            <a:spLocks noGrp="1"/>
          </p:cNvSpPr>
          <p:nvPr>
            <p:ph type="title"/>
          </p:nvPr>
        </p:nvSpPr>
        <p:spPr>
          <a:xfrm>
            <a:off x="971551" y="736599"/>
            <a:ext cx="7200900" cy="977700"/>
          </a:xfrm>
          <a:prstGeom prst="rect">
            <a:avLst/>
          </a:prstGeom>
          <a:noFill/>
          <a:ln>
            <a:noFill/>
          </a:ln>
        </p:spPr>
        <p:txBody>
          <a:bodyPr spcFirstLastPara="1" wrap="square" lIns="68575" tIns="34275" rIns="68575" bIns="34275" anchor="ctr" anchorCtr="0">
            <a:normAutofit/>
          </a:bodyPr>
          <a:lstStyle>
            <a:lvl1pPr lvl="0" algn="ctr">
              <a:spcBef>
                <a:spcPts val="0"/>
              </a:spcBef>
              <a:spcAft>
                <a:spcPts val="0"/>
              </a:spcAft>
              <a:buClr>
                <a:srgbClr val="262626"/>
              </a:buClr>
              <a:buSzPts val="1400"/>
              <a:buNone/>
              <a:defRPr/>
            </a:lvl1pPr>
            <a:lvl2pPr lvl="1" algn="l">
              <a:spcBef>
                <a:spcPts val="0"/>
              </a:spcBef>
              <a:spcAft>
                <a:spcPts val="0"/>
              </a:spcAft>
              <a:buSzPts val="2800"/>
              <a:buNone/>
              <a:defRPr/>
            </a:lvl2pPr>
            <a:lvl3pPr lvl="2" algn="l">
              <a:spcBef>
                <a:spcPts val="0"/>
              </a:spcBef>
              <a:spcAft>
                <a:spcPts val="0"/>
              </a:spcAft>
              <a:buSzPts val="2800"/>
              <a:buNone/>
              <a:defRPr/>
            </a:lvl3pPr>
            <a:lvl4pPr lvl="3" algn="l">
              <a:spcBef>
                <a:spcPts val="0"/>
              </a:spcBef>
              <a:spcAft>
                <a:spcPts val="0"/>
              </a:spcAft>
              <a:buSzPts val="2800"/>
              <a:buNone/>
              <a:defRPr/>
            </a:lvl4pPr>
            <a:lvl5pPr lvl="4" algn="l">
              <a:spcBef>
                <a:spcPts val="0"/>
              </a:spcBef>
              <a:spcAft>
                <a:spcPts val="0"/>
              </a:spcAft>
              <a:buSzPts val="2800"/>
              <a:buNone/>
              <a:defRPr/>
            </a:lvl5pPr>
            <a:lvl6pPr lvl="5" algn="l">
              <a:spcBef>
                <a:spcPts val="0"/>
              </a:spcBef>
              <a:spcAft>
                <a:spcPts val="0"/>
              </a:spcAft>
              <a:buSzPts val="2800"/>
              <a:buNone/>
              <a:defRPr/>
            </a:lvl6pPr>
            <a:lvl7pPr lvl="6" algn="l">
              <a:spcBef>
                <a:spcPts val="0"/>
              </a:spcBef>
              <a:spcAft>
                <a:spcPts val="0"/>
              </a:spcAft>
              <a:buSzPts val="2800"/>
              <a:buNone/>
              <a:defRPr/>
            </a:lvl7pPr>
            <a:lvl8pPr lvl="7" algn="l">
              <a:spcBef>
                <a:spcPts val="0"/>
              </a:spcBef>
              <a:spcAft>
                <a:spcPts val="0"/>
              </a:spcAft>
              <a:buSzPts val="2800"/>
              <a:buNone/>
              <a:defRPr/>
            </a:lvl8pPr>
            <a:lvl9pPr lvl="8" algn="l">
              <a:spcBef>
                <a:spcPts val="0"/>
              </a:spcBef>
              <a:spcAft>
                <a:spcPts val="0"/>
              </a:spcAft>
              <a:buSzPts val="2800"/>
              <a:buNone/>
              <a:defRPr/>
            </a:lvl9pPr>
          </a:lstStyle>
          <a:p>
            <a:endParaRPr/>
          </a:p>
        </p:txBody>
      </p:sp>
      <p:sp>
        <p:nvSpPr>
          <p:cNvPr id="53" name="Google Shape;53;p13"/>
          <p:cNvSpPr txBox="1">
            <a:spLocks noGrp="1"/>
          </p:cNvSpPr>
          <p:nvPr>
            <p:ph type="body" idx="1"/>
          </p:nvPr>
        </p:nvSpPr>
        <p:spPr>
          <a:xfrm>
            <a:off x="973836" y="1920240"/>
            <a:ext cx="3538800" cy="2482800"/>
          </a:xfrm>
          <a:prstGeom prst="rect">
            <a:avLst/>
          </a:prstGeom>
          <a:noFill/>
          <a:ln>
            <a:noFill/>
          </a:ln>
        </p:spPr>
        <p:txBody>
          <a:bodyPr spcFirstLastPara="1" wrap="square" lIns="68575" tIns="34275" rIns="68575" bIns="34275" anchor="t" anchorCtr="0">
            <a:normAutofit/>
          </a:bodyPr>
          <a:lstStyle>
            <a:lvl1pPr marL="457200" lvl="0" indent="-330200" algn="l">
              <a:spcBef>
                <a:spcPts val="300"/>
              </a:spcBef>
              <a:spcAft>
                <a:spcPts val="0"/>
              </a:spcAft>
              <a:buSzPts val="1600"/>
              <a:buChar char="●"/>
              <a:defRPr/>
            </a:lvl1pPr>
            <a:lvl2pPr marL="914400" lvl="1" indent="-330200" algn="l">
              <a:spcBef>
                <a:spcPts val="500"/>
              </a:spcBef>
              <a:spcAft>
                <a:spcPts val="0"/>
              </a:spcAft>
              <a:buSzPts val="1600"/>
              <a:buChar char="○"/>
              <a:defRPr/>
            </a:lvl2pPr>
            <a:lvl3pPr marL="1371600" lvl="2" indent="-330200" algn="l">
              <a:spcBef>
                <a:spcPts val="500"/>
              </a:spcBef>
              <a:spcAft>
                <a:spcPts val="0"/>
              </a:spcAft>
              <a:buSzPts val="1600"/>
              <a:buChar char="■"/>
              <a:defRPr/>
            </a:lvl3pPr>
            <a:lvl4pPr marL="1828800" lvl="3" indent="-330200" algn="l">
              <a:spcBef>
                <a:spcPts val="500"/>
              </a:spcBef>
              <a:spcAft>
                <a:spcPts val="0"/>
              </a:spcAft>
              <a:buSzPts val="1600"/>
              <a:buChar char="●"/>
              <a:defRPr/>
            </a:lvl4pPr>
            <a:lvl5pPr marL="2286000" lvl="4" indent="-330200" algn="l">
              <a:spcBef>
                <a:spcPts val="500"/>
              </a:spcBef>
              <a:spcAft>
                <a:spcPts val="0"/>
              </a:spcAft>
              <a:buSzPts val="1600"/>
              <a:buChar char="○"/>
              <a:defRPr/>
            </a:lvl5pPr>
            <a:lvl6pPr marL="2743200" lvl="5" indent="-330200" algn="l">
              <a:spcBef>
                <a:spcPts val="500"/>
              </a:spcBef>
              <a:spcAft>
                <a:spcPts val="0"/>
              </a:spcAft>
              <a:buSzPts val="1600"/>
              <a:buChar char="■"/>
              <a:defRPr/>
            </a:lvl6pPr>
            <a:lvl7pPr marL="3200400" lvl="6" indent="-330200" algn="l">
              <a:spcBef>
                <a:spcPts val="500"/>
              </a:spcBef>
              <a:spcAft>
                <a:spcPts val="0"/>
              </a:spcAft>
              <a:buSzPts val="1600"/>
              <a:buChar char="●"/>
              <a:defRPr/>
            </a:lvl7pPr>
            <a:lvl8pPr marL="3657600" lvl="7" indent="-330200" algn="l">
              <a:spcBef>
                <a:spcPts val="500"/>
              </a:spcBef>
              <a:spcAft>
                <a:spcPts val="0"/>
              </a:spcAft>
              <a:buSzPts val="1600"/>
              <a:buChar char="○"/>
              <a:defRPr/>
            </a:lvl8pPr>
            <a:lvl9pPr marL="4114800" lvl="8" indent="-330200" algn="l">
              <a:spcBef>
                <a:spcPts val="500"/>
              </a:spcBef>
              <a:spcAft>
                <a:spcPts val="500"/>
              </a:spcAft>
              <a:buSzPts val="1600"/>
              <a:buChar char="■"/>
              <a:defRPr/>
            </a:lvl9pPr>
          </a:lstStyle>
          <a:p>
            <a:endParaRPr/>
          </a:p>
        </p:txBody>
      </p:sp>
      <p:sp>
        <p:nvSpPr>
          <p:cNvPr id="54" name="Google Shape;54;p13"/>
          <p:cNvSpPr txBox="1">
            <a:spLocks noGrp="1"/>
          </p:cNvSpPr>
          <p:nvPr>
            <p:ph type="body" idx="2"/>
          </p:nvPr>
        </p:nvSpPr>
        <p:spPr>
          <a:xfrm>
            <a:off x="4636008" y="1920240"/>
            <a:ext cx="3538800" cy="2482800"/>
          </a:xfrm>
          <a:prstGeom prst="rect">
            <a:avLst/>
          </a:prstGeom>
          <a:noFill/>
          <a:ln>
            <a:noFill/>
          </a:ln>
        </p:spPr>
        <p:txBody>
          <a:bodyPr spcFirstLastPara="1" wrap="square" lIns="68575" tIns="34275" rIns="68575" bIns="34275" anchor="t" anchorCtr="0">
            <a:normAutofit/>
          </a:bodyPr>
          <a:lstStyle>
            <a:lvl1pPr marL="457200" lvl="0" indent="-330200" algn="l">
              <a:spcBef>
                <a:spcPts val="300"/>
              </a:spcBef>
              <a:spcAft>
                <a:spcPts val="0"/>
              </a:spcAft>
              <a:buSzPts val="1600"/>
              <a:buChar char="●"/>
              <a:defRPr/>
            </a:lvl1pPr>
            <a:lvl2pPr marL="914400" lvl="1" indent="-330200" algn="l">
              <a:spcBef>
                <a:spcPts val="500"/>
              </a:spcBef>
              <a:spcAft>
                <a:spcPts val="0"/>
              </a:spcAft>
              <a:buSzPts val="1600"/>
              <a:buChar char="○"/>
              <a:defRPr/>
            </a:lvl2pPr>
            <a:lvl3pPr marL="1371600" lvl="2" indent="-330200" algn="l">
              <a:spcBef>
                <a:spcPts val="500"/>
              </a:spcBef>
              <a:spcAft>
                <a:spcPts val="0"/>
              </a:spcAft>
              <a:buSzPts val="1600"/>
              <a:buChar char="■"/>
              <a:defRPr/>
            </a:lvl3pPr>
            <a:lvl4pPr marL="1828800" lvl="3" indent="-330200" algn="l">
              <a:spcBef>
                <a:spcPts val="500"/>
              </a:spcBef>
              <a:spcAft>
                <a:spcPts val="0"/>
              </a:spcAft>
              <a:buSzPts val="1600"/>
              <a:buChar char="●"/>
              <a:defRPr/>
            </a:lvl4pPr>
            <a:lvl5pPr marL="2286000" lvl="4" indent="-330200" algn="l">
              <a:spcBef>
                <a:spcPts val="500"/>
              </a:spcBef>
              <a:spcAft>
                <a:spcPts val="0"/>
              </a:spcAft>
              <a:buSzPts val="1600"/>
              <a:buChar char="○"/>
              <a:defRPr/>
            </a:lvl5pPr>
            <a:lvl6pPr marL="2743200" lvl="5" indent="-330200" algn="l">
              <a:spcBef>
                <a:spcPts val="500"/>
              </a:spcBef>
              <a:spcAft>
                <a:spcPts val="0"/>
              </a:spcAft>
              <a:buSzPts val="1600"/>
              <a:buChar char="■"/>
              <a:defRPr/>
            </a:lvl6pPr>
            <a:lvl7pPr marL="3200400" lvl="6" indent="-330200" algn="l">
              <a:spcBef>
                <a:spcPts val="500"/>
              </a:spcBef>
              <a:spcAft>
                <a:spcPts val="0"/>
              </a:spcAft>
              <a:buSzPts val="1600"/>
              <a:buChar char="●"/>
              <a:defRPr/>
            </a:lvl7pPr>
            <a:lvl8pPr marL="3657600" lvl="7" indent="-330200" algn="l">
              <a:spcBef>
                <a:spcPts val="500"/>
              </a:spcBef>
              <a:spcAft>
                <a:spcPts val="0"/>
              </a:spcAft>
              <a:buSzPts val="1600"/>
              <a:buChar char="○"/>
              <a:defRPr/>
            </a:lvl8pPr>
            <a:lvl9pPr marL="4114800" lvl="8" indent="-330200" algn="l">
              <a:spcBef>
                <a:spcPts val="500"/>
              </a:spcBef>
              <a:spcAft>
                <a:spcPts val="500"/>
              </a:spcAft>
              <a:buSzPts val="1600"/>
              <a:buChar char="■"/>
              <a:defRPr/>
            </a:lvl9pPr>
          </a:lstStyle>
          <a:p>
            <a:endParaRPr/>
          </a:p>
        </p:txBody>
      </p:sp>
      <p:sp>
        <p:nvSpPr>
          <p:cNvPr id="55" name="Google Shape;55;p13"/>
          <p:cNvSpPr txBox="1">
            <a:spLocks noGrp="1"/>
          </p:cNvSpPr>
          <p:nvPr>
            <p:ph type="dt" idx="10"/>
          </p:nvPr>
        </p:nvSpPr>
        <p:spPr>
          <a:xfrm>
            <a:off x="6508126" y="4476750"/>
            <a:ext cx="1200300" cy="2094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6" name="Google Shape;56;p13"/>
          <p:cNvSpPr txBox="1">
            <a:spLocks noGrp="1"/>
          </p:cNvSpPr>
          <p:nvPr>
            <p:ph type="ftr" idx="11"/>
          </p:nvPr>
        </p:nvSpPr>
        <p:spPr>
          <a:xfrm>
            <a:off x="971551" y="4476750"/>
            <a:ext cx="5479500" cy="2094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7" name="Google Shape;57;p13"/>
          <p:cNvSpPr txBox="1">
            <a:spLocks noGrp="1"/>
          </p:cNvSpPr>
          <p:nvPr>
            <p:ph type="sldNum" idx="12"/>
          </p:nvPr>
        </p:nvSpPr>
        <p:spPr>
          <a:xfrm>
            <a:off x="7765426" y="4476750"/>
            <a:ext cx="406800" cy="209400"/>
          </a:xfrm>
          <a:prstGeom prst="rect">
            <a:avLst/>
          </a:prstGeom>
          <a:noFill/>
          <a:ln>
            <a:noFill/>
          </a:ln>
        </p:spPr>
        <p:txBody>
          <a:bodyPr spcFirstLastPara="1" wrap="square" lIns="68575" tIns="34275" rIns="68575" bIns="34275" anchor="ctr" anchorCtr="0">
            <a:normAutofit lnSpcReduction="10000"/>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and Text">
  <p:cSld name="2_Title and 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09600" y="3800087"/>
            <a:ext cx="7886700" cy="994200"/>
          </a:xfrm>
          <a:prstGeom prst="rect">
            <a:avLst/>
          </a:prstGeom>
          <a:noFill/>
          <a:ln>
            <a:noFill/>
          </a:ln>
        </p:spPr>
        <p:txBody>
          <a:bodyPr spcFirstLastPara="1" wrap="square" lIns="68575" tIns="34275" rIns="68575" bIns="34275" anchor="t" anchorCtr="0">
            <a:normAutofit/>
          </a:bodyPr>
          <a:lstStyle>
            <a:lvl1pPr marR="0" lvl="0" algn="l">
              <a:lnSpc>
                <a:spcPct val="90000"/>
              </a:lnSpc>
              <a:spcBef>
                <a:spcPts val="0"/>
              </a:spcBef>
              <a:spcAft>
                <a:spcPts val="0"/>
              </a:spcAft>
              <a:buClr>
                <a:schemeClr val="dk1"/>
              </a:buClr>
              <a:buSzPts val="2600"/>
              <a:buFont typeface="Calibri"/>
              <a:buNone/>
              <a:defRPr sz="2600" b="0" i="0" u="none" strike="noStrike" cap="none">
                <a:solidFill>
                  <a:schemeClr val="dk1"/>
                </a:solidFill>
                <a:latin typeface="Calibri"/>
                <a:ea typeface="Calibri"/>
                <a:cs typeface="Calibri"/>
                <a:sym typeface="Calibri"/>
              </a:defRPr>
            </a:lvl1pPr>
            <a:lvl2pPr lvl="1">
              <a:spcBef>
                <a:spcPts val="0"/>
              </a:spcBef>
              <a:spcAft>
                <a:spcPts val="0"/>
              </a:spcAft>
              <a:buSzPts val="2800"/>
              <a:buNone/>
              <a:defRPr sz="1400"/>
            </a:lvl2pPr>
            <a:lvl3pPr lvl="2">
              <a:spcBef>
                <a:spcPts val="0"/>
              </a:spcBef>
              <a:spcAft>
                <a:spcPts val="0"/>
              </a:spcAft>
              <a:buSzPts val="2800"/>
              <a:buNone/>
              <a:defRPr sz="1400"/>
            </a:lvl3pPr>
            <a:lvl4pPr lvl="3">
              <a:spcBef>
                <a:spcPts val="0"/>
              </a:spcBef>
              <a:spcAft>
                <a:spcPts val="0"/>
              </a:spcAft>
              <a:buSzPts val="2800"/>
              <a:buNone/>
              <a:defRPr sz="1400"/>
            </a:lvl4pPr>
            <a:lvl5pPr lvl="4">
              <a:spcBef>
                <a:spcPts val="0"/>
              </a:spcBef>
              <a:spcAft>
                <a:spcPts val="0"/>
              </a:spcAft>
              <a:buSzPts val="2800"/>
              <a:buNone/>
              <a:defRPr sz="1400"/>
            </a:lvl5pPr>
            <a:lvl6pPr lvl="5">
              <a:spcBef>
                <a:spcPts val="0"/>
              </a:spcBef>
              <a:spcAft>
                <a:spcPts val="0"/>
              </a:spcAft>
              <a:buSzPts val="2800"/>
              <a:buNone/>
              <a:defRPr sz="1400"/>
            </a:lvl6pPr>
            <a:lvl7pPr lvl="6">
              <a:spcBef>
                <a:spcPts val="0"/>
              </a:spcBef>
              <a:spcAft>
                <a:spcPts val="0"/>
              </a:spcAft>
              <a:buSzPts val="2800"/>
              <a:buNone/>
              <a:defRPr sz="1400"/>
            </a:lvl7pPr>
            <a:lvl8pPr lvl="7">
              <a:spcBef>
                <a:spcPts val="0"/>
              </a:spcBef>
              <a:spcAft>
                <a:spcPts val="0"/>
              </a:spcAft>
              <a:buSzPts val="2800"/>
              <a:buNone/>
              <a:defRPr sz="1400"/>
            </a:lvl8pPr>
            <a:lvl9pPr lvl="8">
              <a:spcBef>
                <a:spcPts val="0"/>
              </a:spcBef>
              <a:spcAft>
                <a:spcPts val="0"/>
              </a:spcAft>
              <a:buSzPts val="2800"/>
              <a:buNone/>
              <a:defRPr sz="1400"/>
            </a:lvl9pPr>
          </a:lstStyle>
          <a:p>
            <a:endParaRPr/>
          </a:p>
        </p:txBody>
      </p:sp>
      <p:sp>
        <p:nvSpPr>
          <p:cNvPr id="60" name="Google Shape;60;p14"/>
          <p:cNvSpPr txBox="1">
            <a:spLocks noGrp="1"/>
          </p:cNvSpPr>
          <p:nvPr>
            <p:ph type="body" idx="1"/>
          </p:nvPr>
        </p:nvSpPr>
        <p:spPr>
          <a:xfrm>
            <a:off x="609600" y="3109913"/>
            <a:ext cx="7886700" cy="6858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12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12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12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12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12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12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1200"/>
              </a:spcBef>
              <a:spcAft>
                <a:spcPts val="120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Text">
  <p:cSld name="1_Title and Text">
    <p:spTree>
      <p:nvGrpSpPr>
        <p:cNvPr id="1" name="Shape 61"/>
        <p:cNvGrpSpPr/>
        <p:nvPr/>
      </p:nvGrpSpPr>
      <p:grpSpPr>
        <a:xfrm>
          <a:off x="0" y="0"/>
          <a:ext cx="0" cy="0"/>
          <a:chOff x="0" y="0"/>
          <a:chExt cx="0" cy="0"/>
        </a:xfrm>
      </p:grpSpPr>
      <p:sp>
        <p:nvSpPr>
          <p:cNvPr id="62" name="Google Shape;62;p15"/>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sz="800" b="0" i="0" u="none" strike="noStrike" cap="none">
                <a:solidFill>
                  <a:srgbClr val="414A58"/>
                </a:solidFill>
                <a:latin typeface="Calibri"/>
                <a:ea typeface="Calibri"/>
                <a:cs typeface="Calibri"/>
                <a:sym typeface="Calibri"/>
              </a:defRPr>
            </a:lvl1pPr>
            <a:lvl2pPr marL="0" lvl="1" indent="0" algn="r">
              <a:spcBef>
                <a:spcPts val="0"/>
              </a:spcBef>
              <a:buNone/>
              <a:defRPr sz="800" b="0" i="0" u="none" strike="noStrike" cap="none">
                <a:solidFill>
                  <a:srgbClr val="414A58"/>
                </a:solidFill>
                <a:latin typeface="Calibri"/>
                <a:ea typeface="Calibri"/>
                <a:cs typeface="Calibri"/>
                <a:sym typeface="Calibri"/>
              </a:defRPr>
            </a:lvl2pPr>
            <a:lvl3pPr marL="0" lvl="2" indent="0" algn="r">
              <a:spcBef>
                <a:spcPts val="0"/>
              </a:spcBef>
              <a:buNone/>
              <a:defRPr sz="800" b="0" i="0" u="none" strike="noStrike" cap="none">
                <a:solidFill>
                  <a:srgbClr val="414A58"/>
                </a:solidFill>
                <a:latin typeface="Calibri"/>
                <a:ea typeface="Calibri"/>
                <a:cs typeface="Calibri"/>
                <a:sym typeface="Calibri"/>
              </a:defRPr>
            </a:lvl3pPr>
            <a:lvl4pPr marL="0" lvl="3" indent="0" algn="r">
              <a:spcBef>
                <a:spcPts val="0"/>
              </a:spcBef>
              <a:buNone/>
              <a:defRPr sz="800" b="0" i="0" u="none" strike="noStrike" cap="none">
                <a:solidFill>
                  <a:srgbClr val="414A58"/>
                </a:solidFill>
                <a:latin typeface="Calibri"/>
                <a:ea typeface="Calibri"/>
                <a:cs typeface="Calibri"/>
                <a:sym typeface="Calibri"/>
              </a:defRPr>
            </a:lvl4pPr>
            <a:lvl5pPr marL="0" lvl="4" indent="0" algn="r">
              <a:spcBef>
                <a:spcPts val="0"/>
              </a:spcBef>
              <a:buNone/>
              <a:defRPr sz="800" b="0" i="0" u="none" strike="noStrike" cap="none">
                <a:solidFill>
                  <a:srgbClr val="414A58"/>
                </a:solidFill>
                <a:latin typeface="Calibri"/>
                <a:ea typeface="Calibri"/>
                <a:cs typeface="Calibri"/>
                <a:sym typeface="Calibri"/>
              </a:defRPr>
            </a:lvl5pPr>
            <a:lvl6pPr marL="0" lvl="5" indent="0" algn="r">
              <a:spcBef>
                <a:spcPts val="0"/>
              </a:spcBef>
              <a:buNone/>
              <a:defRPr sz="800" b="0" i="0" u="none" strike="noStrike" cap="none">
                <a:solidFill>
                  <a:srgbClr val="414A58"/>
                </a:solidFill>
                <a:latin typeface="Calibri"/>
                <a:ea typeface="Calibri"/>
                <a:cs typeface="Calibri"/>
                <a:sym typeface="Calibri"/>
              </a:defRPr>
            </a:lvl6pPr>
            <a:lvl7pPr marL="0" lvl="6" indent="0" algn="r">
              <a:spcBef>
                <a:spcPts val="0"/>
              </a:spcBef>
              <a:buNone/>
              <a:defRPr sz="800" b="0" i="0" u="none" strike="noStrike" cap="none">
                <a:solidFill>
                  <a:srgbClr val="414A58"/>
                </a:solidFill>
                <a:latin typeface="Calibri"/>
                <a:ea typeface="Calibri"/>
                <a:cs typeface="Calibri"/>
                <a:sym typeface="Calibri"/>
              </a:defRPr>
            </a:lvl7pPr>
            <a:lvl8pPr marL="0" lvl="7" indent="0" algn="r">
              <a:spcBef>
                <a:spcPts val="0"/>
              </a:spcBef>
              <a:buNone/>
              <a:defRPr sz="800" b="0" i="0" u="none" strike="noStrike" cap="none">
                <a:solidFill>
                  <a:srgbClr val="414A58"/>
                </a:solidFill>
                <a:latin typeface="Calibri"/>
                <a:ea typeface="Calibri"/>
                <a:cs typeface="Calibri"/>
                <a:sym typeface="Calibri"/>
              </a:defRPr>
            </a:lvl8pPr>
            <a:lvl9pPr marL="0" lvl="8" indent="0" algn="r">
              <a:spcBef>
                <a:spcPts val="0"/>
              </a:spcBef>
              <a:buNone/>
              <a:defRPr sz="800" b="0" i="0" u="none" strike="noStrike" cap="none">
                <a:solidFill>
                  <a:srgbClr val="414A5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itle and Text">
  <p:cSld name="2_Title and Text">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609600" y="3800087"/>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2600"/>
              <a:buFont typeface="Calibri"/>
              <a:buNone/>
              <a:defRPr sz="26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9" name="Google Shape;69;p17"/>
          <p:cNvSpPr txBox="1">
            <a:spLocks noGrp="1"/>
          </p:cNvSpPr>
          <p:nvPr>
            <p:ph type="body" idx="1"/>
          </p:nvPr>
        </p:nvSpPr>
        <p:spPr>
          <a:xfrm>
            <a:off x="609600" y="3109913"/>
            <a:ext cx="7886700" cy="6858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4100"/>
              <a:buFont typeface="Arial"/>
              <a:buNone/>
              <a:defRPr sz="4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Text">
  <p:cSld name="1_Title and Text">
    <p:spTree>
      <p:nvGrpSpPr>
        <p:cNvPr id="1" name="Shape 70"/>
        <p:cNvGrpSpPr/>
        <p:nvPr/>
      </p:nvGrpSpPr>
      <p:grpSpPr>
        <a:xfrm>
          <a:off x="0" y="0"/>
          <a:ext cx="0" cy="0"/>
          <a:chOff x="0" y="0"/>
          <a:chExt cx="0" cy="0"/>
        </a:xfrm>
      </p:grpSpPr>
      <p:sp>
        <p:nvSpPr>
          <p:cNvPr id="71" name="Google Shape;71;p18"/>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0" i="0" u="none" strike="noStrike" cap="none">
                <a:solidFill>
                  <a:srgbClr val="414A58"/>
                </a:solidFill>
                <a:latin typeface="Calibri"/>
                <a:ea typeface="Calibri"/>
                <a:cs typeface="Calibri"/>
                <a:sym typeface="Calibri"/>
              </a:defRPr>
            </a:lvl1pPr>
            <a:lvl2pPr marL="0" lvl="1" indent="0" algn="r">
              <a:spcBef>
                <a:spcPts val="0"/>
              </a:spcBef>
              <a:buNone/>
              <a:defRPr sz="800" b="0" i="0" u="none" strike="noStrike" cap="none">
                <a:solidFill>
                  <a:srgbClr val="414A58"/>
                </a:solidFill>
                <a:latin typeface="Calibri"/>
                <a:ea typeface="Calibri"/>
                <a:cs typeface="Calibri"/>
                <a:sym typeface="Calibri"/>
              </a:defRPr>
            </a:lvl2pPr>
            <a:lvl3pPr marL="0" lvl="2" indent="0" algn="r">
              <a:spcBef>
                <a:spcPts val="0"/>
              </a:spcBef>
              <a:buNone/>
              <a:defRPr sz="800" b="0" i="0" u="none" strike="noStrike" cap="none">
                <a:solidFill>
                  <a:srgbClr val="414A58"/>
                </a:solidFill>
                <a:latin typeface="Calibri"/>
                <a:ea typeface="Calibri"/>
                <a:cs typeface="Calibri"/>
                <a:sym typeface="Calibri"/>
              </a:defRPr>
            </a:lvl3pPr>
            <a:lvl4pPr marL="0" lvl="3" indent="0" algn="r">
              <a:spcBef>
                <a:spcPts val="0"/>
              </a:spcBef>
              <a:buNone/>
              <a:defRPr sz="800" b="0" i="0" u="none" strike="noStrike" cap="none">
                <a:solidFill>
                  <a:srgbClr val="414A58"/>
                </a:solidFill>
                <a:latin typeface="Calibri"/>
                <a:ea typeface="Calibri"/>
                <a:cs typeface="Calibri"/>
                <a:sym typeface="Calibri"/>
              </a:defRPr>
            </a:lvl4pPr>
            <a:lvl5pPr marL="0" lvl="4" indent="0" algn="r">
              <a:spcBef>
                <a:spcPts val="0"/>
              </a:spcBef>
              <a:buNone/>
              <a:defRPr sz="800" b="0" i="0" u="none" strike="noStrike" cap="none">
                <a:solidFill>
                  <a:srgbClr val="414A58"/>
                </a:solidFill>
                <a:latin typeface="Calibri"/>
                <a:ea typeface="Calibri"/>
                <a:cs typeface="Calibri"/>
                <a:sym typeface="Calibri"/>
              </a:defRPr>
            </a:lvl5pPr>
            <a:lvl6pPr marL="0" lvl="5" indent="0" algn="r">
              <a:spcBef>
                <a:spcPts val="0"/>
              </a:spcBef>
              <a:buNone/>
              <a:defRPr sz="800" b="0" i="0" u="none" strike="noStrike" cap="none">
                <a:solidFill>
                  <a:srgbClr val="414A58"/>
                </a:solidFill>
                <a:latin typeface="Calibri"/>
                <a:ea typeface="Calibri"/>
                <a:cs typeface="Calibri"/>
                <a:sym typeface="Calibri"/>
              </a:defRPr>
            </a:lvl6pPr>
            <a:lvl7pPr marL="0" lvl="6" indent="0" algn="r">
              <a:spcBef>
                <a:spcPts val="0"/>
              </a:spcBef>
              <a:buNone/>
              <a:defRPr sz="800" b="0" i="0" u="none" strike="noStrike" cap="none">
                <a:solidFill>
                  <a:srgbClr val="414A58"/>
                </a:solidFill>
                <a:latin typeface="Calibri"/>
                <a:ea typeface="Calibri"/>
                <a:cs typeface="Calibri"/>
                <a:sym typeface="Calibri"/>
              </a:defRPr>
            </a:lvl7pPr>
            <a:lvl8pPr marL="0" lvl="7" indent="0" algn="r">
              <a:spcBef>
                <a:spcPts val="0"/>
              </a:spcBef>
              <a:buNone/>
              <a:defRPr sz="800" b="0" i="0" u="none" strike="noStrike" cap="none">
                <a:solidFill>
                  <a:srgbClr val="414A58"/>
                </a:solidFill>
                <a:latin typeface="Calibri"/>
                <a:ea typeface="Calibri"/>
                <a:cs typeface="Calibri"/>
                <a:sym typeface="Calibri"/>
              </a:defRPr>
            </a:lvl8pPr>
            <a:lvl9pPr marL="0" lvl="8" indent="0" algn="r">
              <a:spcBef>
                <a:spcPts val="0"/>
              </a:spcBef>
              <a:buNone/>
              <a:defRPr sz="800" b="0" i="0" u="none" strike="noStrike" cap="none">
                <a:solidFill>
                  <a:srgbClr val="414A5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72"/>
        <p:cNvGrpSpPr/>
        <p:nvPr/>
      </p:nvGrpSpPr>
      <p:grpSpPr>
        <a:xfrm>
          <a:off x="0" y="0"/>
          <a:ext cx="0" cy="0"/>
          <a:chOff x="0" y="0"/>
          <a:chExt cx="0" cy="0"/>
        </a:xfrm>
      </p:grpSpPr>
      <p:sp>
        <p:nvSpPr>
          <p:cNvPr id="73" name="Google Shape;73;p19"/>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b="0" i="0" u="none" strike="noStrike" cap="none">
                <a:solidFill>
                  <a:srgbClr val="414A58"/>
                </a:solidFill>
                <a:latin typeface="Calibri"/>
                <a:ea typeface="Calibri"/>
                <a:cs typeface="Calibri"/>
                <a:sym typeface="Calibri"/>
              </a:defRPr>
            </a:lvl1pPr>
            <a:lvl2pPr marL="0" lvl="1" indent="0" algn="r">
              <a:spcBef>
                <a:spcPts val="0"/>
              </a:spcBef>
              <a:buNone/>
              <a:defRPr sz="800" b="0" i="0" u="none" strike="noStrike" cap="none">
                <a:solidFill>
                  <a:srgbClr val="414A58"/>
                </a:solidFill>
                <a:latin typeface="Calibri"/>
                <a:ea typeface="Calibri"/>
                <a:cs typeface="Calibri"/>
                <a:sym typeface="Calibri"/>
              </a:defRPr>
            </a:lvl2pPr>
            <a:lvl3pPr marL="0" lvl="2" indent="0" algn="r">
              <a:spcBef>
                <a:spcPts val="0"/>
              </a:spcBef>
              <a:buNone/>
              <a:defRPr sz="800" b="0" i="0" u="none" strike="noStrike" cap="none">
                <a:solidFill>
                  <a:srgbClr val="414A58"/>
                </a:solidFill>
                <a:latin typeface="Calibri"/>
                <a:ea typeface="Calibri"/>
                <a:cs typeface="Calibri"/>
                <a:sym typeface="Calibri"/>
              </a:defRPr>
            </a:lvl3pPr>
            <a:lvl4pPr marL="0" lvl="3" indent="0" algn="r">
              <a:spcBef>
                <a:spcPts val="0"/>
              </a:spcBef>
              <a:buNone/>
              <a:defRPr sz="800" b="0" i="0" u="none" strike="noStrike" cap="none">
                <a:solidFill>
                  <a:srgbClr val="414A58"/>
                </a:solidFill>
                <a:latin typeface="Calibri"/>
                <a:ea typeface="Calibri"/>
                <a:cs typeface="Calibri"/>
                <a:sym typeface="Calibri"/>
              </a:defRPr>
            </a:lvl4pPr>
            <a:lvl5pPr marL="0" lvl="4" indent="0" algn="r">
              <a:spcBef>
                <a:spcPts val="0"/>
              </a:spcBef>
              <a:buNone/>
              <a:defRPr sz="800" b="0" i="0" u="none" strike="noStrike" cap="none">
                <a:solidFill>
                  <a:srgbClr val="414A58"/>
                </a:solidFill>
                <a:latin typeface="Calibri"/>
                <a:ea typeface="Calibri"/>
                <a:cs typeface="Calibri"/>
                <a:sym typeface="Calibri"/>
              </a:defRPr>
            </a:lvl5pPr>
            <a:lvl6pPr marL="0" lvl="5" indent="0" algn="r">
              <a:spcBef>
                <a:spcPts val="0"/>
              </a:spcBef>
              <a:buNone/>
              <a:defRPr sz="800" b="0" i="0" u="none" strike="noStrike" cap="none">
                <a:solidFill>
                  <a:srgbClr val="414A58"/>
                </a:solidFill>
                <a:latin typeface="Calibri"/>
                <a:ea typeface="Calibri"/>
                <a:cs typeface="Calibri"/>
                <a:sym typeface="Calibri"/>
              </a:defRPr>
            </a:lvl6pPr>
            <a:lvl7pPr marL="0" lvl="6" indent="0" algn="r">
              <a:spcBef>
                <a:spcPts val="0"/>
              </a:spcBef>
              <a:buNone/>
              <a:defRPr sz="800" b="0" i="0" u="none" strike="noStrike" cap="none">
                <a:solidFill>
                  <a:srgbClr val="414A58"/>
                </a:solidFill>
                <a:latin typeface="Calibri"/>
                <a:ea typeface="Calibri"/>
                <a:cs typeface="Calibri"/>
                <a:sym typeface="Calibri"/>
              </a:defRPr>
            </a:lvl7pPr>
            <a:lvl8pPr marL="0" lvl="7" indent="0" algn="r">
              <a:spcBef>
                <a:spcPts val="0"/>
              </a:spcBef>
              <a:buNone/>
              <a:defRPr sz="800" b="0" i="0" u="none" strike="noStrike" cap="none">
                <a:solidFill>
                  <a:srgbClr val="414A58"/>
                </a:solidFill>
                <a:latin typeface="Calibri"/>
                <a:ea typeface="Calibri"/>
                <a:cs typeface="Calibri"/>
                <a:sym typeface="Calibri"/>
              </a:defRPr>
            </a:lvl8pPr>
            <a:lvl9pPr marL="0" lvl="8" indent="0" algn="r">
              <a:spcBef>
                <a:spcPts val="0"/>
              </a:spcBef>
              <a:buNone/>
              <a:defRPr sz="800" b="0" i="0" u="none" strike="noStrike" cap="none">
                <a:solidFill>
                  <a:srgbClr val="414A5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74"/>
        <p:cNvGrpSpPr/>
        <p:nvPr/>
      </p:nvGrpSpPr>
      <p:grpSpPr>
        <a:xfrm>
          <a:off x="0" y="0"/>
          <a:ext cx="0" cy="0"/>
          <a:chOff x="0" y="0"/>
          <a:chExt cx="0" cy="0"/>
        </a:xfrm>
      </p:grpSpPr>
      <p:sp>
        <p:nvSpPr>
          <p:cNvPr id="75" name="Google Shape;75;p20"/>
          <p:cNvSpPr txBox="1">
            <a:spLocks noGrp="1"/>
          </p:cNvSpPr>
          <p:nvPr>
            <p:ph type="title"/>
          </p:nvPr>
        </p:nvSpPr>
        <p:spPr>
          <a:xfrm>
            <a:off x="514557" y="397411"/>
            <a:ext cx="6909900" cy="6315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6" name="Google Shape;76;p20"/>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20"/>
          <p:cNvSpPr txBox="1">
            <a:spLocks noGrp="1"/>
          </p:cNvSpPr>
          <p:nvPr>
            <p:ph type="body" idx="1"/>
          </p:nvPr>
        </p:nvSpPr>
        <p:spPr>
          <a:xfrm>
            <a:off x="563166" y="1164535"/>
            <a:ext cx="8018700" cy="3564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3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78"/>
        <p:cNvGrpSpPr/>
        <p:nvPr/>
      </p:nvGrpSpPr>
      <p:grpSpPr>
        <a:xfrm>
          <a:off x="0" y="0"/>
          <a:ext cx="0" cy="0"/>
          <a:chOff x="0" y="0"/>
          <a:chExt cx="0" cy="0"/>
        </a:xfrm>
      </p:grpSpPr>
      <p:sp>
        <p:nvSpPr>
          <p:cNvPr id="79" name="Google Shape;79;p21"/>
          <p:cNvSpPr txBox="1">
            <a:spLocks noGrp="1"/>
          </p:cNvSpPr>
          <p:nvPr>
            <p:ph type="title"/>
          </p:nvPr>
        </p:nvSpPr>
        <p:spPr>
          <a:xfrm>
            <a:off x="514557" y="397411"/>
            <a:ext cx="6909900" cy="6315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0" name="Google Shape;80;p21"/>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81" name="Google Shape;81;p21"/>
          <p:cNvSpPr txBox="1">
            <a:spLocks noGrp="1"/>
          </p:cNvSpPr>
          <p:nvPr>
            <p:ph type="body" idx="1"/>
          </p:nvPr>
        </p:nvSpPr>
        <p:spPr>
          <a:xfrm>
            <a:off x="563166" y="1164535"/>
            <a:ext cx="8018700" cy="35646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3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2"/>
        <p:cNvGrpSpPr/>
        <p:nvPr/>
      </p:nvGrpSpPr>
      <p:grpSpPr>
        <a:xfrm>
          <a:off x="0" y="0"/>
          <a:ext cx="0" cy="0"/>
          <a:chOff x="0" y="0"/>
          <a:chExt cx="0" cy="0"/>
        </a:xfrm>
      </p:grpSpPr>
      <p:sp>
        <p:nvSpPr>
          <p:cNvPr id="83" name="Google Shape;83;p22"/>
          <p:cNvSpPr txBox="1">
            <a:spLocks noGrp="1"/>
          </p:cNvSpPr>
          <p:nvPr>
            <p:ph type="title"/>
          </p:nvPr>
        </p:nvSpPr>
        <p:spPr>
          <a:xfrm>
            <a:off x="516835" y="352839"/>
            <a:ext cx="7998600" cy="675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4" name="Google Shape;84;p22"/>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85" name="Google Shape;85;p22"/>
          <p:cNvSpPr txBox="1">
            <a:spLocks noGrp="1"/>
          </p:cNvSpPr>
          <p:nvPr>
            <p:ph type="body" idx="1"/>
          </p:nvPr>
        </p:nvSpPr>
        <p:spPr>
          <a:xfrm>
            <a:off x="524290" y="1717814"/>
            <a:ext cx="8122800" cy="2522700"/>
          </a:xfrm>
          <a:prstGeom prst="rect">
            <a:avLst/>
          </a:prstGeom>
          <a:noFill/>
          <a:ln>
            <a:noFill/>
          </a:ln>
        </p:spPr>
        <p:txBody>
          <a:bodyPr spcFirstLastPara="1" wrap="square" lIns="68575" tIns="34275" rIns="68575" bIns="34275" anchor="t" anchorCtr="0">
            <a:no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a:lnSpc>
                <a:spcPct val="90000"/>
              </a:lnSpc>
              <a:spcBef>
                <a:spcPts val="400"/>
              </a:spcBef>
              <a:spcAft>
                <a:spcPts val="0"/>
              </a:spcAft>
              <a:buClr>
                <a:schemeClr val="dk1"/>
              </a:buClr>
              <a:buSzPts val="1400"/>
              <a:buFont typeface="Courier New"/>
              <a:buChar char="o"/>
              <a:defRPr sz="14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6" name="Google Shape;86;p22"/>
          <p:cNvSpPr txBox="1">
            <a:spLocks noGrp="1"/>
          </p:cNvSpPr>
          <p:nvPr>
            <p:ph type="body" idx="2"/>
          </p:nvPr>
        </p:nvSpPr>
        <p:spPr>
          <a:xfrm>
            <a:off x="524290" y="1108214"/>
            <a:ext cx="8122800" cy="776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800"/>
              <a:buFont typeface="Arial"/>
              <a:buNone/>
              <a:defRPr sz="1800" b="0" i="0" u="none" strike="noStrike" cap="none">
                <a:solidFill>
                  <a:schemeClr val="dk1"/>
                </a:solidFill>
                <a:latin typeface="Inter Light"/>
                <a:ea typeface="Inter Light"/>
                <a:cs typeface="Inter Light"/>
                <a:sym typeface="Inter Light"/>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Inter Light"/>
                <a:ea typeface="Inter Light"/>
                <a:cs typeface="Inter Light"/>
                <a:sym typeface="Inter Light"/>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516835" y="352839"/>
            <a:ext cx="7998600" cy="675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9" name="Google Shape;89;p23"/>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90" name="Google Shape;90;p23"/>
          <p:cNvSpPr txBox="1">
            <a:spLocks noGrp="1"/>
          </p:cNvSpPr>
          <p:nvPr>
            <p:ph type="body" idx="1"/>
          </p:nvPr>
        </p:nvSpPr>
        <p:spPr>
          <a:xfrm>
            <a:off x="524290" y="1717814"/>
            <a:ext cx="8122800" cy="2522700"/>
          </a:xfrm>
          <a:prstGeom prst="rect">
            <a:avLst/>
          </a:prstGeom>
          <a:noFill/>
          <a:ln>
            <a:noFill/>
          </a:ln>
        </p:spPr>
        <p:txBody>
          <a:bodyPr spcFirstLastPara="1" wrap="square" lIns="68575" tIns="34275" rIns="68575" bIns="34275" anchor="t" anchorCtr="0">
            <a:no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a:lnSpc>
                <a:spcPct val="90000"/>
              </a:lnSpc>
              <a:spcBef>
                <a:spcPts val="400"/>
              </a:spcBef>
              <a:spcAft>
                <a:spcPts val="0"/>
              </a:spcAft>
              <a:buClr>
                <a:schemeClr val="dk1"/>
              </a:buClr>
              <a:buSzPts val="1400"/>
              <a:buFont typeface="Courier New"/>
              <a:buChar char="o"/>
              <a:defRPr sz="14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1" name="Google Shape;91;p23"/>
          <p:cNvSpPr txBox="1">
            <a:spLocks noGrp="1"/>
          </p:cNvSpPr>
          <p:nvPr>
            <p:ph type="body" idx="2"/>
          </p:nvPr>
        </p:nvSpPr>
        <p:spPr>
          <a:xfrm>
            <a:off x="524290" y="1108214"/>
            <a:ext cx="8122800" cy="776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800"/>
              <a:buFont typeface="Arial"/>
              <a:buNone/>
              <a:defRPr sz="1800" b="0" i="0" u="none" strike="noStrike" cap="none">
                <a:solidFill>
                  <a:schemeClr val="dk1"/>
                </a:solidFill>
                <a:latin typeface="Inter Light"/>
                <a:ea typeface="Inter Light"/>
                <a:cs typeface="Inter Light"/>
                <a:sym typeface="Inter Light"/>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Inter Light"/>
                <a:ea typeface="Inter Light"/>
                <a:cs typeface="Inter Light"/>
                <a:sym typeface="Inter Light"/>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2"/>
        <p:cNvGrpSpPr/>
        <p:nvPr/>
      </p:nvGrpSpPr>
      <p:grpSpPr>
        <a:xfrm>
          <a:off x="0" y="0"/>
          <a:ext cx="0" cy="0"/>
          <a:chOff x="0" y="0"/>
          <a:chExt cx="0" cy="0"/>
        </a:xfrm>
      </p:grpSpPr>
      <p:sp>
        <p:nvSpPr>
          <p:cNvPr id="93" name="Google Shape;93;p24"/>
          <p:cNvSpPr txBox="1">
            <a:spLocks noGrp="1"/>
          </p:cNvSpPr>
          <p:nvPr>
            <p:ph type="title"/>
          </p:nvPr>
        </p:nvSpPr>
        <p:spPr>
          <a:xfrm>
            <a:off x="535421" y="383173"/>
            <a:ext cx="7886700" cy="7401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94" name="Google Shape;94;p24"/>
          <p:cNvSpPr txBox="1">
            <a:spLocks noGrp="1"/>
          </p:cNvSpPr>
          <p:nvPr>
            <p:ph type="body" idx="1"/>
          </p:nvPr>
        </p:nvSpPr>
        <p:spPr>
          <a:xfrm>
            <a:off x="629841" y="1260872"/>
            <a:ext cx="3868500" cy="618000"/>
          </a:xfrm>
          <a:prstGeom prst="rect">
            <a:avLst/>
          </a:prstGeom>
          <a:solidFill>
            <a:schemeClr val="accent6"/>
          </a:solidFill>
          <a:ln w="1270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lvl1pPr marL="457200" marR="0" lvl="0" indent="-228600" algn="l">
              <a:lnSpc>
                <a:spcPct val="90000"/>
              </a:lnSpc>
              <a:spcBef>
                <a:spcPts val="80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95" name="Google Shape;95;p24"/>
          <p:cNvSpPr txBox="1">
            <a:spLocks noGrp="1"/>
          </p:cNvSpPr>
          <p:nvPr>
            <p:ph type="body" idx="2"/>
          </p:nvPr>
        </p:nvSpPr>
        <p:spPr>
          <a:xfrm>
            <a:off x="629841" y="1878806"/>
            <a:ext cx="3868500" cy="2763600"/>
          </a:xfrm>
          <a:prstGeom prst="rect">
            <a:avLst/>
          </a:prstGeom>
          <a:solidFill>
            <a:schemeClr val="lt1">
              <a:alpha val="20000"/>
            </a:schemeClr>
          </a:solidFill>
          <a:ln w="1270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6" name="Google Shape;96;p24"/>
          <p:cNvSpPr txBox="1">
            <a:spLocks noGrp="1"/>
          </p:cNvSpPr>
          <p:nvPr>
            <p:ph type="body" idx="3"/>
          </p:nvPr>
        </p:nvSpPr>
        <p:spPr>
          <a:xfrm>
            <a:off x="4629150" y="1260872"/>
            <a:ext cx="3887400" cy="618000"/>
          </a:xfrm>
          <a:prstGeom prst="rect">
            <a:avLst/>
          </a:prstGeom>
          <a:solidFill>
            <a:schemeClr val="accent6"/>
          </a:solidFill>
          <a:ln w="1270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lvl1pPr marL="457200" marR="0" lvl="0" indent="-228600" algn="l">
              <a:lnSpc>
                <a:spcPct val="90000"/>
              </a:lnSpc>
              <a:spcBef>
                <a:spcPts val="800"/>
              </a:spcBef>
              <a:spcAft>
                <a:spcPts val="0"/>
              </a:spcAft>
              <a:buClr>
                <a:schemeClr val="lt1"/>
              </a:buClr>
              <a:buSzPts val="1800"/>
              <a:buFont typeface="Arial"/>
              <a:buNone/>
              <a:defRPr sz="1800" b="1" i="0" u="none" strike="noStrike" cap="none">
                <a:solidFill>
                  <a:schemeClr val="lt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97" name="Google Shape;97;p24"/>
          <p:cNvSpPr txBox="1">
            <a:spLocks noGrp="1"/>
          </p:cNvSpPr>
          <p:nvPr>
            <p:ph type="body" idx="4"/>
          </p:nvPr>
        </p:nvSpPr>
        <p:spPr>
          <a:xfrm>
            <a:off x="4629150" y="1878806"/>
            <a:ext cx="3887400" cy="2763600"/>
          </a:xfrm>
          <a:prstGeom prst="rect">
            <a:avLst/>
          </a:prstGeom>
          <a:solidFill>
            <a:schemeClr val="lt1">
              <a:alpha val="20000"/>
            </a:schemeClr>
          </a:solidFill>
          <a:ln w="12700" cap="flat" cmpd="sng">
            <a:solidFill>
              <a:schemeClr val="accent6"/>
            </a:solidFill>
            <a:prstDash val="solid"/>
            <a:round/>
            <a:headEnd type="none" w="sm" len="sm"/>
            <a:tailEnd type="none" w="sm" len="sm"/>
          </a:ln>
        </p:spPr>
        <p:txBody>
          <a:bodyPr spcFirstLastPara="1" wrap="square" lIns="68575" tIns="34275" rIns="68575" bIns="34275" anchor="ctr" anchorCtr="0">
            <a:no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8" name="Google Shape;98;p24"/>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9"/>
        <p:cNvGrpSpPr/>
        <p:nvPr/>
      </p:nvGrpSpPr>
      <p:grpSpPr>
        <a:xfrm>
          <a:off x="0" y="0"/>
          <a:ext cx="0" cy="0"/>
          <a:chOff x="0" y="0"/>
          <a:chExt cx="0" cy="0"/>
        </a:xfrm>
      </p:grpSpPr>
      <p:sp>
        <p:nvSpPr>
          <p:cNvPr id="100" name="Google Shape;100;p25"/>
          <p:cNvSpPr txBox="1">
            <a:spLocks noGrp="1"/>
          </p:cNvSpPr>
          <p:nvPr>
            <p:ph type="ctrTitle"/>
          </p:nvPr>
        </p:nvSpPr>
        <p:spPr>
          <a:xfrm>
            <a:off x="524290" y="205668"/>
            <a:ext cx="6858000" cy="510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000"/>
              <a:buFont typeface="Calibri"/>
              <a:buNone/>
              <a:defRPr sz="3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1" name="Google Shape;101;p25"/>
          <p:cNvSpPr txBox="1">
            <a:spLocks noGrp="1"/>
          </p:cNvSpPr>
          <p:nvPr>
            <p:ph type="subTitle" idx="1"/>
          </p:nvPr>
        </p:nvSpPr>
        <p:spPr>
          <a:xfrm>
            <a:off x="549137" y="646043"/>
            <a:ext cx="6858000" cy="4623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8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R="0" lvl="1" algn="ctr">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02" name="Google Shape;102;p25"/>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25"/>
          <p:cNvSpPr txBox="1">
            <a:spLocks noGrp="1"/>
          </p:cNvSpPr>
          <p:nvPr>
            <p:ph type="body" idx="2"/>
          </p:nvPr>
        </p:nvSpPr>
        <p:spPr>
          <a:xfrm>
            <a:off x="524290" y="1717814"/>
            <a:ext cx="8122800" cy="2522700"/>
          </a:xfrm>
          <a:prstGeom prst="rect">
            <a:avLst/>
          </a:prstGeom>
          <a:noFill/>
          <a:ln>
            <a:noFill/>
          </a:ln>
        </p:spPr>
        <p:txBody>
          <a:bodyPr spcFirstLastPara="1" wrap="square" lIns="68575" tIns="34275" rIns="68575" bIns="34275" anchor="t" anchorCtr="0">
            <a:no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a:lnSpc>
                <a:spcPct val="90000"/>
              </a:lnSpc>
              <a:spcBef>
                <a:spcPts val="400"/>
              </a:spcBef>
              <a:spcAft>
                <a:spcPts val="0"/>
              </a:spcAft>
              <a:buClr>
                <a:schemeClr val="dk1"/>
              </a:buClr>
              <a:buSzPts val="1400"/>
              <a:buFont typeface="Courier New"/>
              <a:buChar char="o"/>
              <a:defRPr sz="14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4" name="Google Shape;104;p25"/>
          <p:cNvSpPr txBox="1">
            <a:spLocks noGrp="1"/>
          </p:cNvSpPr>
          <p:nvPr>
            <p:ph type="body" idx="3"/>
          </p:nvPr>
        </p:nvSpPr>
        <p:spPr>
          <a:xfrm>
            <a:off x="524290" y="1108214"/>
            <a:ext cx="8122800" cy="776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800"/>
              <a:buFont typeface="Arial"/>
              <a:buNone/>
              <a:defRPr sz="1800" b="0" i="0" u="none" strike="noStrike" cap="none">
                <a:solidFill>
                  <a:schemeClr val="dk1"/>
                </a:solidFill>
                <a:latin typeface="Inter Light"/>
                <a:ea typeface="Inter Light"/>
                <a:cs typeface="Inter Light"/>
                <a:sym typeface="Inter Light"/>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Inter Light"/>
                <a:ea typeface="Inter Light"/>
                <a:cs typeface="Inter Light"/>
                <a:sym typeface="Inter Light"/>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05"/>
        <p:cNvGrpSpPr/>
        <p:nvPr/>
      </p:nvGrpSpPr>
      <p:grpSpPr>
        <a:xfrm>
          <a:off x="0" y="0"/>
          <a:ext cx="0" cy="0"/>
          <a:chOff x="0" y="0"/>
          <a:chExt cx="0" cy="0"/>
        </a:xfrm>
      </p:grpSpPr>
      <p:sp>
        <p:nvSpPr>
          <p:cNvPr id="106" name="Google Shape;106;p26"/>
          <p:cNvSpPr txBox="1">
            <a:spLocks noGrp="1"/>
          </p:cNvSpPr>
          <p:nvPr>
            <p:ph type="ctrTitle"/>
          </p:nvPr>
        </p:nvSpPr>
        <p:spPr>
          <a:xfrm>
            <a:off x="524290" y="205668"/>
            <a:ext cx="6858000" cy="5100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000"/>
              <a:buFont typeface="Calibri"/>
              <a:buNone/>
              <a:defRPr sz="3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7" name="Google Shape;107;p26"/>
          <p:cNvSpPr txBox="1">
            <a:spLocks noGrp="1"/>
          </p:cNvSpPr>
          <p:nvPr>
            <p:ph type="subTitle" idx="1"/>
          </p:nvPr>
        </p:nvSpPr>
        <p:spPr>
          <a:xfrm>
            <a:off x="549137" y="646043"/>
            <a:ext cx="6858000" cy="4623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8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1pPr>
            <a:lvl2pPr marR="0" lvl="1" algn="ctr">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08" name="Google Shape;108;p26"/>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09" name="Google Shape;109;p26"/>
          <p:cNvSpPr txBox="1">
            <a:spLocks noGrp="1"/>
          </p:cNvSpPr>
          <p:nvPr>
            <p:ph type="body" idx="2"/>
          </p:nvPr>
        </p:nvSpPr>
        <p:spPr>
          <a:xfrm>
            <a:off x="524290" y="1717814"/>
            <a:ext cx="8122800" cy="2522700"/>
          </a:xfrm>
          <a:prstGeom prst="rect">
            <a:avLst/>
          </a:prstGeom>
          <a:noFill/>
          <a:ln>
            <a:noFill/>
          </a:ln>
        </p:spPr>
        <p:txBody>
          <a:bodyPr spcFirstLastPara="1" wrap="square" lIns="68575" tIns="34275" rIns="68575" bIns="34275" anchor="t" anchorCtr="0">
            <a:noAutofit/>
          </a:bodyPr>
          <a:lstStyle>
            <a:lvl1pPr marL="457200" marR="0" lvl="0" indent="-342900" algn="l">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a:lnSpc>
                <a:spcPct val="90000"/>
              </a:lnSpc>
              <a:spcBef>
                <a:spcPts val="400"/>
              </a:spcBef>
              <a:spcAft>
                <a:spcPts val="0"/>
              </a:spcAft>
              <a:buClr>
                <a:schemeClr val="dk1"/>
              </a:buClr>
              <a:buSzPts val="1400"/>
              <a:buFont typeface="Courier New"/>
              <a:buChar char="o"/>
              <a:defRPr sz="14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0" name="Google Shape;110;p26"/>
          <p:cNvSpPr txBox="1">
            <a:spLocks noGrp="1"/>
          </p:cNvSpPr>
          <p:nvPr>
            <p:ph type="body" idx="3"/>
          </p:nvPr>
        </p:nvSpPr>
        <p:spPr>
          <a:xfrm>
            <a:off x="524290" y="1108214"/>
            <a:ext cx="8122800" cy="776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228600" algn="l">
              <a:lnSpc>
                <a:spcPct val="90000"/>
              </a:lnSpc>
              <a:spcBef>
                <a:spcPts val="400"/>
              </a:spcBef>
              <a:spcAft>
                <a:spcPts val="0"/>
              </a:spcAft>
              <a:buClr>
                <a:schemeClr val="dk1"/>
              </a:buClr>
              <a:buSzPts val="1800"/>
              <a:buFont typeface="Arial"/>
              <a:buNone/>
              <a:defRPr sz="1800" b="0" i="0" u="none" strike="noStrike" cap="none">
                <a:solidFill>
                  <a:schemeClr val="dk1"/>
                </a:solidFill>
                <a:latin typeface="Inter Light"/>
                <a:ea typeface="Inter Light"/>
                <a:cs typeface="Inter Light"/>
                <a:sym typeface="Inter Light"/>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Inter Light"/>
                <a:ea typeface="Inter Light"/>
                <a:cs typeface="Inter Light"/>
                <a:sym typeface="Inter Light"/>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Inter Light"/>
                <a:ea typeface="Inter Light"/>
                <a:cs typeface="Inter Light"/>
                <a:sym typeface="Inter Light"/>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1"/>
        <p:cNvGrpSpPr/>
        <p:nvPr/>
      </p:nvGrpSpPr>
      <p:grpSpPr>
        <a:xfrm>
          <a:off x="0" y="0"/>
          <a:ext cx="0" cy="0"/>
          <a:chOff x="0" y="0"/>
          <a:chExt cx="0" cy="0"/>
        </a:xfrm>
      </p:grpSpPr>
      <p:sp>
        <p:nvSpPr>
          <p:cNvPr id="112" name="Google Shape;112;p27"/>
          <p:cNvSpPr txBox="1">
            <a:spLocks noGrp="1"/>
          </p:cNvSpPr>
          <p:nvPr>
            <p:ph type="title"/>
          </p:nvPr>
        </p:nvSpPr>
        <p:spPr>
          <a:xfrm>
            <a:off x="516835" y="407504"/>
            <a:ext cx="7998600" cy="6204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13" name="Google Shape;113;p2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4" name="Google Shape;114;p2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5" name="Google Shape;115;p27"/>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116"/>
        <p:cNvGrpSpPr/>
        <p:nvPr/>
      </p:nvGrpSpPr>
      <p:grpSpPr>
        <a:xfrm>
          <a:off x="0" y="0"/>
          <a:ext cx="0" cy="0"/>
          <a:chOff x="0" y="0"/>
          <a:chExt cx="0" cy="0"/>
        </a:xfrm>
      </p:grpSpPr>
      <p:sp>
        <p:nvSpPr>
          <p:cNvPr id="117" name="Google Shape;117;p28"/>
          <p:cNvSpPr txBox="1">
            <a:spLocks noGrp="1"/>
          </p:cNvSpPr>
          <p:nvPr>
            <p:ph type="title"/>
          </p:nvPr>
        </p:nvSpPr>
        <p:spPr>
          <a:xfrm>
            <a:off x="516835" y="407504"/>
            <a:ext cx="7998600" cy="6204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18" name="Google Shape;118;p2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9" name="Google Shape;119;p2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0" name="Google Shape;120;p28"/>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
        <p:cNvGrpSpPr/>
        <p:nvPr/>
      </p:nvGrpSpPr>
      <p:grpSpPr>
        <a:xfrm>
          <a:off x="0" y="0"/>
          <a:ext cx="0" cy="0"/>
          <a:chOff x="0" y="0"/>
          <a:chExt cx="0" cy="0"/>
        </a:xfrm>
      </p:grpSpPr>
      <p:sp>
        <p:nvSpPr>
          <p:cNvPr id="122" name="Google Shape;122;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1pPr>
            <a:lvl2pPr marR="0" lvl="1"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23" name="Google Shape;123;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1pPr>
            <a:lvl2pPr marR="0" lvl="1"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Clr>
                <a:schemeClr val="dk1"/>
              </a:buClr>
              <a:buSzPts val="1100"/>
              <a:buFont typeface="Calibri"/>
              <a:buNone/>
              <a:defRPr sz="1400" b="0" i="0" u="none" strike="noStrike" cap="none">
                <a:solidFill>
                  <a:schemeClr val="dk1"/>
                </a:solidFill>
                <a:latin typeface="Calibri"/>
                <a:ea typeface="Calibri"/>
                <a:cs typeface="Calibri"/>
                <a:sym typeface="Calibri"/>
              </a:defRPr>
            </a:lvl9pPr>
          </a:lstStyle>
          <a:p>
            <a:endParaRPr/>
          </a:p>
        </p:txBody>
      </p:sp>
      <p:sp>
        <p:nvSpPr>
          <p:cNvPr id="124" name="Google Shape;124;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1pPr>
            <a:lvl2pPr marL="0" marR="0" lvl="1"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2pPr>
            <a:lvl3pPr marL="0" marR="0" lvl="2"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3pPr>
            <a:lvl4pPr marL="0" marR="0" lvl="3"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4pPr>
            <a:lvl5pPr marL="0" marR="0" lvl="4"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5pPr>
            <a:lvl6pPr marL="0" marR="0" lvl="5"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6pPr>
            <a:lvl7pPr marL="0" marR="0" lvl="6"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7pPr>
            <a:lvl8pPr marL="0" marR="0" lvl="7"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8pPr>
            <a:lvl9pPr marL="0" marR="0" lvl="8" indent="0" algn="r">
              <a:spcBef>
                <a:spcPts val="0"/>
              </a:spcBef>
              <a:spcAft>
                <a:spcPts val="0"/>
              </a:spcAft>
              <a:buClr>
                <a:srgbClr val="414A58"/>
              </a:buClr>
              <a:buSzPts val="800"/>
              <a:buFont typeface="Calibri"/>
              <a:buNone/>
              <a:defRPr sz="800" b="0" i="0" u="none" strike="noStrike" cap="none">
                <a:solidFill>
                  <a:srgbClr val="414A5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3"/>
        <p:cNvGrpSpPr/>
        <p:nvPr/>
      </p:nvGrpSpPr>
      <p:grpSpPr>
        <a:xfrm>
          <a:off x="0" y="0"/>
          <a:ext cx="0" cy="0"/>
          <a:chOff x="0" y="0"/>
          <a:chExt cx="0" cy="0"/>
        </a:xfrm>
      </p:grpSpPr>
      <p:sp>
        <p:nvSpPr>
          <p:cNvPr id="64" name="Google Shape;64;p16"/>
          <p:cNvSpPr/>
          <p:nvPr/>
        </p:nvSpPr>
        <p:spPr>
          <a:xfrm rot="10800000" flipH="1">
            <a:off x="592810" y="968872"/>
            <a:ext cx="7958400" cy="34200"/>
          </a:xfrm>
          <a:prstGeom prst="rect">
            <a:avLst/>
          </a:prstGeom>
          <a:solidFill>
            <a:srgbClr val="A7CE6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65" name="Google Shape;65;p16"/>
          <p:cNvSpPr txBox="1">
            <a:spLocks noGrp="1"/>
          </p:cNvSpPr>
          <p:nvPr>
            <p:ph type="sldNum" idx="12"/>
          </p:nvPr>
        </p:nvSpPr>
        <p:spPr>
          <a:xfrm>
            <a:off x="6457949" y="4767263"/>
            <a:ext cx="25419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800" b="0" i="0" u="none" strike="noStrike" cap="none">
                <a:solidFill>
                  <a:srgbClr val="414A58"/>
                </a:solidFill>
                <a:latin typeface="Calibri"/>
                <a:ea typeface="Calibri"/>
                <a:cs typeface="Calibri"/>
                <a:sym typeface="Calibri"/>
              </a:defRPr>
            </a:lvl1pPr>
            <a:lvl2pPr marL="0" marR="0" lvl="1" indent="0" algn="r">
              <a:spcBef>
                <a:spcPts val="0"/>
              </a:spcBef>
              <a:buNone/>
              <a:defRPr sz="800" b="0" i="0" u="none" strike="noStrike" cap="none">
                <a:solidFill>
                  <a:srgbClr val="414A58"/>
                </a:solidFill>
                <a:latin typeface="Calibri"/>
                <a:ea typeface="Calibri"/>
                <a:cs typeface="Calibri"/>
                <a:sym typeface="Calibri"/>
              </a:defRPr>
            </a:lvl2pPr>
            <a:lvl3pPr marL="0" marR="0" lvl="2" indent="0" algn="r">
              <a:spcBef>
                <a:spcPts val="0"/>
              </a:spcBef>
              <a:buNone/>
              <a:defRPr sz="800" b="0" i="0" u="none" strike="noStrike" cap="none">
                <a:solidFill>
                  <a:srgbClr val="414A58"/>
                </a:solidFill>
                <a:latin typeface="Calibri"/>
                <a:ea typeface="Calibri"/>
                <a:cs typeface="Calibri"/>
                <a:sym typeface="Calibri"/>
              </a:defRPr>
            </a:lvl3pPr>
            <a:lvl4pPr marL="0" marR="0" lvl="3" indent="0" algn="r">
              <a:spcBef>
                <a:spcPts val="0"/>
              </a:spcBef>
              <a:buNone/>
              <a:defRPr sz="800" b="0" i="0" u="none" strike="noStrike" cap="none">
                <a:solidFill>
                  <a:srgbClr val="414A58"/>
                </a:solidFill>
                <a:latin typeface="Calibri"/>
                <a:ea typeface="Calibri"/>
                <a:cs typeface="Calibri"/>
                <a:sym typeface="Calibri"/>
              </a:defRPr>
            </a:lvl4pPr>
            <a:lvl5pPr marL="0" marR="0" lvl="4" indent="0" algn="r">
              <a:spcBef>
                <a:spcPts val="0"/>
              </a:spcBef>
              <a:buNone/>
              <a:defRPr sz="800" b="0" i="0" u="none" strike="noStrike" cap="none">
                <a:solidFill>
                  <a:srgbClr val="414A58"/>
                </a:solidFill>
                <a:latin typeface="Calibri"/>
                <a:ea typeface="Calibri"/>
                <a:cs typeface="Calibri"/>
                <a:sym typeface="Calibri"/>
              </a:defRPr>
            </a:lvl5pPr>
            <a:lvl6pPr marL="0" marR="0" lvl="5" indent="0" algn="r">
              <a:spcBef>
                <a:spcPts val="0"/>
              </a:spcBef>
              <a:buNone/>
              <a:defRPr sz="800" b="0" i="0" u="none" strike="noStrike" cap="none">
                <a:solidFill>
                  <a:srgbClr val="414A58"/>
                </a:solidFill>
                <a:latin typeface="Calibri"/>
                <a:ea typeface="Calibri"/>
                <a:cs typeface="Calibri"/>
                <a:sym typeface="Calibri"/>
              </a:defRPr>
            </a:lvl6pPr>
            <a:lvl7pPr marL="0" marR="0" lvl="6" indent="0" algn="r">
              <a:spcBef>
                <a:spcPts val="0"/>
              </a:spcBef>
              <a:buNone/>
              <a:defRPr sz="800" b="0" i="0" u="none" strike="noStrike" cap="none">
                <a:solidFill>
                  <a:srgbClr val="414A58"/>
                </a:solidFill>
                <a:latin typeface="Calibri"/>
                <a:ea typeface="Calibri"/>
                <a:cs typeface="Calibri"/>
                <a:sym typeface="Calibri"/>
              </a:defRPr>
            </a:lvl7pPr>
            <a:lvl8pPr marL="0" marR="0" lvl="7" indent="0" algn="r">
              <a:spcBef>
                <a:spcPts val="0"/>
              </a:spcBef>
              <a:buNone/>
              <a:defRPr sz="800" b="0" i="0" u="none" strike="noStrike" cap="none">
                <a:solidFill>
                  <a:srgbClr val="414A58"/>
                </a:solidFill>
                <a:latin typeface="Calibri"/>
                <a:ea typeface="Calibri"/>
                <a:cs typeface="Calibri"/>
                <a:sym typeface="Calibri"/>
              </a:defRPr>
            </a:lvl8pPr>
            <a:lvl9pPr marL="0" marR="0" lvl="8" indent="0" algn="r">
              <a:spcBef>
                <a:spcPts val="0"/>
              </a:spcBef>
              <a:buNone/>
              <a:defRPr sz="800" b="0" i="0" u="none" strike="noStrike" cap="none">
                <a:solidFill>
                  <a:srgbClr val="414A5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66" name="Google Shape;66;p16"/>
          <p:cNvPicPr preferRelativeResize="0"/>
          <p:nvPr/>
        </p:nvPicPr>
        <p:blipFill rotWithShape="1">
          <a:blip r:embed="rId15">
            <a:alphaModFix/>
          </a:blip>
          <a:srcRect/>
          <a:stretch/>
        </p:blipFill>
        <p:spPr>
          <a:xfrm>
            <a:off x="7431985" y="243389"/>
            <a:ext cx="1089447" cy="55607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30"/>
          <p:cNvPicPr preferRelativeResize="0"/>
          <p:nvPr/>
        </p:nvPicPr>
        <p:blipFill rotWithShape="1">
          <a:blip r:embed="rId3">
            <a:alphaModFix/>
          </a:blip>
          <a:srcRect l="30" r="30"/>
          <a:stretch/>
        </p:blipFill>
        <p:spPr>
          <a:xfrm>
            <a:off x="0" y="0"/>
            <a:ext cx="6968219" cy="5143500"/>
          </a:xfrm>
          <a:prstGeom prst="rect">
            <a:avLst/>
          </a:prstGeom>
          <a:noFill/>
          <a:ln>
            <a:noFill/>
          </a:ln>
        </p:spPr>
      </p:pic>
      <p:sp>
        <p:nvSpPr>
          <p:cNvPr id="130" name="Google Shape;130;p30"/>
          <p:cNvSpPr txBox="1">
            <a:spLocks noGrp="1"/>
          </p:cNvSpPr>
          <p:nvPr>
            <p:ph type="body" idx="1"/>
          </p:nvPr>
        </p:nvSpPr>
        <p:spPr>
          <a:xfrm>
            <a:off x="531056" y="1657790"/>
            <a:ext cx="4555525" cy="994171"/>
          </a:xfrm>
          <a:prstGeom prst="rect">
            <a:avLst/>
          </a:prstGeom>
          <a:noFill/>
          <a:ln>
            <a:noFill/>
          </a:ln>
        </p:spPr>
        <p:txBody>
          <a:bodyPr spcFirstLastPara="1" wrap="square" lIns="68575" tIns="34275" rIns="68575" bIns="34275" anchor="t" anchorCtr="0">
            <a:normAutofit fontScale="70000" lnSpcReduction="20000"/>
          </a:bodyPr>
          <a:lstStyle/>
          <a:p>
            <a:pPr marL="0" lvl="0" indent="0" algn="l" rtl="0">
              <a:lnSpc>
                <a:spcPct val="90000"/>
              </a:lnSpc>
              <a:spcBef>
                <a:spcPts val="800"/>
              </a:spcBef>
              <a:spcAft>
                <a:spcPts val="1200"/>
              </a:spcAft>
              <a:buClr>
                <a:srgbClr val="414A58"/>
              </a:buClr>
              <a:buSzPct val="100000"/>
              <a:buFont typeface="Calibri"/>
              <a:buNone/>
            </a:pPr>
            <a:r>
              <a:rPr lang="en" dirty="0">
                <a:solidFill>
                  <a:srgbClr val="414A58"/>
                </a:solidFill>
              </a:rPr>
              <a:t>Monetary Tug-of-War: Limited vs. Ample Control</a:t>
            </a:r>
            <a:endParaRPr dirty="0">
              <a:solidFill>
                <a:srgbClr val="414A58"/>
              </a:solidFill>
              <a:latin typeface="Calibri"/>
              <a:ea typeface="Calibri"/>
              <a:cs typeface="Calibri"/>
              <a:sym typeface="Calibri"/>
            </a:endParaRPr>
          </a:p>
        </p:txBody>
      </p:sp>
      <p:pic>
        <p:nvPicPr>
          <p:cNvPr id="131" name="Google Shape;131;p30"/>
          <p:cNvPicPr preferRelativeResize="0"/>
          <p:nvPr/>
        </p:nvPicPr>
        <p:blipFill rotWithShape="1">
          <a:blip r:embed="rId4">
            <a:alphaModFix/>
          </a:blip>
          <a:srcRect/>
          <a:stretch/>
        </p:blipFill>
        <p:spPr>
          <a:xfrm>
            <a:off x="531056" y="3645029"/>
            <a:ext cx="1947765" cy="994172"/>
          </a:xfrm>
          <a:prstGeom prst="rect">
            <a:avLst/>
          </a:prstGeom>
          <a:noFill/>
          <a:ln>
            <a:noFill/>
          </a:ln>
        </p:spPr>
      </p:pic>
      <p:pic>
        <p:nvPicPr>
          <p:cNvPr id="132" name="Google Shape;132;p30"/>
          <p:cNvPicPr preferRelativeResize="0"/>
          <p:nvPr/>
        </p:nvPicPr>
        <p:blipFill>
          <a:blip r:embed="rId5">
            <a:alphaModFix/>
          </a:blip>
          <a:stretch>
            <a:fillRect/>
          </a:stretch>
        </p:blipFill>
        <p:spPr>
          <a:xfrm>
            <a:off x="4756583" y="863764"/>
            <a:ext cx="4209387" cy="293470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6"/>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chemeClr val="dk1"/>
              </a:buClr>
              <a:buSzPts val="1100"/>
              <a:buFont typeface="Arial"/>
              <a:buNone/>
            </a:pPr>
            <a:endParaRPr sz="3300" b="0" i="0" u="none" strike="noStrike" cap="none">
              <a:solidFill>
                <a:srgbClr val="414A58"/>
              </a:solidFill>
              <a:latin typeface="Calibri"/>
              <a:ea typeface="Calibri"/>
              <a:cs typeface="Calibri"/>
              <a:sym typeface="Calibri"/>
            </a:endParaRPr>
          </a:p>
        </p:txBody>
      </p:sp>
      <p:sp>
        <p:nvSpPr>
          <p:cNvPr id="178" name="Google Shape;178;p36"/>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79" name="Google Shape;179;p36"/>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180" name="Google Shape;180;p36"/>
          <p:cNvSpPr txBox="1"/>
          <p:nvPr/>
        </p:nvSpPr>
        <p:spPr>
          <a:xfrm>
            <a:off x="1423275" y="2071500"/>
            <a:ext cx="6717000" cy="90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3600">
                <a:solidFill>
                  <a:schemeClr val="dk1"/>
                </a:solidFill>
              </a:rPr>
              <a:t>Limited Monetary Policy</a:t>
            </a:r>
            <a:endParaRPr sz="3300">
              <a:solidFill>
                <a:srgbClr val="414A58"/>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7"/>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b="1">
                <a:solidFill>
                  <a:schemeClr val="dk1"/>
                </a:solidFill>
              </a:rPr>
              <a:t>Limited Reserves</a:t>
            </a:r>
            <a:endParaRPr sz="3300" b="0" i="0" u="none" strike="noStrike" cap="none">
              <a:solidFill>
                <a:srgbClr val="414A58"/>
              </a:solidFill>
              <a:latin typeface="Calibri"/>
              <a:ea typeface="Calibri"/>
              <a:cs typeface="Calibri"/>
              <a:sym typeface="Calibri"/>
            </a:endParaRPr>
          </a:p>
        </p:txBody>
      </p:sp>
      <p:sp>
        <p:nvSpPr>
          <p:cNvPr id="186" name="Google Shape;186;p37"/>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87" name="Google Shape;187;p37"/>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a:t>
            </a:fld>
            <a:endParaRPr/>
          </a:p>
        </p:txBody>
      </p:sp>
      <p:pic>
        <p:nvPicPr>
          <p:cNvPr id="188" name="Google Shape;188;p37"/>
          <p:cNvPicPr preferRelativeResize="0"/>
          <p:nvPr/>
        </p:nvPicPr>
        <p:blipFill>
          <a:blip r:embed="rId3">
            <a:alphaModFix/>
          </a:blip>
          <a:stretch>
            <a:fillRect/>
          </a:stretch>
        </p:blipFill>
        <p:spPr>
          <a:xfrm>
            <a:off x="460500" y="1258675"/>
            <a:ext cx="4448384" cy="3263400"/>
          </a:xfrm>
          <a:prstGeom prst="rect">
            <a:avLst/>
          </a:prstGeom>
          <a:noFill/>
          <a:ln>
            <a:noFill/>
          </a:ln>
        </p:spPr>
      </p:pic>
      <p:sp>
        <p:nvSpPr>
          <p:cNvPr id="189" name="Google Shape;189;p37"/>
          <p:cNvSpPr/>
          <p:nvPr/>
        </p:nvSpPr>
        <p:spPr>
          <a:xfrm>
            <a:off x="2964700" y="1939775"/>
            <a:ext cx="2197200" cy="572700"/>
          </a:xfrm>
          <a:prstGeom prst="left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0" name="Google Shape;190;p37"/>
          <p:cNvSpPr txBox="1"/>
          <p:nvPr/>
        </p:nvSpPr>
        <p:spPr>
          <a:xfrm>
            <a:off x="5674300" y="1566525"/>
            <a:ext cx="3226500" cy="314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800" dirty="0">
                <a:solidFill>
                  <a:schemeClr val="dk1"/>
                </a:solidFill>
              </a:rPr>
              <a:t>Before the Great Recession of 2008, the Fed’s policy focused on moving S</a:t>
            </a:r>
            <a:r>
              <a:rPr lang="en" sz="1800" baseline="-25000" dirty="0">
                <a:solidFill>
                  <a:schemeClr val="dk1"/>
                </a:solidFill>
              </a:rPr>
              <a:t>m</a:t>
            </a:r>
            <a:r>
              <a:rPr lang="en" sz="1800" dirty="0">
                <a:solidFill>
                  <a:schemeClr val="dk1"/>
                </a:solidFill>
              </a:rPr>
              <a:t> to influence monetary policy.  The tools used were discount rate, required reserve ratio, and OMO.</a:t>
            </a:r>
            <a:r>
              <a:rPr lang="en" sz="1800" dirty="0">
                <a:solidFill>
                  <a:srgbClr val="595959"/>
                </a:solidFill>
              </a:rPr>
              <a:t>  </a:t>
            </a:r>
          </a:p>
          <a:p>
            <a:pPr marL="0" lvl="0" indent="0" algn="l" rtl="0">
              <a:spcBef>
                <a:spcPts val="0"/>
              </a:spcBef>
              <a:spcAft>
                <a:spcPts val="0"/>
              </a:spcAft>
              <a:buClr>
                <a:schemeClr val="dk1"/>
              </a:buClr>
              <a:buSzPts val="1100"/>
              <a:buFont typeface="Arial"/>
              <a:buNone/>
            </a:pPr>
            <a:endParaRPr lang="en" sz="1800" b="1" dirty="0">
              <a:solidFill>
                <a:srgbClr val="595959"/>
              </a:solidFill>
            </a:endParaRPr>
          </a:p>
          <a:p>
            <a:pPr marL="0" lvl="0" indent="0" algn="l" rtl="0">
              <a:spcBef>
                <a:spcPts val="0"/>
              </a:spcBef>
              <a:spcAft>
                <a:spcPts val="0"/>
              </a:spcAft>
              <a:buClr>
                <a:schemeClr val="dk1"/>
              </a:buClr>
              <a:buSzPts val="1100"/>
              <a:buFont typeface="Arial"/>
              <a:buNone/>
            </a:pPr>
            <a:r>
              <a:rPr lang="en" sz="1800" b="1" dirty="0">
                <a:solidFill>
                  <a:srgbClr val="FF0000"/>
                </a:solidFill>
              </a:rPr>
              <a:t>OMO and RRR ARE NOT CALLED ADMINISTERED RATES!</a:t>
            </a:r>
            <a:endParaRPr sz="1800" b="1" dirty="0">
              <a:solidFill>
                <a:srgbClr val="FF0000"/>
              </a:solidFill>
            </a:endParaRPr>
          </a:p>
          <a:p>
            <a:pPr marL="0" lvl="0" indent="0" algn="l" rtl="0">
              <a:spcBef>
                <a:spcPts val="0"/>
              </a:spcBef>
              <a:spcAft>
                <a:spcPts val="0"/>
              </a:spcAft>
              <a:buNone/>
            </a:pPr>
            <a:endParaRPr dirty="0"/>
          </a:p>
        </p:txBody>
      </p:sp>
      <p:sp>
        <p:nvSpPr>
          <p:cNvPr id="2" name="Rectangle 1">
            <a:extLst>
              <a:ext uri="{FF2B5EF4-FFF2-40B4-BE49-F238E27FC236}">
                <a16:creationId xmlns:a16="http://schemas.microsoft.com/office/drawing/2014/main" id="{CE8CD7F6-5716-E224-0840-96BF20E412E4}"/>
              </a:ext>
            </a:extLst>
          </p:cNvPr>
          <p:cNvSpPr/>
          <p:nvPr/>
        </p:nvSpPr>
        <p:spPr>
          <a:xfrm>
            <a:off x="2085474" y="4203031"/>
            <a:ext cx="521368" cy="3431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AD88368-A0B4-14FC-4641-ED3F2A03C810}"/>
              </a:ext>
            </a:extLst>
          </p:cNvPr>
          <p:cNvSpPr txBox="1"/>
          <p:nvPr/>
        </p:nvSpPr>
        <p:spPr>
          <a:xfrm>
            <a:off x="3372258" y="4199027"/>
            <a:ext cx="1431802" cy="461665"/>
          </a:xfrm>
          <a:prstGeom prst="rect">
            <a:avLst/>
          </a:prstGeom>
          <a:solidFill>
            <a:schemeClr val="bg1"/>
          </a:solidFill>
        </p:spPr>
        <p:txBody>
          <a:bodyPr wrap="none" rtlCol="0">
            <a:spAutoFit/>
          </a:bodyPr>
          <a:lstStyle/>
          <a:p>
            <a:r>
              <a:rPr lang="en-US" sz="1200" dirty="0"/>
              <a:t>Quantity of Money</a:t>
            </a:r>
          </a:p>
          <a:p>
            <a:r>
              <a:rPr lang="en-US" sz="120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8"/>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414A58"/>
              </a:buClr>
              <a:buSzPts val="3300"/>
              <a:buFont typeface="Calibri"/>
              <a:buNone/>
            </a:pPr>
            <a:r>
              <a:rPr lang="en" sz="3300">
                <a:solidFill>
                  <a:srgbClr val="414A58"/>
                </a:solidFill>
                <a:latin typeface="Calibri"/>
                <a:ea typeface="Calibri"/>
                <a:cs typeface="Calibri"/>
                <a:sym typeface="Calibri"/>
              </a:rPr>
              <a:t>Limited Monetary Policy</a:t>
            </a:r>
            <a:endParaRPr sz="3300" b="0" i="0" u="none" strike="noStrike" cap="none">
              <a:solidFill>
                <a:srgbClr val="414A58"/>
              </a:solidFill>
              <a:latin typeface="Calibri"/>
              <a:ea typeface="Calibri"/>
              <a:cs typeface="Calibri"/>
              <a:sym typeface="Calibri"/>
            </a:endParaRPr>
          </a:p>
        </p:txBody>
      </p:sp>
      <p:sp>
        <p:nvSpPr>
          <p:cNvPr id="196" name="Google Shape;196;p38"/>
          <p:cNvSpPr txBox="1"/>
          <p:nvPr/>
        </p:nvSpPr>
        <p:spPr>
          <a:xfrm>
            <a:off x="529667" y="1032341"/>
            <a:ext cx="83226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700" b="1" dirty="0">
                <a:solidFill>
                  <a:schemeClr val="dk1"/>
                </a:solidFill>
              </a:rPr>
              <a:t>Definition:</a:t>
            </a:r>
            <a:br>
              <a:rPr lang="en" sz="1700" b="1" dirty="0">
                <a:solidFill>
                  <a:schemeClr val="dk1"/>
                </a:solidFill>
              </a:rPr>
            </a:br>
            <a:r>
              <a:rPr lang="en" sz="1700" dirty="0">
                <a:solidFill>
                  <a:schemeClr val="dk1"/>
                </a:solidFill>
              </a:rPr>
              <a:t> Limited Monetary Policy refers to a constrained approach by a central bank (such as the Federal Reserve) in influencing the economy through money supply and interest rates.</a:t>
            </a:r>
            <a:endParaRPr sz="17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700" b="1" dirty="0">
                <a:solidFill>
                  <a:schemeClr val="dk1"/>
                </a:solidFill>
              </a:rPr>
              <a:t>Purpose:</a:t>
            </a:r>
            <a:endParaRPr sz="1700" b="1" dirty="0">
              <a:solidFill>
                <a:schemeClr val="dk1"/>
              </a:solidFill>
            </a:endParaRPr>
          </a:p>
          <a:p>
            <a:pPr marL="457200" lvl="0" indent="-336550" algn="l" rtl="0">
              <a:lnSpc>
                <a:spcPct val="115000"/>
              </a:lnSpc>
              <a:spcBef>
                <a:spcPts val="1200"/>
              </a:spcBef>
              <a:spcAft>
                <a:spcPts val="0"/>
              </a:spcAft>
              <a:buClr>
                <a:schemeClr val="dk1"/>
              </a:buClr>
              <a:buSzPts val="1700"/>
              <a:buChar char="●"/>
            </a:pPr>
            <a:r>
              <a:rPr lang="en" sz="1700" dirty="0">
                <a:solidFill>
                  <a:schemeClr val="dk1"/>
                </a:solidFill>
              </a:rPr>
              <a:t>Control inflation</a:t>
            </a:r>
            <a:br>
              <a:rPr lang="en" sz="1700" dirty="0">
                <a:solidFill>
                  <a:schemeClr val="dk1"/>
                </a:solidFill>
              </a:rPr>
            </a:br>
            <a:endParaRPr sz="1700" dirty="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dirty="0">
                <a:solidFill>
                  <a:schemeClr val="dk1"/>
                </a:solidFill>
              </a:rPr>
              <a:t>Stabilize the currency</a:t>
            </a:r>
            <a:br>
              <a:rPr lang="en" sz="1700" dirty="0">
                <a:solidFill>
                  <a:schemeClr val="dk1"/>
                </a:solidFill>
              </a:rPr>
            </a:br>
            <a:endParaRPr sz="1700" dirty="0">
              <a:solidFill>
                <a:schemeClr val="dk1"/>
              </a:solidFill>
            </a:endParaRPr>
          </a:p>
          <a:p>
            <a:pPr marL="457200" lvl="0" indent="-336550" algn="l" rtl="0">
              <a:lnSpc>
                <a:spcPct val="115000"/>
              </a:lnSpc>
              <a:spcBef>
                <a:spcPts val="0"/>
              </a:spcBef>
              <a:spcAft>
                <a:spcPts val="0"/>
              </a:spcAft>
              <a:buClr>
                <a:schemeClr val="dk1"/>
              </a:buClr>
              <a:buSzPts val="1700"/>
              <a:buChar char="●"/>
            </a:pPr>
            <a:r>
              <a:rPr lang="en" sz="1700" dirty="0">
                <a:solidFill>
                  <a:schemeClr val="dk1"/>
                </a:solidFill>
              </a:rPr>
              <a:t>Encourage sustainable economic growth</a:t>
            </a:r>
            <a:endParaRPr sz="1700" dirty="0">
              <a:solidFill>
                <a:schemeClr val="dk1"/>
              </a:solidFill>
            </a:endParaRPr>
          </a:p>
          <a:p>
            <a:pPr marL="0" marR="0" lvl="0" indent="0" algn="l" rtl="0">
              <a:lnSpc>
                <a:spcPct val="90000"/>
              </a:lnSpc>
              <a:spcBef>
                <a:spcPts val="1200"/>
              </a:spcBef>
              <a:spcAft>
                <a:spcPts val="0"/>
              </a:spcAft>
              <a:buClr>
                <a:schemeClr val="dk1"/>
              </a:buClr>
              <a:buSzPts val="2000"/>
              <a:buFont typeface="Arial"/>
              <a:buNone/>
            </a:pPr>
            <a:endParaRPr sz="2000" i="1" dirty="0">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dirty="0">
              <a:solidFill>
                <a:schemeClr val="dk1"/>
              </a:solidFill>
              <a:latin typeface="Calibri"/>
              <a:ea typeface="Calibri"/>
              <a:cs typeface="Calibri"/>
              <a:sym typeface="Calibri"/>
            </a:endParaRPr>
          </a:p>
        </p:txBody>
      </p:sp>
      <p:sp>
        <p:nvSpPr>
          <p:cNvPr id="197" name="Google Shape;197;p38"/>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9"/>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990"/>
              <a:buFont typeface="Arial"/>
              <a:buNone/>
            </a:pPr>
            <a:r>
              <a:rPr lang="en" sz="3020">
                <a:solidFill>
                  <a:schemeClr val="dk1"/>
                </a:solidFill>
              </a:rPr>
              <a:t>Key Tools</a:t>
            </a:r>
            <a:endParaRPr sz="3300" b="0" i="0" u="none" strike="noStrike" cap="none">
              <a:solidFill>
                <a:srgbClr val="414A58"/>
              </a:solidFill>
              <a:latin typeface="Calibri"/>
              <a:ea typeface="Calibri"/>
              <a:cs typeface="Calibri"/>
              <a:sym typeface="Calibri"/>
            </a:endParaRPr>
          </a:p>
        </p:txBody>
      </p:sp>
      <p:sp>
        <p:nvSpPr>
          <p:cNvPr id="203" name="Google Shape;203;p39"/>
          <p:cNvSpPr txBox="1"/>
          <p:nvPr/>
        </p:nvSpPr>
        <p:spPr>
          <a:xfrm>
            <a:off x="465933" y="1056404"/>
            <a:ext cx="75270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900" b="1" dirty="0">
                <a:solidFill>
                  <a:schemeClr val="dk1"/>
                </a:solidFill>
              </a:rPr>
              <a:t>Open Market Operations (OMO) - </a:t>
            </a:r>
            <a:r>
              <a:rPr lang="en" sz="1900" dirty="0">
                <a:solidFill>
                  <a:schemeClr val="dk1"/>
                </a:solidFill>
              </a:rPr>
              <a:t>The buying and selling of government securities in the open market to regulate the money supply.</a:t>
            </a:r>
            <a:br>
              <a:rPr lang="en" sz="1900" dirty="0">
                <a:solidFill>
                  <a:schemeClr val="dk1"/>
                </a:solidFill>
              </a:rPr>
            </a:br>
            <a:endParaRPr sz="19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900" b="1" dirty="0">
                <a:solidFill>
                  <a:schemeClr val="dk1"/>
                </a:solidFill>
              </a:rPr>
              <a:t>Discount Rate - </a:t>
            </a:r>
            <a:r>
              <a:rPr lang="en" sz="1900" dirty="0">
                <a:solidFill>
                  <a:schemeClr val="dk1"/>
                </a:solidFill>
              </a:rPr>
              <a:t>The interest rate charged by central banks on loans to commercial banks.</a:t>
            </a:r>
            <a:br>
              <a:rPr lang="en" sz="1900" dirty="0">
                <a:solidFill>
                  <a:schemeClr val="dk1"/>
                </a:solidFill>
              </a:rPr>
            </a:br>
            <a:endParaRPr sz="19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900" b="1" dirty="0">
                <a:solidFill>
                  <a:schemeClr val="dk1"/>
                </a:solidFill>
              </a:rPr>
              <a:t>Reserve Requirements - </a:t>
            </a:r>
            <a:r>
              <a:rPr lang="en" sz="1900" dirty="0">
                <a:solidFill>
                  <a:schemeClr val="dk1"/>
                </a:solidFill>
              </a:rPr>
              <a:t>The minimum fraction of customer deposits that banks must hold as reserves.</a:t>
            </a:r>
            <a:endParaRPr sz="1900" dirty="0">
              <a:solidFill>
                <a:schemeClr val="dk1"/>
              </a:solidFill>
            </a:endParaRPr>
          </a:p>
          <a:p>
            <a:pPr marL="0" marR="0" lvl="0" indent="0" algn="l" rtl="0">
              <a:lnSpc>
                <a:spcPct val="90000"/>
              </a:lnSpc>
              <a:spcBef>
                <a:spcPts val="1200"/>
              </a:spcBef>
              <a:spcAft>
                <a:spcPts val="0"/>
              </a:spcAft>
              <a:buClr>
                <a:schemeClr val="dk1"/>
              </a:buClr>
              <a:buSzPts val="2000"/>
              <a:buFont typeface="Arial"/>
              <a:buNone/>
            </a:pPr>
            <a:endParaRPr sz="2000" dirty="0">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dirty="0">
              <a:solidFill>
                <a:schemeClr val="dk1"/>
              </a:solidFill>
              <a:latin typeface="Calibri"/>
              <a:ea typeface="Calibri"/>
              <a:cs typeface="Calibri"/>
              <a:sym typeface="Calibri"/>
            </a:endParaRPr>
          </a:p>
        </p:txBody>
      </p:sp>
      <p:sp>
        <p:nvSpPr>
          <p:cNvPr id="204" name="Google Shape;204;p39"/>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40"/>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What to do to fight inflation or recession</a:t>
            </a:r>
            <a:endParaRPr sz="3300" b="0" i="0" u="none" strike="noStrike" cap="none">
              <a:solidFill>
                <a:srgbClr val="414A58"/>
              </a:solidFill>
              <a:latin typeface="Calibri"/>
              <a:ea typeface="Calibri"/>
              <a:cs typeface="Calibri"/>
              <a:sym typeface="Calibri"/>
            </a:endParaRPr>
          </a:p>
        </p:txBody>
      </p:sp>
      <p:sp>
        <p:nvSpPr>
          <p:cNvPr id="210" name="Google Shape;210;p40"/>
          <p:cNvSpPr txBox="1"/>
          <p:nvPr/>
        </p:nvSpPr>
        <p:spPr>
          <a:xfrm>
            <a:off x="578222" y="1369225"/>
            <a:ext cx="30996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Increase money supply</a:t>
            </a:r>
            <a:endParaRPr sz="1800">
              <a:solidFill>
                <a:schemeClr val="dk1"/>
              </a:solidFill>
            </a:endParaRPr>
          </a:p>
          <a:p>
            <a:pPr marL="457200" lvl="0" indent="-342900" algn="l" rtl="0">
              <a:lnSpc>
                <a:spcPct val="115000"/>
              </a:lnSpc>
              <a:spcBef>
                <a:spcPts val="1200"/>
              </a:spcBef>
              <a:spcAft>
                <a:spcPts val="0"/>
              </a:spcAft>
              <a:buClr>
                <a:schemeClr val="dk1"/>
              </a:buClr>
              <a:buSzPts val="1800"/>
              <a:buChar char="●"/>
            </a:pPr>
            <a:r>
              <a:rPr lang="en" sz="1800">
                <a:solidFill>
                  <a:schemeClr val="dk1"/>
                </a:solidFill>
              </a:rPr>
              <a:t>Buy securities (OMO)</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Lower Discount Rate</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Lower Reserve Requirements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2200">
                <a:solidFill>
                  <a:srgbClr val="0000FF"/>
                </a:solidFill>
              </a:rPr>
              <a:t>Used to fight recession</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11" name="Google Shape;211;p40"/>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212" name="Google Shape;212;p40"/>
          <p:cNvSpPr txBox="1"/>
          <p:nvPr/>
        </p:nvSpPr>
        <p:spPr>
          <a:xfrm>
            <a:off x="4852275" y="1352300"/>
            <a:ext cx="3558300" cy="326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Decrease money supply</a:t>
            </a:r>
            <a:endParaRPr sz="1800">
              <a:solidFill>
                <a:schemeClr val="dk1"/>
              </a:solidFill>
            </a:endParaRPr>
          </a:p>
          <a:p>
            <a:pPr marL="457200" lvl="0" indent="-342900" algn="l" rtl="0">
              <a:lnSpc>
                <a:spcPct val="115000"/>
              </a:lnSpc>
              <a:spcBef>
                <a:spcPts val="1200"/>
              </a:spcBef>
              <a:spcAft>
                <a:spcPts val="0"/>
              </a:spcAft>
              <a:buClr>
                <a:schemeClr val="dk1"/>
              </a:buClr>
              <a:buSzPts val="1800"/>
              <a:buChar char="●"/>
            </a:pPr>
            <a:r>
              <a:rPr lang="en" sz="1800">
                <a:solidFill>
                  <a:schemeClr val="dk1"/>
                </a:solidFill>
              </a:rPr>
              <a:t>Sell securities (OMO)</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Raise discount rate</a:t>
            </a:r>
            <a:endParaRPr sz="1800">
              <a:solidFill>
                <a:schemeClr val="dk1"/>
              </a:solidFill>
            </a:endParaRPr>
          </a:p>
          <a:p>
            <a:pPr marL="457200" lvl="0" indent="-342900" algn="l" rtl="0">
              <a:lnSpc>
                <a:spcPct val="115000"/>
              </a:lnSpc>
              <a:spcBef>
                <a:spcPts val="0"/>
              </a:spcBef>
              <a:spcAft>
                <a:spcPts val="0"/>
              </a:spcAft>
              <a:buClr>
                <a:schemeClr val="dk1"/>
              </a:buClr>
              <a:buSzPts val="1800"/>
              <a:buChar char="●"/>
            </a:pPr>
            <a:r>
              <a:rPr lang="en" sz="1800">
                <a:solidFill>
                  <a:schemeClr val="dk1"/>
                </a:solidFill>
              </a:rPr>
              <a:t>Raise Reserve Requirements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rgbClr val="595959"/>
              </a:solidFill>
            </a:endParaRPr>
          </a:p>
          <a:p>
            <a:pPr marL="0" lvl="0" indent="0" algn="l" rtl="0">
              <a:lnSpc>
                <a:spcPct val="115000"/>
              </a:lnSpc>
              <a:spcBef>
                <a:spcPts val="1200"/>
              </a:spcBef>
              <a:spcAft>
                <a:spcPts val="0"/>
              </a:spcAft>
              <a:buClr>
                <a:schemeClr val="dk1"/>
              </a:buClr>
              <a:buSzPts val="1100"/>
              <a:buFont typeface="Arial"/>
              <a:buNone/>
            </a:pPr>
            <a:endParaRPr>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2200">
                <a:solidFill>
                  <a:srgbClr val="0000FF"/>
                </a:solidFill>
              </a:rPr>
              <a:t>Used to fight inflation</a:t>
            </a:r>
            <a:endParaRPr sz="2200">
              <a:solidFill>
                <a:srgbClr val="0000FF"/>
              </a:solidFill>
            </a:endParaRPr>
          </a:p>
          <a:p>
            <a:pPr marL="0" lvl="0" indent="0" algn="l" rtl="0">
              <a:spcBef>
                <a:spcPts val="12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1"/>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2400">
                <a:solidFill>
                  <a:schemeClr val="dk1"/>
                </a:solidFill>
              </a:rPr>
              <a:t>What is the main goal of limited monetary policy?</a:t>
            </a:r>
            <a:endParaRPr sz="3200" b="0" i="0" u="none" strike="noStrike" cap="none">
              <a:solidFill>
                <a:srgbClr val="414A58"/>
              </a:solidFill>
              <a:latin typeface="Calibri"/>
              <a:ea typeface="Calibri"/>
              <a:cs typeface="Calibri"/>
              <a:sym typeface="Calibri"/>
            </a:endParaRPr>
          </a:p>
        </p:txBody>
      </p:sp>
      <p:sp>
        <p:nvSpPr>
          <p:cNvPr id="218" name="Google Shape;218;p41"/>
          <p:cNvSpPr txBox="1"/>
          <p:nvPr/>
        </p:nvSpPr>
        <p:spPr>
          <a:xfrm>
            <a:off x="707403" y="1267900"/>
            <a:ext cx="79848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endParaRPr sz="18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A. Increase government spending</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B. Control inflation and stabilize the economy</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C. Reduce taxes for businesses</a:t>
            </a:r>
            <a:endParaRPr sz="18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800">
                <a:solidFill>
                  <a:schemeClr val="dk1"/>
                </a:solidFill>
              </a:rPr>
              <a:t>D. Create new banking regulations</a:t>
            </a:r>
            <a:endParaRPr sz="2000">
              <a:solidFill>
                <a:schemeClr val="dk1"/>
              </a:solidFill>
              <a:latin typeface="Calibri"/>
              <a:ea typeface="Calibri"/>
              <a:cs typeface="Calibri"/>
              <a:sym typeface="Calibri"/>
            </a:endParaRPr>
          </a:p>
        </p:txBody>
      </p:sp>
      <p:sp>
        <p:nvSpPr>
          <p:cNvPr id="219" name="Google Shape;219;p41"/>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42"/>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2400">
                <a:solidFill>
                  <a:schemeClr val="dk1"/>
                </a:solidFill>
              </a:rPr>
              <a:t>What is the main goal of limited monetary policy?</a:t>
            </a:r>
            <a:endParaRPr sz="3200" b="0" i="0" u="none" strike="noStrike" cap="none">
              <a:solidFill>
                <a:srgbClr val="414A58"/>
              </a:solidFill>
              <a:latin typeface="Calibri"/>
              <a:ea typeface="Calibri"/>
              <a:cs typeface="Calibri"/>
              <a:sym typeface="Calibri"/>
            </a:endParaRPr>
          </a:p>
        </p:txBody>
      </p:sp>
      <p:sp>
        <p:nvSpPr>
          <p:cNvPr id="225" name="Google Shape;225;p42"/>
          <p:cNvSpPr txBox="1"/>
          <p:nvPr/>
        </p:nvSpPr>
        <p:spPr>
          <a:xfrm>
            <a:off x="707403" y="1267900"/>
            <a:ext cx="79848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endParaRPr sz="18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A. Increase government spending</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rgbClr val="0000FF"/>
                </a:solidFill>
              </a:rPr>
              <a:t>B. Control inflation and stabilize the economy</a:t>
            </a:r>
            <a:endParaRPr sz="1800">
              <a:solidFill>
                <a:srgbClr val="0000FF"/>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C. Reduce taxes for businesses</a:t>
            </a:r>
            <a:endParaRPr sz="18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800">
                <a:solidFill>
                  <a:schemeClr val="dk1"/>
                </a:solidFill>
              </a:rPr>
              <a:t>D. Create new banking regulations</a:t>
            </a:r>
            <a:endParaRPr sz="2000">
              <a:solidFill>
                <a:schemeClr val="dk1"/>
              </a:solidFill>
              <a:latin typeface="Calibri"/>
              <a:ea typeface="Calibri"/>
              <a:cs typeface="Calibri"/>
              <a:sym typeface="Calibri"/>
            </a:endParaRPr>
          </a:p>
        </p:txBody>
      </p:sp>
      <p:sp>
        <p:nvSpPr>
          <p:cNvPr id="226" name="Google Shape;226;p42"/>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3"/>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000">
                <a:solidFill>
                  <a:schemeClr val="dk1"/>
                </a:solidFill>
              </a:rPr>
              <a:t>If the central bank raises the discount rate, what is the likely </a:t>
            </a:r>
            <a:endParaRPr sz="2000">
              <a:solidFill>
                <a:schemeClr val="dk1"/>
              </a:solidFill>
            </a:endParaRPr>
          </a:p>
          <a:p>
            <a:pPr marL="0" lvl="0" indent="0" algn="l" rtl="0">
              <a:spcBef>
                <a:spcPts val="0"/>
              </a:spcBef>
              <a:spcAft>
                <a:spcPts val="0"/>
              </a:spcAft>
              <a:buClr>
                <a:schemeClr val="dk1"/>
              </a:buClr>
              <a:buSzPts val="1100"/>
              <a:buFont typeface="Arial"/>
              <a:buNone/>
            </a:pPr>
            <a:r>
              <a:rPr lang="en" sz="2000">
                <a:solidFill>
                  <a:schemeClr val="dk1"/>
                </a:solidFill>
              </a:rPr>
              <a:t>effect on the economy?</a:t>
            </a:r>
            <a:endParaRPr sz="2500" b="0" i="0" u="none" strike="noStrike" cap="none">
              <a:solidFill>
                <a:srgbClr val="414A58"/>
              </a:solidFill>
              <a:latin typeface="Calibri"/>
              <a:ea typeface="Calibri"/>
              <a:cs typeface="Calibri"/>
              <a:sym typeface="Calibri"/>
            </a:endParaRPr>
          </a:p>
        </p:txBody>
      </p:sp>
      <p:sp>
        <p:nvSpPr>
          <p:cNvPr id="232" name="Google Shape;232;p43"/>
          <p:cNvSpPr txBox="1"/>
          <p:nvPr/>
        </p:nvSpPr>
        <p:spPr>
          <a:xfrm>
            <a:off x="578227" y="1369225"/>
            <a:ext cx="76443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A. Increased borrowing by banks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B. Decreased interest rates for consumers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C. Reduced borrowing and slower economic activity</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D. Immediate rise in inflation</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33" name="Google Shape;233;p43"/>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4"/>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000">
                <a:solidFill>
                  <a:schemeClr val="dk1"/>
                </a:solidFill>
              </a:rPr>
              <a:t>If the central bank raises the discount rate, what is the likely </a:t>
            </a:r>
            <a:endParaRPr sz="2000">
              <a:solidFill>
                <a:schemeClr val="dk1"/>
              </a:solidFill>
            </a:endParaRPr>
          </a:p>
          <a:p>
            <a:pPr marL="0" lvl="0" indent="0" algn="l" rtl="0">
              <a:spcBef>
                <a:spcPts val="0"/>
              </a:spcBef>
              <a:spcAft>
                <a:spcPts val="0"/>
              </a:spcAft>
              <a:buClr>
                <a:schemeClr val="dk1"/>
              </a:buClr>
              <a:buSzPts val="1100"/>
              <a:buFont typeface="Arial"/>
              <a:buNone/>
            </a:pPr>
            <a:r>
              <a:rPr lang="en" sz="2000">
                <a:solidFill>
                  <a:schemeClr val="dk1"/>
                </a:solidFill>
              </a:rPr>
              <a:t>effect on the economy?</a:t>
            </a:r>
            <a:endParaRPr sz="2500" b="0" i="0" u="none" strike="noStrike" cap="none">
              <a:solidFill>
                <a:srgbClr val="414A58"/>
              </a:solidFill>
              <a:latin typeface="Calibri"/>
              <a:ea typeface="Calibri"/>
              <a:cs typeface="Calibri"/>
              <a:sym typeface="Calibri"/>
            </a:endParaRPr>
          </a:p>
        </p:txBody>
      </p:sp>
      <p:sp>
        <p:nvSpPr>
          <p:cNvPr id="239" name="Google Shape;239;p44"/>
          <p:cNvSpPr txBox="1"/>
          <p:nvPr/>
        </p:nvSpPr>
        <p:spPr>
          <a:xfrm>
            <a:off x="578227" y="1369225"/>
            <a:ext cx="76443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A. Increased borrowing by banks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B. Decreased interest rates for consumers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C. </a:t>
            </a:r>
            <a:r>
              <a:rPr lang="en" sz="1800">
                <a:solidFill>
                  <a:srgbClr val="0000FF"/>
                </a:solidFill>
              </a:rPr>
              <a:t>Reduced borrowing and slower economic activity</a:t>
            </a:r>
            <a:endParaRPr sz="1800">
              <a:solidFill>
                <a:srgbClr val="0000FF"/>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D. Immediate rise in inflation</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40" name="Google Shape;240;p44"/>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5"/>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414A58"/>
              </a:buClr>
              <a:buSzPts val="3300"/>
              <a:buFont typeface="Calibri"/>
              <a:buNone/>
            </a:pPr>
            <a:endParaRPr sz="3300" b="0" i="0" u="none" strike="noStrike" cap="none">
              <a:solidFill>
                <a:srgbClr val="414A58"/>
              </a:solidFill>
              <a:latin typeface="Calibri"/>
              <a:ea typeface="Calibri"/>
              <a:cs typeface="Calibri"/>
              <a:sym typeface="Calibri"/>
            </a:endParaRPr>
          </a:p>
        </p:txBody>
      </p:sp>
      <p:sp>
        <p:nvSpPr>
          <p:cNvPr id="246" name="Google Shape;246;p45"/>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47" name="Google Shape;247;p45"/>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248" name="Google Shape;248;p45"/>
          <p:cNvSpPr txBox="1"/>
          <p:nvPr/>
        </p:nvSpPr>
        <p:spPr>
          <a:xfrm>
            <a:off x="2679800" y="2400325"/>
            <a:ext cx="4614900" cy="915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414A58"/>
              </a:buClr>
              <a:buSzPts val="3300"/>
              <a:buFont typeface="Calibri"/>
              <a:buNone/>
            </a:pPr>
            <a:r>
              <a:rPr lang="en" sz="3300">
                <a:solidFill>
                  <a:srgbClr val="414A58"/>
                </a:solidFill>
                <a:latin typeface="Calibri"/>
                <a:ea typeface="Calibri"/>
                <a:cs typeface="Calibri"/>
                <a:sym typeface="Calibri"/>
              </a:rPr>
              <a:t>Ample Reserves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6"/>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b="1">
                <a:solidFill>
                  <a:schemeClr val="dk1"/>
                </a:solidFill>
              </a:rPr>
              <a:t>Ample Reserves</a:t>
            </a:r>
            <a:endParaRPr sz="3300" b="0" i="0" u="none" strike="noStrike" cap="none">
              <a:solidFill>
                <a:srgbClr val="414A58"/>
              </a:solidFill>
              <a:latin typeface="Calibri"/>
              <a:ea typeface="Calibri"/>
              <a:cs typeface="Calibri"/>
              <a:sym typeface="Calibri"/>
            </a:endParaRPr>
          </a:p>
        </p:txBody>
      </p:sp>
      <p:sp>
        <p:nvSpPr>
          <p:cNvPr id="254" name="Google Shape;254;p46"/>
          <p:cNvSpPr txBox="1"/>
          <p:nvPr/>
        </p:nvSpPr>
        <p:spPr>
          <a:xfrm>
            <a:off x="578222" y="1369225"/>
            <a:ext cx="2865000" cy="32634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1800">
                <a:solidFill>
                  <a:schemeClr val="dk1"/>
                </a:solidFill>
              </a:rPr>
              <a:t>Since the Great Recession of 2008, the Fed’s policy has focused on Dm.  The main tools used are interest on reserve balances (IORB), ON RRP rate (overnight reverse repurchase agreement), discount rate.</a:t>
            </a:r>
            <a:r>
              <a:rPr lang="en" sz="1800">
                <a:solidFill>
                  <a:srgbClr val="595959"/>
                </a:solidFill>
              </a:rPr>
              <a:t>  </a:t>
            </a:r>
            <a:r>
              <a:rPr lang="en" sz="1800" b="1">
                <a:solidFill>
                  <a:srgbClr val="FF0000"/>
                </a:solidFill>
              </a:rPr>
              <a:t>These are called the administered rates.</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55" name="Google Shape;255;p46"/>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12</a:t>
            </a:fld>
            <a:endParaRPr/>
          </a:p>
        </p:txBody>
      </p:sp>
      <p:pic>
        <p:nvPicPr>
          <p:cNvPr id="256" name="Google Shape;256;p46"/>
          <p:cNvPicPr preferRelativeResize="0"/>
          <p:nvPr/>
        </p:nvPicPr>
        <p:blipFill>
          <a:blip r:embed="rId3">
            <a:alphaModFix/>
          </a:blip>
          <a:stretch>
            <a:fillRect/>
          </a:stretch>
        </p:blipFill>
        <p:spPr>
          <a:xfrm>
            <a:off x="4407700" y="2207650"/>
            <a:ext cx="4643574" cy="2847475"/>
          </a:xfrm>
          <a:prstGeom prst="rect">
            <a:avLst/>
          </a:prstGeom>
          <a:noFill/>
          <a:ln>
            <a:noFill/>
          </a:ln>
        </p:spPr>
      </p:pic>
      <p:sp>
        <p:nvSpPr>
          <p:cNvPr id="257" name="Google Shape;257;p46"/>
          <p:cNvSpPr/>
          <p:nvPr/>
        </p:nvSpPr>
        <p:spPr>
          <a:xfrm rot="752708">
            <a:off x="4037107" y="3328173"/>
            <a:ext cx="2284441" cy="450250"/>
          </a:xfrm>
          <a:prstGeom prst="rightArrow">
            <a:avLst>
              <a:gd name="adj1" fmla="val 50000"/>
              <a:gd name="adj2" fmla="val 5000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8" name="Google Shape;258;p46"/>
          <p:cNvSpPr txBox="1"/>
          <p:nvPr/>
        </p:nvSpPr>
        <p:spPr>
          <a:xfrm>
            <a:off x="4572000" y="951250"/>
            <a:ext cx="4133700" cy="12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rPr>
              <a:t>Discount rate–price ceiling</a:t>
            </a: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IORB rate-rate banks earn from Fedon funds they deposit in their reserve balances</a:t>
            </a:r>
            <a:endParaRPr sz="1200" b="1">
              <a:solidFill>
                <a:schemeClr val="dk1"/>
              </a:solidFill>
            </a:endParaRPr>
          </a:p>
          <a:p>
            <a:pPr marL="0" lvl="0" indent="0" algn="l" rtl="0">
              <a:spcBef>
                <a:spcPts val="0"/>
              </a:spcBef>
              <a:spcAft>
                <a:spcPts val="0"/>
              </a:spcAft>
              <a:buClr>
                <a:schemeClr val="dk1"/>
              </a:buClr>
              <a:buSzPts val="1100"/>
              <a:buFont typeface="Arial"/>
              <a:buNone/>
            </a:pPr>
            <a:r>
              <a:rPr lang="en" sz="1200" b="1">
                <a:solidFill>
                  <a:schemeClr val="dk1"/>
                </a:solidFill>
              </a:rPr>
              <a:t>ON RRP–price floor; </a:t>
            </a:r>
            <a:r>
              <a:rPr lang="en" sz="1300" b="1">
                <a:solidFill>
                  <a:schemeClr val="dk1"/>
                </a:solidFill>
                <a:highlight>
                  <a:schemeClr val="lt1"/>
                </a:highlight>
                <a:latin typeface="Roboto"/>
                <a:ea typeface="Roboto"/>
                <a:cs typeface="Roboto"/>
                <a:sym typeface="Roboto"/>
              </a:rPr>
              <a:t> Federal Reserve sells Treasury securities to eligible financial institutions with an agreement to repurchase them the next day at a predetermined price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7"/>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When implementing policy…</a:t>
            </a:r>
            <a:endParaRPr sz="2800">
              <a:solidFill>
                <a:schemeClr val="dk1"/>
              </a:solidFill>
            </a:endParaRPr>
          </a:p>
          <a:p>
            <a:pPr marL="0" marR="0" lvl="0" indent="0" algn="l" rtl="0">
              <a:lnSpc>
                <a:spcPct val="90000"/>
              </a:lnSpc>
              <a:spcBef>
                <a:spcPts val="0"/>
              </a:spcBef>
              <a:spcAft>
                <a:spcPts val="0"/>
              </a:spcAft>
              <a:buClr>
                <a:srgbClr val="414A58"/>
              </a:buClr>
              <a:buSzPts val="3300"/>
              <a:buFont typeface="Calibri"/>
              <a:buNone/>
            </a:pPr>
            <a:endParaRPr sz="3300">
              <a:solidFill>
                <a:srgbClr val="414A58"/>
              </a:solidFill>
              <a:latin typeface="Calibri"/>
              <a:ea typeface="Calibri"/>
              <a:cs typeface="Calibri"/>
              <a:sym typeface="Calibri"/>
            </a:endParaRPr>
          </a:p>
        </p:txBody>
      </p:sp>
      <p:sp>
        <p:nvSpPr>
          <p:cNvPr id="264" name="Google Shape;264;p47"/>
          <p:cNvSpPr txBox="1"/>
          <p:nvPr/>
        </p:nvSpPr>
        <p:spPr>
          <a:xfrm>
            <a:off x="578227" y="1369225"/>
            <a:ext cx="76914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a:solidFill>
                  <a:schemeClr val="dk1"/>
                </a:solidFill>
              </a:rPr>
              <a:t>The Fed is targeting the Federal Funds Rate (FFR).  This is the overnight interest rate banks charge each other on loans.  </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Where do banks get these funds to lend each other?  From their reserves—the funds that banks hold in their vaults plus the deposits they maintain in their reserve balance accounts with the Federal Reserve Bank.  </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The Federal Funds Rate is not “set” by the Fed but determined by the borrowers (commercial banks who need money) and lenders (commercial banks who are loaning money) in the federal funds market.</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Why is the Federal Funds Rate important?  It influences the short-term and long-term interest rates, which influences the decisions made by consumers and businesses.</a:t>
            </a:r>
            <a:endParaRPr sz="1600">
              <a:solidFill>
                <a:schemeClr val="dk1"/>
              </a:solidFill>
            </a:endParaRPr>
          </a:p>
          <a:p>
            <a:pPr marL="0" marR="0" lvl="0" indent="0" algn="l" rtl="0">
              <a:lnSpc>
                <a:spcPct val="90000"/>
              </a:lnSpc>
              <a:spcBef>
                <a:spcPts val="1200"/>
              </a:spcBef>
              <a:spcAft>
                <a:spcPts val="0"/>
              </a:spcAft>
              <a:buClr>
                <a:schemeClr val="dk1"/>
              </a:buClr>
              <a:buSzPts val="2000"/>
              <a:buFont typeface="Arial"/>
              <a:buNone/>
            </a:pPr>
            <a:endParaRPr sz="2000" i="1">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65" name="Google Shape;265;p47"/>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8"/>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Fed tools</a:t>
            </a:r>
            <a:endParaRPr sz="3300" b="0" i="0" u="none" strike="noStrike" cap="none">
              <a:solidFill>
                <a:srgbClr val="414A58"/>
              </a:solidFill>
              <a:latin typeface="Calibri"/>
              <a:ea typeface="Calibri"/>
              <a:cs typeface="Calibri"/>
              <a:sym typeface="Calibri"/>
            </a:endParaRPr>
          </a:p>
        </p:txBody>
      </p:sp>
      <p:sp>
        <p:nvSpPr>
          <p:cNvPr id="271" name="Google Shape;271;p48"/>
          <p:cNvSpPr txBox="1"/>
          <p:nvPr/>
        </p:nvSpPr>
        <p:spPr>
          <a:xfrm>
            <a:off x="96300" y="1155525"/>
            <a:ext cx="8804400" cy="34770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71">
                <a:solidFill>
                  <a:srgbClr val="595959"/>
                </a:solidFill>
              </a:rPr>
              <a:t>The Fed’s primary tool  to influence the FFR is the IORB. </a:t>
            </a:r>
            <a:endParaRPr sz="1871">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1871">
                <a:solidFill>
                  <a:srgbClr val="595959"/>
                </a:solidFill>
              </a:rPr>
              <a:t>The IORB is based on two concepts:</a:t>
            </a:r>
            <a:endParaRPr sz="1871">
              <a:solidFill>
                <a:srgbClr val="595959"/>
              </a:solidFill>
            </a:endParaRPr>
          </a:p>
          <a:p>
            <a:pPr marL="457200" lvl="0" indent="-317500" algn="l" rtl="0">
              <a:spcBef>
                <a:spcPts val="1200"/>
              </a:spcBef>
              <a:spcAft>
                <a:spcPts val="0"/>
              </a:spcAft>
              <a:buClr>
                <a:srgbClr val="595959"/>
              </a:buClr>
              <a:buSzPts val="1400"/>
              <a:buChar char="●"/>
            </a:pPr>
            <a:r>
              <a:rPr lang="en" sz="1800" b="1">
                <a:solidFill>
                  <a:schemeClr val="dk1"/>
                </a:solidFill>
                <a:latin typeface="Calibri"/>
                <a:ea typeface="Calibri"/>
                <a:cs typeface="Calibri"/>
                <a:sym typeface="Calibri"/>
              </a:rPr>
              <a:t>Reservation rate:</a:t>
            </a:r>
            <a:r>
              <a:rPr lang="en" sz="1800">
                <a:solidFill>
                  <a:schemeClr val="dk1"/>
                </a:solidFill>
                <a:latin typeface="Calibri"/>
                <a:ea typeface="Calibri"/>
                <a:cs typeface="Calibri"/>
                <a:sym typeface="Calibri"/>
              </a:rPr>
              <a:t> The lowest rate that banks are likely willing to accept for lending out their funds.</a:t>
            </a:r>
            <a:endParaRPr sz="18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800">
              <a:solidFill>
                <a:schemeClr val="dk1"/>
              </a:solidFill>
              <a:latin typeface="Calibri"/>
              <a:ea typeface="Calibri"/>
              <a:cs typeface="Calibri"/>
              <a:sym typeface="Calibri"/>
            </a:endParaRPr>
          </a:p>
          <a:p>
            <a:pPr marL="457200" lvl="0" indent="-342900" algn="l" rtl="0">
              <a:spcBef>
                <a:spcPts val="0"/>
              </a:spcBef>
              <a:spcAft>
                <a:spcPts val="0"/>
              </a:spcAft>
              <a:buClr>
                <a:schemeClr val="dk1"/>
              </a:buClr>
              <a:buSzPts val="1800"/>
              <a:buFont typeface="Calibri"/>
              <a:buChar char="●"/>
            </a:pPr>
            <a:r>
              <a:rPr lang="en" sz="1800" b="1">
                <a:solidFill>
                  <a:schemeClr val="dk1"/>
                </a:solidFill>
                <a:latin typeface="Calibri"/>
                <a:ea typeface="Calibri"/>
                <a:cs typeface="Calibri"/>
                <a:sym typeface="Calibri"/>
              </a:rPr>
              <a:t>Arbitrage: </a:t>
            </a:r>
            <a:r>
              <a:rPr lang="en" sz="1800">
                <a:solidFill>
                  <a:schemeClr val="dk1"/>
                </a:solidFill>
                <a:latin typeface="Calibri"/>
                <a:ea typeface="Calibri"/>
                <a:cs typeface="Calibri"/>
                <a:sym typeface="Calibri"/>
              </a:rPr>
              <a:t>The simultaneous purchase and sale of funds (or goods) in order to profit from a difference in price. This tool ensures that the FFR does not fall far below the IORB rate. (</a:t>
            </a:r>
            <a:r>
              <a:rPr lang="en" sz="1050">
                <a:solidFill>
                  <a:schemeClr val="dk1"/>
                </a:solidFill>
                <a:latin typeface="Calibri"/>
                <a:ea typeface="Calibri"/>
                <a:cs typeface="Calibri"/>
                <a:sym typeface="Calibri"/>
              </a:rPr>
              <a:t>“</a:t>
            </a:r>
            <a:r>
              <a:rPr lang="en" sz="1050">
                <a:solidFill>
                  <a:srgbClr val="273540"/>
                </a:solidFill>
                <a:highlight>
                  <a:srgbClr val="FFFFFF"/>
                </a:highlight>
                <a:latin typeface="Helvetica Neue"/>
                <a:ea typeface="Helvetica Neue"/>
                <a:cs typeface="Helvetica Neue"/>
                <a:sym typeface="Helvetica Neue"/>
              </a:rPr>
              <a:t>If the federal funds rate falls far below the interest on reserve balances rate, banks will borrow at the federal funds rate and deposit these borrowed funds to earn the interest rate on reserve balances and earn a profit, which will increase the demand for federal funds and raise the federal funds rate.”)</a:t>
            </a:r>
            <a:endParaRPr sz="1800"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rgbClr val="595959"/>
              </a:solidFill>
            </a:endParaRPr>
          </a:p>
          <a:p>
            <a:pPr marL="0" marR="0" lvl="0" indent="0" algn="l" rtl="0">
              <a:lnSpc>
                <a:spcPct val="90000"/>
              </a:lnSpc>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72" name="Google Shape;272;p48"/>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9"/>
          <p:cNvSpPr txBox="1"/>
          <p:nvPr/>
        </p:nvSpPr>
        <p:spPr>
          <a:xfrm>
            <a:off x="529675" y="63424"/>
            <a:ext cx="7937100" cy="12045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500">
                <a:solidFill>
                  <a:schemeClr val="dk1"/>
                </a:solidFill>
              </a:rPr>
              <a:t>When the interest on reserve balances rate </a:t>
            </a:r>
            <a:endParaRPr sz="2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500">
                <a:solidFill>
                  <a:schemeClr val="dk1"/>
                </a:solidFill>
              </a:rPr>
              <a:t>(IORB) is higher than the FFR, banks can</a:t>
            </a:r>
            <a:endParaRPr sz="2500">
              <a:solidFill>
                <a:schemeClr val="dk1"/>
              </a:solidFill>
            </a:endParaRPr>
          </a:p>
          <a:p>
            <a:pPr marL="0" marR="0" lvl="0" indent="0" algn="l" rtl="0">
              <a:lnSpc>
                <a:spcPct val="90000"/>
              </a:lnSpc>
              <a:spcBef>
                <a:spcPts val="0"/>
              </a:spcBef>
              <a:spcAft>
                <a:spcPts val="0"/>
              </a:spcAft>
              <a:buClr>
                <a:srgbClr val="414A58"/>
              </a:buClr>
              <a:buSzPts val="3300"/>
              <a:buFont typeface="Calibri"/>
              <a:buNone/>
            </a:pPr>
            <a:endParaRPr sz="3300">
              <a:solidFill>
                <a:srgbClr val="414A58"/>
              </a:solidFill>
              <a:latin typeface="Calibri"/>
              <a:ea typeface="Calibri"/>
              <a:cs typeface="Calibri"/>
              <a:sym typeface="Calibri"/>
            </a:endParaRPr>
          </a:p>
        </p:txBody>
      </p:sp>
      <p:sp>
        <p:nvSpPr>
          <p:cNvPr id="278" name="Google Shape;278;p49"/>
          <p:cNvSpPr txBox="1"/>
          <p:nvPr/>
        </p:nvSpPr>
        <p:spPr>
          <a:xfrm>
            <a:off x="529678" y="1322250"/>
            <a:ext cx="79371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endParaRPr sz="1800">
              <a:solidFill>
                <a:srgbClr val="595959"/>
              </a:solidFill>
            </a:endParaRPr>
          </a:p>
          <a:p>
            <a:pPr marL="457200" lvl="0" indent="-342900" algn="l" rtl="0">
              <a:lnSpc>
                <a:spcPct val="115000"/>
              </a:lnSpc>
              <a:spcBef>
                <a:spcPts val="1200"/>
              </a:spcBef>
              <a:spcAft>
                <a:spcPts val="0"/>
              </a:spcAft>
              <a:buClr>
                <a:schemeClr val="dk1"/>
              </a:buClr>
              <a:buSzPts val="1800"/>
              <a:buAutoNum type="alphaLcPeriod"/>
            </a:pPr>
            <a:r>
              <a:rPr lang="en" sz="1800">
                <a:solidFill>
                  <a:schemeClr val="dk1"/>
                </a:solidFill>
              </a:rPr>
              <a:t>Lend at the IORB and borrow at the FFR, earning a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Lend at the FFR and borrow at the IORB, earning a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Borrow at the FFR and deposit at the IORB, earning a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Borrow at the IORB and deposit at the FFR, earning a profit on the difference</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79" name="Google Shape;279;p49"/>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0"/>
          <p:cNvSpPr txBox="1"/>
          <p:nvPr/>
        </p:nvSpPr>
        <p:spPr>
          <a:xfrm>
            <a:off x="529675" y="63424"/>
            <a:ext cx="7937100" cy="12045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500">
                <a:solidFill>
                  <a:schemeClr val="dk1"/>
                </a:solidFill>
              </a:rPr>
              <a:t>When the interest on reserve balances rate </a:t>
            </a:r>
            <a:endParaRPr sz="25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2500">
                <a:solidFill>
                  <a:schemeClr val="dk1"/>
                </a:solidFill>
              </a:rPr>
              <a:t>(IORB) is higher than the FFR, banks can</a:t>
            </a:r>
            <a:endParaRPr sz="2500">
              <a:solidFill>
                <a:schemeClr val="dk1"/>
              </a:solidFill>
            </a:endParaRPr>
          </a:p>
          <a:p>
            <a:pPr marL="0" marR="0" lvl="0" indent="0" algn="l" rtl="0">
              <a:lnSpc>
                <a:spcPct val="90000"/>
              </a:lnSpc>
              <a:spcBef>
                <a:spcPts val="0"/>
              </a:spcBef>
              <a:spcAft>
                <a:spcPts val="0"/>
              </a:spcAft>
              <a:buClr>
                <a:srgbClr val="414A58"/>
              </a:buClr>
              <a:buSzPts val="3300"/>
              <a:buFont typeface="Calibri"/>
              <a:buNone/>
            </a:pPr>
            <a:endParaRPr sz="3300">
              <a:solidFill>
                <a:srgbClr val="414A58"/>
              </a:solidFill>
              <a:latin typeface="Calibri"/>
              <a:ea typeface="Calibri"/>
              <a:cs typeface="Calibri"/>
              <a:sym typeface="Calibri"/>
            </a:endParaRPr>
          </a:p>
        </p:txBody>
      </p:sp>
      <p:sp>
        <p:nvSpPr>
          <p:cNvPr id="285" name="Google Shape;285;p50"/>
          <p:cNvSpPr txBox="1"/>
          <p:nvPr/>
        </p:nvSpPr>
        <p:spPr>
          <a:xfrm>
            <a:off x="529678" y="1322250"/>
            <a:ext cx="79371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endParaRPr sz="1800">
              <a:solidFill>
                <a:srgbClr val="595959"/>
              </a:solidFill>
            </a:endParaRPr>
          </a:p>
          <a:p>
            <a:pPr marL="457200" lvl="0" indent="-342900" algn="l" rtl="0">
              <a:lnSpc>
                <a:spcPct val="115000"/>
              </a:lnSpc>
              <a:spcBef>
                <a:spcPts val="1200"/>
              </a:spcBef>
              <a:spcAft>
                <a:spcPts val="0"/>
              </a:spcAft>
              <a:buClr>
                <a:schemeClr val="dk1"/>
              </a:buClr>
              <a:buSzPts val="1800"/>
              <a:buAutoNum type="alphaLcPeriod"/>
            </a:pPr>
            <a:r>
              <a:rPr lang="en" sz="1800">
                <a:solidFill>
                  <a:schemeClr val="dk1"/>
                </a:solidFill>
              </a:rPr>
              <a:t>Lend at the IORB and borrow at the FFR, earning a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Lend at the FFR and borrow at the IORB, earning a profit on the difference</a:t>
            </a:r>
            <a:endParaRPr sz="1800">
              <a:solidFill>
                <a:schemeClr val="dk1"/>
              </a:solidFill>
            </a:endParaRPr>
          </a:p>
          <a:p>
            <a:pPr marL="457200" lvl="0" indent="-342900" algn="l" rtl="0">
              <a:lnSpc>
                <a:spcPct val="115000"/>
              </a:lnSpc>
              <a:spcBef>
                <a:spcPts val="0"/>
              </a:spcBef>
              <a:spcAft>
                <a:spcPts val="0"/>
              </a:spcAft>
              <a:buClr>
                <a:srgbClr val="0000FF"/>
              </a:buClr>
              <a:buSzPts val="1800"/>
              <a:buAutoNum type="alphaLcPeriod"/>
            </a:pPr>
            <a:r>
              <a:rPr lang="en" sz="1800">
                <a:solidFill>
                  <a:srgbClr val="0000FF"/>
                </a:solidFill>
              </a:rPr>
              <a:t>Borrow at the FFR and deposit at the IORB, earning a profit on the difference</a:t>
            </a:r>
            <a:endParaRPr sz="1800">
              <a:solidFill>
                <a:srgbClr val="0000FF"/>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Borrow at the IORB and deposit at the FFR, earning a profit on the difference</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86" name="Google Shape;286;p50"/>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1"/>
          <p:cNvSpPr txBox="1"/>
          <p:nvPr/>
        </p:nvSpPr>
        <p:spPr>
          <a:xfrm>
            <a:off x="130424" y="58725"/>
            <a:ext cx="73983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1800">
                <a:solidFill>
                  <a:schemeClr val="dk1"/>
                </a:solidFill>
              </a:rPr>
              <a:t>Because banks can deposit as many funds as they want in their reserve balance account at the Fed, if the interest on reserve balance rate (IORB) is higher than the FFR, then arbitrage will ensure that</a:t>
            </a:r>
            <a:endParaRPr sz="2300" b="0" i="0" u="none" strike="noStrike" cap="none">
              <a:solidFill>
                <a:srgbClr val="414A58"/>
              </a:solidFill>
              <a:latin typeface="Calibri"/>
              <a:ea typeface="Calibri"/>
              <a:cs typeface="Calibri"/>
              <a:sym typeface="Calibri"/>
            </a:endParaRPr>
          </a:p>
        </p:txBody>
      </p:sp>
      <p:sp>
        <p:nvSpPr>
          <p:cNvPr id="292" name="Google Shape;292;p51"/>
          <p:cNvSpPr txBox="1"/>
          <p:nvPr/>
        </p:nvSpPr>
        <p:spPr>
          <a:xfrm>
            <a:off x="460800" y="1543050"/>
            <a:ext cx="8243100" cy="12459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falls to the FFR as banks seek to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falls while the FFR rises as banks seek to earn a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FFR rises to the IORB rate as banks seek to profit from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rises while the FFR falls as banks seek to earn a profit on the difference</a:t>
            </a:r>
            <a:endParaRPr sz="2000">
              <a:solidFill>
                <a:schemeClr val="dk1"/>
              </a:solidFill>
              <a:latin typeface="Calibri"/>
              <a:ea typeface="Calibri"/>
              <a:cs typeface="Calibri"/>
              <a:sym typeface="Calibri"/>
            </a:endParaRPr>
          </a:p>
        </p:txBody>
      </p:sp>
      <p:sp>
        <p:nvSpPr>
          <p:cNvPr id="293" name="Google Shape;293;p51"/>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52"/>
          <p:cNvSpPr txBox="1"/>
          <p:nvPr/>
        </p:nvSpPr>
        <p:spPr>
          <a:xfrm>
            <a:off x="130424" y="58725"/>
            <a:ext cx="73983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1800">
                <a:solidFill>
                  <a:schemeClr val="dk1"/>
                </a:solidFill>
              </a:rPr>
              <a:t>Because banks can deposit as many funds as they want in their reserve balance account at the Fed, if the interest on reserve balance rate (IORB) is higher than the FFR, then arbitrage will ensure that</a:t>
            </a:r>
            <a:endParaRPr sz="2300" b="0" i="0" u="none" strike="noStrike" cap="none">
              <a:solidFill>
                <a:srgbClr val="414A58"/>
              </a:solidFill>
              <a:latin typeface="Calibri"/>
              <a:ea typeface="Calibri"/>
              <a:cs typeface="Calibri"/>
              <a:sym typeface="Calibri"/>
            </a:endParaRPr>
          </a:p>
        </p:txBody>
      </p:sp>
      <p:sp>
        <p:nvSpPr>
          <p:cNvPr id="299" name="Google Shape;299;p52"/>
          <p:cNvSpPr txBox="1"/>
          <p:nvPr/>
        </p:nvSpPr>
        <p:spPr>
          <a:xfrm>
            <a:off x="460800" y="1543050"/>
            <a:ext cx="8243100" cy="1245900"/>
          </a:xfrm>
          <a:prstGeom prst="rect">
            <a:avLst/>
          </a:prstGeom>
          <a:noFill/>
          <a:ln>
            <a:noFill/>
          </a:ln>
        </p:spPr>
        <p:txBody>
          <a:bodyPr spcFirstLastPara="1" wrap="square" lIns="68575" tIns="34275" rIns="68575" bIns="34275" anchor="t" anchorCtr="0">
            <a:noAutofit/>
          </a:bodyPr>
          <a:lstStyle/>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falls to the FFR as banks seek to profit on the difference</a:t>
            </a:r>
            <a:endParaRPr sz="1800">
              <a:solidFill>
                <a:schemeClr val="dk1"/>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falls while the FFR rises as banks seek to earn a profit on the difference</a:t>
            </a:r>
            <a:endParaRPr sz="1800">
              <a:solidFill>
                <a:schemeClr val="dk1"/>
              </a:solidFill>
            </a:endParaRPr>
          </a:p>
          <a:p>
            <a:pPr marL="457200" lvl="0" indent="-342900" algn="l" rtl="0">
              <a:lnSpc>
                <a:spcPct val="115000"/>
              </a:lnSpc>
              <a:spcBef>
                <a:spcPts val="0"/>
              </a:spcBef>
              <a:spcAft>
                <a:spcPts val="0"/>
              </a:spcAft>
              <a:buClr>
                <a:srgbClr val="0000FF"/>
              </a:buClr>
              <a:buSzPts val="1800"/>
              <a:buAutoNum type="alphaLcPeriod"/>
            </a:pPr>
            <a:r>
              <a:rPr lang="en" sz="1800">
                <a:solidFill>
                  <a:srgbClr val="0000FF"/>
                </a:solidFill>
              </a:rPr>
              <a:t>The FFR rises to the IORB rate as banks seek to profit from the difference</a:t>
            </a:r>
            <a:endParaRPr sz="1800">
              <a:solidFill>
                <a:srgbClr val="0000FF"/>
              </a:solidFill>
            </a:endParaRPr>
          </a:p>
          <a:p>
            <a:pPr marL="457200" lvl="0" indent="-342900" algn="l" rtl="0">
              <a:lnSpc>
                <a:spcPct val="115000"/>
              </a:lnSpc>
              <a:spcBef>
                <a:spcPts val="0"/>
              </a:spcBef>
              <a:spcAft>
                <a:spcPts val="0"/>
              </a:spcAft>
              <a:buClr>
                <a:schemeClr val="dk1"/>
              </a:buClr>
              <a:buSzPts val="1800"/>
              <a:buAutoNum type="alphaLcPeriod"/>
            </a:pPr>
            <a:r>
              <a:rPr lang="en" sz="1800">
                <a:solidFill>
                  <a:schemeClr val="dk1"/>
                </a:solidFill>
              </a:rPr>
              <a:t>The IORB rate rises while the FFR falls as banks seek to earn a profit on the difference</a:t>
            </a:r>
            <a:endParaRPr sz="2000">
              <a:solidFill>
                <a:schemeClr val="dk1"/>
              </a:solidFill>
              <a:latin typeface="Calibri"/>
              <a:ea typeface="Calibri"/>
              <a:cs typeface="Calibri"/>
              <a:sym typeface="Calibri"/>
            </a:endParaRPr>
          </a:p>
        </p:txBody>
      </p:sp>
      <p:sp>
        <p:nvSpPr>
          <p:cNvPr id="300" name="Google Shape;300;p52"/>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3"/>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ON RRP</a:t>
            </a:r>
            <a:endParaRPr sz="3300" b="0" i="0" u="none" strike="noStrike" cap="none">
              <a:solidFill>
                <a:srgbClr val="414A58"/>
              </a:solidFill>
              <a:latin typeface="Calibri"/>
              <a:ea typeface="Calibri"/>
              <a:cs typeface="Calibri"/>
              <a:sym typeface="Calibri"/>
            </a:endParaRPr>
          </a:p>
        </p:txBody>
      </p:sp>
      <p:sp>
        <p:nvSpPr>
          <p:cNvPr id="306" name="Google Shape;306;p53"/>
          <p:cNvSpPr txBox="1"/>
          <p:nvPr/>
        </p:nvSpPr>
        <p:spPr>
          <a:xfrm>
            <a:off x="578227" y="1369225"/>
            <a:ext cx="77382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Not every bank has a reserve balance at the Fed so the FFR could fall below the IORB.  So the Fed offers overnight reverse repurchase agreement facility to large financial institutions, which includes money market mutual funds.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800">
                <a:solidFill>
                  <a:schemeClr val="dk1"/>
                </a:solidFill>
              </a:rPr>
              <a:t>What is the difference between money market mutual funds and money market accounts?</a:t>
            </a:r>
            <a:endParaRPr sz="18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rgbClr val="111111"/>
                </a:solidFill>
                <a:highlight>
                  <a:schemeClr val="lt1"/>
                </a:highlight>
              </a:rPr>
              <a:t>Money market accounts (MMAs) are a type of savings account that is insured by the Federal Deposit Insurance Corp. (FDIC), while money market funds (MMFs) are a type of low-risk mutual fund.  MMF is </a:t>
            </a:r>
            <a:r>
              <a:rPr lang="en">
                <a:solidFill>
                  <a:srgbClr val="040C28"/>
                </a:solidFill>
              </a:rPr>
              <a:t>an investment whose objective is to earn interest for shareholders while maintaining a net asset value (NAV) of $1 per share</a:t>
            </a:r>
            <a:r>
              <a:rPr lang="en">
                <a:solidFill>
                  <a:srgbClr val="474747"/>
                </a:solidFill>
              </a:rPr>
              <a:t>.</a:t>
            </a:r>
            <a:r>
              <a:rPr lang="en">
                <a:solidFill>
                  <a:srgbClr val="474747"/>
                </a:solidFill>
                <a:highlight>
                  <a:schemeClr val="lt1"/>
                </a:highlight>
              </a:rPr>
              <a:t> </a:t>
            </a:r>
            <a:r>
              <a:rPr lang="en">
                <a:solidFill>
                  <a:schemeClr val="dk1"/>
                </a:solidFill>
                <a:highlight>
                  <a:schemeClr val="lt1"/>
                </a:highlight>
              </a:rPr>
              <a:t>The portfolio is comprised of short-term (less than one year) securities representing high-quality, liquid debt and monetary instruments.</a:t>
            </a:r>
            <a:endParaRPr sz="2000" i="1">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07" name="Google Shape;307;p53"/>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4"/>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The ON RRP</a:t>
            </a:r>
            <a:endParaRPr sz="3300" b="0" i="0" u="none" strike="noStrike" cap="none">
              <a:solidFill>
                <a:srgbClr val="414A58"/>
              </a:solidFill>
              <a:latin typeface="Calibri"/>
              <a:ea typeface="Calibri"/>
              <a:cs typeface="Calibri"/>
              <a:sym typeface="Calibri"/>
            </a:endParaRPr>
          </a:p>
        </p:txBody>
      </p:sp>
      <p:sp>
        <p:nvSpPr>
          <p:cNvPr id="313" name="Google Shape;313;p54"/>
          <p:cNvSpPr txBox="1"/>
          <p:nvPr/>
        </p:nvSpPr>
        <p:spPr>
          <a:xfrm>
            <a:off x="578228" y="1369225"/>
            <a:ext cx="80319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a:solidFill>
                  <a:schemeClr val="dk1"/>
                </a:solidFill>
              </a:rPr>
              <a:t>The ON RRP allows banks to deposit funds at the Fed overnight, receiving a government security (Bond, note or other debt instrument sold by the US government to finance US government operations) as collateral.  The next day the transaction is “unwound”--the Fed buys back the security.  The Fed offers these institutions the ON RRP offering rate on the funds deposited at the Fed.  This gives these institutions, an opportunity to deposit funds at the Fed and earn a risk-free return–similar to the opportunity offered to banks that deposit funds at the Fed to earn interest on their reserve balances.  The ON RRP acts as a price floor for the FFR.</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14" name="Google Shape;314;p54"/>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1"/>
          <p:cNvSpPr txBox="1"/>
          <p:nvPr/>
        </p:nvSpPr>
        <p:spPr>
          <a:xfrm>
            <a:off x="578222" y="288276"/>
            <a:ext cx="7937100" cy="9159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chemeClr val="dk1"/>
              </a:buClr>
              <a:buSzPts val="1100"/>
              <a:buFont typeface="Arial"/>
              <a:buNone/>
            </a:pPr>
            <a:r>
              <a:rPr lang="en" sz="2800" dirty="0">
                <a:solidFill>
                  <a:schemeClr val="dk1"/>
                </a:solidFill>
              </a:rPr>
              <a:t>Limited vs Ample Reserves</a:t>
            </a:r>
            <a:endParaRPr sz="3300" b="0" i="0" u="none" strike="noStrike" cap="none" dirty="0">
              <a:solidFill>
                <a:srgbClr val="414A58"/>
              </a:solidFill>
              <a:latin typeface="Calibri"/>
              <a:ea typeface="Calibri"/>
              <a:cs typeface="Calibri"/>
              <a:sym typeface="Calibri"/>
            </a:endParaRPr>
          </a:p>
        </p:txBody>
      </p:sp>
      <p:sp>
        <p:nvSpPr>
          <p:cNvPr id="138" name="Google Shape;138;p31"/>
          <p:cNvSpPr txBox="1"/>
          <p:nvPr/>
        </p:nvSpPr>
        <p:spPr>
          <a:xfrm>
            <a:off x="433842" y="1204176"/>
            <a:ext cx="7739611" cy="3850948"/>
          </a:xfrm>
          <a:prstGeom prst="rect">
            <a:avLst/>
          </a:prstGeom>
          <a:noFill/>
          <a:ln>
            <a:noFill/>
          </a:ln>
        </p:spPr>
        <p:txBody>
          <a:bodyPr spcFirstLastPara="1" wrap="square" lIns="68575" tIns="34275" rIns="68575" bIns="34275" numCol="2" anchor="t" anchorCtr="0">
            <a:noAutofit/>
          </a:bodyPr>
          <a:lstStyle/>
          <a:p>
            <a:pPr marL="0" lvl="0" indent="0" algn="l" rtl="0">
              <a:lnSpc>
                <a:spcPct val="115000"/>
              </a:lnSpc>
              <a:spcBef>
                <a:spcPts val="300"/>
              </a:spcBef>
              <a:spcAft>
                <a:spcPts val="0"/>
              </a:spcAft>
              <a:buClr>
                <a:schemeClr val="dk1"/>
              </a:buClr>
              <a:buSzPts val="1100"/>
              <a:buFont typeface="Arial"/>
              <a:buNone/>
            </a:pPr>
            <a:r>
              <a:rPr lang="en" sz="1800" dirty="0">
                <a:solidFill>
                  <a:srgbClr val="595959"/>
                </a:solidFill>
              </a:rPr>
              <a:t>Limited Reserves</a:t>
            </a:r>
            <a:endParaRPr sz="1800" dirty="0">
              <a:solidFill>
                <a:srgbClr val="595959"/>
              </a:solidFill>
            </a:endParaRPr>
          </a:p>
          <a:p>
            <a:pPr marL="342900" lvl="0" indent="-342900">
              <a:buFont typeface="Arial" panose="020B0604020202020204" pitchFamily="34" charset="0"/>
              <a:buChar char="•"/>
            </a:pPr>
            <a:r>
              <a:rPr lang="en-US" dirty="0"/>
              <a:t>Reserves are limited when banks’ reserve balances are relatively scarce and changes in the supply of reserves significantly affect the federal funds rate. </a:t>
            </a:r>
          </a:p>
          <a:p>
            <a:pPr lvl="0"/>
            <a:endParaRPr lang="en-US" dirty="0"/>
          </a:p>
          <a:p>
            <a:pPr marL="342900" lvl="0" indent="-342900">
              <a:buFont typeface="Arial" panose="020B0604020202020204" pitchFamily="34" charset="0"/>
              <a:buChar char="•"/>
            </a:pPr>
            <a:r>
              <a:rPr lang="en-US" dirty="0"/>
              <a:t>The Fed uses open market operations—buying or selling government securities—to change the supply of reserves and move the federal funds rate. </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In the traditional limited-reserves model, the Fed may also change the required reserve ratio.</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lvl="0"/>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Financial institutions with insufficient reserves may borrow overnight from institutions with excess reserves in the federal funds market.</a:t>
            </a:r>
          </a:p>
          <a:p>
            <a:pPr marL="285750" lvl="0" indent="-285750">
              <a:lnSpc>
                <a:spcPct val="115000"/>
              </a:lnSpc>
              <a:spcBef>
                <a:spcPts val="500"/>
              </a:spcBef>
              <a:spcAft>
                <a:spcPts val="500"/>
              </a:spcAft>
              <a:buClr>
                <a:schemeClr val="dk1"/>
              </a:buClr>
              <a:buSzPct val="100000"/>
              <a:buFont typeface="Arial" panose="020B0604020202020204" pitchFamily="34" charset="0"/>
              <a:buChar char="•"/>
            </a:pPr>
            <a:r>
              <a:rPr lang="en" dirty="0">
                <a:solidFill>
                  <a:schemeClr val="dk1"/>
                </a:solidFill>
              </a:rPr>
              <a:t>The Fed, mainly using Open Market Operations, is effective in influencing interest rates. Reserve requirements are a rarely used tool. </a:t>
            </a:r>
          </a:p>
          <a:p>
            <a:pPr marL="285750" lvl="0" indent="-285750" algn="l" rtl="0">
              <a:lnSpc>
                <a:spcPct val="115000"/>
              </a:lnSpc>
              <a:spcBef>
                <a:spcPts val="500"/>
              </a:spcBef>
              <a:spcAft>
                <a:spcPts val="500"/>
              </a:spcAft>
              <a:buClr>
                <a:schemeClr val="dk1"/>
              </a:buClr>
              <a:buSzPct val="100000"/>
              <a:buFont typeface="Arial" panose="020B0604020202020204" pitchFamily="34" charset="0"/>
              <a:buChar char="•"/>
            </a:pPr>
            <a:r>
              <a:rPr lang="en" dirty="0">
                <a:solidFill>
                  <a:schemeClr val="dk1"/>
                </a:solidFill>
              </a:rPr>
              <a:t>Commercial banks held very few reserves with the Central Bank.</a:t>
            </a:r>
          </a:p>
          <a:p>
            <a:pPr marL="285750" lvl="0" indent="-285750">
              <a:buClr>
                <a:schemeClr val="dk1"/>
              </a:buClr>
              <a:buSzPct val="100000"/>
              <a:buFont typeface="Arial" panose="020B0604020202020204" pitchFamily="34" charset="0"/>
              <a:buChar char="•"/>
            </a:pPr>
            <a:r>
              <a:rPr lang="en-US" dirty="0">
                <a:solidFill>
                  <a:schemeClr val="dk1"/>
                </a:solidFill>
                <a:latin typeface="+mn-lt"/>
                <a:ea typeface="Calibri"/>
                <a:cs typeface="Calibri"/>
                <a:sym typeface="Calibri"/>
              </a:rPr>
              <a:t>Reserve requirement may be greater than 0</a:t>
            </a:r>
            <a:r>
              <a:rPr lang="en-US" sz="2000" dirty="0">
                <a:solidFill>
                  <a:schemeClr val="dk1"/>
                </a:solidFill>
                <a:latin typeface="Calibri"/>
                <a:ea typeface="Calibri"/>
                <a:cs typeface="Calibri"/>
                <a:sym typeface="Calibri"/>
              </a:rPr>
              <a:t>.</a:t>
            </a:r>
          </a:p>
          <a:p>
            <a:pPr marL="285750" lvl="0" indent="-285750" algn="l" rtl="0">
              <a:lnSpc>
                <a:spcPct val="115000"/>
              </a:lnSpc>
              <a:spcBef>
                <a:spcPts val="500"/>
              </a:spcBef>
              <a:spcAft>
                <a:spcPts val="500"/>
              </a:spcAft>
              <a:buClr>
                <a:schemeClr val="dk1"/>
              </a:buClr>
              <a:buSzPct val="100000"/>
              <a:buFont typeface="Arial" panose="020B0604020202020204" pitchFamily="34" charset="0"/>
              <a:buChar char="•"/>
            </a:pPr>
            <a:endParaRPr sz="2000" dirty="0">
              <a:solidFill>
                <a:schemeClr val="dk1"/>
              </a:solidFill>
              <a:latin typeface="Calibri"/>
              <a:ea typeface="Calibri"/>
              <a:cs typeface="Calibri"/>
              <a:sym typeface="Calibri"/>
            </a:endParaRPr>
          </a:p>
        </p:txBody>
      </p:sp>
      <p:sp>
        <p:nvSpPr>
          <p:cNvPr id="139" name="Google Shape;139;p31"/>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21</a:t>
            </a:fld>
            <a:endParaRPr/>
          </a:p>
        </p:txBody>
      </p:sp>
    </p:spTree>
    <p:extLst>
      <p:ext uri="{BB962C8B-B14F-4D97-AF65-F5344CB8AC3E}">
        <p14:creationId xmlns:p14="http://schemas.microsoft.com/office/powerpoint/2010/main" val="19407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xEl>
                                              <p:pRg st="13" end="1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8">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8">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8">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3AB66B33-62FB-867A-4DE2-3FA219E9CA9D}"/>
            </a:ext>
          </a:extLst>
        </p:cNvPr>
        <p:cNvGrpSpPr/>
        <p:nvPr/>
      </p:nvGrpSpPr>
      <p:grpSpPr>
        <a:xfrm>
          <a:off x="0" y="0"/>
          <a:ext cx="0" cy="0"/>
          <a:chOff x="0" y="0"/>
          <a:chExt cx="0" cy="0"/>
        </a:xfrm>
      </p:grpSpPr>
      <p:sp>
        <p:nvSpPr>
          <p:cNvPr id="137" name="Google Shape;137;p31">
            <a:extLst>
              <a:ext uri="{FF2B5EF4-FFF2-40B4-BE49-F238E27FC236}">
                <a16:creationId xmlns:a16="http://schemas.microsoft.com/office/drawing/2014/main" id="{AC6BF4D0-82C5-CC04-4139-08BD0502A402}"/>
              </a:ext>
            </a:extLst>
          </p:cNvPr>
          <p:cNvSpPr txBox="1"/>
          <p:nvPr/>
        </p:nvSpPr>
        <p:spPr>
          <a:xfrm>
            <a:off x="169148" y="352445"/>
            <a:ext cx="7937100" cy="9159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chemeClr val="dk1"/>
              </a:buClr>
              <a:buSzPts val="1100"/>
              <a:buFont typeface="Arial"/>
              <a:buNone/>
            </a:pPr>
            <a:r>
              <a:rPr lang="en" sz="2800" dirty="0">
                <a:solidFill>
                  <a:schemeClr val="dk1"/>
                </a:solidFill>
              </a:rPr>
              <a:t>Limited vs Ample Reserves</a:t>
            </a:r>
            <a:endParaRPr sz="3300" b="0" i="0" u="none" strike="noStrike" cap="none" dirty="0">
              <a:solidFill>
                <a:srgbClr val="414A58"/>
              </a:solidFill>
              <a:latin typeface="Calibri"/>
              <a:ea typeface="Calibri"/>
              <a:cs typeface="Calibri"/>
              <a:sym typeface="Calibri"/>
            </a:endParaRPr>
          </a:p>
        </p:txBody>
      </p:sp>
      <p:sp>
        <p:nvSpPr>
          <p:cNvPr id="139" name="Google Shape;139;p31">
            <a:extLst>
              <a:ext uri="{FF2B5EF4-FFF2-40B4-BE49-F238E27FC236}">
                <a16:creationId xmlns:a16="http://schemas.microsoft.com/office/drawing/2014/main" id="{20911F03-9A95-D529-FB2D-C2A88D3962F0}"/>
              </a:ext>
            </a:extLst>
          </p:cNvPr>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22</a:t>
            </a:fld>
            <a:endParaRPr/>
          </a:p>
        </p:txBody>
      </p:sp>
      <p:sp>
        <p:nvSpPr>
          <p:cNvPr id="140" name="Google Shape;140;p31">
            <a:extLst>
              <a:ext uri="{FF2B5EF4-FFF2-40B4-BE49-F238E27FC236}">
                <a16:creationId xmlns:a16="http://schemas.microsoft.com/office/drawing/2014/main" id="{94217211-C98F-4E0F-E54D-82260907436A}"/>
              </a:ext>
            </a:extLst>
          </p:cNvPr>
          <p:cNvSpPr txBox="1"/>
          <p:nvPr/>
        </p:nvSpPr>
        <p:spPr>
          <a:xfrm>
            <a:off x="513148" y="1163053"/>
            <a:ext cx="8117704" cy="3465093"/>
          </a:xfrm>
          <a:prstGeom prst="rect">
            <a:avLst/>
          </a:prstGeom>
          <a:noFill/>
          <a:ln>
            <a:noFill/>
          </a:ln>
        </p:spPr>
        <p:txBody>
          <a:bodyPr spcFirstLastPara="1" wrap="square" lIns="91425" tIns="91425" rIns="91425" bIns="91425" numCol="2" anchor="t" anchorCtr="0">
            <a:noAutofit/>
          </a:bodyPr>
          <a:lstStyle/>
          <a:p>
            <a:pPr marL="0" lvl="0" indent="0" algn="l" rtl="0">
              <a:lnSpc>
                <a:spcPct val="115000"/>
              </a:lnSpc>
              <a:spcBef>
                <a:spcPts val="300"/>
              </a:spcBef>
              <a:spcAft>
                <a:spcPts val="0"/>
              </a:spcAft>
              <a:buClr>
                <a:schemeClr val="dk1"/>
              </a:buClr>
              <a:buSzPts val="1100"/>
              <a:buFont typeface="Arial"/>
              <a:buNone/>
            </a:pPr>
            <a:r>
              <a:rPr lang="en" sz="1800" dirty="0">
                <a:solidFill>
                  <a:srgbClr val="595959"/>
                </a:solidFill>
              </a:rPr>
              <a:t>Ample Reserves</a:t>
            </a:r>
            <a:endParaRPr sz="1800" dirty="0">
              <a:solidFill>
                <a:srgbClr val="595959"/>
              </a:solidFill>
            </a:endParaRPr>
          </a:p>
          <a:p>
            <a:pPr marL="342900" lvl="0" indent="-342900">
              <a:buFont typeface="Arial" panose="020B0604020202020204" pitchFamily="34" charset="0"/>
              <a:buChar char="•"/>
            </a:pPr>
            <a:r>
              <a:rPr lang="en-US" dirty="0"/>
              <a:t>Reserves are ample when the banking system has enough reserves that small changes in their supply have little effect on the federal funds rate. </a:t>
            </a:r>
          </a:p>
          <a:p>
            <a:pPr marL="342900" lvl="0" indent="-342900">
              <a:buFont typeface="Arial" panose="020B0604020202020204" pitchFamily="34" charset="0"/>
              <a:buChar char="•"/>
            </a:pPr>
            <a:r>
              <a:rPr lang="en-US" dirty="0"/>
              <a:t>The Fed primarily influences the federal funds rate by changing administered rates, especially the interest rate on reserve balances (IORB). </a:t>
            </a:r>
          </a:p>
          <a:p>
            <a:pPr marL="342900" lvl="0" indent="-342900">
              <a:buFont typeface="Arial" panose="020B0604020202020204" pitchFamily="34" charset="0"/>
              <a:buChar char="•"/>
            </a:pPr>
            <a:r>
              <a:rPr lang="en-US" dirty="0"/>
              <a:t>Raising IORB places upward pressure on the federal funds rate; lowering IORB places downward pressure on it. </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endParaRPr lang="en-US" dirty="0"/>
          </a:p>
          <a:p>
            <a:pPr lvl="0"/>
            <a:endParaRPr lang="en-US" dirty="0"/>
          </a:p>
          <a:p>
            <a:pPr marL="342900" lvl="0" indent="-342900">
              <a:buFont typeface="Arial" panose="020B0604020202020204" pitchFamily="34" charset="0"/>
              <a:buChar char="•"/>
            </a:pPr>
            <a:r>
              <a:rPr lang="en-US" dirty="0"/>
              <a:t>The overnight reverse repurchase agreement (ON RRP) rate is a supplementary administered rate that helps support the lower end of the Fed’s target range. </a:t>
            </a:r>
          </a:p>
          <a:p>
            <a:pPr marL="342900" lvl="0" indent="-342900">
              <a:buFont typeface="Arial" panose="020B0604020202020204" pitchFamily="34" charset="0"/>
              <a:buChar char="•"/>
            </a:pPr>
            <a:r>
              <a:rPr lang="en-US" dirty="0"/>
              <a:t>Banks hold reserve balances at the Fed to earn interest, settle payments, and manage liquidity. </a:t>
            </a:r>
          </a:p>
          <a:p>
            <a:pPr marL="342900" lvl="0" indent="-342900">
              <a:buFont typeface="Arial" panose="020B0604020202020204" pitchFamily="34" charset="0"/>
              <a:buChar char="•"/>
            </a:pPr>
            <a:r>
              <a:rPr lang="en-US" dirty="0"/>
              <a:t>The required reserve ratio has been zero in the United States since March 2020, but a zero reserve requirement does not define an ample-reserves system.</a:t>
            </a:r>
          </a:p>
          <a:p>
            <a:pPr marL="285750" lvl="0" indent="-285750" algn="l" rtl="0">
              <a:lnSpc>
                <a:spcPct val="100000"/>
              </a:lnSpc>
              <a:spcBef>
                <a:spcPts val="500"/>
              </a:spcBef>
              <a:spcAft>
                <a:spcPts val="0"/>
              </a:spcAft>
              <a:buClr>
                <a:schemeClr val="dk1"/>
              </a:buClr>
              <a:buSzPct val="100000"/>
              <a:buFont typeface="Arial" panose="020B0604020202020204" pitchFamily="34" charset="0"/>
              <a:buChar char="•"/>
            </a:pPr>
            <a:endParaRPr dirty="0"/>
          </a:p>
        </p:txBody>
      </p:sp>
    </p:spTree>
    <p:extLst>
      <p:ext uri="{BB962C8B-B14F-4D97-AF65-F5344CB8AC3E}">
        <p14:creationId xmlns:p14="http://schemas.microsoft.com/office/powerpoint/2010/main" val="570609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3"/>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Key points</a:t>
            </a:r>
            <a:endParaRPr sz="3300" b="0" i="0" u="none" strike="noStrike" cap="none">
              <a:solidFill>
                <a:srgbClr val="414A58"/>
              </a:solidFill>
              <a:latin typeface="Calibri"/>
              <a:ea typeface="Calibri"/>
              <a:cs typeface="Calibri"/>
              <a:sym typeface="Calibri"/>
            </a:endParaRPr>
          </a:p>
        </p:txBody>
      </p:sp>
      <p:sp>
        <p:nvSpPr>
          <p:cNvPr id="153" name="Google Shape;153;p33"/>
          <p:cNvSpPr txBox="1"/>
          <p:nvPr/>
        </p:nvSpPr>
        <p:spPr>
          <a:xfrm>
            <a:off x="578223" y="1169096"/>
            <a:ext cx="3392198"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600" dirty="0">
                <a:solidFill>
                  <a:schemeClr val="dk1"/>
                </a:solidFill>
              </a:rPr>
              <a:t>Limited Reserves:</a:t>
            </a:r>
          </a:p>
          <a:p>
            <a:pPr marL="457200" marR="63500" lvl="0" indent="-317500" algn="l" rtl="0">
              <a:lnSpc>
                <a:spcPct val="115000"/>
              </a:lnSpc>
              <a:spcBef>
                <a:spcPts val="1200"/>
              </a:spcBef>
              <a:spcAft>
                <a:spcPts val="0"/>
              </a:spcAft>
              <a:buClr>
                <a:schemeClr val="dk1"/>
              </a:buClr>
              <a:buSzPts val="1400"/>
              <a:buFont typeface="Roboto"/>
              <a:buChar char="●"/>
            </a:pPr>
            <a:r>
              <a:rPr lang="en-US" sz="1600" dirty="0">
                <a:solidFill>
                  <a:schemeClr val="dk1"/>
                </a:solidFill>
                <a:highlight>
                  <a:schemeClr val="lt1"/>
                </a:highlight>
                <a:latin typeface="+mn-lt"/>
                <a:ea typeface="Roboto"/>
                <a:cs typeface="Roboto"/>
                <a:sym typeface="Roboto"/>
              </a:rPr>
              <a:t>Small changes in the supply or  reserves significantly affect the federal funds rate. </a:t>
            </a:r>
          </a:p>
          <a:p>
            <a:pPr marL="457200" marR="63500" lvl="0" indent="-317500" algn="l" rtl="0">
              <a:lnSpc>
                <a:spcPct val="115000"/>
              </a:lnSpc>
              <a:spcBef>
                <a:spcPts val="0"/>
              </a:spcBef>
              <a:spcAft>
                <a:spcPts val="0"/>
              </a:spcAft>
              <a:buClr>
                <a:schemeClr val="dk1"/>
              </a:buClr>
              <a:buSzPts val="1400"/>
              <a:buFont typeface="Roboto"/>
              <a:buChar char="●"/>
            </a:pPr>
            <a:r>
              <a:rPr lang="en-US" sz="1600" dirty="0">
                <a:solidFill>
                  <a:schemeClr val="dk1"/>
                </a:solidFill>
                <a:highlight>
                  <a:schemeClr val="lt1"/>
                </a:highlight>
                <a:latin typeface="+mn-lt"/>
                <a:ea typeface="Roboto"/>
                <a:cs typeface="Roboto"/>
                <a:sym typeface="Roboto"/>
              </a:rPr>
              <a:t>The Fed (or central bank) primarily uses open market operations to influence the federal funds rate.</a:t>
            </a:r>
          </a:p>
          <a:p>
            <a:pPr marL="457200" lvl="0" indent="-317500" algn="l" rtl="0">
              <a:lnSpc>
                <a:spcPct val="115000"/>
              </a:lnSpc>
              <a:spcBef>
                <a:spcPts val="0"/>
              </a:spcBef>
              <a:spcAft>
                <a:spcPts val="0"/>
              </a:spcAft>
              <a:buClr>
                <a:schemeClr val="dk1"/>
              </a:buClr>
              <a:buSzPts val="1400"/>
              <a:buFont typeface="Roboto"/>
              <a:buChar char="●"/>
            </a:pPr>
            <a:r>
              <a:rPr lang="en-US" sz="1600" dirty="0">
                <a:solidFill>
                  <a:schemeClr val="dk1"/>
                </a:solidFill>
                <a:highlight>
                  <a:schemeClr val="lt1"/>
                </a:highlight>
                <a:latin typeface="+mn-lt"/>
                <a:ea typeface="Roboto"/>
                <a:cs typeface="Roboto"/>
                <a:sym typeface="Roboto"/>
              </a:rPr>
              <a:t>Former U.S. monetary policy framework</a:t>
            </a:r>
            <a:endParaRPr lang="en-US" sz="2400" dirty="0">
              <a:solidFill>
                <a:schemeClr val="dk1"/>
              </a:solidFill>
              <a:latin typeface="+mn-lt"/>
              <a:ea typeface="Calibri"/>
              <a:cs typeface="Calibri"/>
              <a:sym typeface="Calibri"/>
            </a:endParaRPr>
          </a:p>
          <a:p>
            <a:pPr marL="0" marR="0" lvl="0" indent="0" algn="l" rtl="0">
              <a:lnSpc>
                <a:spcPct val="90000"/>
              </a:lnSpc>
              <a:spcBef>
                <a:spcPts val="1500"/>
              </a:spcBef>
              <a:spcAft>
                <a:spcPts val="0"/>
              </a:spcAft>
              <a:buClr>
                <a:schemeClr val="dk1"/>
              </a:buClr>
              <a:buSzPts val="2000"/>
              <a:buFont typeface="Arial"/>
              <a:buNone/>
            </a:pPr>
            <a:endParaRPr sz="2000" b="0" i="0" u="none" strike="noStrike" cap="none" dirty="0">
              <a:solidFill>
                <a:schemeClr val="dk1"/>
              </a:solidFill>
              <a:latin typeface="Calibri"/>
              <a:ea typeface="Calibri"/>
              <a:cs typeface="Calibri"/>
              <a:sym typeface="Calibri"/>
            </a:endParaRPr>
          </a:p>
        </p:txBody>
      </p:sp>
      <p:sp>
        <p:nvSpPr>
          <p:cNvPr id="154" name="Google Shape;154;p33"/>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23</a:t>
            </a:fld>
            <a:endParaRPr/>
          </a:p>
        </p:txBody>
      </p:sp>
      <p:sp>
        <p:nvSpPr>
          <p:cNvPr id="155" name="Google Shape;155;p33"/>
          <p:cNvSpPr txBox="1"/>
          <p:nvPr/>
        </p:nvSpPr>
        <p:spPr>
          <a:xfrm>
            <a:off x="4396977" y="1091882"/>
            <a:ext cx="4168800" cy="341782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1600" dirty="0">
                <a:solidFill>
                  <a:schemeClr val="dk1"/>
                </a:solidFill>
              </a:rPr>
              <a:t>Ample Reserves:</a:t>
            </a:r>
            <a:endParaRPr sz="1600" dirty="0">
              <a:solidFill>
                <a:schemeClr val="dk1"/>
              </a:solidFill>
            </a:endParaRPr>
          </a:p>
          <a:p>
            <a:pPr marL="457200" marR="63500" lvl="0" indent="-317500" algn="l" rtl="0">
              <a:lnSpc>
                <a:spcPct val="115000"/>
              </a:lnSpc>
              <a:spcBef>
                <a:spcPts val="1200"/>
              </a:spcBef>
              <a:spcAft>
                <a:spcPts val="0"/>
              </a:spcAft>
              <a:buClr>
                <a:schemeClr val="dk1"/>
              </a:buClr>
              <a:buSzPts val="1400"/>
              <a:buFont typeface="Roboto"/>
              <a:buChar char="●"/>
            </a:pPr>
            <a:r>
              <a:rPr lang="en" sz="1600" dirty="0">
                <a:solidFill>
                  <a:schemeClr val="dk1"/>
                </a:solidFill>
                <a:highlight>
                  <a:schemeClr val="lt1"/>
                </a:highlight>
                <a:latin typeface="+mn-lt"/>
                <a:ea typeface="Roboto"/>
                <a:cs typeface="Roboto"/>
                <a:sym typeface="Roboto"/>
              </a:rPr>
              <a:t>Small changes in the supply of reserves have little impact on interest rates. </a:t>
            </a:r>
            <a:endParaRPr sz="1600" dirty="0">
              <a:solidFill>
                <a:schemeClr val="dk1"/>
              </a:solidFill>
              <a:highlight>
                <a:schemeClr val="lt1"/>
              </a:highlight>
              <a:latin typeface="+mn-lt"/>
              <a:ea typeface="Roboto"/>
              <a:cs typeface="Roboto"/>
              <a:sym typeface="Roboto"/>
            </a:endParaRPr>
          </a:p>
          <a:p>
            <a:pPr marL="457200" marR="63500" lvl="0" indent="-317500" algn="l" rtl="0">
              <a:lnSpc>
                <a:spcPct val="115000"/>
              </a:lnSpc>
              <a:spcBef>
                <a:spcPts val="0"/>
              </a:spcBef>
              <a:spcAft>
                <a:spcPts val="0"/>
              </a:spcAft>
              <a:buClr>
                <a:schemeClr val="dk1"/>
              </a:buClr>
              <a:buSzPts val="1400"/>
              <a:buFont typeface="Roboto"/>
              <a:buChar char="●"/>
            </a:pPr>
            <a:r>
              <a:rPr lang="en" sz="1600" dirty="0">
                <a:solidFill>
                  <a:schemeClr val="dk1"/>
                </a:solidFill>
                <a:highlight>
                  <a:schemeClr val="lt1"/>
                </a:highlight>
                <a:latin typeface="+mn-lt"/>
                <a:ea typeface="Roboto"/>
                <a:cs typeface="Roboto"/>
                <a:sym typeface="Roboto"/>
              </a:rPr>
              <a:t>The Fed (or central bank) primarily changes administered rates, especially the IORB, in influence the federal funds rate. </a:t>
            </a:r>
            <a:endParaRPr sz="1600" dirty="0">
              <a:solidFill>
                <a:schemeClr val="dk1"/>
              </a:solidFill>
              <a:highlight>
                <a:schemeClr val="lt1"/>
              </a:highlight>
              <a:latin typeface="+mn-lt"/>
              <a:ea typeface="Roboto"/>
              <a:cs typeface="Roboto"/>
              <a:sym typeface="Roboto"/>
            </a:endParaRPr>
          </a:p>
          <a:p>
            <a:pPr marL="457200" lvl="0" indent="-304800" algn="l" rtl="0">
              <a:lnSpc>
                <a:spcPct val="115000"/>
              </a:lnSpc>
              <a:spcBef>
                <a:spcPts val="0"/>
              </a:spcBef>
              <a:spcAft>
                <a:spcPts val="0"/>
              </a:spcAft>
              <a:buClr>
                <a:schemeClr val="dk1"/>
              </a:buClr>
              <a:buSzPts val="1200"/>
              <a:buFont typeface="Roboto"/>
              <a:buChar char="●"/>
            </a:pPr>
            <a:r>
              <a:rPr lang="en" sz="1600" dirty="0">
                <a:solidFill>
                  <a:schemeClr val="dk1"/>
                </a:solidFill>
                <a:highlight>
                  <a:schemeClr val="lt1"/>
                </a:highlight>
                <a:latin typeface="+mn-lt"/>
                <a:ea typeface="Roboto"/>
                <a:cs typeface="Roboto"/>
                <a:sym typeface="Roboto"/>
              </a:rPr>
              <a:t>Open market operations become less effective in influencing interest rates.</a:t>
            </a:r>
            <a:r>
              <a:rPr lang="en" dirty="0">
                <a:solidFill>
                  <a:schemeClr val="dk1"/>
                </a:solidFill>
                <a:highlight>
                  <a:schemeClr val="lt1"/>
                </a:highlight>
                <a:latin typeface="+mn-lt"/>
                <a:ea typeface="Roboto"/>
                <a:cs typeface="Roboto"/>
                <a:sym typeface="Roboto"/>
              </a:rPr>
              <a:t> </a:t>
            </a:r>
          </a:p>
          <a:p>
            <a:pPr marL="457200" lvl="0" indent="-304800" algn="l" rtl="0">
              <a:lnSpc>
                <a:spcPct val="115000"/>
              </a:lnSpc>
              <a:spcBef>
                <a:spcPts val="0"/>
              </a:spcBef>
              <a:spcAft>
                <a:spcPts val="0"/>
              </a:spcAft>
              <a:buClr>
                <a:schemeClr val="dk1"/>
              </a:buClr>
              <a:buSzPts val="1200"/>
              <a:buFont typeface="Roboto"/>
              <a:buChar char="●"/>
            </a:pPr>
            <a:r>
              <a:rPr lang="en" dirty="0">
                <a:solidFill>
                  <a:schemeClr val="dk1"/>
                </a:solidFill>
                <a:highlight>
                  <a:schemeClr val="lt1"/>
                </a:highlight>
                <a:latin typeface="+mn-lt"/>
                <a:ea typeface="Roboto"/>
                <a:cs typeface="Roboto"/>
                <a:sym typeface="Roboto"/>
              </a:rPr>
              <a:t>Current U.S. monetary policy framework</a:t>
            </a:r>
            <a:endParaRPr sz="1600" dirty="0">
              <a:latin typeface="+mn-lt"/>
            </a:endParaRPr>
          </a:p>
        </p:txBody>
      </p:sp>
    </p:spTree>
    <p:extLst>
      <p:ext uri="{BB962C8B-B14F-4D97-AF65-F5344CB8AC3E}">
        <p14:creationId xmlns:p14="http://schemas.microsoft.com/office/powerpoint/2010/main" val="1380369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4"/>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ctr" rtl="0">
              <a:spcBef>
                <a:spcPts val="0"/>
              </a:spcBef>
              <a:spcAft>
                <a:spcPts val="0"/>
              </a:spcAft>
              <a:buClr>
                <a:schemeClr val="dk1"/>
              </a:buClr>
              <a:buSzPts val="1100"/>
              <a:buFont typeface="Arial"/>
              <a:buNone/>
            </a:pPr>
            <a:r>
              <a:rPr lang="en" sz="2800">
                <a:solidFill>
                  <a:schemeClr val="dk1"/>
                </a:solidFill>
              </a:rPr>
              <a:t>Monetary Policy Tools</a:t>
            </a:r>
            <a:endParaRPr sz="3300" b="0" i="0" u="none" strike="noStrike" cap="none">
              <a:solidFill>
                <a:srgbClr val="414A58"/>
              </a:solidFill>
              <a:latin typeface="Calibri"/>
              <a:ea typeface="Calibri"/>
              <a:cs typeface="Calibri"/>
              <a:sym typeface="Calibri"/>
            </a:endParaRPr>
          </a:p>
        </p:txBody>
      </p:sp>
      <p:sp>
        <p:nvSpPr>
          <p:cNvPr id="161" name="Google Shape;161;p34"/>
          <p:cNvSpPr txBox="1"/>
          <p:nvPr/>
        </p:nvSpPr>
        <p:spPr>
          <a:xfrm>
            <a:off x="529675" y="1345750"/>
            <a:ext cx="31248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300"/>
              </a:spcBef>
              <a:spcAft>
                <a:spcPts val="0"/>
              </a:spcAft>
              <a:buClr>
                <a:schemeClr val="dk1"/>
              </a:buClr>
              <a:buSzPts val="1100"/>
              <a:buFont typeface="Arial"/>
              <a:buNone/>
            </a:pPr>
            <a:r>
              <a:rPr lang="en" sz="1600">
                <a:solidFill>
                  <a:srgbClr val="595959"/>
                </a:solidFill>
              </a:rPr>
              <a:t>Limited Reserves</a:t>
            </a:r>
            <a:endParaRPr sz="1600">
              <a:solidFill>
                <a:srgbClr val="595959"/>
              </a:solidFill>
            </a:endParaRPr>
          </a:p>
          <a:p>
            <a:pPr marL="342900" lvl="0" indent="-254000" algn="l" rtl="0">
              <a:lnSpc>
                <a:spcPct val="115000"/>
              </a:lnSpc>
              <a:spcBef>
                <a:spcPts val="500"/>
              </a:spcBef>
              <a:spcAft>
                <a:spcPts val="0"/>
              </a:spcAft>
              <a:buClr>
                <a:srgbClr val="595959"/>
              </a:buClr>
              <a:buSzPts val="1400"/>
              <a:buChar char="●"/>
            </a:pPr>
            <a:r>
              <a:rPr lang="en" sz="1600">
                <a:solidFill>
                  <a:srgbClr val="595959"/>
                </a:solidFill>
              </a:rPr>
              <a:t>  </a:t>
            </a:r>
            <a:r>
              <a:rPr lang="en" sz="1600">
                <a:solidFill>
                  <a:srgbClr val="00B050"/>
                </a:solidFill>
              </a:rPr>
              <a:t>   Discount rate</a:t>
            </a:r>
            <a:endParaRPr sz="1600">
              <a:solidFill>
                <a:srgbClr val="00B050"/>
              </a:solidFill>
            </a:endParaRPr>
          </a:p>
          <a:p>
            <a:pPr marL="342900" lvl="0" indent="-254000" algn="l" rtl="0">
              <a:lnSpc>
                <a:spcPct val="115000"/>
              </a:lnSpc>
              <a:spcBef>
                <a:spcPts val="0"/>
              </a:spcBef>
              <a:spcAft>
                <a:spcPts val="0"/>
              </a:spcAft>
              <a:buClr>
                <a:srgbClr val="595959"/>
              </a:buClr>
              <a:buSzPts val="1400"/>
              <a:buChar char="●"/>
            </a:pPr>
            <a:r>
              <a:rPr lang="en" sz="1600">
                <a:solidFill>
                  <a:srgbClr val="595959"/>
                </a:solidFill>
              </a:rPr>
              <a:t>     Reserve requirement</a:t>
            </a:r>
            <a:endParaRPr sz="1600">
              <a:solidFill>
                <a:srgbClr val="595959"/>
              </a:solidFill>
            </a:endParaRPr>
          </a:p>
          <a:p>
            <a:pPr marL="342900" lvl="0" indent="-254000" algn="l" rtl="0">
              <a:lnSpc>
                <a:spcPct val="115000"/>
              </a:lnSpc>
              <a:spcBef>
                <a:spcPts val="0"/>
              </a:spcBef>
              <a:spcAft>
                <a:spcPts val="0"/>
              </a:spcAft>
              <a:buClr>
                <a:srgbClr val="595959"/>
              </a:buClr>
              <a:buSzPts val="1400"/>
              <a:buChar char="●"/>
            </a:pPr>
            <a:r>
              <a:rPr lang="en" sz="1600">
                <a:solidFill>
                  <a:srgbClr val="595959"/>
                </a:solidFill>
              </a:rPr>
              <a:t>     Open Market Operations     </a:t>
            </a:r>
            <a:endParaRPr sz="1600">
              <a:solidFill>
                <a:srgbClr val="595959"/>
              </a:solidFill>
            </a:endParaRPr>
          </a:p>
          <a:p>
            <a:pPr marL="0" lvl="0" indent="0" algn="l" rtl="0">
              <a:lnSpc>
                <a:spcPct val="115000"/>
              </a:lnSpc>
              <a:spcBef>
                <a:spcPts val="0"/>
              </a:spcBef>
              <a:spcAft>
                <a:spcPts val="0"/>
              </a:spcAft>
              <a:buClr>
                <a:schemeClr val="dk1"/>
              </a:buClr>
              <a:buSzPts val="1100"/>
              <a:buFont typeface="Arial"/>
              <a:buNone/>
            </a:pPr>
            <a:r>
              <a:rPr lang="en" sz="1600">
                <a:solidFill>
                  <a:srgbClr val="595959"/>
                </a:solidFill>
              </a:rPr>
              <a:t>           (OMO)</a:t>
            </a:r>
            <a:endParaRPr sz="1800">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62" name="Google Shape;162;p34"/>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24</a:t>
            </a:fld>
            <a:endParaRPr/>
          </a:p>
        </p:txBody>
      </p:sp>
      <p:sp>
        <p:nvSpPr>
          <p:cNvPr id="163" name="Google Shape;163;p34"/>
          <p:cNvSpPr txBox="1"/>
          <p:nvPr/>
        </p:nvSpPr>
        <p:spPr>
          <a:xfrm>
            <a:off x="4899250" y="1425625"/>
            <a:ext cx="3076800" cy="2489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300"/>
              </a:spcBef>
              <a:spcAft>
                <a:spcPts val="0"/>
              </a:spcAft>
              <a:buClr>
                <a:schemeClr val="dk1"/>
              </a:buClr>
              <a:buSzPts val="1100"/>
              <a:buFont typeface="Arial"/>
              <a:buNone/>
            </a:pPr>
            <a:r>
              <a:rPr lang="en" sz="1600">
                <a:solidFill>
                  <a:srgbClr val="595959"/>
                </a:solidFill>
              </a:rPr>
              <a:t>Ample Reserves</a:t>
            </a:r>
            <a:endParaRPr sz="1600">
              <a:solidFill>
                <a:srgbClr val="595959"/>
              </a:solidFill>
            </a:endParaRPr>
          </a:p>
          <a:p>
            <a:pPr marL="342900" lvl="0" indent="-254000" algn="l" rtl="0">
              <a:lnSpc>
                <a:spcPct val="115000"/>
              </a:lnSpc>
              <a:spcBef>
                <a:spcPts val="500"/>
              </a:spcBef>
              <a:spcAft>
                <a:spcPts val="0"/>
              </a:spcAft>
              <a:buClr>
                <a:srgbClr val="595959"/>
              </a:buClr>
              <a:buSzPts val="1400"/>
              <a:buChar char="●"/>
            </a:pPr>
            <a:r>
              <a:rPr lang="en" sz="1600">
                <a:solidFill>
                  <a:srgbClr val="595959"/>
                </a:solidFill>
              </a:rPr>
              <a:t>     Interest on reserve </a:t>
            </a:r>
            <a:endParaRPr sz="1600">
              <a:solidFill>
                <a:srgbClr val="595959"/>
              </a:solidFill>
            </a:endParaRPr>
          </a:p>
          <a:p>
            <a:pPr marL="342900" lvl="0" indent="0" algn="l" rtl="0">
              <a:lnSpc>
                <a:spcPct val="115000"/>
              </a:lnSpc>
              <a:spcBef>
                <a:spcPts val="0"/>
              </a:spcBef>
              <a:spcAft>
                <a:spcPts val="0"/>
              </a:spcAft>
              <a:buNone/>
            </a:pPr>
            <a:r>
              <a:rPr lang="en" sz="1600">
                <a:solidFill>
                  <a:srgbClr val="595959"/>
                </a:solidFill>
              </a:rPr>
              <a:t>     Balances (IORB)</a:t>
            </a:r>
            <a:endParaRPr sz="1600">
              <a:solidFill>
                <a:srgbClr val="595959"/>
              </a:solidFill>
            </a:endParaRPr>
          </a:p>
          <a:p>
            <a:pPr marL="342900" lvl="0" indent="-254000" algn="l" rtl="0">
              <a:lnSpc>
                <a:spcPct val="115000"/>
              </a:lnSpc>
              <a:spcBef>
                <a:spcPts val="0"/>
              </a:spcBef>
              <a:spcAft>
                <a:spcPts val="0"/>
              </a:spcAft>
              <a:buClr>
                <a:srgbClr val="595959"/>
              </a:buClr>
              <a:buSzPts val="1400"/>
              <a:buChar char="●"/>
            </a:pPr>
            <a:r>
              <a:rPr lang="en" sz="1600">
                <a:solidFill>
                  <a:srgbClr val="595959"/>
                </a:solidFill>
              </a:rPr>
              <a:t>     Overnight reverse </a:t>
            </a:r>
            <a:endParaRPr sz="1600">
              <a:solidFill>
                <a:srgbClr val="595959"/>
              </a:solidFill>
            </a:endParaRPr>
          </a:p>
          <a:p>
            <a:pPr marL="0" lvl="0" indent="0" algn="l" rtl="0">
              <a:lnSpc>
                <a:spcPct val="115000"/>
              </a:lnSpc>
              <a:spcBef>
                <a:spcPts val="0"/>
              </a:spcBef>
              <a:spcAft>
                <a:spcPts val="0"/>
              </a:spcAft>
              <a:buNone/>
            </a:pPr>
            <a:r>
              <a:rPr lang="en" sz="1600">
                <a:solidFill>
                  <a:srgbClr val="595959"/>
                </a:solidFill>
              </a:rPr>
              <a:t>           repurchase </a:t>
            </a:r>
            <a:endParaRPr sz="1600">
              <a:solidFill>
                <a:srgbClr val="595959"/>
              </a:solidFill>
            </a:endParaRPr>
          </a:p>
          <a:p>
            <a:pPr marL="0" lvl="0" indent="0" algn="l" rtl="0">
              <a:lnSpc>
                <a:spcPct val="115000"/>
              </a:lnSpc>
              <a:spcBef>
                <a:spcPts val="0"/>
              </a:spcBef>
              <a:spcAft>
                <a:spcPts val="0"/>
              </a:spcAft>
              <a:buNone/>
            </a:pPr>
            <a:r>
              <a:rPr lang="en" sz="1600">
                <a:solidFill>
                  <a:srgbClr val="595959"/>
                </a:solidFill>
              </a:rPr>
              <a:t>          agreement facility </a:t>
            </a:r>
            <a:endParaRPr sz="1600">
              <a:solidFill>
                <a:srgbClr val="595959"/>
              </a:solidFill>
            </a:endParaRPr>
          </a:p>
          <a:p>
            <a:pPr marL="0" lvl="0" indent="0" algn="l" rtl="0">
              <a:lnSpc>
                <a:spcPct val="115000"/>
              </a:lnSpc>
              <a:spcBef>
                <a:spcPts val="0"/>
              </a:spcBef>
              <a:spcAft>
                <a:spcPts val="0"/>
              </a:spcAft>
              <a:buClr>
                <a:schemeClr val="dk1"/>
              </a:buClr>
              <a:buSzPts val="1100"/>
              <a:buFont typeface="Arial"/>
              <a:buNone/>
            </a:pPr>
            <a:r>
              <a:rPr lang="en" sz="1600">
                <a:solidFill>
                  <a:srgbClr val="595959"/>
                </a:solidFill>
              </a:rPr>
              <a:t>          (ON RRP)</a:t>
            </a:r>
            <a:endParaRPr sz="1600">
              <a:solidFill>
                <a:srgbClr val="595959"/>
              </a:solidFill>
            </a:endParaRPr>
          </a:p>
          <a:p>
            <a:pPr marL="342900" lvl="0" indent="-254000" algn="l" rtl="0">
              <a:lnSpc>
                <a:spcPct val="115000"/>
              </a:lnSpc>
              <a:spcBef>
                <a:spcPts val="0"/>
              </a:spcBef>
              <a:spcAft>
                <a:spcPts val="0"/>
              </a:spcAft>
              <a:buClr>
                <a:srgbClr val="00B050"/>
              </a:buClr>
              <a:buSzPts val="1400"/>
              <a:buChar char="●"/>
            </a:pPr>
            <a:r>
              <a:rPr lang="en" sz="1600">
                <a:solidFill>
                  <a:srgbClr val="00B050"/>
                </a:solidFill>
              </a:rPr>
              <a:t>     Discount rate</a:t>
            </a:r>
            <a:endParaRPr sz="1600">
              <a:solidFill>
                <a:srgbClr val="00B050"/>
              </a:solidFill>
            </a:endParaRPr>
          </a:p>
          <a:p>
            <a:pPr marL="0" lvl="0" indent="0" algn="l" rtl="0">
              <a:spcBef>
                <a:spcPts val="0"/>
              </a:spcBef>
              <a:spcAft>
                <a:spcPts val="0"/>
              </a:spcAft>
              <a:buNone/>
            </a:pPr>
            <a:endParaRPr/>
          </a:p>
        </p:txBody>
      </p:sp>
      <p:sp>
        <p:nvSpPr>
          <p:cNvPr id="164" name="Google Shape;164;p34"/>
          <p:cNvSpPr txBox="1"/>
          <p:nvPr/>
        </p:nvSpPr>
        <p:spPr>
          <a:xfrm>
            <a:off x="4276850" y="3926900"/>
            <a:ext cx="4122000" cy="54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CC3300"/>
                </a:solidFill>
              </a:rPr>
              <a:t>OMO can be used to ensure banks have ample reserves</a:t>
            </a:r>
            <a:endParaRPr/>
          </a:p>
        </p:txBody>
      </p:sp>
      <p:sp>
        <p:nvSpPr>
          <p:cNvPr id="165" name="Google Shape;165;p34"/>
          <p:cNvSpPr txBox="1"/>
          <p:nvPr/>
        </p:nvSpPr>
        <p:spPr>
          <a:xfrm>
            <a:off x="4276850" y="4479075"/>
            <a:ext cx="3898800" cy="32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0000FF"/>
                </a:solidFill>
              </a:rPr>
              <a:t>Administered rates:  IORB, ON RRP, Discount rate</a:t>
            </a:r>
            <a:endParaRPr/>
          </a:p>
        </p:txBody>
      </p:sp>
    </p:spTree>
    <p:extLst>
      <p:ext uri="{BB962C8B-B14F-4D97-AF65-F5344CB8AC3E}">
        <p14:creationId xmlns:p14="http://schemas.microsoft.com/office/powerpoint/2010/main" val="1907676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5"/>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414A58"/>
              </a:buClr>
              <a:buSzPts val="3300"/>
              <a:buFont typeface="Calibri"/>
              <a:buNone/>
            </a:pPr>
            <a:r>
              <a:rPr lang="en" sz="3300">
                <a:solidFill>
                  <a:srgbClr val="414A58"/>
                </a:solidFill>
                <a:latin typeface="Calibri"/>
                <a:ea typeface="Calibri"/>
                <a:cs typeface="Calibri"/>
                <a:sym typeface="Calibri"/>
              </a:rPr>
              <a:t>Discussion Question</a:t>
            </a:r>
            <a:endParaRPr sz="3300" b="0" i="0" u="none" strike="noStrike" cap="none">
              <a:solidFill>
                <a:srgbClr val="414A58"/>
              </a:solidFill>
              <a:latin typeface="Calibri"/>
              <a:ea typeface="Calibri"/>
              <a:cs typeface="Calibri"/>
              <a:sym typeface="Calibri"/>
            </a:endParaRPr>
          </a:p>
        </p:txBody>
      </p:sp>
      <p:sp>
        <p:nvSpPr>
          <p:cNvPr id="171" name="Google Shape;171;p35"/>
          <p:cNvSpPr txBox="1"/>
          <p:nvPr/>
        </p:nvSpPr>
        <p:spPr>
          <a:xfrm>
            <a:off x="578227" y="1369225"/>
            <a:ext cx="77031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200">
                <a:solidFill>
                  <a:schemeClr val="dk1"/>
                </a:solidFill>
              </a:rPr>
              <a:t>What is the main difference between ample and limited monetary policy, and how does each approach affect the economy?</a:t>
            </a:r>
            <a:endParaRPr sz="22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22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1900" b="1">
                <a:solidFill>
                  <a:schemeClr val="dk1"/>
                </a:solidFill>
              </a:rPr>
              <a:t>Sentence Starter:</a:t>
            </a:r>
            <a:endParaRPr sz="19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900">
                <a:solidFill>
                  <a:schemeClr val="dk1"/>
                </a:solidFill>
              </a:rPr>
              <a:t>The key difference between ample and limited monetary policy is that...</a:t>
            </a:r>
            <a:endParaRPr sz="2000">
              <a:solidFill>
                <a:schemeClr val="dk1"/>
              </a:solidFill>
              <a:latin typeface="Calibri"/>
              <a:ea typeface="Calibri"/>
              <a:cs typeface="Calibri"/>
              <a:sym typeface="Calibri"/>
            </a:endParaRPr>
          </a:p>
          <a:p>
            <a:pPr marL="0" marR="0" lvl="0" indent="0" algn="l" rtl="0">
              <a:lnSpc>
                <a:spcPct val="90000"/>
              </a:lnSpc>
              <a:spcBef>
                <a:spcPts val="12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172" name="Google Shape;172;p35"/>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5826879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5"/>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414A58"/>
              </a:buClr>
              <a:buSzPts val="3300"/>
              <a:buFont typeface="Calibri"/>
              <a:buNone/>
            </a:pPr>
            <a:endParaRPr sz="3300" b="0" i="0" u="none" strike="noStrike" cap="none">
              <a:solidFill>
                <a:srgbClr val="414A58"/>
              </a:solidFill>
              <a:latin typeface="Calibri"/>
              <a:ea typeface="Calibri"/>
              <a:cs typeface="Calibri"/>
              <a:sym typeface="Calibri"/>
            </a:endParaRPr>
          </a:p>
        </p:txBody>
      </p:sp>
      <p:sp>
        <p:nvSpPr>
          <p:cNvPr id="320" name="Google Shape;320;p55"/>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21" name="Google Shape;321;p55"/>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26</a:t>
            </a:fld>
            <a:endParaRPr/>
          </a:p>
        </p:txBody>
      </p:sp>
      <p:sp>
        <p:nvSpPr>
          <p:cNvPr id="322" name="Google Shape;322;p55"/>
          <p:cNvSpPr txBox="1"/>
          <p:nvPr/>
        </p:nvSpPr>
        <p:spPr>
          <a:xfrm>
            <a:off x="3008600" y="2400275"/>
            <a:ext cx="4286100" cy="915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414A58"/>
              </a:buClr>
              <a:buSzPts val="3300"/>
              <a:buFont typeface="Calibri"/>
              <a:buNone/>
            </a:pPr>
            <a:r>
              <a:rPr lang="en" sz="3300">
                <a:solidFill>
                  <a:srgbClr val="414A58"/>
                </a:solidFill>
                <a:latin typeface="Calibri"/>
                <a:ea typeface="Calibri"/>
                <a:cs typeface="Calibri"/>
                <a:sym typeface="Calibri"/>
              </a:rPr>
              <a:t>Scenarios</a:t>
            </a:r>
            <a:endParaRPr/>
          </a:p>
        </p:txBody>
      </p:sp>
      <p:sp>
        <p:nvSpPr>
          <p:cNvPr id="323" name="Google Shape;323;p55"/>
          <p:cNvSpPr txBox="1"/>
          <p:nvPr/>
        </p:nvSpPr>
        <p:spPr>
          <a:xfrm>
            <a:off x="460325" y="3586350"/>
            <a:ext cx="8302500" cy="11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Use the yarn and graph the following scenarios on limited and ample reserve graphs.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6"/>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Scenario 1</a:t>
            </a:r>
            <a:endParaRPr sz="3300" b="0" i="0" u="none" strike="noStrike" cap="none">
              <a:solidFill>
                <a:srgbClr val="414A58"/>
              </a:solidFill>
              <a:latin typeface="Calibri"/>
              <a:ea typeface="Calibri"/>
              <a:cs typeface="Calibri"/>
              <a:sym typeface="Calibri"/>
            </a:endParaRPr>
          </a:p>
        </p:txBody>
      </p:sp>
      <p:sp>
        <p:nvSpPr>
          <p:cNvPr id="329" name="Google Shape;329;p56"/>
          <p:cNvSpPr txBox="1"/>
          <p:nvPr/>
        </p:nvSpPr>
        <p:spPr>
          <a:xfrm>
            <a:off x="578228" y="1369225"/>
            <a:ext cx="8125800" cy="32634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3300">
                <a:solidFill>
                  <a:schemeClr val="dk1"/>
                </a:solidFill>
              </a:rPr>
              <a:t> The country is facing inflation.  What would the Fed do?</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30" name="Google Shape;330;p56"/>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7"/>
          <p:cNvSpPr txBox="1"/>
          <p:nvPr/>
        </p:nvSpPr>
        <p:spPr>
          <a:xfrm>
            <a:off x="353517" y="152379"/>
            <a:ext cx="7937100" cy="9159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990"/>
              <a:buFont typeface="Arial"/>
              <a:buNone/>
            </a:pPr>
            <a:r>
              <a:rPr lang="en" sz="2170">
                <a:solidFill>
                  <a:schemeClr val="dk1"/>
                </a:solidFill>
              </a:rPr>
              <a:t>Solution:  The country is facing inflation.  What would        the Fed do?</a:t>
            </a:r>
            <a:endParaRPr sz="3300" b="0" i="0" u="none" strike="noStrike" cap="none">
              <a:solidFill>
                <a:srgbClr val="414A58"/>
              </a:solidFill>
              <a:latin typeface="Calibri"/>
              <a:ea typeface="Calibri"/>
              <a:cs typeface="Calibri"/>
              <a:sym typeface="Calibri"/>
            </a:endParaRPr>
          </a:p>
        </p:txBody>
      </p:sp>
      <p:sp>
        <p:nvSpPr>
          <p:cNvPr id="336" name="Google Shape;336;p57"/>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37" name="Google Shape;337;p57"/>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28</a:t>
            </a:fld>
            <a:endParaRPr/>
          </a:p>
        </p:txBody>
      </p:sp>
      <p:pic>
        <p:nvPicPr>
          <p:cNvPr id="338" name="Google Shape;338;p57"/>
          <p:cNvPicPr preferRelativeResize="0"/>
          <p:nvPr/>
        </p:nvPicPr>
        <p:blipFill>
          <a:blip r:embed="rId3">
            <a:alphaModFix/>
          </a:blip>
          <a:stretch>
            <a:fillRect/>
          </a:stretch>
        </p:blipFill>
        <p:spPr>
          <a:xfrm>
            <a:off x="423863" y="1197500"/>
            <a:ext cx="8296275" cy="3857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8"/>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Scenario 2</a:t>
            </a:r>
            <a:endParaRPr sz="3300" b="0" i="0" u="none" strike="noStrike" cap="none">
              <a:solidFill>
                <a:srgbClr val="414A58"/>
              </a:solidFill>
              <a:latin typeface="Calibri"/>
              <a:ea typeface="Calibri"/>
              <a:cs typeface="Calibri"/>
              <a:sym typeface="Calibri"/>
            </a:endParaRPr>
          </a:p>
        </p:txBody>
      </p:sp>
      <p:sp>
        <p:nvSpPr>
          <p:cNvPr id="344" name="Google Shape;344;p58"/>
          <p:cNvSpPr txBox="1"/>
          <p:nvPr/>
        </p:nvSpPr>
        <p:spPr>
          <a:xfrm>
            <a:off x="578228" y="1369225"/>
            <a:ext cx="8160900" cy="32634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3300">
                <a:solidFill>
                  <a:schemeClr val="dk1"/>
                </a:solidFill>
              </a:rPr>
              <a:t>The country is facing recession.  What would the Fed do?</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45" name="Google Shape;345;p58"/>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9"/>
          <p:cNvSpPr txBox="1"/>
          <p:nvPr/>
        </p:nvSpPr>
        <p:spPr>
          <a:xfrm>
            <a:off x="200867" y="70179"/>
            <a:ext cx="7937100" cy="9159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990"/>
              <a:buFont typeface="Arial"/>
              <a:buNone/>
            </a:pPr>
            <a:r>
              <a:rPr lang="en" sz="2170">
                <a:solidFill>
                  <a:schemeClr val="dk1"/>
                </a:solidFill>
              </a:rPr>
              <a:t>Solution:  The country is facing recession.  What would     the Fed do?</a:t>
            </a:r>
            <a:endParaRPr sz="3300" b="0" i="0" u="none" strike="noStrike" cap="none">
              <a:solidFill>
                <a:srgbClr val="414A58"/>
              </a:solidFill>
              <a:latin typeface="Calibri"/>
              <a:ea typeface="Calibri"/>
              <a:cs typeface="Calibri"/>
              <a:sym typeface="Calibri"/>
            </a:endParaRPr>
          </a:p>
        </p:txBody>
      </p:sp>
      <p:sp>
        <p:nvSpPr>
          <p:cNvPr id="351" name="Google Shape;351;p59"/>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52" name="Google Shape;352;p59"/>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30</a:t>
            </a:fld>
            <a:endParaRPr/>
          </a:p>
        </p:txBody>
      </p:sp>
      <p:pic>
        <p:nvPicPr>
          <p:cNvPr id="353" name="Google Shape;353;p59"/>
          <p:cNvPicPr preferRelativeResize="0"/>
          <p:nvPr/>
        </p:nvPicPr>
        <p:blipFill>
          <a:blip r:embed="rId3">
            <a:alphaModFix/>
          </a:blip>
          <a:stretch>
            <a:fillRect/>
          </a:stretch>
        </p:blipFill>
        <p:spPr>
          <a:xfrm>
            <a:off x="360375" y="1014950"/>
            <a:ext cx="8305800" cy="39719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60"/>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Scenario 3</a:t>
            </a:r>
            <a:endParaRPr sz="3300" b="1" i="0" u="none" strike="noStrike" cap="none">
              <a:solidFill>
                <a:srgbClr val="414A58"/>
              </a:solidFill>
              <a:latin typeface="Calibri"/>
              <a:ea typeface="Calibri"/>
              <a:cs typeface="Calibri"/>
              <a:sym typeface="Calibri"/>
            </a:endParaRPr>
          </a:p>
        </p:txBody>
      </p:sp>
      <p:sp>
        <p:nvSpPr>
          <p:cNvPr id="359" name="Google Shape;359;p60"/>
          <p:cNvSpPr txBox="1"/>
          <p:nvPr/>
        </p:nvSpPr>
        <p:spPr>
          <a:xfrm>
            <a:off x="578227" y="1369225"/>
            <a:ext cx="7937100" cy="32634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Clr>
                <a:schemeClr val="dk1"/>
              </a:buClr>
              <a:buSzPts val="1100"/>
              <a:buFont typeface="Arial"/>
              <a:buNone/>
            </a:pPr>
            <a:r>
              <a:rPr lang="en" sz="3300">
                <a:solidFill>
                  <a:schemeClr val="dk1"/>
                </a:solidFill>
              </a:rPr>
              <a:t>The country is experiencing deflation.  What would the Fed do?</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60" name="Google Shape;360;p60"/>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61"/>
          <p:cNvSpPr txBox="1"/>
          <p:nvPr/>
        </p:nvSpPr>
        <p:spPr>
          <a:xfrm>
            <a:off x="388742" y="93654"/>
            <a:ext cx="7937100" cy="9159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990"/>
              <a:buFont typeface="Arial"/>
              <a:buNone/>
            </a:pPr>
            <a:r>
              <a:rPr lang="en" sz="2170">
                <a:solidFill>
                  <a:schemeClr val="dk1"/>
                </a:solidFill>
              </a:rPr>
              <a:t>Solution: </a:t>
            </a:r>
            <a:r>
              <a:rPr lang="en" sz="2400">
                <a:solidFill>
                  <a:schemeClr val="dk1"/>
                </a:solidFill>
              </a:rPr>
              <a:t>The country is experiencing deflation.         What would the Fed do?</a:t>
            </a:r>
            <a:r>
              <a:rPr lang="en" sz="1270">
                <a:solidFill>
                  <a:schemeClr val="dk1"/>
                </a:solidFill>
              </a:rPr>
              <a:t> </a:t>
            </a:r>
            <a:endParaRPr sz="820">
              <a:solidFill>
                <a:schemeClr val="dk1"/>
              </a:solidFill>
            </a:endParaRPr>
          </a:p>
          <a:p>
            <a:pPr marL="0" marR="0" lvl="0" indent="0" algn="l" rtl="0">
              <a:lnSpc>
                <a:spcPct val="90000"/>
              </a:lnSpc>
              <a:spcBef>
                <a:spcPts val="0"/>
              </a:spcBef>
              <a:spcAft>
                <a:spcPts val="0"/>
              </a:spcAft>
              <a:buClr>
                <a:srgbClr val="414A58"/>
              </a:buClr>
              <a:buSzPts val="3300"/>
              <a:buFont typeface="Calibri"/>
              <a:buNone/>
            </a:pPr>
            <a:endParaRPr sz="3300">
              <a:solidFill>
                <a:srgbClr val="414A58"/>
              </a:solidFill>
              <a:latin typeface="Calibri"/>
              <a:ea typeface="Calibri"/>
              <a:cs typeface="Calibri"/>
              <a:sym typeface="Calibri"/>
            </a:endParaRPr>
          </a:p>
        </p:txBody>
      </p:sp>
      <p:sp>
        <p:nvSpPr>
          <p:cNvPr id="366" name="Google Shape;366;p61"/>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67" name="Google Shape;367;p61"/>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32</a:t>
            </a:fld>
            <a:endParaRPr/>
          </a:p>
        </p:txBody>
      </p:sp>
      <p:pic>
        <p:nvPicPr>
          <p:cNvPr id="368" name="Google Shape;368;p61"/>
          <p:cNvPicPr preferRelativeResize="0"/>
          <p:nvPr/>
        </p:nvPicPr>
        <p:blipFill>
          <a:blip r:embed="rId3">
            <a:alphaModFix/>
          </a:blip>
          <a:stretch>
            <a:fillRect/>
          </a:stretch>
        </p:blipFill>
        <p:spPr>
          <a:xfrm>
            <a:off x="390525" y="1043525"/>
            <a:ext cx="8362950" cy="39147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2"/>
          <p:cNvSpPr txBox="1"/>
          <p:nvPr/>
        </p:nvSpPr>
        <p:spPr>
          <a:xfrm>
            <a:off x="529667" y="352004"/>
            <a:ext cx="7937100" cy="9159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 sz="2800">
                <a:solidFill>
                  <a:schemeClr val="dk1"/>
                </a:solidFill>
              </a:rPr>
              <a:t>Scenario 4</a:t>
            </a:r>
            <a:endParaRPr sz="3300" b="0" i="0" u="none" strike="noStrike" cap="none">
              <a:solidFill>
                <a:srgbClr val="414A58"/>
              </a:solidFill>
              <a:latin typeface="Calibri"/>
              <a:ea typeface="Calibri"/>
              <a:cs typeface="Calibri"/>
              <a:sym typeface="Calibri"/>
            </a:endParaRPr>
          </a:p>
        </p:txBody>
      </p:sp>
      <p:sp>
        <p:nvSpPr>
          <p:cNvPr id="374" name="Google Shape;374;p62"/>
          <p:cNvSpPr txBox="1"/>
          <p:nvPr/>
        </p:nvSpPr>
        <p:spPr>
          <a:xfrm>
            <a:off x="578227" y="1369225"/>
            <a:ext cx="7785300" cy="32634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3300">
                <a:solidFill>
                  <a:schemeClr val="dk1"/>
                </a:solidFill>
              </a:rPr>
              <a:t>Inflation is 2% and unemployment is 5%.</a:t>
            </a: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75" name="Google Shape;375;p62"/>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3"/>
          <p:cNvSpPr txBox="1"/>
          <p:nvPr/>
        </p:nvSpPr>
        <p:spPr>
          <a:xfrm>
            <a:off x="95175" y="345251"/>
            <a:ext cx="7937100" cy="652500"/>
          </a:xfrm>
          <a:prstGeom prst="rect">
            <a:avLst/>
          </a:prstGeom>
          <a:noFill/>
          <a:ln>
            <a:noFill/>
          </a:ln>
        </p:spPr>
        <p:txBody>
          <a:bodyPr spcFirstLastPara="1" wrap="square" lIns="68575" tIns="34275" rIns="68575" bIns="34275" anchor="t" anchorCtr="0">
            <a:noAutofit/>
          </a:bodyPr>
          <a:lstStyle/>
          <a:p>
            <a:pPr marL="457200" lvl="0" indent="0" algn="l" rtl="0">
              <a:lnSpc>
                <a:spcPct val="115000"/>
              </a:lnSpc>
              <a:spcBef>
                <a:spcPts val="0"/>
              </a:spcBef>
              <a:spcAft>
                <a:spcPts val="0"/>
              </a:spcAft>
              <a:buClr>
                <a:schemeClr val="dk1"/>
              </a:buClr>
              <a:buSzPts val="990"/>
              <a:buFont typeface="Arial"/>
              <a:buNone/>
            </a:pPr>
            <a:r>
              <a:rPr lang="en" sz="2170">
                <a:solidFill>
                  <a:schemeClr val="dk1"/>
                </a:solidFill>
              </a:rPr>
              <a:t>Solution: </a:t>
            </a:r>
            <a:r>
              <a:rPr lang="en" sz="2300">
                <a:solidFill>
                  <a:schemeClr val="dk1"/>
                </a:solidFill>
              </a:rPr>
              <a:t>Inflation is 2% and unemployment is 5%.</a:t>
            </a:r>
            <a:endParaRPr sz="3300" b="0" i="0" u="none" strike="noStrike" cap="none">
              <a:solidFill>
                <a:srgbClr val="414A58"/>
              </a:solidFill>
              <a:latin typeface="Calibri"/>
              <a:ea typeface="Calibri"/>
              <a:cs typeface="Calibri"/>
              <a:sym typeface="Calibri"/>
            </a:endParaRPr>
          </a:p>
        </p:txBody>
      </p:sp>
      <p:sp>
        <p:nvSpPr>
          <p:cNvPr id="381" name="Google Shape;381;p63"/>
          <p:cNvSpPr txBox="1"/>
          <p:nvPr/>
        </p:nvSpPr>
        <p:spPr>
          <a:xfrm>
            <a:off x="578219" y="1369219"/>
            <a:ext cx="5509200" cy="32634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1" u="none" strike="noStrike" cap="none">
              <a:solidFill>
                <a:schemeClr val="dk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382" name="Google Shape;382;p63"/>
          <p:cNvSpPr txBox="1">
            <a:spLocks noGrp="1"/>
          </p:cNvSpPr>
          <p:nvPr>
            <p:ph type="sldNum" idx="12"/>
          </p:nvPr>
        </p:nvSpPr>
        <p:spPr>
          <a:xfrm>
            <a:off x="6453170" y="4781224"/>
            <a:ext cx="24477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34</a:t>
            </a:fld>
            <a:endParaRPr/>
          </a:p>
        </p:txBody>
      </p:sp>
      <p:pic>
        <p:nvPicPr>
          <p:cNvPr id="383" name="Google Shape;383;p63"/>
          <p:cNvPicPr preferRelativeResize="0"/>
          <p:nvPr/>
        </p:nvPicPr>
        <p:blipFill>
          <a:blip r:embed="rId3">
            <a:alphaModFix/>
          </a:blip>
          <a:stretch>
            <a:fillRect/>
          </a:stretch>
        </p:blipFill>
        <p:spPr>
          <a:xfrm>
            <a:off x="860373" y="1115177"/>
            <a:ext cx="7423263" cy="38838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CEE colors">
      <a:dk1>
        <a:srgbClr val="000000"/>
      </a:dk1>
      <a:lt1>
        <a:srgbClr val="FFFFFF"/>
      </a:lt1>
      <a:dk2>
        <a:srgbClr val="2C3842"/>
      </a:dk2>
      <a:lt2>
        <a:srgbClr val="E7E6E6"/>
      </a:lt2>
      <a:accent1>
        <a:srgbClr val="7B8186"/>
      </a:accent1>
      <a:accent2>
        <a:srgbClr val="5AB890"/>
      </a:accent2>
      <a:accent3>
        <a:srgbClr val="A6CD6F"/>
      </a:accent3>
      <a:accent4>
        <a:srgbClr val="1C8F53"/>
      </a:accent4>
      <a:accent5>
        <a:srgbClr val="85C17A"/>
      </a:accent5>
      <a:accent6>
        <a:srgbClr val="2C3842"/>
      </a:accent6>
      <a:hlink>
        <a:srgbClr val="7B8186"/>
      </a:hlink>
      <a:folHlink>
        <a:srgbClr val="E1E2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2195</Words>
  <Application>Microsoft Office PowerPoint</Application>
  <PresentationFormat>On-screen Show (16:9)</PresentationFormat>
  <Paragraphs>225</Paragraphs>
  <Slides>34</Slides>
  <Notes>34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34</vt:i4>
      </vt:variant>
    </vt:vector>
  </HeadingPairs>
  <TitlesOfParts>
    <vt:vector size="42" baseType="lpstr">
      <vt:lpstr>Arial</vt:lpstr>
      <vt:lpstr>Calibri</vt:lpstr>
      <vt:lpstr>Helvetica Neue</vt:lpstr>
      <vt:lpstr>Courier New</vt:lpstr>
      <vt:lpstr>Roboto</vt:lpstr>
      <vt:lpstr>Inter Light</vt:lpstr>
      <vt:lpstr>Simple Light</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Ruth Cookson</cp:lastModifiedBy>
  <cp:revision>1</cp:revision>
  <dcterms:modified xsi:type="dcterms:W3CDTF">2026-09-14T17:11:40Z</dcterms:modified>
</cp:coreProperties>
</file>