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2"/>
  </p:sldMasterIdLst>
  <p:notesMasterIdLst>
    <p:notesMasterId r:id="rId20"/>
  </p:notesMasterIdLst>
  <p:handoutMasterIdLst>
    <p:handoutMasterId r:id="rId21"/>
  </p:handoutMasterIdLst>
  <p:sldIdLst>
    <p:sldId id="256" r:id="rId3"/>
    <p:sldId id="279" r:id="rId4"/>
    <p:sldId id="280" r:id="rId5"/>
    <p:sldId id="281" r:id="rId6"/>
    <p:sldId id="282" r:id="rId7"/>
    <p:sldId id="296" r:id="rId8"/>
    <p:sldId id="284" r:id="rId9"/>
    <p:sldId id="286" r:id="rId10"/>
    <p:sldId id="288" r:id="rId11"/>
    <p:sldId id="289" r:id="rId12"/>
    <p:sldId id="290" r:id="rId13"/>
    <p:sldId id="295" r:id="rId14"/>
    <p:sldId id="273" r:id="rId15"/>
    <p:sldId id="291" r:id="rId16"/>
    <p:sldId id="258" r:id="rId17"/>
    <p:sldId id="292" r:id="rId18"/>
    <p:sldId id="294"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5"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4BD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5013" autoAdjust="0"/>
  </p:normalViewPr>
  <p:slideViewPr>
    <p:cSldViewPr>
      <p:cViewPr>
        <p:scale>
          <a:sx n="100" d="100"/>
          <a:sy n="100" d="100"/>
        </p:scale>
        <p:origin x="80" y="-35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9/11/16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9/11/16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1320456" y="2286000"/>
            <a:ext cx="9547913"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5" name="Line 9"/>
          <p:cNvSpPr>
            <a:spLocks noChangeShapeType="1"/>
          </p:cNvSpPr>
          <p:nvPr userDrawn="1"/>
        </p:nvSpPr>
        <p:spPr bwMode="auto">
          <a:xfrm>
            <a:off x="1320456" y="3657600"/>
            <a:ext cx="9547913"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2" name="Title 1"/>
          <p:cNvSpPr>
            <a:spLocks noGrp="1"/>
          </p:cNvSpPr>
          <p:nvPr>
            <p:ph type="ctrTitle" hasCustomPrompt="1"/>
          </p:nvPr>
        </p:nvSpPr>
        <p:spPr>
          <a:xfrm>
            <a:off x="1371243" y="2548222"/>
            <a:ext cx="9446339" cy="841375"/>
          </a:xfrm>
          <a:prstGeom prst="rect">
            <a:avLst/>
          </a:prstGeom>
        </p:spPr>
        <p:txBody>
          <a:bodyPr/>
          <a:lstStyle>
            <a:lvl1pPr algn="ctr">
              <a:defRPr b="1" baseline="0">
                <a:solidFill>
                  <a:srgbClr val="004A80"/>
                </a:solidFill>
                <a:latin typeface="Gill Sans"/>
                <a:cs typeface="Gill Sans"/>
              </a:defRPr>
            </a:lvl1pPr>
          </a:lstStyle>
          <a:p>
            <a:r>
              <a:rPr lang="en-US" dirty="0" smtClean="0"/>
              <a:t>Elections</a:t>
            </a:r>
            <a:r>
              <a:rPr lang="en-US" dirty="0" smtClean="0"/>
              <a:t/>
            </a:r>
            <a:br>
              <a:rPr lang="en-US" dirty="0" smtClean="0"/>
            </a:b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0973" y="1144588"/>
            <a:ext cx="5446881" cy="990600"/>
          </a:xfrm>
          <a:prstGeom prst="rect">
            <a:avLst/>
          </a:prstGeom>
        </p:spPr>
      </p:pic>
      <p:sp>
        <p:nvSpPr>
          <p:cNvPr id="7" name="Rectangle 6"/>
          <p:cNvSpPr/>
          <p:nvPr userDrawn="1"/>
        </p:nvSpPr>
        <p:spPr>
          <a:xfrm>
            <a:off x="1371243" y="3930199"/>
            <a:ext cx="9446339" cy="584775"/>
          </a:xfrm>
          <a:prstGeom prst="rect">
            <a:avLst/>
          </a:prstGeom>
        </p:spPr>
        <p:txBody>
          <a:bodyPr wrap="square">
            <a:spAutoFit/>
          </a:bodyPr>
          <a:lstStyle/>
          <a:p>
            <a:pPr algn="ctr"/>
            <a:r>
              <a:rPr lang="en-US" sz="3200" b="1" dirty="0" smtClean="0"/>
              <a:t>Income Inequality</a:t>
            </a:r>
            <a:endParaRPr lang="en-US" sz="3200" b="1" dirty="0"/>
          </a:p>
        </p:txBody>
      </p:sp>
    </p:spTree>
    <p:extLst>
      <p:ext uri="{BB962C8B-B14F-4D97-AF65-F5344CB8AC3E}">
        <p14:creationId xmlns:p14="http://schemas.microsoft.com/office/powerpoint/2010/main" val="271588502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189723"/>
            <a:ext cx="9144000" cy="1144556"/>
          </a:xfrm>
          <a:prstGeom prst="rect">
            <a:avLst/>
          </a:prstGeo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a:prstGeom prst="rect">
            <a:avLst/>
          </a:prstGeo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416552" cy="3429001"/>
          </a:xfrm>
          <a:prstGeom prst="rect">
            <a:avLst/>
          </a:prstGeo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6812" y="1905000"/>
            <a:ext cx="4416552" cy="762000"/>
          </a:xfrm>
          <a:prstGeom prst="rect">
            <a:avLst/>
          </a:prstGeo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6812" y="2743200"/>
            <a:ext cx="4416552" cy="3429001"/>
          </a:xfrm>
          <a:prstGeom prst="rect">
            <a:avLst/>
          </a:prstGeo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278165A-D1DE-4C35-9983-2CF72E2058C5}" type="datetime1">
              <a:rPr lang="en-US" smtClean="0"/>
              <a:t>9/11/16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189723"/>
            <a:ext cx="9144000" cy="1144556"/>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a:xfrm>
            <a:off x="1522413" y="1905000"/>
            <a:ext cx="9144000" cy="4267200"/>
          </a:xfrm>
          <a:prstGeom prst="rect">
            <a:avLst/>
          </a:prstGeom>
        </p:spPr>
        <p:txBody>
          <a:bodyPr/>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ABEE7F-0C46-4140-8539-2330D8C35A3F}" type="datetime1">
              <a:rPr lang="en-US" smtClean="0"/>
              <a:t>9/11/16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609441" y="1219200"/>
            <a:ext cx="10969943"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1371243" y="1752600"/>
            <a:ext cx="9446339" cy="3657600"/>
          </a:xfrm>
          <a:prstGeom prst="rect">
            <a:avLst/>
          </a:prstGeom>
        </p:spPr>
        <p:txBody>
          <a:bodyPr lIns="91440" rIns="91440"/>
          <a:lstStyle>
            <a:lvl1pPr>
              <a:buFont typeface="Arial"/>
              <a:buChar char="•"/>
              <a:defRPr sz="1800">
                <a:solidFill>
                  <a:srgbClr val="6EA92C"/>
                </a:solidFill>
                <a:latin typeface="Gill Sans"/>
                <a:cs typeface="Gill Sans"/>
              </a:defRPr>
            </a:lvl1pPr>
            <a:lvl2pPr marL="0" indent="-365760" algn="l">
              <a:buClr>
                <a:srgbClr val="004A80"/>
              </a:buClr>
              <a:buFont typeface="BankGothic Md BT"/>
              <a:buChar char="»"/>
              <a:defRPr sz="18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r>
              <a:rPr lang="en-US" dirty="0" smtClean="0"/>
              <a:t>Click to edit Master text styles</a:t>
            </a:r>
          </a:p>
          <a:p>
            <a:pPr lvl="1"/>
            <a:r>
              <a:rPr lang="en-US" dirty="0" smtClean="0"/>
              <a:t>Second level</a:t>
            </a:r>
          </a:p>
        </p:txBody>
      </p:sp>
      <p:sp>
        <p:nvSpPr>
          <p:cNvPr id="15" name="Title 14"/>
          <p:cNvSpPr>
            <a:spLocks noGrp="1"/>
          </p:cNvSpPr>
          <p:nvPr>
            <p:ph type="title"/>
          </p:nvPr>
        </p:nvSpPr>
        <p:spPr>
          <a:xfrm>
            <a:off x="609441" y="609600"/>
            <a:ext cx="10969943" cy="609600"/>
          </a:xfrm>
          <a:prstGeom prst="rect">
            <a:avLst/>
          </a:prstGeom>
        </p:spPr>
        <p:txBody>
          <a:bodyPr vert="horz" anchor="t"/>
          <a:lstStyle>
            <a:lvl1pPr>
              <a:defRPr sz="2400"/>
            </a:lvl1pPr>
          </a:lstStyle>
          <a:p>
            <a:r>
              <a:rPr lang="en-US" dirty="0"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4820" y="609600"/>
            <a:ext cx="2932936" cy="533400"/>
          </a:xfrm>
          <a:prstGeom prst="rect">
            <a:avLst/>
          </a:prstGeom>
        </p:spPr>
      </p:pic>
      <p:sp>
        <p:nvSpPr>
          <p:cNvPr id="10" name="Footer Placeholder 4"/>
          <p:cNvSpPr>
            <a:spLocks noGrp="1"/>
          </p:cNvSpPr>
          <p:nvPr>
            <p:ph type="ftr" sz="quarter" idx="16"/>
          </p:nvPr>
        </p:nvSpPr>
        <p:spPr>
          <a:xfrm>
            <a:off x="1007666" y="6324600"/>
            <a:ext cx="10525433" cy="457200"/>
          </a:xfrm>
        </p:spPr>
        <p:txBody>
          <a:bodyPr/>
          <a:lstStyle>
            <a:lvl1pPr>
              <a:defRPr/>
            </a:lvl1pPr>
          </a:lstStyle>
          <a:p>
            <a:pPr>
              <a:defRPr/>
            </a:pPr>
            <a:r>
              <a:rPr lang="en-US" b="1" dirty="0" smtClean="0"/>
              <a:t>Lesson Title</a:t>
            </a:r>
          </a:p>
          <a:p>
            <a:pPr>
              <a:defRPr/>
            </a:pPr>
            <a:r>
              <a:rPr lang="en-US" b="1" dirty="0" smtClean="0">
                <a:solidFill>
                  <a:srgbClr val="1578BC"/>
                </a:solidFill>
              </a:rPr>
              <a:t>www.EconEdLink.org </a:t>
            </a:r>
            <a:endParaRPr lang="en-US" b="1" dirty="0">
              <a:solidFill>
                <a:srgbClr val="1578BC"/>
              </a:solidFill>
            </a:endParaRPr>
          </a:p>
        </p:txBody>
      </p:sp>
      <p:sp>
        <p:nvSpPr>
          <p:cNvPr id="11" name="Slide Number Placeholder 8"/>
          <p:cNvSpPr>
            <a:spLocks noGrp="1"/>
          </p:cNvSpPr>
          <p:nvPr>
            <p:ph type="sldNum" sz="quarter" idx="17"/>
          </p:nvPr>
        </p:nvSpPr>
        <p:spPr>
          <a:xfrm>
            <a:off x="8735324" y="6477000"/>
            <a:ext cx="2539339" cy="457200"/>
          </a:xfrm>
        </p:spPr>
        <p:txBody>
          <a:bodyPr/>
          <a:lstStyle>
            <a:lvl1pPr>
              <a:defRPr/>
            </a:lvl1pPr>
          </a:lstStyle>
          <a:p>
            <a:fld id="{736A2A04-44CB-4FD5-A22C-EC7DA5CF840D}" type="slidenum">
              <a:rPr lang="en-US"/>
              <a:pPr/>
              <a:t>‹#›</a:t>
            </a:fld>
            <a:endParaRPr lang="en-US" dirty="0"/>
          </a:p>
        </p:txBody>
      </p:sp>
    </p:spTree>
    <p:extLst>
      <p:ext uri="{BB962C8B-B14F-4D97-AF65-F5344CB8AC3E}">
        <p14:creationId xmlns:p14="http://schemas.microsoft.com/office/powerpoint/2010/main" val="248863774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8"/>
            <a:ext cx="10512862" cy="1325563"/>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CEE Board Meeting - Confidential </a:t>
            </a:r>
            <a:endParaRPr lang="en-US" dirty="0"/>
          </a:p>
        </p:txBody>
      </p:sp>
      <p:sp>
        <p:nvSpPr>
          <p:cNvPr id="4" name="Slide Number Placeholder 3"/>
          <p:cNvSpPr>
            <a:spLocks noGrp="1"/>
          </p:cNvSpPr>
          <p:nvPr>
            <p:ph type="sldNum" sz="quarter" idx="11"/>
          </p:nvPr>
        </p:nvSpPr>
        <p:spPr/>
        <p:txBody>
          <a:bodyPr/>
          <a:lstStyle/>
          <a:p>
            <a:fld id="{60921177-3047-4604-B14F-505EA243D6B1}" type="slidenum">
              <a:rPr lang="en-US" smtClean="0"/>
              <a:pPr/>
              <a:t>‹#›</a:t>
            </a:fld>
            <a:endParaRPr lang="en-US" dirty="0"/>
          </a:p>
        </p:txBody>
      </p:sp>
      <p:sp>
        <p:nvSpPr>
          <p:cNvPr id="5" name="Date Placeholder 4"/>
          <p:cNvSpPr>
            <a:spLocks noGrp="1"/>
          </p:cNvSpPr>
          <p:nvPr>
            <p:ph type="dt" sz="half" idx="12"/>
          </p:nvPr>
        </p:nvSpPr>
        <p:spPr/>
        <p:txBody>
          <a:bodyPr/>
          <a:lstStyle/>
          <a:p>
            <a:r>
              <a:rPr lang="en-US" smtClean="0"/>
              <a:t>10.30.2015 </a:t>
            </a:r>
            <a:endParaRPr lang="en-US" dirty="0"/>
          </a:p>
        </p:txBody>
      </p:sp>
    </p:spTree>
    <p:extLst>
      <p:ext uri="{BB962C8B-B14F-4D97-AF65-F5344CB8AC3E}">
        <p14:creationId xmlns:p14="http://schemas.microsoft.com/office/powerpoint/2010/main" val="392264759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nopoly Cards w/o Subhead">
    <p:spTree>
      <p:nvGrpSpPr>
        <p:cNvPr id="1" name=""/>
        <p:cNvGrpSpPr/>
        <p:nvPr/>
      </p:nvGrpSpPr>
      <p:grpSpPr>
        <a:xfrm>
          <a:off x="0" y="0"/>
          <a:ext cx="0" cy="0"/>
          <a:chOff x="0" y="0"/>
          <a:chExt cx="0" cy="0"/>
        </a:xfrm>
      </p:grpSpPr>
      <p:sp>
        <p:nvSpPr>
          <p:cNvPr id="10" name="Line 7"/>
          <p:cNvSpPr>
            <a:spLocks noChangeShapeType="1"/>
          </p:cNvSpPr>
          <p:nvPr userDrawn="1"/>
        </p:nvSpPr>
        <p:spPr bwMode="auto">
          <a:xfrm>
            <a:off x="609441" y="1219200"/>
            <a:ext cx="10969943"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Text Placeholder 2"/>
          <p:cNvSpPr>
            <a:spLocks noGrp="1"/>
          </p:cNvSpPr>
          <p:nvPr>
            <p:ph type="body" idx="1"/>
          </p:nvPr>
        </p:nvSpPr>
        <p:spPr>
          <a:xfrm>
            <a:off x="609441" y="1535116"/>
            <a:ext cx="5383398"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441" y="2133600"/>
            <a:ext cx="5385514"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6195988" y="2133600"/>
            <a:ext cx="5387630"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2"/>
          <p:cNvSpPr>
            <a:spLocks noGrp="1"/>
          </p:cNvSpPr>
          <p:nvPr>
            <p:ph type="body" idx="13"/>
          </p:nvPr>
        </p:nvSpPr>
        <p:spPr>
          <a:xfrm>
            <a:off x="6195986" y="1524003"/>
            <a:ext cx="5383398"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Title 21"/>
          <p:cNvSpPr>
            <a:spLocks noGrp="1"/>
          </p:cNvSpPr>
          <p:nvPr>
            <p:ph type="title"/>
          </p:nvPr>
        </p:nvSpPr>
        <p:spPr>
          <a:xfrm>
            <a:off x="609441" y="609600"/>
            <a:ext cx="10969943" cy="609600"/>
          </a:xfrm>
          <a:prstGeom prst="rect">
            <a:avLst/>
          </a:prstGeom>
        </p:spPr>
        <p:txBody>
          <a:bodyPr vert="horz" anchor="t"/>
          <a:lstStyle>
            <a:lvl1pPr>
              <a:defRPr sz="2400"/>
            </a:lvl1pPr>
          </a:lstStyle>
          <a:p>
            <a:r>
              <a:rPr lang="en-US" dirty="0" smtClean="0"/>
              <a:t>Click to edit Master title style</a:t>
            </a:r>
            <a:endParaRPr lang="en-US" dirty="0"/>
          </a:p>
        </p:txBody>
      </p:sp>
      <p:sp>
        <p:nvSpPr>
          <p:cNvPr id="15" name="Slide Number Placeholder 8"/>
          <p:cNvSpPr>
            <a:spLocks noGrp="1"/>
          </p:cNvSpPr>
          <p:nvPr>
            <p:ph type="sldNum" sz="quarter" idx="16"/>
          </p:nvPr>
        </p:nvSpPr>
        <p:spPr/>
        <p:txBody>
          <a:bodyPr/>
          <a:lstStyle>
            <a:lvl1pPr>
              <a:defRPr/>
            </a:lvl1pPr>
          </a:lstStyle>
          <a:p>
            <a:fld id="{736A2A04-44CB-4FD5-A22C-EC7DA5CF840D}" type="slidenum">
              <a:rPr lang="en-US"/>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4820" y="609600"/>
            <a:ext cx="2932936" cy="533400"/>
          </a:xfrm>
          <a:prstGeom prst="rect">
            <a:avLst/>
          </a:prstGeom>
        </p:spPr>
      </p:pic>
      <p:sp>
        <p:nvSpPr>
          <p:cNvPr id="16" name="Footer Placeholder 4"/>
          <p:cNvSpPr>
            <a:spLocks noGrp="1"/>
          </p:cNvSpPr>
          <p:nvPr>
            <p:ph type="ftr" sz="quarter" idx="17"/>
          </p:nvPr>
        </p:nvSpPr>
        <p:spPr>
          <a:xfrm>
            <a:off x="1007666" y="6324600"/>
            <a:ext cx="10525433" cy="457200"/>
          </a:xfrm>
        </p:spPr>
        <p:txBody>
          <a:bodyPr/>
          <a:lstStyle>
            <a:lvl1pPr>
              <a:defRPr/>
            </a:lvl1pPr>
          </a:lstStyle>
          <a:p>
            <a:pPr>
              <a:defRPr/>
            </a:pPr>
            <a:r>
              <a:rPr lang="en-US" b="1" dirty="0" smtClean="0"/>
              <a:t>EconEdLink Teacher Webinar: Children’s Literature &amp; Economics</a:t>
            </a:r>
          </a:p>
          <a:p>
            <a:pPr>
              <a:defRPr/>
            </a:pPr>
            <a:r>
              <a:rPr lang="en-US" b="1" dirty="0" smtClean="0">
                <a:solidFill>
                  <a:srgbClr val="1578BC"/>
                </a:solidFill>
              </a:rPr>
              <a:t>www.EconEdLink.org </a:t>
            </a:r>
            <a:endParaRPr lang="en-US" b="1" dirty="0">
              <a:solidFill>
                <a:srgbClr val="1578BC"/>
              </a:solidFill>
            </a:endParaRPr>
          </a:p>
        </p:txBody>
      </p:sp>
    </p:spTree>
    <p:extLst>
      <p:ext uri="{BB962C8B-B14F-4D97-AF65-F5344CB8AC3E}">
        <p14:creationId xmlns:p14="http://schemas.microsoft.com/office/powerpoint/2010/main" val="117805143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nopoly Cards w/ Subhead">
    <p:spTree>
      <p:nvGrpSpPr>
        <p:cNvPr id="1" name=""/>
        <p:cNvGrpSpPr/>
        <p:nvPr/>
      </p:nvGrpSpPr>
      <p:grpSpPr>
        <a:xfrm>
          <a:off x="0" y="0"/>
          <a:ext cx="0" cy="0"/>
          <a:chOff x="0" y="0"/>
          <a:chExt cx="0" cy="0"/>
        </a:xfrm>
      </p:grpSpPr>
      <p:sp>
        <p:nvSpPr>
          <p:cNvPr id="8" name="Rectangle 7"/>
          <p:cNvSpPr/>
          <p:nvPr userDrawn="1"/>
        </p:nvSpPr>
        <p:spPr bwMode="auto">
          <a:xfrm>
            <a:off x="609441" y="2438400"/>
            <a:ext cx="5383398"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9" name="Rectangle 8"/>
          <p:cNvSpPr/>
          <p:nvPr userDrawn="1"/>
        </p:nvSpPr>
        <p:spPr bwMode="auto">
          <a:xfrm>
            <a:off x="609441" y="1828800"/>
            <a:ext cx="5383398"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1" name="Line 7"/>
          <p:cNvSpPr>
            <a:spLocks noChangeShapeType="1"/>
          </p:cNvSpPr>
          <p:nvPr userDrawn="1"/>
        </p:nvSpPr>
        <p:spPr bwMode="auto">
          <a:xfrm>
            <a:off x="609441" y="1219200"/>
            <a:ext cx="10969943"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2" name="Rectangle 11"/>
          <p:cNvSpPr/>
          <p:nvPr userDrawn="1"/>
        </p:nvSpPr>
        <p:spPr bwMode="auto">
          <a:xfrm>
            <a:off x="6195986" y="1828800"/>
            <a:ext cx="5383398"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3" name="Rectangle 12"/>
          <p:cNvSpPr/>
          <p:nvPr userDrawn="1"/>
        </p:nvSpPr>
        <p:spPr bwMode="auto">
          <a:xfrm>
            <a:off x="6195986" y="2438400"/>
            <a:ext cx="5383398"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3" name="Text Placeholder 2"/>
          <p:cNvSpPr>
            <a:spLocks noGrp="1"/>
          </p:cNvSpPr>
          <p:nvPr>
            <p:ph type="body" idx="1"/>
          </p:nvPr>
        </p:nvSpPr>
        <p:spPr>
          <a:xfrm>
            <a:off x="609441" y="1839916"/>
            <a:ext cx="5383398"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441" y="2438400"/>
            <a:ext cx="5385514"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6195988" y="2438400"/>
            <a:ext cx="5387630"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2"/>
          <p:cNvSpPr>
            <a:spLocks noGrp="1"/>
          </p:cNvSpPr>
          <p:nvPr>
            <p:ph type="body" idx="13"/>
          </p:nvPr>
        </p:nvSpPr>
        <p:spPr>
          <a:xfrm>
            <a:off x="6195986" y="1828803"/>
            <a:ext cx="5383398"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1" name="Title 20"/>
          <p:cNvSpPr>
            <a:spLocks noGrp="1"/>
          </p:cNvSpPr>
          <p:nvPr>
            <p:ph type="title"/>
          </p:nvPr>
        </p:nvSpPr>
        <p:spPr>
          <a:xfrm>
            <a:off x="609441" y="609600"/>
            <a:ext cx="10969943" cy="609600"/>
          </a:xfrm>
          <a:prstGeom prst="rect">
            <a:avLst/>
          </a:prstGeom>
        </p:spPr>
        <p:txBody>
          <a:bodyPr vert="horz" anchor="t"/>
          <a:lstStyle>
            <a:lvl1pPr>
              <a:defRPr sz="2400"/>
            </a:lvl1pPr>
          </a:lstStyle>
          <a:p>
            <a:r>
              <a:rPr lang="en-US" dirty="0" smtClean="0"/>
              <a:t>Click to edit Master title style</a:t>
            </a:r>
            <a:endParaRPr lang="en-US" dirty="0"/>
          </a:p>
        </p:txBody>
      </p:sp>
      <p:sp>
        <p:nvSpPr>
          <p:cNvPr id="23" name="Text Placeholder 2"/>
          <p:cNvSpPr>
            <a:spLocks noGrp="1"/>
          </p:cNvSpPr>
          <p:nvPr>
            <p:ph type="body" idx="14"/>
          </p:nvPr>
        </p:nvSpPr>
        <p:spPr>
          <a:xfrm>
            <a:off x="609441" y="1295400"/>
            <a:ext cx="10969943"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Slide Number Placeholder 8"/>
          <p:cNvSpPr>
            <a:spLocks noGrp="1"/>
          </p:cNvSpPr>
          <p:nvPr>
            <p:ph type="sldNum" sz="quarter" idx="17"/>
          </p:nvPr>
        </p:nvSpPr>
        <p:spPr/>
        <p:txBody>
          <a:bodyPr/>
          <a:lstStyle>
            <a:lvl1pPr>
              <a:defRPr/>
            </a:lvl1pPr>
          </a:lstStyle>
          <a:p>
            <a:fld id="{CFEBA4D8-2E47-4345-BA21-5CD61A5A0BBD}" type="slidenum">
              <a:rPr lang="en-US"/>
              <a:pPr/>
              <a:t>‹#›</a:t>
            </a:fld>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4820" y="609600"/>
            <a:ext cx="2932936" cy="533400"/>
          </a:xfrm>
          <a:prstGeom prst="rect">
            <a:avLst/>
          </a:prstGeom>
        </p:spPr>
      </p:pic>
      <p:sp>
        <p:nvSpPr>
          <p:cNvPr id="19" name="Footer Placeholder 4"/>
          <p:cNvSpPr>
            <a:spLocks noGrp="1"/>
          </p:cNvSpPr>
          <p:nvPr>
            <p:ph type="ftr" sz="quarter" idx="18"/>
          </p:nvPr>
        </p:nvSpPr>
        <p:spPr>
          <a:xfrm>
            <a:off x="1007666" y="6324600"/>
            <a:ext cx="10525433" cy="457200"/>
          </a:xfrm>
        </p:spPr>
        <p:txBody>
          <a:bodyPr/>
          <a:lstStyle>
            <a:lvl1pPr>
              <a:defRPr/>
            </a:lvl1pPr>
          </a:lstStyle>
          <a:p>
            <a:pPr>
              <a:defRPr/>
            </a:pPr>
            <a:r>
              <a:rPr lang="en-US" b="1" dirty="0" smtClean="0"/>
              <a:t>EconEdLink Teacher Webinar: Children’s Literature &amp; Economics</a:t>
            </a:r>
          </a:p>
          <a:p>
            <a:pPr>
              <a:defRPr/>
            </a:pPr>
            <a:r>
              <a:rPr lang="en-US" b="1" dirty="0" smtClean="0">
                <a:solidFill>
                  <a:srgbClr val="1578BC"/>
                </a:solidFill>
              </a:rPr>
              <a:t>www.EconEdLink.org </a:t>
            </a:r>
            <a:endParaRPr lang="en-US" b="1" dirty="0">
              <a:solidFill>
                <a:srgbClr val="1578BC"/>
              </a:solidFill>
            </a:endParaRPr>
          </a:p>
        </p:txBody>
      </p:sp>
    </p:spTree>
    <p:extLst>
      <p:ext uri="{BB962C8B-B14F-4D97-AF65-F5344CB8AC3E}">
        <p14:creationId xmlns:p14="http://schemas.microsoft.com/office/powerpoint/2010/main" val="289985101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609441" y="1219200"/>
            <a:ext cx="10969943"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1142703" y="2133600"/>
            <a:ext cx="9903420" cy="3733800"/>
          </a:xfrm>
          <a:prstGeom prst="rect">
            <a:avLst/>
          </a:prstGeom>
        </p:spPr>
        <p:txBody>
          <a:bodyPr lIns="91440" rIns="91440"/>
          <a:lstStyle>
            <a:lvl1pPr>
              <a:buFont typeface="Arial"/>
              <a:buNone/>
              <a:defRPr sz="2400">
                <a:solidFill>
                  <a:srgbClr val="6EA92C"/>
                </a:solidFill>
                <a:latin typeface="Gill Sans"/>
                <a:cs typeface="Gill Sans"/>
              </a:defRPr>
            </a:lvl1pPr>
            <a:lvl2pPr marL="182880" indent="-374904" algn="l">
              <a:buClr>
                <a:srgbClr val="004A80"/>
              </a:buClr>
              <a:buFont typeface="BankGothic Md BT"/>
              <a:buChar char="»"/>
              <a:defRPr sz="24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endParaRPr lang="en-US" dirty="0" smtClean="0"/>
          </a:p>
        </p:txBody>
      </p:sp>
      <p:sp>
        <p:nvSpPr>
          <p:cNvPr id="15" name="Title 14"/>
          <p:cNvSpPr>
            <a:spLocks noGrp="1"/>
          </p:cNvSpPr>
          <p:nvPr>
            <p:ph type="title"/>
          </p:nvPr>
        </p:nvSpPr>
        <p:spPr>
          <a:xfrm>
            <a:off x="609441" y="609600"/>
            <a:ext cx="10969943" cy="609600"/>
          </a:xfrm>
          <a:prstGeom prst="rect">
            <a:avLst/>
          </a:prstGeom>
        </p:spPr>
        <p:txBody>
          <a:bodyPr vert="horz" anchor="t"/>
          <a:lstStyle>
            <a:lvl1pPr>
              <a:defRPr sz="3200"/>
            </a:lvl1pPr>
          </a:lstStyle>
          <a:p>
            <a:r>
              <a:rPr lang="en-US" dirty="0" smtClean="0"/>
              <a:t>Click to edit Master title style</a:t>
            </a:r>
            <a:endParaRPr lang="en-US" dirty="0"/>
          </a:p>
        </p:txBody>
      </p:sp>
      <p:sp>
        <p:nvSpPr>
          <p:cNvPr id="9" name="Text Placeholder 2"/>
          <p:cNvSpPr>
            <a:spLocks noGrp="1"/>
          </p:cNvSpPr>
          <p:nvPr>
            <p:ph type="body" idx="14"/>
          </p:nvPr>
        </p:nvSpPr>
        <p:spPr>
          <a:xfrm>
            <a:off x="609441" y="1295400"/>
            <a:ext cx="10969943"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Slide Number Placeholder 5"/>
          <p:cNvSpPr>
            <a:spLocks noGrp="1"/>
          </p:cNvSpPr>
          <p:nvPr>
            <p:ph type="sldNum" sz="quarter" idx="17"/>
          </p:nvPr>
        </p:nvSpPr>
        <p:spPr>
          <a:xfrm>
            <a:off x="10462075" y="6248400"/>
            <a:ext cx="812588" cy="457200"/>
          </a:xfrm>
        </p:spPr>
        <p:txBody>
          <a:bodyPr/>
          <a:lstStyle>
            <a:lvl1pPr>
              <a:defRPr/>
            </a:lvl1pPr>
          </a:lstStyle>
          <a:p>
            <a:fld id="{0AAD9021-A74D-4FF0-868C-40F10C5CABE8}"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4820" y="609600"/>
            <a:ext cx="2932936" cy="533400"/>
          </a:xfrm>
          <a:prstGeom prst="rect">
            <a:avLst/>
          </a:prstGeom>
        </p:spPr>
      </p:pic>
      <p:sp>
        <p:nvSpPr>
          <p:cNvPr id="12" name="Footer Placeholder 4"/>
          <p:cNvSpPr>
            <a:spLocks noGrp="1"/>
          </p:cNvSpPr>
          <p:nvPr>
            <p:ph type="ftr" sz="quarter" idx="18"/>
          </p:nvPr>
        </p:nvSpPr>
        <p:spPr>
          <a:xfrm>
            <a:off x="1007666" y="6324600"/>
            <a:ext cx="10525433" cy="457200"/>
          </a:xfrm>
        </p:spPr>
        <p:txBody>
          <a:bodyPr/>
          <a:lstStyle>
            <a:lvl1pPr>
              <a:defRPr/>
            </a:lvl1pPr>
          </a:lstStyle>
          <a:p>
            <a:pPr>
              <a:defRPr/>
            </a:pPr>
            <a:r>
              <a:rPr lang="en-US" b="1" dirty="0" smtClean="0"/>
              <a:t>Money and Elections</a:t>
            </a:r>
          </a:p>
          <a:p>
            <a:pPr>
              <a:defRPr/>
            </a:pPr>
            <a:r>
              <a:rPr lang="en-US" b="1" dirty="0" smtClean="0">
                <a:solidFill>
                  <a:srgbClr val="1578BC"/>
                </a:solidFill>
              </a:rPr>
              <a:t>www.EconEdLink.org </a:t>
            </a:r>
            <a:endParaRPr lang="en-US" b="1" dirty="0">
              <a:solidFill>
                <a:srgbClr val="1578BC"/>
              </a:solidFill>
            </a:endParaRPr>
          </a:p>
        </p:txBody>
      </p:sp>
    </p:spTree>
    <p:extLst>
      <p:ext uri="{BB962C8B-B14F-4D97-AF65-F5344CB8AC3E}">
        <p14:creationId xmlns:p14="http://schemas.microsoft.com/office/powerpoint/2010/main" val="169555078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609441" y="1219200"/>
            <a:ext cx="10969943"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5" name="Title 14"/>
          <p:cNvSpPr>
            <a:spLocks noGrp="1"/>
          </p:cNvSpPr>
          <p:nvPr>
            <p:ph type="title"/>
          </p:nvPr>
        </p:nvSpPr>
        <p:spPr>
          <a:xfrm>
            <a:off x="609441" y="609600"/>
            <a:ext cx="10969943" cy="609600"/>
          </a:xfrm>
          <a:prstGeom prst="rect">
            <a:avLst/>
          </a:prstGeom>
        </p:spPr>
        <p:txBody>
          <a:bodyPr vert="horz" anchor="t"/>
          <a:lstStyle>
            <a:lvl1pPr>
              <a:defRPr sz="2400"/>
            </a:lvl1pPr>
          </a:lstStyle>
          <a:p>
            <a:r>
              <a:rPr lang="en-US" dirty="0" smtClean="0"/>
              <a:t>Click to edit Master title style</a:t>
            </a:r>
            <a:endParaRPr lang="en-US" dirty="0"/>
          </a:p>
        </p:txBody>
      </p:sp>
      <p:sp>
        <p:nvSpPr>
          <p:cNvPr id="9" name="Text Placeholder 2"/>
          <p:cNvSpPr>
            <a:spLocks noGrp="1"/>
          </p:cNvSpPr>
          <p:nvPr>
            <p:ph type="body" idx="14"/>
          </p:nvPr>
        </p:nvSpPr>
        <p:spPr>
          <a:xfrm>
            <a:off x="609441" y="1295400"/>
            <a:ext cx="10969943"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2"/>
          <p:cNvSpPr>
            <a:spLocks noGrp="1"/>
          </p:cNvSpPr>
          <p:nvPr>
            <p:ph idx="1"/>
          </p:nvPr>
        </p:nvSpPr>
        <p:spPr>
          <a:xfrm>
            <a:off x="812589" y="1905001"/>
            <a:ext cx="10563648" cy="4343400"/>
          </a:xfrm>
          <a:prstGeom prst="rect">
            <a:avLst/>
          </a:prstGeom>
        </p:spPr>
        <p:txBody>
          <a:bodyPr/>
          <a:lstStyle>
            <a:lvl1pPr>
              <a:defRPr sz="1800">
                <a:latin typeface="Gill Sans"/>
                <a:cs typeface="Gill Sans"/>
              </a:defRPr>
            </a:lvl1pPr>
            <a:lvl2pPr>
              <a:defRPr sz="1800">
                <a:latin typeface="Gill Sans"/>
                <a:cs typeface="Gill Sans"/>
              </a:defRPr>
            </a:lvl2pPr>
            <a:lvl3pPr>
              <a:defRPr sz="1800">
                <a:latin typeface="Gill Sans"/>
                <a:cs typeface="Gill Sans"/>
              </a:defRPr>
            </a:lvl3pPr>
            <a:lvl4pPr>
              <a:defRPr sz="1800">
                <a:latin typeface="Gill Sans"/>
                <a:cs typeface="Gill Sans"/>
              </a:defRPr>
            </a:lvl4pPr>
            <a:lvl5pPr>
              <a:defRPr sz="1800">
                <a:latin typeface="Gill Sans"/>
                <a:cs typeface="Gill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6"/>
          </p:nvPr>
        </p:nvSpPr>
        <p:spPr>
          <a:xfrm>
            <a:off x="812590" y="6400800"/>
            <a:ext cx="10525433" cy="457200"/>
          </a:xfrm>
        </p:spPr>
        <p:txBody>
          <a:bodyPr/>
          <a:lstStyle>
            <a:lvl1pPr>
              <a:defRPr/>
            </a:lvl1pPr>
          </a:lstStyle>
          <a:p>
            <a:pPr>
              <a:defRPr/>
            </a:pPr>
            <a:r>
              <a:rPr lang="en-US" b="1" dirty="0" smtClean="0"/>
              <a:t>Lesson Title</a:t>
            </a:r>
          </a:p>
          <a:p>
            <a:pPr>
              <a:defRPr/>
            </a:pPr>
            <a:r>
              <a:rPr lang="en-US" b="1" dirty="0" smtClean="0">
                <a:solidFill>
                  <a:srgbClr val="1578BC"/>
                </a:solidFill>
              </a:rPr>
              <a:t>www.EconEdLink.org </a:t>
            </a:r>
            <a:endParaRPr lang="en-US" b="1" dirty="0">
              <a:solidFill>
                <a:srgbClr val="1578BC"/>
              </a:solidFill>
            </a:endParaRPr>
          </a:p>
        </p:txBody>
      </p:sp>
      <p:sp>
        <p:nvSpPr>
          <p:cNvPr id="10" name="Slide Number Placeholder 5"/>
          <p:cNvSpPr>
            <a:spLocks noGrp="1"/>
          </p:cNvSpPr>
          <p:nvPr>
            <p:ph type="sldNum" sz="quarter" idx="17"/>
          </p:nvPr>
        </p:nvSpPr>
        <p:spPr>
          <a:xfrm>
            <a:off x="9547913" y="6553200"/>
            <a:ext cx="1726750" cy="457200"/>
          </a:xfrm>
        </p:spPr>
        <p:txBody>
          <a:bodyPr/>
          <a:lstStyle>
            <a:lvl1pPr>
              <a:defRPr/>
            </a:lvl1pPr>
          </a:lstStyle>
          <a:p>
            <a:fld id="{9EBAAD4B-9DCB-4A12-AD43-92C60FC43709}" type="slidenum">
              <a:rPr lang="en-US"/>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4820" y="609600"/>
            <a:ext cx="2932936" cy="533400"/>
          </a:xfrm>
          <a:prstGeom prst="rect">
            <a:avLst/>
          </a:prstGeom>
        </p:spPr>
      </p:pic>
    </p:spTree>
    <p:extLst>
      <p:ext uri="{BB962C8B-B14F-4D97-AF65-F5344CB8AC3E}">
        <p14:creationId xmlns:p14="http://schemas.microsoft.com/office/powerpoint/2010/main" val="3423873075"/>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a:prstGeom prst="rect">
            <a:avLst/>
          </a:prstGeom>
        </p:spPr>
        <p:txBody>
          <a:bodyPr>
            <a:norm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522413" y="5029200"/>
            <a:ext cx="8229600" cy="1143000"/>
          </a:xfrm>
          <a:prstGeom prst="rect">
            <a:avLst/>
          </a:prstGeo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4B86233-F6EC-4D1E-A3C2-EBB7669434ED}" type="datetime1">
              <a:rPr lang="en-US" smtClean="0"/>
              <a:t>9/11/16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189723"/>
            <a:ext cx="9144000" cy="1144556"/>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6552" cy="4267200"/>
          </a:xfrm>
          <a:prstGeom prst="rect">
            <a:avLst/>
          </a:prstGeo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2" y="1905000"/>
            <a:ext cx="4416552" cy="4267200"/>
          </a:xfrm>
          <a:prstGeom prst="rect">
            <a:avLst/>
          </a:prstGeo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B758D59-2226-448E-912F-ED7A6FFB4917}" type="datetime1">
              <a:rPr lang="en-US" smtClean="0"/>
              <a:t>9/11/16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4164515" y="6477000"/>
            <a:ext cx="385979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latin typeface="Gill Sans" charset="0"/>
                <a:cs typeface="ＭＳ Ｐゴシック" charset="-128"/>
              </a:defRPr>
            </a:lvl1pPr>
          </a:lstStyle>
          <a:p>
            <a:pPr>
              <a:defRPr/>
            </a:pPr>
            <a:r>
              <a:rPr lang="en-US" smtClean="0"/>
              <a:t>CEE Board Meeting - Confidential </a:t>
            </a:r>
            <a:endParaRPr lang="en-US" dirty="0"/>
          </a:p>
        </p:txBody>
      </p:sp>
      <p:sp>
        <p:nvSpPr>
          <p:cNvPr id="1030" name="Rectangle 6"/>
          <p:cNvSpPr>
            <a:spLocks noGrp="1" noChangeArrowheads="1"/>
          </p:cNvSpPr>
          <p:nvPr>
            <p:ph type="sldNum" sz="quarter" idx="4"/>
          </p:nvPr>
        </p:nvSpPr>
        <p:spPr bwMode="auto">
          <a:xfrm>
            <a:off x="8735324" y="6477000"/>
            <a:ext cx="2539339"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Gill Sans" charset="0"/>
              </a:defRPr>
            </a:lvl1pPr>
          </a:lstStyle>
          <a:p>
            <a:fld id="{60921177-3047-4604-B14F-505EA243D6B1}" type="slidenum">
              <a:rPr lang="en-US" smtClean="0"/>
              <a:pPr/>
              <a:t>‹#›</a:t>
            </a:fld>
            <a:endParaRPr lang="en-US" dirty="0"/>
          </a:p>
        </p:txBody>
      </p:sp>
      <p:sp>
        <p:nvSpPr>
          <p:cNvPr id="5" name="Date Placeholder 3"/>
          <p:cNvSpPr>
            <a:spLocks noGrp="1"/>
          </p:cNvSpPr>
          <p:nvPr>
            <p:ph type="dt" sz="half" idx="2"/>
          </p:nvPr>
        </p:nvSpPr>
        <p:spPr>
          <a:xfrm>
            <a:off x="914162" y="6477000"/>
            <a:ext cx="2539339" cy="457200"/>
          </a:xfrm>
          <a:prstGeom prst="rect">
            <a:avLst/>
          </a:prstGeom>
        </p:spPr>
        <p:txBody>
          <a:bodyPr/>
          <a:lstStyle>
            <a:lvl1pPr>
              <a:defRPr sz="1200"/>
            </a:lvl1pPr>
          </a:lstStyle>
          <a:p>
            <a:r>
              <a:rPr lang="en-US" dirty="0" smtClean="0"/>
              <a:t>10.30.2015 </a:t>
            </a:r>
            <a:endParaRPr lang="en-US" dirty="0"/>
          </a:p>
        </p:txBody>
      </p:sp>
    </p:spTree>
    <p:extLst>
      <p:ext uri="{BB962C8B-B14F-4D97-AF65-F5344CB8AC3E}">
        <p14:creationId xmlns:p14="http://schemas.microsoft.com/office/powerpoint/2010/main" val="405540830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xmlns:p14="http://schemas.microsoft.com/office/powerpoint/2010/main" id="1" dur="indefinite" restart="never" nodeType="tmRoot"/>
      </p:par>
    </p:tnLst>
  </p:timing>
  <p:hf hdr="0"/>
  <p:txStyles>
    <p:titleStyle>
      <a:lvl1pPr algn="l" rtl="0" eaLnBrk="0" fontAlgn="base" hangingPunct="0">
        <a:spcBef>
          <a:spcPct val="0"/>
        </a:spcBef>
        <a:spcAft>
          <a:spcPct val="0"/>
        </a:spcAft>
        <a:defRPr sz="4400">
          <a:solidFill>
            <a:srgbClr val="004A80"/>
          </a:solidFill>
          <a:latin typeface="Gill Sans"/>
          <a:ea typeface="ＭＳ Ｐゴシック" charset="-128"/>
          <a:cs typeface="Gill Sans"/>
        </a:defRPr>
      </a:lvl1pPr>
      <a:lvl2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2pPr>
      <a:lvl3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3pPr>
      <a:lvl4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4pPr>
      <a:lvl5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fred.stlouisfed.org/graph/?g=67jy" TargetMode="Externa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INCOME INEQUALITY</a:t>
            </a:r>
            <a:endParaRPr lang="en-US" dirty="0"/>
          </a:p>
        </p:txBody>
      </p:sp>
      <p:sp>
        <p:nvSpPr>
          <p:cNvPr id="3" name="Subtitle 2"/>
          <p:cNvSpPr>
            <a:spLocks noGrp="1"/>
          </p:cNvSpPr>
          <p:nvPr>
            <p:ph type="subTitle" idx="4294967295"/>
          </p:nvPr>
        </p:nvSpPr>
        <p:spPr>
          <a:xfrm>
            <a:off x="1751012" y="5029200"/>
            <a:ext cx="8991600" cy="1143000"/>
          </a:xfrm>
          <a:prstGeom prst="rect">
            <a:avLst/>
          </a:prstGeom>
        </p:spPr>
        <p:txBody>
          <a:bodyPr/>
          <a:lstStyle/>
          <a:p>
            <a:pPr marL="0" indent="0">
              <a:buNone/>
            </a:pPr>
            <a:r>
              <a:rPr lang="en-US" sz="2600" dirty="0" smtClean="0"/>
              <a:t>HOW TO NARROW THE GAP BETWEEN THE RICH AND THE POOR?</a:t>
            </a:r>
          </a:p>
          <a:p>
            <a:endParaRPr lang="en-US" dirty="0"/>
          </a:p>
        </p:txBody>
      </p:sp>
      <p:sp>
        <p:nvSpPr>
          <p:cNvPr id="4" name="Slide Number Placeholder 3"/>
          <p:cNvSpPr>
            <a:spLocks noGrp="1"/>
          </p:cNvSpPr>
          <p:nvPr>
            <p:ph type="sldNum" sz="quarter" idx="4294967295"/>
          </p:nvPr>
        </p:nvSpPr>
        <p:spPr>
          <a:xfrm>
            <a:off x="9650413" y="6477000"/>
            <a:ext cx="2538412" cy="457200"/>
          </a:xfrm>
        </p:spPr>
        <p:txBody>
          <a:bodyPr/>
          <a:lstStyle/>
          <a:p>
            <a:fld id="{693B167E-EA96-4147-81DE-549160052C22}" type="slidenum">
              <a:rPr lang="en-US" smtClean="0"/>
              <a:t>1</a:t>
            </a:fld>
            <a:endParaRPr lang="en-US"/>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609599"/>
            <a:ext cx="9144000" cy="724679"/>
          </a:xfrm>
        </p:spPr>
        <p:txBody>
          <a:bodyPr/>
          <a:lstStyle/>
          <a:p>
            <a:pPr algn="ctr"/>
            <a:r>
              <a:rPr lang="en-US" sz="2800" b="1" dirty="0" smtClean="0"/>
              <a:t>CAN’T </a:t>
            </a:r>
            <a:r>
              <a:rPr lang="en-US" sz="2800" b="1" dirty="0" smtClean="0"/>
              <a:t>KEEP UP WITH THE JONESES</a:t>
            </a:r>
            <a:endParaRPr lang="en-US" sz="28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5212" y="1905000"/>
            <a:ext cx="4267200" cy="4267200"/>
          </a:xfrm>
        </p:spPr>
      </p:pic>
      <p:sp>
        <p:nvSpPr>
          <p:cNvPr id="4" name="Content Placeholder 3"/>
          <p:cNvSpPr>
            <a:spLocks noGrp="1"/>
          </p:cNvSpPr>
          <p:nvPr>
            <p:ph sz="half" idx="2"/>
          </p:nvPr>
        </p:nvSpPr>
        <p:spPr>
          <a:xfrm>
            <a:off x="6246812" y="1905000"/>
            <a:ext cx="4953000" cy="4648200"/>
          </a:xfrm>
        </p:spPr>
        <p:txBody>
          <a:bodyPr>
            <a:normAutofit fontScale="70000" lnSpcReduction="20000"/>
          </a:bodyPr>
          <a:lstStyle/>
          <a:p>
            <a:r>
              <a:rPr lang="en-US" sz="2900" dirty="0"/>
              <a:t>47% of Americans do not have the resources to cover a $400 bill for unanticipated costs.</a:t>
            </a:r>
          </a:p>
          <a:p>
            <a:r>
              <a:rPr lang="en-US" sz="2900" dirty="0" smtClean="0"/>
              <a:t>In </a:t>
            </a:r>
            <a:r>
              <a:rPr lang="en-US" sz="2900" dirty="0"/>
              <a:t>the bottom third of the income distribution, </a:t>
            </a:r>
            <a:r>
              <a:rPr lang="en-US" sz="2900" dirty="0" smtClean="0"/>
              <a:t>essential </a:t>
            </a:r>
            <a:r>
              <a:rPr lang="en-US" sz="2900" dirty="0"/>
              <a:t>expenditures have become unaffordable: the $7,000 to $10,000 average cost of a funeral, the $33,865 average cost of a new car, the $18,000 average annual cost of child care.</a:t>
            </a:r>
          </a:p>
          <a:p>
            <a:r>
              <a:rPr lang="en-US" sz="2900" dirty="0" smtClean="0"/>
              <a:t>Growing </a:t>
            </a:r>
            <a:r>
              <a:rPr lang="en-US" sz="2900" dirty="0"/>
              <a:t>income inequality in the U.S. has meant that as those at the top are able bid up the price of valued goods like housing and access to good schools, those in lower groups have struggled to maintain their positions</a:t>
            </a:r>
            <a:r>
              <a:rPr lang="en-US" sz="2900" dirty="0" smtClean="0"/>
              <a:t>.</a:t>
            </a:r>
          </a:p>
          <a:p>
            <a:pPr marL="0" indent="0">
              <a:buNone/>
            </a:pPr>
            <a:r>
              <a:rPr lang="en-US" sz="1700" dirty="0" smtClean="0"/>
              <a:t>*</a:t>
            </a:r>
            <a:r>
              <a:rPr lang="en-US" sz="1700" dirty="0"/>
              <a:t>http://</a:t>
            </a:r>
            <a:r>
              <a:rPr lang="en-US" sz="1700" dirty="0" smtClean="0"/>
              <a:t>www.nytimes.com/2016/07/07/opinion/campaign-stops/how-falling-behind-the-joneses-fueled-the-rise-of-trump.html</a:t>
            </a:r>
            <a:endParaRPr lang="en-US" sz="1700" dirty="0"/>
          </a:p>
        </p:txBody>
      </p:sp>
      <p:sp>
        <p:nvSpPr>
          <p:cNvPr id="3" name="Slide Number Placeholder 2"/>
          <p:cNvSpPr>
            <a:spLocks noGrp="1"/>
          </p:cNvSpPr>
          <p:nvPr>
            <p:ph type="sldNum" sz="quarter" idx="12"/>
          </p:nvPr>
        </p:nvSpPr>
        <p:spPr/>
        <p:txBody>
          <a:bodyPr/>
          <a:lstStyle/>
          <a:p>
            <a:fld id="{693B167E-EA96-4147-81DE-549160052C22}" type="slidenum">
              <a:rPr lang="en-US" smtClean="0"/>
              <a:t>10</a:t>
            </a:fld>
            <a:endParaRPr lang="en-US"/>
          </a:p>
        </p:txBody>
      </p:sp>
    </p:spTree>
    <p:extLst>
      <p:ext uri="{BB962C8B-B14F-4D97-AF65-F5344CB8AC3E}">
        <p14:creationId xmlns:p14="http://schemas.microsoft.com/office/powerpoint/2010/main" val="170649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608044"/>
            <a:ext cx="9144000" cy="763556"/>
          </a:xfrm>
        </p:spPr>
        <p:txBody>
          <a:bodyPr>
            <a:normAutofit/>
          </a:bodyPr>
          <a:lstStyle/>
          <a:p>
            <a:r>
              <a:rPr lang="en-US" sz="2600" b="1" dirty="0" smtClean="0"/>
              <a:t>THE CAUSES OF AMERICA’S MOBILITY PROBLEM</a:t>
            </a:r>
            <a:endParaRPr lang="en-US" sz="2600" b="1" dirty="0"/>
          </a:p>
        </p:txBody>
      </p:sp>
      <p:sp>
        <p:nvSpPr>
          <p:cNvPr id="3" name="Content Placeholder 2"/>
          <p:cNvSpPr>
            <a:spLocks noGrp="1"/>
          </p:cNvSpPr>
          <p:nvPr>
            <p:ph sz="half" idx="1"/>
          </p:nvPr>
        </p:nvSpPr>
        <p:spPr>
          <a:xfrm>
            <a:off x="989012" y="1905000"/>
            <a:ext cx="4949953" cy="4267200"/>
          </a:xfrm>
        </p:spPr>
        <p:txBody>
          <a:bodyPr>
            <a:normAutofit fontScale="70000" lnSpcReduction="20000"/>
          </a:bodyPr>
          <a:lstStyle/>
          <a:p>
            <a:r>
              <a:rPr lang="en-US" dirty="0"/>
              <a:t>The </a:t>
            </a:r>
            <a:r>
              <a:rPr lang="en-US" dirty="0" smtClean="0"/>
              <a:t>U.S. </a:t>
            </a:r>
            <a:r>
              <a:rPr lang="en-US" dirty="0"/>
              <a:t>maintains a thinner safety </a:t>
            </a:r>
            <a:r>
              <a:rPr lang="en-US" dirty="0" smtClean="0"/>
              <a:t>net, </a:t>
            </a:r>
            <a:r>
              <a:rPr lang="en-US" dirty="0"/>
              <a:t>leaving more children vulnerable to debilitating hardships</a:t>
            </a:r>
            <a:r>
              <a:rPr lang="en-US" dirty="0" smtClean="0"/>
              <a:t>.</a:t>
            </a:r>
          </a:p>
          <a:p>
            <a:r>
              <a:rPr lang="en-US" dirty="0"/>
              <a:t>Poor Americans are </a:t>
            </a:r>
            <a:r>
              <a:rPr lang="en-US" dirty="0" smtClean="0"/>
              <a:t>more likely to </a:t>
            </a:r>
            <a:r>
              <a:rPr lang="en-US" dirty="0"/>
              <a:t>grow up with single </a:t>
            </a:r>
            <a:r>
              <a:rPr lang="en-US" dirty="0" smtClean="0"/>
              <a:t>mothers.</a:t>
            </a:r>
          </a:p>
          <a:p>
            <a:r>
              <a:rPr lang="en-US" dirty="0"/>
              <a:t> The </a:t>
            </a:r>
            <a:r>
              <a:rPr lang="en-US" dirty="0" smtClean="0"/>
              <a:t>U.S. </a:t>
            </a:r>
            <a:r>
              <a:rPr lang="en-US" dirty="0"/>
              <a:t>also has uniquely high incarceration rates, and a longer history of racial </a:t>
            </a:r>
            <a:r>
              <a:rPr lang="en-US" dirty="0" smtClean="0"/>
              <a:t>stratification. </a:t>
            </a:r>
          </a:p>
          <a:p>
            <a:r>
              <a:rPr lang="en-US" dirty="0"/>
              <a:t>T</a:t>
            </a:r>
            <a:r>
              <a:rPr lang="en-US" dirty="0" smtClean="0"/>
              <a:t>he </a:t>
            </a:r>
            <a:r>
              <a:rPr lang="en-US" dirty="0"/>
              <a:t>children of the educated and </a:t>
            </a:r>
            <a:r>
              <a:rPr lang="en-US" dirty="0" smtClean="0"/>
              <a:t>affluent </a:t>
            </a:r>
            <a:r>
              <a:rPr lang="en-US" dirty="0"/>
              <a:t>have access to better schools and arrive in them more prepared to learn</a:t>
            </a:r>
            <a:r>
              <a:rPr lang="en-US" dirty="0" smtClean="0"/>
              <a:t>.</a:t>
            </a:r>
          </a:p>
          <a:p>
            <a:r>
              <a:rPr lang="en-US" dirty="0"/>
              <a:t>The </a:t>
            </a:r>
            <a:r>
              <a:rPr lang="en-US" dirty="0" smtClean="0"/>
              <a:t>U.S. </a:t>
            </a:r>
            <a:r>
              <a:rPr lang="en-US" dirty="0"/>
              <a:t>is </a:t>
            </a:r>
            <a:r>
              <a:rPr lang="en-US" dirty="0" smtClean="0"/>
              <a:t>less </a:t>
            </a:r>
            <a:r>
              <a:rPr lang="en-US" dirty="0"/>
              <a:t>unionized than many of its peers, which may lower wages among the least skilled, and has public health problems, like obesity and diabetes, which can limit education and employment</a:t>
            </a:r>
            <a:r>
              <a:rPr lang="en-US" dirty="0" smtClean="0"/>
              <a:t>.</a:t>
            </a:r>
            <a:endParaRPr lang="en-US" sz="1700" dirty="0" smtClean="0"/>
          </a:p>
          <a:p>
            <a:pPr marL="0" indent="0">
              <a:buNone/>
            </a:pPr>
            <a:r>
              <a:rPr lang="en-US" sz="1700" dirty="0" smtClean="0"/>
              <a:t>*</a:t>
            </a:r>
            <a:r>
              <a:rPr lang="en-US" sz="1700" dirty="0"/>
              <a:t>http://www.nytimes.com/2012/01/05/us/harder-for-americans-to-rise-from-lower-rungs.html?pagewanted=all&amp;_r=0</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9212" y="1905000"/>
            <a:ext cx="4153720" cy="4079689"/>
          </a:xfrm>
        </p:spPr>
      </p:pic>
      <p:sp>
        <p:nvSpPr>
          <p:cNvPr id="4" name="Slide Number Placeholder 3"/>
          <p:cNvSpPr>
            <a:spLocks noGrp="1"/>
          </p:cNvSpPr>
          <p:nvPr>
            <p:ph type="sldNum" sz="quarter" idx="12"/>
          </p:nvPr>
        </p:nvSpPr>
        <p:spPr/>
        <p:txBody>
          <a:bodyPr/>
          <a:lstStyle/>
          <a:p>
            <a:fld id="{693B167E-EA96-4147-81DE-549160052C22}" type="slidenum">
              <a:rPr lang="en-US" smtClean="0"/>
              <a:t>11</a:t>
            </a:fld>
            <a:endParaRPr lang="en-US"/>
          </a:p>
        </p:txBody>
      </p:sp>
    </p:spTree>
    <p:extLst>
      <p:ext uri="{BB962C8B-B14F-4D97-AF65-F5344CB8AC3E}">
        <p14:creationId xmlns:p14="http://schemas.microsoft.com/office/powerpoint/2010/main" val="7552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609600"/>
            <a:ext cx="9144000" cy="648477"/>
          </a:xfrm>
        </p:spPr>
        <p:txBody>
          <a:bodyPr/>
          <a:lstStyle/>
          <a:p>
            <a:pPr algn="ctr"/>
            <a:r>
              <a:rPr lang="en-US" sz="2800" b="1" dirty="0" smtClean="0"/>
              <a:t>TYPES OF SOLUTIONS</a:t>
            </a:r>
            <a:endParaRPr lang="en-US" sz="2800" b="1" dirty="0"/>
          </a:p>
        </p:txBody>
      </p:sp>
      <p:sp>
        <p:nvSpPr>
          <p:cNvPr id="5" name="Text Placeholder 4"/>
          <p:cNvSpPr>
            <a:spLocks noGrp="1"/>
          </p:cNvSpPr>
          <p:nvPr>
            <p:ph type="body" idx="1"/>
          </p:nvPr>
        </p:nvSpPr>
        <p:spPr/>
        <p:txBody>
          <a:bodyPr/>
          <a:lstStyle/>
          <a:p>
            <a:r>
              <a:rPr lang="en-US" b="1" u="sng" dirty="0" smtClean="0"/>
              <a:t>Correcting Inequality</a:t>
            </a:r>
            <a:endParaRPr lang="en-US" b="1" u="sng" dirty="0"/>
          </a:p>
        </p:txBody>
      </p:sp>
      <p:sp>
        <p:nvSpPr>
          <p:cNvPr id="6" name="Content Placeholder 5"/>
          <p:cNvSpPr>
            <a:spLocks noGrp="1"/>
          </p:cNvSpPr>
          <p:nvPr>
            <p:ph sz="half" idx="2"/>
          </p:nvPr>
        </p:nvSpPr>
        <p:spPr/>
        <p:txBody>
          <a:bodyPr/>
          <a:lstStyle/>
          <a:p>
            <a:r>
              <a:rPr lang="en-US" dirty="0" smtClean="0"/>
              <a:t>Progressive income taxes </a:t>
            </a:r>
          </a:p>
          <a:p>
            <a:r>
              <a:rPr lang="en-US" dirty="0" smtClean="0"/>
              <a:t>Capital gains taxes</a:t>
            </a:r>
          </a:p>
          <a:p>
            <a:r>
              <a:rPr lang="en-US" dirty="0" smtClean="0"/>
              <a:t>Minimum wage</a:t>
            </a:r>
          </a:p>
          <a:p>
            <a:r>
              <a:rPr lang="en-US" dirty="0" smtClean="0"/>
              <a:t>Government programs for health, housing, food assistance</a:t>
            </a:r>
            <a:endParaRPr lang="en-US" dirty="0"/>
          </a:p>
        </p:txBody>
      </p:sp>
      <p:sp>
        <p:nvSpPr>
          <p:cNvPr id="7" name="Text Placeholder 6"/>
          <p:cNvSpPr>
            <a:spLocks noGrp="1"/>
          </p:cNvSpPr>
          <p:nvPr>
            <p:ph type="body" sz="quarter" idx="3"/>
          </p:nvPr>
        </p:nvSpPr>
        <p:spPr/>
        <p:txBody>
          <a:bodyPr/>
          <a:lstStyle/>
          <a:p>
            <a:r>
              <a:rPr lang="en-US" b="1" u="sng" dirty="0" smtClean="0"/>
              <a:t>Preventing Inequality</a:t>
            </a:r>
            <a:endParaRPr lang="en-US" b="1" u="sng" dirty="0"/>
          </a:p>
        </p:txBody>
      </p:sp>
      <p:sp>
        <p:nvSpPr>
          <p:cNvPr id="8" name="Content Placeholder 7"/>
          <p:cNvSpPr>
            <a:spLocks noGrp="1"/>
          </p:cNvSpPr>
          <p:nvPr>
            <p:ph sz="quarter" idx="4"/>
          </p:nvPr>
        </p:nvSpPr>
        <p:spPr/>
        <p:txBody>
          <a:bodyPr>
            <a:normAutofit lnSpcReduction="10000"/>
          </a:bodyPr>
          <a:lstStyle/>
          <a:p>
            <a:r>
              <a:rPr lang="en-US" dirty="0" smtClean="0"/>
              <a:t>Equal education / health opportunities</a:t>
            </a:r>
            <a:endParaRPr lang="en-US" dirty="0"/>
          </a:p>
          <a:p>
            <a:r>
              <a:rPr lang="en-US" dirty="0" smtClean="0"/>
              <a:t>Limits </a:t>
            </a:r>
            <a:r>
              <a:rPr lang="en-US" dirty="0"/>
              <a:t>on gov’t </a:t>
            </a:r>
            <a:r>
              <a:rPr lang="en-US" dirty="0" smtClean="0"/>
              <a:t>regulation, but ensuring competition</a:t>
            </a:r>
            <a:endParaRPr lang="en-US" dirty="0"/>
          </a:p>
          <a:p>
            <a:r>
              <a:rPr lang="en-US" dirty="0" smtClean="0"/>
              <a:t>Protections </a:t>
            </a:r>
            <a:r>
              <a:rPr lang="en-US" dirty="0"/>
              <a:t>from unfair foreign competition</a:t>
            </a:r>
          </a:p>
          <a:p>
            <a:r>
              <a:rPr lang="en-US" dirty="0" smtClean="0"/>
              <a:t>Preventing discrimination</a:t>
            </a:r>
            <a:endParaRPr lang="en-US" dirty="0"/>
          </a:p>
          <a:p>
            <a:r>
              <a:rPr lang="en-US" dirty="0" smtClean="0"/>
              <a:t>Public </a:t>
            </a:r>
            <a:r>
              <a:rPr lang="en-US" dirty="0"/>
              <a:t>goods </a:t>
            </a:r>
            <a:r>
              <a:rPr lang="en-US" dirty="0" smtClean="0"/>
              <a:t>and infrastructure provision</a:t>
            </a:r>
            <a:endParaRPr lang="en-US" dirty="0"/>
          </a:p>
        </p:txBody>
      </p:sp>
      <p:sp>
        <p:nvSpPr>
          <p:cNvPr id="3" name="Slide Number Placeholder 2"/>
          <p:cNvSpPr>
            <a:spLocks noGrp="1"/>
          </p:cNvSpPr>
          <p:nvPr>
            <p:ph type="sldNum" sz="quarter" idx="12"/>
          </p:nvPr>
        </p:nvSpPr>
        <p:spPr/>
        <p:txBody>
          <a:bodyPr/>
          <a:lstStyle/>
          <a:p>
            <a:fld id="{693B167E-EA96-4147-81DE-549160052C22}" type="slidenum">
              <a:rPr lang="en-US" smtClean="0"/>
              <a:t>12</a:t>
            </a:fld>
            <a:endParaRPr lang="en-US"/>
          </a:p>
        </p:txBody>
      </p:sp>
    </p:spTree>
    <p:extLst>
      <p:ext uri="{BB962C8B-B14F-4D97-AF65-F5344CB8AC3E}">
        <p14:creationId xmlns:p14="http://schemas.microsoft.com/office/powerpoint/2010/main" val="232010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457200"/>
            <a:ext cx="9144000" cy="724677"/>
          </a:xfrm>
        </p:spPr>
        <p:txBody>
          <a:bodyPr/>
          <a:lstStyle/>
          <a:p>
            <a:pPr algn="ctr"/>
            <a:r>
              <a:rPr lang="en-US" sz="3600" b="1" dirty="0"/>
              <a:t>THE DEMOCRAT’S ANSWERS</a:t>
            </a:r>
            <a:endParaRPr lang="en-US" sz="3600" b="1" dirty="0"/>
          </a:p>
        </p:txBody>
      </p:sp>
      <p:sp>
        <p:nvSpPr>
          <p:cNvPr id="14" name="Content Placeholder 13"/>
          <p:cNvSpPr>
            <a:spLocks noGrp="1"/>
          </p:cNvSpPr>
          <p:nvPr>
            <p:ph sz="half" idx="1"/>
          </p:nvPr>
        </p:nvSpPr>
        <p:spPr/>
        <p:txBody>
          <a:bodyPr>
            <a:normAutofit fontScale="85000" lnSpcReduction="20000"/>
          </a:bodyPr>
          <a:lstStyle/>
          <a:p>
            <a:endParaRPr lang="en-US" dirty="0"/>
          </a:p>
          <a:p>
            <a:endParaRPr lang="en-US" dirty="0"/>
          </a:p>
          <a:p>
            <a:pPr marL="0" indent="0">
              <a:buNone/>
            </a:pPr>
            <a:endParaRPr lang="en-US" dirty="0"/>
          </a:p>
        </p:txBody>
      </p:sp>
      <p:sp>
        <p:nvSpPr>
          <p:cNvPr id="2" name="Content Placeholder 1"/>
          <p:cNvSpPr>
            <a:spLocks noGrp="1"/>
          </p:cNvSpPr>
          <p:nvPr>
            <p:ph sz="half" idx="2"/>
          </p:nvPr>
        </p:nvSpPr>
        <p:spPr/>
        <p:txBody>
          <a:bodyPr>
            <a:normAutofit fontScale="85000" lnSpcReduction="20000"/>
          </a:bodyPr>
          <a:lstStyle/>
          <a:p>
            <a:r>
              <a:rPr lang="en-US" dirty="0"/>
              <a:t>Give working families a raise, and tax relief that helps them manage rising costs.</a:t>
            </a:r>
          </a:p>
          <a:p>
            <a:r>
              <a:rPr lang="en-US" dirty="0" smtClean="0"/>
              <a:t>Create </a:t>
            </a:r>
            <a:r>
              <a:rPr lang="en-US" dirty="0"/>
              <a:t>good-paying jobs and get pay rising by investing in infrastructure, clean energy, and scientific and medical research to strengthen our economy and growth.</a:t>
            </a:r>
          </a:p>
          <a:p>
            <a:r>
              <a:rPr lang="en-US" dirty="0" smtClean="0"/>
              <a:t>Close </a:t>
            </a:r>
            <a:r>
              <a:rPr lang="en-US" dirty="0"/>
              <a:t>corporate tax loopholes and make the most fortunate pay their fair share</a:t>
            </a:r>
            <a:r>
              <a:rPr lang="en-US" dirty="0" smtClean="0"/>
              <a:t>.</a:t>
            </a:r>
          </a:p>
          <a:p>
            <a:r>
              <a:rPr lang="en-US" dirty="0" smtClean="0"/>
              <a:t>Eliminate </a:t>
            </a:r>
            <a:r>
              <a:rPr lang="en-US" dirty="0"/>
              <a:t>systemic barriers to wealth accumulation for different racial groups and </a:t>
            </a:r>
            <a:r>
              <a:rPr lang="en-US" dirty="0" smtClean="0"/>
              <a:t>improve </a:t>
            </a:r>
            <a:r>
              <a:rPr lang="en-US" dirty="0"/>
              <a:t>opportunities for people from all racial and ethnic backgrounds to build wealth</a:t>
            </a:r>
            <a:endParaRPr lang="en-US" dirty="0" smtClean="0"/>
          </a:p>
          <a:p>
            <a:endParaRPr lang="en-US" dirty="0"/>
          </a:p>
        </p:txBody>
      </p:sp>
      <p:sp>
        <p:nvSpPr>
          <p:cNvPr id="3" name="Slide Number Placeholder 2"/>
          <p:cNvSpPr>
            <a:spLocks noGrp="1"/>
          </p:cNvSpPr>
          <p:nvPr>
            <p:ph type="sldNum" sz="quarter" idx="12"/>
          </p:nvPr>
        </p:nvSpPr>
        <p:spPr/>
        <p:txBody>
          <a:bodyPr/>
          <a:lstStyle/>
          <a:p>
            <a:fld id="{693B167E-EA96-4147-81DE-549160052C22}" type="slidenum">
              <a:rPr lang="en-US" smtClean="0"/>
              <a:t>13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566" y="2086334"/>
            <a:ext cx="3654867" cy="4085866"/>
          </a:xfrm>
          <a:prstGeom prst="rect">
            <a:avLst/>
          </a:prstGeom>
        </p:spPr>
      </p:pic>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DEMOCRAT’S ANSWERS</a:t>
            </a:r>
            <a:endParaRPr lang="en-US" b="1" dirty="0"/>
          </a:p>
        </p:txBody>
      </p:sp>
      <p:sp>
        <p:nvSpPr>
          <p:cNvPr id="3" name="Content Placeholder 2"/>
          <p:cNvSpPr>
            <a:spLocks noGrp="1"/>
          </p:cNvSpPr>
          <p:nvPr>
            <p:ph sz="half" idx="1"/>
          </p:nvPr>
        </p:nvSpPr>
        <p:spPr/>
        <p:txBody>
          <a:bodyPr>
            <a:normAutofit fontScale="92500" lnSpcReduction="20000"/>
          </a:bodyPr>
          <a:lstStyle/>
          <a:p>
            <a:r>
              <a:rPr lang="en-US" dirty="0" smtClean="0"/>
              <a:t>Increase </a:t>
            </a:r>
            <a:r>
              <a:rPr lang="en-US" dirty="0"/>
              <a:t>the federal minimum wage from $7.25 to $15 an hour by </a:t>
            </a:r>
            <a:r>
              <a:rPr lang="en-US" dirty="0" smtClean="0"/>
              <a:t>2020.</a:t>
            </a:r>
          </a:p>
          <a:p>
            <a:r>
              <a:rPr lang="en-US" dirty="0" smtClean="0"/>
              <a:t>Reverse </a:t>
            </a:r>
            <a:r>
              <a:rPr lang="en-US" dirty="0"/>
              <a:t>trade policies like NAFTA, CAFTA, and PNTR with China that have driven down wages and caused the loss of millions of </a:t>
            </a:r>
            <a:r>
              <a:rPr lang="en-US" dirty="0" smtClean="0"/>
              <a:t>jobs.</a:t>
            </a:r>
          </a:p>
          <a:p>
            <a:r>
              <a:rPr lang="en-US" dirty="0" smtClean="0"/>
              <a:t>Make </a:t>
            </a:r>
            <a:r>
              <a:rPr lang="en-US" dirty="0"/>
              <a:t>tuition free at public colleges and universities throughout </a:t>
            </a:r>
            <a:r>
              <a:rPr lang="en-US" dirty="0" smtClean="0"/>
              <a:t>America.</a:t>
            </a:r>
          </a:p>
          <a:p>
            <a:r>
              <a:rPr lang="en-US" dirty="0" smtClean="0"/>
              <a:t>Enact </a:t>
            </a:r>
            <a:r>
              <a:rPr lang="en-US" dirty="0"/>
              <a:t>a universal childcare and prekindergarten </a:t>
            </a:r>
            <a:r>
              <a:rPr lang="en-US" dirty="0" smtClean="0"/>
              <a:t>program.</a:t>
            </a:r>
          </a:p>
          <a:p>
            <a:r>
              <a:rPr lang="en-US" dirty="0" smtClean="0"/>
              <a:t>Fight </a:t>
            </a:r>
            <a:r>
              <a:rPr lang="en-US" dirty="0"/>
              <a:t>for pay equity </a:t>
            </a:r>
            <a:r>
              <a:rPr lang="en-US" dirty="0" smtClean="0"/>
              <a:t>for women.</a:t>
            </a:r>
          </a:p>
          <a:p>
            <a:pPr marL="0" indent="0">
              <a:buNone/>
            </a:pPr>
            <a:endParaRPr lang="en-US" sz="1500" dirty="0" smtClean="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59626" y="1981200"/>
            <a:ext cx="3505199" cy="3918548"/>
          </a:xfrm>
        </p:spPr>
      </p:pic>
      <p:sp>
        <p:nvSpPr>
          <p:cNvPr id="5" name="Slide Number Placeholder 4"/>
          <p:cNvSpPr>
            <a:spLocks noGrp="1"/>
          </p:cNvSpPr>
          <p:nvPr>
            <p:ph type="sldNum" sz="quarter" idx="12"/>
          </p:nvPr>
        </p:nvSpPr>
        <p:spPr/>
        <p:txBody>
          <a:bodyPr/>
          <a:lstStyle/>
          <a:p>
            <a:fld id="{693B167E-EA96-4147-81DE-549160052C22}" type="slidenum">
              <a:rPr lang="en-US" smtClean="0"/>
              <a:t>14</a:t>
            </a:fld>
            <a:endParaRPr lang="en-US"/>
          </a:p>
        </p:txBody>
      </p:sp>
      <p:sp>
        <p:nvSpPr>
          <p:cNvPr id="4" name="TextBox 3"/>
          <p:cNvSpPr txBox="1"/>
          <p:nvPr/>
        </p:nvSpPr>
        <p:spPr>
          <a:xfrm>
            <a:off x="7085012" y="6165011"/>
            <a:ext cx="4572000" cy="415498"/>
          </a:xfrm>
          <a:prstGeom prst="rect">
            <a:avLst/>
          </a:prstGeom>
          <a:noFill/>
        </p:spPr>
        <p:txBody>
          <a:bodyPr wrap="square" rtlCol="0">
            <a:spAutoFit/>
          </a:bodyPr>
          <a:lstStyle/>
          <a:p>
            <a:r>
              <a:rPr lang="en-US" sz="1050" dirty="0"/>
              <a:t>*https://demconvention.com/wp-content/uploads/2016/07/2016-DEMOCRATIC-PARTY-PLATFORM-DRAFT-7.1.16.pdf</a:t>
            </a:r>
          </a:p>
        </p:txBody>
      </p:sp>
    </p:spTree>
    <p:extLst>
      <p:ext uri="{BB962C8B-B14F-4D97-AF65-F5344CB8AC3E}">
        <p14:creationId xmlns:p14="http://schemas.microsoft.com/office/powerpoint/2010/main" val="116096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3" y="381000"/>
            <a:ext cx="9144000" cy="953277"/>
          </a:xfrm>
        </p:spPr>
        <p:txBody>
          <a:bodyPr/>
          <a:lstStyle/>
          <a:p>
            <a:pPr algn="ctr"/>
            <a:r>
              <a:rPr lang="en-US" b="1" dirty="0" smtClean="0"/>
              <a:t>THE G.O.P.’S ANSWERS</a:t>
            </a:r>
            <a:endParaRPr lang="en-US" b="1"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5612" y="2590800"/>
            <a:ext cx="5322224" cy="2895600"/>
          </a:xfrm>
        </p:spPr>
      </p:pic>
      <p:sp>
        <p:nvSpPr>
          <p:cNvPr id="6" name="Content Placeholder 5"/>
          <p:cNvSpPr>
            <a:spLocks noGrp="1"/>
          </p:cNvSpPr>
          <p:nvPr>
            <p:ph sz="half" idx="2"/>
          </p:nvPr>
        </p:nvSpPr>
        <p:spPr/>
        <p:txBody>
          <a:bodyPr>
            <a:normAutofit fontScale="85000" lnSpcReduction="20000"/>
          </a:bodyPr>
          <a:lstStyle/>
          <a:p>
            <a:r>
              <a:rPr lang="en-US" dirty="0" smtClean="0"/>
              <a:t>Corporate </a:t>
            </a:r>
            <a:r>
              <a:rPr lang="en-US" dirty="0"/>
              <a:t>profits earned and taxed abroad may be repatriated for job-creating investment here at home</a:t>
            </a:r>
            <a:r>
              <a:rPr lang="en-US" dirty="0" smtClean="0"/>
              <a:t>.</a:t>
            </a:r>
          </a:p>
          <a:p>
            <a:r>
              <a:rPr lang="en-US" dirty="0" smtClean="0"/>
              <a:t>Pursue trade agreements that advance the interests of the American worker.</a:t>
            </a:r>
          </a:p>
          <a:p>
            <a:r>
              <a:rPr lang="en-US" dirty="0" smtClean="0"/>
              <a:t>Remove </a:t>
            </a:r>
            <a:r>
              <a:rPr lang="en-US" dirty="0"/>
              <a:t>roadblocks </a:t>
            </a:r>
            <a:r>
              <a:rPr lang="en-US" dirty="0" smtClean="0"/>
              <a:t>and regulations </a:t>
            </a:r>
            <a:r>
              <a:rPr lang="en-US" dirty="0"/>
              <a:t>that prevent access to capital</a:t>
            </a:r>
            <a:r>
              <a:rPr lang="en-US" dirty="0" smtClean="0"/>
              <a:t>.</a:t>
            </a:r>
          </a:p>
          <a:p>
            <a:r>
              <a:rPr lang="en-US" dirty="0" smtClean="0"/>
              <a:t>School </a:t>
            </a:r>
            <a:r>
              <a:rPr lang="en-US" dirty="0"/>
              <a:t>choice </a:t>
            </a:r>
            <a:r>
              <a:rPr lang="en-US" dirty="0" smtClean="0"/>
              <a:t>so </a:t>
            </a:r>
            <a:r>
              <a:rPr lang="en-US" dirty="0"/>
              <a:t>all parents can find good, safe schools for their children</a:t>
            </a:r>
            <a:r>
              <a:rPr lang="en-US" dirty="0" smtClean="0"/>
              <a:t>.</a:t>
            </a:r>
          </a:p>
          <a:p>
            <a:r>
              <a:rPr lang="en-US" dirty="0"/>
              <a:t>The federal government should not be in </a:t>
            </a:r>
            <a:r>
              <a:rPr lang="en-US" dirty="0" smtClean="0"/>
              <a:t>the business </a:t>
            </a:r>
            <a:r>
              <a:rPr lang="en-US" dirty="0"/>
              <a:t>of originating student loans. </a:t>
            </a:r>
            <a:r>
              <a:rPr lang="en-US" dirty="0" smtClean="0"/>
              <a:t>To </a:t>
            </a:r>
            <a:r>
              <a:rPr lang="en-US" dirty="0"/>
              <a:t>bring down college </a:t>
            </a:r>
            <a:r>
              <a:rPr lang="en-US" dirty="0" smtClean="0"/>
              <a:t>costs, private sector </a:t>
            </a:r>
            <a:r>
              <a:rPr lang="en-US" dirty="0"/>
              <a:t>participation in student financing should </a:t>
            </a:r>
            <a:r>
              <a:rPr lang="en-US" dirty="0" smtClean="0"/>
              <a:t>be restored</a:t>
            </a:r>
            <a:r>
              <a:rPr lang="en-US" dirty="0"/>
              <a:t>.</a:t>
            </a:r>
          </a:p>
        </p:txBody>
      </p:sp>
      <p:sp>
        <p:nvSpPr>
          <p:cNvPr id="2" name="Slide Number Placeholder 1"/>
          <p:cNvSpPr>
            <a:spLocks noGrp="1"/>
          </p:cNvSpPr>
          <p:nvPr>
            <p:ph type="sldNum" sz="quarter" idx="12"/>
          </p:nvPr>
        </p:nvSpPr>
        <p:spPr/>
        <p:txBody>
          <a:bodyPr/>
          <a:lstStyle/>
          <a:p>
            <a:fld id="{693B167E-EA96-4147-81DE-549160052C22}" type="slidenum">
              <a:rPr lang="en-US" smtClean="0"/>
              <a:t>15</a:t>
            </a:fld>
            <a:endParaRPr lang="en-US"/>
          </a:p>
        </p:txBody>
      </p:sp>
    </p:spTree>
    <p:extLst>
      <p:ext uri="{BB962C8B-B14F-4D97-AF65-F5344CB8AC3E}">
        <p14:creationId xmlns:p14="http://schemas.microsoft.com/office/powerpoint/2010/main" val="157203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42123"/>
            <a:ext cx="9144000" cy="877077"/>
          </a:xfrm>
        </p:spPr>
        <p:txBody>
          <a:bodyPr/>
          <a:lstStyle/>
          <a:p>
            <a:pPr algn="ctr"/>
            <a:r>
              <a:rPr lang="en-US" b="1" dirty="0" smtClean="0"/>
              <a:t>THE G.O.P.’S ANSWERS</a:t>
            </a:r>
            <a:endParaRPr lang="en-US" b="1" dirty="0"/>
          </a:p>
        </p:txBody>
      </p:sp>
      <p:sp>
        <p:nvSpPr>
          <p:cNvPr id="3" name="Content Placeholder 2"/>
          <p:cNvSpPr>
            <a:spLocks noGrp="1"/>
          </p:cNvSpPr>
          <p:nvPr>
            <p:ph sz="half" idx="1"/>
          </p:nvPr>
        </p:nvSpPr>
        <p:spPr/>
        <p:txBody>
          <a:bodyPr>
            <a:normAutofit fontScale="70000" lnSpcReduction="20000"/>
          </a:bodyPr>
          <a:lstStyle/>
          <a:p>
            <a:r>
              <a:rPr lang="en-US" dirty="0"/>
              <a:t>Reduce </a:t>
            </a:r>
            <a:r>
              <a:rPr lang="en-US" dirty="0" smtClean="0"/>
              <a:t>regulations </a:t>
            </a:r>
            <a:r>
              <a:rPr lang="en-US" dirty="0"/>
              <a:t>that make it harder and more costly for Americans to rent, buy, or sell homes</a:t>
            </a:r>
            <a:r>
              <a:rPr lang="en-US" dirty="0" smtClean="0"/>
              <a:t>.</a:t>
            </a:r>
          </a:p>
          <a:p>
            <a:r>
              <a:rPr lang="en-US" dirty="0"/>
              <a:t>Minimum wage is an issue that should be handled at the state and local level</a:t>
            </a:r>
            <a:r>
              <a:rPr lang="en-US" dirty="0" smtClean="0"/>
              <a:t>.</a:t>
            </a:r>
          </a:p>
          <a:p>
            <a:r>
              <a:rPr lang="en-US" dirty="0"/>
              <a:t>Our immigration system </a:t>
            </a:r>
            <a:r>
              <a:rPr lang="en-US" dirty="0" smtClean="0"/>
              <a:t>must protect </a:t>
            </a:r>
            <a:r>
              <a:rPr lang="en-US" dirty="0"/>
              <a:t>American working families and their </a:t>
            </a:r>
            <a:r>
              <a:rPr lang="en-US" dirty="0" smtClean="0"/>
              <a:t>wages for </a:t>
            </a:r>
            <a:r>
              <a:rPr lang="en-US" dirty="0"/>
              <a:t>citizens and legal </a:t>
            </a:r>
            <a:r>
              <a:rPr lang="en-US" dirty="0" smtClean="0"/>
              <a:t>immigrants.</a:t>
            </a:r>
          </a:p>
          <a:p>
            <a:r>
              <a:rPr lang="en-US" dirty="0"/>
              <a:t>We oppose policies and laws that </a:t>
            </a:r>
            <a:r>
              <a:rPr lang="en-US" dirty="0" smtClean="0"/>
              <a:t>create a </a:t>
            </a:r>
            <a:r>
              <a:rPr lang="en-US" dirty="0"/>
              <a:t>financial incentive for or encourage cohabitation</a:t>
            </a:r>
            <a:r>
              <a:rPr lang="en-US" dirty="0" smtClean="0"/>
              <a:t>.  A marriage between a man and a woman </a:t>
            </a:r>
            <a:r>
              <a:rPr lang="en-US" dirty="0"/>
              <a:t>remains the greatest antidote </a:t>
            </a:r>
            <a:r>
              <a:rPr lang="en-US" dirty="0" smtClean="0"/>
              <a:t>to child </a:t>
            </a:r>
            <a:r>
              <a:rPr lang="en-US" dirty="0"/>
              <a:t>poverty</a:t>
            </a:r>
            <a:r>
              <a:rPr lang="en-US" dirty="0" smtClean="0"/>
              <a:t>.</a:t>
            </a:r>
          </a:p>
          <a:p>
            <a:r>
              <a:rPr lang="en-US" dirty="0" smtClean="0"/>
              <a:t>Evaluate </a:t>
            </a:r>
            <a:r>
              <a:rPr lang="en-US" dirty="0"/>
              <a:t>a poverty program by whether it actually reduces poverty and increases the personal independence of its </a:t>
            </a:r>
            <a:r>
              <a:rPr lang="en-US" dirty="0" smtClean="0"/>
              <a:t>participants.</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46813" y="2546130"/>
            <a:ext cx="5696497" cy="2787870"/>
          </a:xfrm>
        </p:spPr>
      </p:pic>
      <p:sp>
        <p:nvSpPr>
          <p:cNvPr id="6" name="Slide Number Placeholder 5"/>
          <p:cNvSpPr>
            <a:spLocks noGrp="1"/>
          </p:cNvSpPr>
          <p:nvPr>
            <p:ph type="sldNum" sz="quarter" idx="12"/>
          </p:nvPr>
        </p:nvSpPr>
        <p:spPr/>
        <p:txBody>
          <a:bodyPr/>
          <a:lstStyle/>
          <a:p>
            <a:fld id="{693B167E-EA96-4147-81DE-549160052C22}" type="slidenum">
              <a:rPr lang="en-US" smtClean="0"/>
              <a:t>16</a:t>
            </a:fld>
            <a:endParaRPr lang="en-US"/>
          </a:p>
        </p:txBody>
      </p:sp>
      <p:sp>
        <p:nvSpPr>
          <p:cNvPr id="4" name="TextBox 3"/>
          <p:cNvSpPr txBox="1"/>
          <p:nvPr/>
        </p:nvSpPr>
        <p:spPr>
          <a:xfrm>
            <a:off x="6170612" y="5638800"/>
            <a:ext cx="3547766" cy="253916"/>
          </a:xfrm>
          <a:prstGeom prst="rect">
            <a:avLst/>
          </a:prstGeom>
          <a:noFill/>
        </p:spPr>
        <p:txBody>
          <a:bodyPr wrap="none" rtlCol="0">
            <a:spAutoFit/>
          </a:bodyPr>
          <a:lstStyle/>
          <a:p>
            <a:r>
              <a:rPr lang="en-US" sz="1050" dirty="0"/>
              <a:t>*https://www.gop.com/the-2016-republican-party-platform/</a:t>
            </a:r>
          </a:p>
        </p:txBody>
      </p:sp>
    </p:spTree>
    <p:extLst>
      <p:ext uri="{BB962C8B-B14F-4D97-AF65-F5344CB8AC3E}">
        <p14:creationId xmlns:p14="http://schemas.microsoft.com/office/powerpoint/2010/main" val="242433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3" y="379444"/>
            <a:ext cx="9144000" cy="1144556"/>
          </a:xfrm>
        </p:spPr>
        <p:txBody>
          <a:bodyPr>
            <a:noAutofit/>
          </a:bodyPr>
          <a:lstStyle/>
          <a:p>
            <a:r>
              <a:rPr lang="en-US" sz="3100" b="1" dirty="0" smtClean="0"/>
              <a:t>DON’T FORGET THE RULES OF A SUCCESSFUL </a:t>
            </a:r>
            <a:r>
              <a:rPr lang="en-US" sz="3100" b="1" dirty="0" smtClean="0"/>
              <a:t>ACADEMIC CONTROVERSY</a:t>
            </a:r>
            <a:r>
              <a:rPr lang="en-US" sz="3100" b="1" dirty="0" smtClean="0"/>
              <a:t>!</a:t>
            </a:r>
            <a:endParaRPr lang="en-US" sz="3100" b="1" dirty="0"/>
          </a:p>
        </p:txBody>
      </p:sp>
      <p:sp>
        <p:nvSpPr>
          <p:cNvPr id="6" name="Content Placeholder 5"/>
          <p:cNvSpPr>
            <a:spLocks noGrp="1"/>
          </p:cNvSpPr>
          <p:nvPr>
            <p:ph idx="1"/>
          </p:nvPr>
        </p:nvSpPr>
        <p:spPr/>
        <p:txBody>
          <a:bodyPr>
            <a:normAutofit lnSpcReduction="10000"/>
          </a:bodyPr>
          <a:lstStyle/>
          <a:p>
            <a:pPr lvl="0"/>
            <a:endParaRPr lang="en-US" dirty="0" smtClean="0"/>
          </a:p>
          <a:p>
            <a:pPr lvl="0"/>
            <a:r>
              <a:rPr lang="en-US" sz="3200" dirty="0" smtClean="0"/>
              <a:t>Practice </a:t>
            </a:r>
            <a:r>
              <a:rPr lang="en-US" sz="3200" dirty="0"/>
              <a:t>active listening.</a:t>
            </a:r>
          </a:p>
          <a:p>
            <a:pPr lvl="0"/>
            <a:r>
              <a:rPr lang="en-US" sz="3200" dirty="0"/>
              <a:t>Challenge ideas, not persons</a:t>
            </a:r>
          </a:p>
          <a:p>
            <a:pPr lvl="0"/>
            <a:r>
              <a:rPr lang="en-US" sz="3200" dirty="0"/>
              <a:t>Try your best to understand the other positions</a:t>
            </a:r>
          </a:p>
          <a:p>
            <a:pPr lvl="0"/>
            <a:r>
              <a:rPr lang="en-US" sz="3200" dirty="0"/>
              <a:t>Share the floor: each person in a pair </a:t>
            </a:r>
            <a:r>
              <a:rPr lang="en-US" sz="3200" b="1" u="sng" dirty="0"/>
              <a:t>MUST</a:t>
            </a:r>
            <a:r>
              <a:rPr lang="en-US" sz="3200" dirty="0"/>
              <a:t> have an opportunity to speak</a:t>
            </a:r>
          </a:p>
          <a:p>
            <a:pPr lvl="0"/>
            <a:r>
              <a:rPr lang="en-US" sz="3200" dirty="0"/>
              <a:t>No disagreeing until consensus-building as a group of four</a:t>
            </a:r>
          </a:p>
          <a:p>
            <a:endParaRPr lang="en-US" dirty="0"/>
          </a:p>
        </p:txBody>
      </p:sp>
      <p:sp>
        <p:nvSpPr>
          <p:cNvPr id="2" name="Slide Number Placeholder 1"/>
          <p:cNvSpPr>
            <a:spLocks noGrp="1"/>
          </p:cNvSpPr>
          <p:nvPr>
            <p:ph type="sldNum" sz="quarter" idx="12"/>
          </p:nvPr>
        </p:nvSpPr>
        <p:spPr/>
        <p:txBody>
          <a:bodyPr/>
          <a:lstStyle/>
          <a:p>
            <a:fld id="{693B167E-EA96-4147-81DE-549160052C22}" type="slidenum">
              <a:rPr lang="en-US" smtClean="0"/>
              <a:t>17</a:t>
            </a:fld>
            <a:endParaRPr lang="en-US"/>
          </a:p>
        </p:txBody>
      </p:sp>
    </p:spTree>
    <p:extLst>
      <p:ext uri="{BB962C8B-B14F-4D97-AF65-F5344CB8AC3E}">
        <p14:creationId xmlns:p14="http://schemas.microsoft.com/office/powerpoint/2010/main" val="275269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71243" y="1752600"/>
            <a:ext cx="4875569" cy="4343400"/>
          </a:xfrm>
        </p:spPr>
        <p:txBody>
          <a:bodyPr>
            <a:normAutofit/>
          </a:bodyPr>
          <a:lstStyle/>
          <a:p>
            <a:r>
              <a:rPr lang="en-US" sz="2800" dirty="0" smtClean="0"/>
              <a:t>Income is the flow of money into the household from employment, state transfers, rents, and earnings from investments.</a:t>
            </a:r>
          </a:p>
          <a:p>
            <a:r>
              <a:rPr lang="en-US" sz="2800" dirty="0" smtClean="0"/>
              <a:t>Disposable Income is that income after taxes which can be used for consumption or saving.</a:t>
            </a:r>
            <a:endParaRPr lang="en-US" sz="2800" dirty="0"/>
          </a:p>
        </p:txBody>
      </p:sp>
      <p:sp>
        <p:nvSpPr>
          <p:cNvPr id="4" name="Title 3"/>
          <p:cNvSpPr>
            <a:spLocks noGrp="1"/>
          </p:cNvSpPr>
          <p:nvPr>
            <p:ph type="title"/>
          </p:nvPr>
        </p:nvSpPr>
        <p:spPr/>
        <p:txBody>
          <a:bodyPr/>
          <a:lstStyle/>
          <a:p>
            <a:r>
              <a:rPr lang="en-US" b="1" dirty="0" smtClean="0"/>
              <a:t>WHAT IS INCOME?</a:t>
            </a:r>
            <a:endParaRPr lang="en-US" b="1" dirty="0"/>
          </a:p>
        </p:txBody>
      </p:sp>
      <p:sp>
        <p:nvSpPr>
          <p:cNvPr id="2" name="Slide Number Placeholder 1"/>
          <p:cNvSpPr>
            <a:spLocks noGrp="1"/>
          </p:cNvSpPr>
          <p:nvPr>
            <p:ph type="sldNum" sz="quarter" idx="17"/>
          </p:nvPr>
        </p:nvSpPr>
        <p:spPr/>
        <p:txBody>
          <a:bodyPr/>
          <a:lstStyle/>
          <a:p>
            <a:fld id="{693B167E-EA96-4147-81DE-549160052C22}" type="slidenum">
              <a:rPr lang="en-US" smtClean="0"/>
              <a:t>2</a:t>
            </a:fld>
            <a:endParaRPr lang="en-US"/>
          </a:p>
        </p:txBody>
      </p:sp>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rcRect l="19254" r="19254"/>
          <a:stretch>
            <a:fillRect/>
          </a:stretch>
        </p:blipFill>
        <p:spPr>
          <a:xfrm>
            <a:off x="6780212" y="1828800"/>
            <a:ext cx="4873625" cy="4267200"/>
          </a:xfrm>
          <a:prstGeom prst="rect">
            <a:avLst/>
          </a:prstGeom>
        </p:spPr>
      </p:pic>
    </p:spTree>
    <p:extLst>
      <p:ext uri="{BB962C8B-B14F-4D97-AF65-F5344CB8AC3E}">
        <p14:creationId xmlns:p14="http://schemas.microsoft.com/office/powerpoint/2010/main" val="22597772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250938352"/>
              </p:ext>
            </p:extLst>
          </p:nvPr>
        </p:nvGraphicFramePr>
        <p:xfrm>
          <a:off x="1370012" y="1752600"/>
          <a:ext cx="4875212" cy="4343398"/>
        </p:xfrm>
        <a:graphic>
          <a:graphicData uri="http://schemas.openxmlformats.org/drawingml/2006/table">
            <a:tbl>
              <a:tblPr>
                <a:tableStyleId>{B301B821-A1FF-4177-AEE7-76D212191A09}</a:tableStyleId>
              </a:tblPr>
              <a:tblGrid>
                <a:gridCol w="696873"/>
                <a:gridCol w="836248"/>
                <a:gridCol w="836248"/>
                <a:gridCol w="696873"/>
                <a:gridCol w="836248"/>
                <a:gridCol w="972722"/>
              </a:tblGrid>
              <a:tr h="961076">
                <a:tc gridSpan="6">
                  <a:txBody>
                    <a:bodyPr/>
                    <a:lstStyle/>
                    <a:p>
                      <a:pPr algn="l" fontAlgn="b"/>
                      <a:r>
                        <a:rPr lang="en-US" sz="2000" u="none" strike="noStrike" dirty="0">
                          <a:effectLst/>
                        </a:rPr>
                        <a:t>Share of Aggregate Income Received by Each Fifth </a:t>
                      </a:r>
                      <a:r>
                        <a:rPr lang="en-US" sz="2000" u="none" strike="noStrike" dirty="0" smtClean="0">
                          <a:effectLst/>
                        </a:rPr>
                        <a:t>of </a:t>
                      </a:r>
                      <a:r>
                        <a:rPr lang="en-US" sz="2000" u="none" strike="noStrike" dirty="0">
                          <a:effectLst/>
                        </a:rPr>
                        <a:t>Households, All Races: </a:t>
                      </a:r>
                      <a:r>
                        <a:rPr lang="en-US" sz="2000" u="none" strike="noStrike" dirty="0" smtClean="0">
                          <a:effectLst/>
                        </a:rPr>
                        <a:t>1974 </a:t>
                      </a:r>
                      <a:r>
                        <a:rPr lang="en-US" sz="2000" u="none" strike="noStrike" dirty="0">
                          <a:effectLst/>
                        </a:rPr>
                        <a:t>to 2014</a:t>
                      </a:r>
                      <a:endParaRPr lang="en-US" sz="2000" b="1" i="0" u="none" strike="noStrike" dirty="0">
                        <a:solidFill>
                          <a:srgbClr val="000000"/>
                        </a:solidFill>
                        <a:effectLst/>
                        <a:latin typeface="Arial"/>
                      </a:endParaRPr>
                    </a:p>
                  </a:txBody>
                  <a:tcPr marL="9735" marR="9735" marT="739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9966">
                <a:tc rowSpan="2">
                  <a:txBody>
                    <a:bodyPr/>
                    <a:lstStyle/>
                    <a:p>
                      <a:pPr algn="ctr" fontAlgn="ctr"/>
                      <a:r>
                        <a:rPr lang="en-US" sz="2000" u="none" strike="noStrike" dirty="0">
                          <a:effectLst/>
                        </a:rPr>
                        <a:t>Year</a:t>
                      </a:r>
                      <a:endParaRPr lang="en-US" sz="2000" b="1" i="0" u="none" strike="noStrike" dirty="0">
                        <a:solidFill>
                          <a:srgbClr val="000000"/>
                        </a:solidFill>
                        <a:effectLst/>
                        <a:latin typeface="Arial, Albany AMT, sans-serif"/>
                      </a:endParaRPr>
                    </a:p>
                  </a:txBody>
                  <a:tcPr marL="9735" marR="9735" marT="7394" marB="0" anchor="ctr"/>
                </a:tc>
                <a:tc gridSpan="5">
                  <a:txBody>
                    <a:bodyPr/>
                    <a:lstStyle/>
                    <a:p>
                      <a:pPr algn="ctr" fontAlgn="ctr"/>
                      <a:r>
                        <a:rPr lang="en-US" sz="2000" u="none" strike="noStrike" dirty="0">
                          <a:effectLst/>
                        </a:rPr>
                        <a:t>Shares of aggregate income</a:t>
                      </a:r>
                      <a:endParaRPr lang="en-US" sz="2000" b="1" i="0" u="none" strike="noStrike" dirty="0">
                        <a:solidFill>
                          <a:srgbClr val="000000"/>
                        </a:solidFill>
                        <a:effectLst/>
                        <a:latin typeface="Arial, Albany AMT, sans-serif"/>
                      </a:endParaRPr>
                    </a:p>
                  </a:txBody>
                  <a:tcPr marL="9735" marR="9735" marT="739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9966">
                <a:tc vMerge="1">
                  <a:txBody>
                    <a:bodyPr/>
                    <a:lstStyle/>
                    <a:p>
                      <a:endParaRPr lang="en-US"/>
                    </a:p>
                  </a:txBody>
                  <a:tcPr/>
                </a:tc>
                <a:tc>
                  <a:txBody>
                    <a:bodyPr/>
                    <a:lstStyle/>
                    <a:p>
                      <a:pPr algn="ctr" fontAlgn="ctr"/>
                      <a:r>
                        <a:rPr lang="en-US" sz="2000" u="none" strike="noStrike" dirty="0">
                          <a:effectLst/>
                        </a:rPr>
                        <a:t>Lowest</a:t>
                      </a:r>
                      <a:br>
                        <a:rPr lang="en-US" sz="2000" u="none" strike="noStrike" dirty="0">
                          <a:effectLst/>
                        </a:rPr>
                      </a:br>
                      <a:r>
                        <a:rPr lang="en-US" sz="2000" u="none" strike="noStrike" dirty="0">
                          <a:effectLst/>
                        </a:rPr>
                        <a:t>fifth</a:t>
                      </a:r>
                      <a:endParaRPr lang="en-US" sz="2000" b="1" i="0" u="none" strike="noStrike" dirty="0">
                        <a:solidFill>
                          <a:srgbClr val="000000"/>
                        </a:solidFill>
                        <a:effectLst/>
                        <a:latin typeface="Arial, Albany AMT, sans-serif"/>
                      </a:endParaRPr>
                    </a:p>
                  </a:txBody>
                  <a:tcPr marL="9735" marR="9735" marT="7394" marB="0" anchor="ctr"/>
                </a:tc>
                <a:tc>
                  <a:txBody>
                    <a:bodyPr/>
                    <a:lstStyle/>
                    <a:p>
                      <a:pPr algn="ctr" fontAlgn="ctr"/>
                      <a:r>
                        <a:rPr lang="en-US" sz="2000" u="none" strike="noStrike" dirty="0">
                          <a:effectLst/>
                        </a:rPr>
                        <a:t>Second</a:t>
                      </a:r>
                      <a:br>
                        <a:rPr lang="en-US" sz="2000" u="none" strike="noStrike" dirty="0">
                          <a:effectLst/>
                        </a:rPr>
                      </a:br>
                      <a:r>
                        <a:rPr lang="en-US" sz="2000" u="none" strike="noStrike" dirty="0">
                          <a:effectLst/>
                        </a:rPr>
                        <a:t>fifth</a:t>
                      </a:r>
                      <a:endParaRPr lang="en-US" sz="2000" b="1" i="0" u="none" strike="noStrike" dirty="0">
                        <a:solidFill>
                          <a:srgbClr val="000000"/>
                        </a:solidFill>
                        <a:effectLst/>
                        <a:latin typeface="Arial, Albany AMT, sans-serif"/>
                      </a:endParaRPr>
                    </a:p>
                  </a:txBody>
                  <a:tcPr marL="9735" marR="9735" marT="7394" marB="0" anchor="ctr"/>
                </a:tc>
                <a:tc>
                  <a:txBody>
                    <a:bodyPr/>
                    <a:lstStyle/>
                    <a:p>
                      <a:pPr algn="ctr" fontAlgn="ctr"/>
                      <a:r>
                        <a:rPr lang="en-US" sz="2000" u="none" strike="noStrike" dirty="0">
                          <a:effectLst/>
                        </a:rPr>
                        <a:t>Third</a:t>
                      </a:r>
                      <a:br>
                        <a:rPr lang="en-US" sz="2000" u="none" strike="noStrike" dirty="0">
                          <a:effectLst/>
                        </a:rPr>
                      </a:br>
                      <a:r>
                        <a:rPr lang="en-US" sz="2000" u="none" strike="noStrike" dirty="0">
                          <a:effectLst/>
                        </a:rPr>
                        <a:t>fifth</a:t>
                      </a:r>
                      <a:endParaRPr lang="en-US" sz="2000" b="1" i="0" u="none" strike="noStrike" dirty="0">
                        <a:solidFill>
                          <a:srgbClr val="000000"/>
                        </a:solidFill>
                        <a:effectLst/>
                        <a:latin typeface="Arial, Albany AMT, sans-serif"/>
                      </a:endParaRPr>
                    </a:p>
                  </a:txBody>
                  <a:tcPr marL="9735" marR="9735" marT="7394" marB="0" anchor="ctr"/>
                </a:tc>
                <a:tc>
                  <a:txBody>
                    <a:bodyPr/>
                    <a:lstStyle/>
                    <a:p>
                      <a:pPr algn="ctr" fontAlgn="ctr"/>
                      <a:r>
                        <a:rPr lang="en-US" sz="2000" u="none" strike="noStrike">
                          <a:effectLst/>
                        </a:rPr>
                        <a:t>Fourth</a:t>
                      </a:r>
                      <a:br>
                        <a:rPr lang="en-US" sz="2000" u="none" strike="noStrike">
                          <a:effectLst/>
                        </a:rPr>
                      </a:br>
                      <a:r>
                        <a:rPr lang="en-US" sz="2000" u="none" strike="noStrike">
                          <a:effectLst/>
                        </a:rPr>
                        <a:t>fifth</a:t>
                      </a:r>
                      <a:endParaRPr lang="en-US" sz="2000" b="1" i="0" u="none" strike="noStrike">
                        <a:solidFill>
                          <a:srgbClr val="000000"/>
                        </a:solidFill>
                        <a:effectLst/>
                        <a:latin typeface="Arial, Albany AMT, sans-serif"/>
                      </a:endParaRPr>
                    </a:p>
                  </a:txBody>
                  <a:tcPr marL="9735" marR="9735" marT="7394" marB="0" anchor="ctr"/>
                </a:tc>
                <a:tc>
                  <a:txBody>
                    <a:bodyPr/>
                    <a:lstStyle/>
                    <a:p>
                      <a:pPr algn="ctr" fontAlgn="ctr"/>
                      <a:r>
                        <a:rPr lang="en-US" sz="2000" u="none" strike="noStrike" dirty="0">
                          <a:effectLst/>
                        </a:rPr>
                        <a:t>Highest</a:t>
                      </a:r>
                      <a:br>
                        <a:rPr lang="en-US" sz="2000" u="none" strike="noStrike" dirty="0">
                          <a:effectLst/>
                        </a:rPr>
                      </a:br>
                      <a:r>
                        <a:rPr lang="en-US" sz="2000" u="none" strike="noStrike" dirty="0">
                          <a:effectLst/>
                        </a:rPr>
                        <a:t>fifth</a:t>
                      </a:r>
                      <a:endParaRPr lang="en-US" sz="2000" b="1" i="0" u="none" strike="noStrike" dirty="0">
                        <a:solidFill>
                          <a:srgbClr val="000000"/>
                        </a:solidFill>
                        <a:effectLst/>
                        <a:latin typeface="Arial, Albany AMT, sans-serif"/>
                      </a:endParaRPr>
                    </a:p>
                  </a:txBody>
                  <a:tcPr marL="9735" marR="9735" marT="7394" marB="0" anchor="ctr"/>
                </a:tc>
              </a:tr>
              <a:tr h="412478">
                <a:tc>
                  <a:txBody>
                    <a:bodyPr/>
                    <a:lstStyle/>
                    <a:p>
                      <a:pPr algn="l" fontAlgn="b"/>
                      <a:r>
                        <a:rPr lang="en-US" sz="2000" u="none" strike="noStrike">
                          <a:effectLst/>
                        </a:rPr>
                        <a:t>2014</a:t>
                      </a:r>
                      <a:endParaRPr lang="en-US" sz="2000" b="0" i="0" u="none" strike="noStrike">
                        <a:solidFill>
                          <a:srgbClr val="000000"/>
                        </a:solidFill>
                        <a:effectLst/>
                        <a:latin typeface="Arial, Albany AMT, Helvetica"/>
                      </a:endParaRPr>
                    </a:p>
                  </a:txBody>
                  <a:tcPr marL="9735" marR="9735" marT="7394" marB="0" anchor="b"/>
                </a:tc>
                <a:tc>
                  <a:txBody>
                    <a:bodyPr/>
                    <a:lstStyle/>
                    <a:p>
                      <a:pPr algn="r" fontAlgn="b"/>
                      <a:r>
                        <a:rPr lang="en-US" sz="2000" u="none" strike="noStrike">
                          <a:effectLst/>
                        </a:rPr>
                        <a:t>3.1</a:t>
                      </a:r>
                      <a:endParaRPr lang="en-US" sz="2000" b="0" i="0" u="none" strike="noStrike">
                        <a:solidFill>
                          <a:srgbClr val="000000"/>
                        </a:solidFill>
                        <a:effectLst/>
                        <a:latin typeface="Arial, Albany AMT, Helvetica"/>
                      </a:endParaRPr>
                    </a:p>
                  </a:txBody>
                  <a:tcPr marL="9735" marR="9735" marT="7394" marB="0" anchor="b"/>
                </a:tc>
                <a:tc>
                  <a:txBody>
                    <a:bodyPr/>
                    <a:lstStyle/>
                    <a:p>
                      <a:pPr algn="r" fontAlgn="b"/>
                      <a:r>
                        <a:rPr lang="en-US" sz="2000" u="none" strike="noStrike">
                          <a:effectLst/>
                        </a:rPr>
                        <a:t>8.2</a:t>
                      </a:r>
                      <a:endParaRPr lang="en-US" sz="2000" b="0" i="0" u="none" strike="noStrike">
                        <a:solidFill>
                          <a:srgbClr val="000000"/>
                        </a:solidFill>
                        <a:effectLst/>
                        <a:latin typeface="Arial, Albany AMT, Helvetica"/>
                      </a:endParaRPr>
                    </a:p>
                  </a:txBody>
                  <a:tcPr marL="9735" marR="9735" marT="7394" marB="0" anchor="b"/>
                </a:tc>
                <a:tc>
                  <a:txBody>
                    <a:bodyPr/>
                    <a:lstStyle/>
                    <a:p>
                      <a:pPr algn="r" fontAlgn="b"/>
                      <a:r>
                        <a:rPr lang="en-US" sz="2000" u="none" strike="noStrike" dirty="0">
                          <a:effectLst/>
                        </a:rPr>
                        <a:t>14.3</a:t>
                      </a:r>
                      <a:endParaRPr lang="en-US" sz="2000" b="0" i="0" u="none" strike="noStrike" dirty="0">
                        <a:solidFill>
                          <a:srgbClr val="000000"/>
                        </a:solidFill>
                        <a:effectLst/>
                        <a:latin typeface="Arial, Albany AMT, Helvetica"/>
                      </a:endParaRPr>
                    </a:p>
                  </a:txBody>
                  <a:tcPr marL="9735" marR="9735" marT="7394" marB="0" anchor="b"/>
                </a:tc>
                <a:tc>
                  <a:txBody>
                    <a:bodyPr/>
                    <a:lstStyle/>
                    <a:p>
                      <a:pPr algn="r" fontAlgn="b"/>
                      <a:r>
                        <a:rPr lang="en-US" sz="2000" u="none" strike="noStrike">
                          <a:effectLst/>
                        </a:rPr>
                        <a:t>23.2</a:t>
                      </a:r>
                      <a:endParaRPr lang="en-US" sz="2000" b="0" i="0" u="none" strike="noStrike">
                        <a:solidFill>
                          <a:srgbClr val="000000"/>
                        </a:solidFill>
                        <a:effectLst/>
                        <a:latin typeface="Arial, Albany AMT, Helvetica"/>
                      </a:endParaRPr>
                    </a:p>
                  </a:txBody>
                  <a:tcPr marL="9735" marR="9735" marT="7394" marB="0" anchor="b"/>
                </a:tc>
                <a:tc>
                  <a:txBody>
                    <a:bodyPr/>
                    <a:lstStyle/>
                    <a:p>
                      <a:pPr algn="r" fontAlgn="b"/>
                      <a:r>
                        <a:rPr lang="en-US" sz="2000" u="none" strike="noStrike">
                          <a:effectLst/>
                        </a:rPr>
                        <a:t>51.2</a:t>
                      </a:r>
                      <a:endParaRPr lang="en-US" sz="2000" b="0" i="0" u="none" strike="noStrike">
                        <a:solidFill>
                          <a:srgbClr val="000000"/>
                        </a:solidFill>
                        <a:effectLst/>
                        <a:latin typeface="Arial, Albany AMT, Helvetica"/>
                      </a:endParaRPr>
                    </a:p>
                  </a:txBody>
                  <a:tcPr marL="9735" marR="9735" marT="7394" marB="0" anchor="b"/>
                </a:tc>
              </a:tr>
              <a:tr h="412478">
                <a:tc>
                  <a:txBody>
                    <a:bodyPr/>
                    <a:lstStyle/>
                    <a:p>
                      <a:pPr algn="l" fontAlgn="b"/>
                      <a:r>
                        <a:rPr lang="en-US" sz="2000" u="none" strike="noStrike">
                          <a:effectLst/>
                        </a:rPr>
                        <a:t>2004</a:t>
                      </a:r>
                      <a:endParaRPr lang="en-US" sz="2000" b="0" i="0" u="none" strike="noStrike">
                        <a:solidFill>
                          <a:srgbClr val="000000"/>
                        </a:solidFill>
                        <a:effectLst/>
                        <a:latin typeface="Arial, Albany AMT, Helvetica"/>
                      </a:endParaRPr>
                    </a:p>
                  </a:txBody>
                  <a:tcPr marL="9735" marR="9735" marT="7394" marB="0" anchor="b"/>
                </a:tc>
                <a:tc>
                  <a:txBody>
                    <a:bodyPr/>
                    <a:lstStyle/>
                    <a:p>
                      <a:pPr algn="r" fontAlgn="b"/>
                      <a:r>
                        <a:rPr lang="en-US" sz="2000" u="none" strike="noStrike">
                          <a:effectLst/>
                        </a:rPr>
                        <a:t>3.4</a:t>
                      </a:r>
                      <a:endParaRPr lang="en-US" sz="2000" b="0" i="0" u="none" strike="noStrike">
                        <a:solidFill>
                          <a:srgbClr val="000000"/>
                        </a:solidFill>
                        <a:effectLst/>
                        <a:latin typeface="Arial, Albany AMT, Helvetica"/>
                      </a:endParaRPr>
                    </a:p>
                  </a:txBody>
                  <a:tcPr marL="9735" marR="9735" marT="7394" marB="0" anchor="b"/>
                </a:tc>
                <a:tc>
                  <a:txBody>
                    <a:bodyPr/>
                    <a:lstStyle/>
                    <a:p>
                      <a:pPr algn="r" fontAlgn="b"/>
                      <a:r>
                        <a:rPr lang="en-US" sz="2000" u="none" strike="noStrike">
                          <a:effectLst/>
                        </a:rPr>
                        <a:t>8.7</a:t>
                      </a:r>
                      <a:endParaRPr lang="en-US" sz="2000" b="0" i="0" u="none" strike="noStrike">
                        <a:solidFill>
                          <a:srgbClr val="000000"/>
                        </a:solidFill>
                        <a:effectLst/>
                        <a:latin typeface="Arial, Albany AMT, Helvetica"/>
                      </a:endParaRPr>
                    </a:p>
                  </a:txBody>
                  <a:tcPr marL="9735" marR="9735" marT="7394" marB="0" anchor="b"/>
                </a:tc>
                <a:tc>
                  <a:txBody>
                    <a:bodyPr/>
                    <a:lstStyle/>
                    <a:p>
                      <a:pPr algn="r" fontAlgn="b"/>
                      <a:r>
                        <a:rPr lang="en-US" sz="2000" u="none" strike="noStrike" dirty="0">
                          <a:effectLst/>
                        </a:rPr>
                        <a:t>14.7</a:t>
                      </a:r>
                      <a:endParaRPr lang="en-US" sz="2000" b="0" i="0" u="none" strike="noStrike" dirty="0">
                        <a:solidFill>
                          <a:srgbClr val="000000"/>
                        </a:solidFill>
                        <a:effectLst/>
                        <a:latin typeface="Arial, Albany AMT, Helvetica"/>
                      </a:endParaRPr>
                    </a:p>
                  </a:txBody>
                  <a:tcPr marL="9735" marR="9735" marT="7394" marB="0" anchor="b"/>
                </a:tc>
                <a:tc>
                  <a:txBody>
                    <a:bodyPr/>
                    <a:lstStyle/>
                    <a:p>
                      <a:pPr algn="r" fontAlgn="b"/>
                      <a:r>
                        <a:rPr lang="en-US" sz="2000" u="none" strike="noStrike" dirty="0">
                          <a:effectLst/>
                        </a:rPr>
                        <a:t>23.2</a:t>
                      </a:r>
                      <a:endParaRPr lang="en-US" sz="2000" b="0" i="0" u="none" strike="noStrike" dirty="0">
                        <a:solidFill>
                          <a:srgbClr val="000000"/>
                        </a:solidFill>
                        <a:effectLst/>
                        <a:latin typeface="Arial, Albany AMT, Helvetica"/>
                      </a:endParaRPr>
                    </a:p>
                  </a:txBody>
                  <a:tcPr marL="9735" marR="9735" marT="7394" marB="0" anchor="b"/>
                </a:tc>
                <a:tc>
                  <a:txBody>
                    <a:bodyPr/>
                    <a:lstStyle/>
                    <a:p>
                      <a:pPr algn="r" fontAlgn="b"/>
                      <a:r>
                        <a:rPr lang="en-US" sz="2000" u="none" strike="noStrike">
                          <a:effectLst/>
                        </a:rPr>
                        <a:t>50.1</a:t>
                      </a:r>
                      <a:endParaRPr lang="en-US" sz="2000" b="0" i="0" u="none" strike="noStrike">
                        <a:solidFill>
                          <a:srgbClr val="000000"/>
                        </a:solidFill>
                        <a:effectLst/>
                        <a:latin typeface="Arial, Albany AMT, Helvetica"/>
                      </a:endParaRPr>
                    </a:p>
                  </a:txBody>
                  <a:tcPr marL="9735" marR="9735" marT="7394" marB="0" anchor="b"/>
                </a:tc>
              </a:tr>
              <a:tr h="412478">
                <a:tc>
                  <a:txBody>
                    <a:bodyPr/>
                    <a:lstStyle/>
                    <a:p>
                      <a:pPr algn="l" fontAlgn="b"/>
                      <a:r>
                        <a:rPr lang="en-US" sz="2000" u="none" strike="noStrike">
                          <a:effectLst/>
                        </a:rPr>
                        <a:t>1994</a:t>
                      </a:r>
                      <a:endParaRPr lang="en-US" sz="2000" b="0" i="0" u="none" strike="noStrike">
                        <a:solidFill>
                          <a:srgbClr val="000000"/>
                        </a:solidFill>
                        <a:effectLst/>
                        <a:latin typeface="Arial, Albany AMT, Helvetica"/>
                      </a:endParaRPr>
                    </a:p>
                  </a:txBody>
                  <a:tcPr marL="9735" marR="9735" marT="7394" marB="0" anchor="b"/>
                </a:tc>
                <a:tc>
                  <a:txBody>
                    <a:bodyPr/>
                    <a:lstStyle/>
                    <a:p>
                      <a:pPr algn="r" fontAlgn="b"/>
                      <a:r>
                        <a:rPr lang="en-US" sz="2000" u="none" strike="noStrike">
                          <a:effectLst/>
                        </a:rPr>
                        <a:t>3.6</a:t>
                      </a:r>
                      <a:endParaRPr lang="en-US" sz="2000" b="0" i="0" u="none" strike="noStrike">
                        <a:solidFill>
                          <a:srgbClr val="000000"/>
                        </a:solidFill>
                        <a:effectLst/>
                        <a:latin typeface="Arial, Albany AMT, Helvetica"/>
                      </a:endParaRPr>
                    </a:p>
                  </a:txBody>
                  <a:tcPr marL="9735" marR="9735" marT="7394" marB="0" anchor="b"/>
                </a:tc>
                <a:tc>
                  <a:txBody>
                    <a:bodyPr/>
                    <a:lstStyle/>
                    <a:p>
                      <a:pPr algn="r" fontAlgn="b"/>
                      <a:r>
                        <a:rPr lang="en-US" sz="2000" u="none" strike="noStrike">
                          <a:effectLst/>
                        </a:rPr>
                        <a:t>8.9</a:t>
                      </a:r>
                      <a:endParaRPr lang="en-US" sz="2000" b="0" i="0" u="none" strike="noStrike">
                        <a:solidFill>
                          <a:srgbClr val="000000"/>
                        </a:solidFill>
                        <a:effectLst/>
                        <a:latin typeface="Arial, Albany AMT, Helvetica"/>
                      </a:endParaRPr>
                    </a:p>
                  </a:txBody>
                  <a:tcPr marL="9735" marR="9735" marT="7394" marB="0" anchor="b"/>
                </a:tc>
                <a:tc>
                  <a:txBody>
                    <a:bodyPr/>
                    <a:lstStyle/>
                    <a:p>
                      <a:pPr algn="r" fontAlgn="b"/>
                      <a:r>
                        <a:rPr lang="en-US" sz="2000" u="none" strike="noStrike">
                          <a:effectLst/>
                        </a:rPr>
                        <a:t>15.0</a:t>
                      </a:r>
                      <a:endParaRPr lang="en-US" sz="2000" b="0" i="0" u="none" strike="noStrike">
                        <a:solidFill>
                          <a:srgbClr val="000000"/>
                        </a:solidFill>
                        <a:effectLst/>
                        <a:latin typeface="Arial, Albany AMT, Helvetica"/>
                      </a:endParaRPr>
                    </a:p>
                  </a:txBody>
                  <a:tcPr marL="9735" marR="9735" marT="7394" marB="0" anchor="b"/>
                </a:tc>
                <a:tc>
                  <a:txBody>
                    <a:bodyPr/>
                    <a:lstStyle/>
                    <a:p>
                      <a:pPr algn="r" fontAlgn="b"/>
                      <a:r>
                        <a:rPr lang="en-US" sz="2000" u="none" strike="noStrike" dirty="0">
                          <a:effectLst/>
                        </a:rPr>
                        <a:t>23.4</a:t>
                      </a:r>
                      <a:endParaRPr lang="en-US" sz="2000" b="0" i="0" u="none" strike="noStrike" dirty="0">
                        <a:solidFill>
                          <a:srgbClr val="000000"/>
                        </a:solidFill>
                        <a:effectLst/>
                        <a:latin typeface="Arial, Albany AMT, Helvetica"/>
                      </a:endParaRPr>
                    </a:p>
                  </a:txBody>
                  <a:tcPr marL="9735" marR="9735" marT="7394" marB="0" anchor="b"/>
                </a:tc>
                <a:tc>
                  <a:txBody>
                    <a:bodyPr/>
                    <a:lstStyle/>
                    <a:p>
                      <a:pPr algn="r" fontAlgn="b"/>
                      <a:r>
                        <a:rPr lang="en-US" sz="2000" u="none" strike="noStrike" dirty="0">
                          <a:effectLst/>
                        </a:rPr>
                        <a:t>49.1</a:t>
                      </a:r>
                      <a:endParaRPr lang="en-US" sz="2000" b="0" i="0" u="none" strike="noStrike" dirty="0">
                        <a:solidFill>
                          <a:srgbClr val="000000"/>
                        </a:solidFill>
                        <a:effectLst/>
                        <a:latin typeface="Arial, Albany AMT, Helvetica"/>
                      </a:endParaRPr>
                    </a:p>
                  </a:txBody>
                  <a:tcPr marL="9735" marR="9735" marT="7394" marB="0" anchor="b"/>
                </a:tc>
              </a:tr>
              <a:tr h="412478">
                <a:tc>
                  <a:txBody>
                    <a:bodyPr/>
                    <a:lstStyle/>
                    <a:p>
                      <a:pPr algn="l" fontAlgn="b"/>
                      <a:r>
                        <a:rPr lang="en-US" sz="2000" u="none" strike="noStrike">
                          <a:effectLst/>
                        </a:rPr>
                        <a:t>1984</a:t>
                      </a:r>
                      <a:endParaRPr lang="en-US" sz="2000" b="0" i="0" u="none" strike="noStrike">
                        <a:solidFill>
                          <a:srgbClr val="000000"/>
                        </a:solidFill>
                        <a:effectLst/>
                        <a:latin typeface="Arial, Albany AMT, Helvetica"/>
                      </a:endParaRPr>
                    </a:p>
                  </a:txBody>
                  <a:tcPr marL="9735" marR="9735" marT="7394" marB="0" anchor="b"/>
                </a:tc>
                <a:tc>
                  <a:txBody>
                    <a:bodyPr/>
                    <a:lstStyle/>
                    <a:p>
                      <a:pPr algn="r" fontAlgn="b"/>
                      <a:r>
                        <a:rPr lang="en-US" sz="2000" u="none" strike="noStrike">
                          <a:effectLst/>
                        </a:rPr>
                        <a:t>4.0</a:t>
                      </a:r>
                      <a:endParaRPr lang="en-US" sz="2000" b="0" i="0" u="none" strike="noStrike">
                        <a:solidFill>
                          <a:srgbClr val="000000"/>
                        </a:solidFill>
                        <a:effectLst/>
                        <a:latin typeface="Arial, Albany AMT, Helvetica"/>
                      </a:endParaRPr>
                    </a:p>
                  </a:txBody>
                  <a:tcPr marL="9735" marR="9735" marT="7394" marB="0" anchor="b"/>
                </a:tc>
                <a:tc>
                  <a:txBody>
                    <a:bodyPr/>
                    <a:lstStyle/>
                    <a:p>
                      <a:pPr algn="r" fontAlgn="b"/>
                      <a:r>
                        <a:rPr lang="en-US" sz="2000" u="none" strike="noStrike">
                          <a:effectLst/>
                        </a:rPr>
                        <a:t>9.9</a:t>
                      </a:r>
                      <a:endParaRPr lang="en-US" sz="2000" b="0" i="0" u="none" strike="noStrike">
                        <a:solidFill>
                          <a:srgbClr val="000000"/>
                        </a:solidFill>
                        <a:effectLst/>
                        <a:latin typeface="Arial, Albany AMT, Helvetica"/>
                      </a:endParaRPr>
                    </a:p>
                  </a:txBody>
                  <a:tcPr marL="9735" marR="9735" marT="7394" marB="0" anchor="b"/>
                </a:tc>
                <a:tc>
                  <a:txBody>
                    <a:bodyPr/>
                    <a:lstStyle/>
                    <a:p>
                      <a:pPr algn="r" fontAlgn="b"/>
                      <a:r>
                        <a:rPr lang="en-US" sz="2000" u="none" strike="noStrike">
                          <a:effectLst/>
                        </a:rPr>
                        <a:t>16.3</a:t>
                      </a:r>
                      <a:endParaRPr lang="en-US" sz="2000" b="0" i="0" u="none" strike="noStrike">
                        <a:solidFill>
                          <a:srgbClr val="000000"/>
                        </a:solidFill>
                        <a:effectLst/>
                        <a:latin typeface="Arial, Albany AMT, Helvetica"/>
                      </a:endParaRPr>
                    </a:p>
                  </a:txBody>
                  <a:tcPr marL="9735" marR="9735" marT="7394" marB="0" anchor="b"/>
                </a:tc>
                <a:tc>
                  <a:txBody>
                    <a:bodyPr/>
                    <a:lstStyle/>
                    <a:p>
                      <a:pPr algn="r" fontAlgn="b"/>
                      <a:r>
                        <a:rPr lang="en-US" sz="2000" u="none" strike="noStrike">
                          <a:effectLst/>
                        </a:rPr>
                        <a:t>24.6</a:t>
                      </a:r>
                      <a:endParaRPr lang="en-US" sz="2000" b="0" i="0" u="none" strike="noStrike">
                        <a:solidFill>
                          <a:srgbClr val="000000"/>
                        </a:solidFill>
                        <a:effectLst/>
                        <a:latin typeface="Arial, Albany AMT, Helvetica"/>
                      </a:endParaRPr>
                    </a:p>
                  </a:txBody>
                  <a:tcPr marL="9735" marR="9735" marT="7394" marB="0" anchor="b"/>
                </a:tc>
                <a:tc>
                  <a:txBody>
                    <a:bodyPr/>
                    <a:lstStyle/>
                    <a:p>
                      <a:pPr algn="r" fontAlgn="b"/>
                      <a:r>
                        <a:rPr lang="en-US" sz="2000" u="none" strike="noStrike" dirty="0">
                          <a:effectLst/>
                        </a:rPr>
                        <a:t>45.2</a:t>
                      </a:r>
                      <a:endParaRPr lang="en-US" sz="2000" b="0" i="0" u="none" strike="noStrike" dirty="0">
                        <a:solidFill>
                          <a:srgbClr val="000000"/>
                        </a:solidFill>
                        <a:effectLst/>
                        <a:latin typeface="Arial, Albany AMT, Helvetica"/>
                      </a:endParaRPr>
                    </a:p>
                  </a:txBody>
                  <a:tcPr marL="9735" marR="9735" marT="7394" marB="0" anchor="b"/>
                </a:tc>
              </a:tr>
              <a:tr h="412478">
                <a:tc>
                  <a:txBody>
                    <a:bodyPr/>
                    <a:lstStyle/>
                    <a:p>
                      <a:pPr algn="l" fontAlgn="b"/>
                      <a:r>
                        <a:rPr lang="en-US" sz="2000" u="none" strike="noStrike">
                          <a:effectLst/>
                        </a:rPr>
                        <a:t>1974</a:t>
                      </a:r>
                      <a:endParaRPr lang="en-US" sz="2000" b="0" i="0" u="none" strike="noStrike">
                        <a:solidFill>
                          <a:srgbClr val="000000"/>
                        </a:solidFill>
                        <a:effectLst/>
                        <a:latin typeface="Arial, Albany AMT, Helvetica"/>
                      </a:endParaRPr>
                    </a:p>
                  </a:txBody>
                  <a:tcPr marL="9735" marR="9735" marT="7394" marB="0" anchor="b"/>
                </a:tc>
                <a:tc>
                  <a:txBody>
                    <a:bodyPr/>
                    <a:lstStyle/>
                    <a:p>
                      <a:pPr algn="r" fontAlgn="b"/>
                      <a:r>
                        <a:rPr lang="en-US" sz="2000" u="none" strike="noStrike">
                          <a:effectLst/>
                        </a:rPr>
                        <a:t>4.3</a:t>
                      </a:r>
                      <a:endParaRPr lang="en-US" sz="2000" b="0" i="0" u="none" strike="noStrike">
                        <a:solidFill>
                          <a:srgbClr val="000000"/>
                        </a:solidFill>
                        <a:effectLst/>
                        <a:latin typeface="Arial, Albany AMT, Helvetica"/>
                      </a:endParaRPr>
                    </a:p>
                  </a:txBody>
                  <a:tcPr marL="9735" marR="9735" marT="7394" marB="0" anchor="b"/>
                </a:tc>
                <a:tc>
                  <a:txBody>
                    <a:bodyPr/>
                    <a:lstStyle/>
                    <a:p>
                      <a:pPr algn="r" fontAlgn="b"/>
                      <a:r>
                        <a:rPr lang="en-US" sz="2000" u="none" strike="noStrike">
                          <a:effectLst/>
                        </a:rPr>
                        <a:t>10.6</a:t>
                      </a:r>
                      <a:endParaRPr lang="en-US" sz="2000" b="0" i="0" u="none" strike="noStrike">
                        <a:solidFill>
                          <a:srgbClr val="000000"/>
                        </a:solidFill>
                        <a:effectLst/>
                        <a:latin typeface="Arial, Albany AMT, Helvetica"/>
                      </a:endParaRPr>
                    </a:p>
                  </a:txBody>
                  <a:tcPr marL="9735" marR="9735" marT="7394" marB="0" anchor="b"/>
                </a:tc>
                <a:tc>
                  <a:txBody>
                    <a:bodyPr/>
                    <a:lstStyle/>
                    <a:p>
                      <a:pPr algn="r" fontAlgn="b"/>
                      <a:r>
                        <a:rPr lang="en-US" sz="2000" u="none" strike="noStrike">
                          <a:effectLst/>
                        </a:rPr>
                        <a:t>17.0</a:t>
                      </a:r>
                      <a:endParaRPr lang="en-US" sz="2000" b="0" i="0" u="none" strike="noStrike">
                        <a:solidFill>
                          <a:srgbClr val="000000"/>
                        </a:solidFill>
                        <a:effectLst/>
                        <a:latin typeface="Arial, Albany AMT, Helvetica"/>
                      </a:endParaRPr>
                    </a:p>
                  </a:txBody>
                  <a:tcPr marL="9735" marR="9735" marT="7394" marB="0" anchor="b"/>
                </a:tc>
                <a:tc>
                  <a:txBody>
                    <a:bodyPr/>
                    <a:lstStyle/>
                    <a:p>
                      <a:pPr algn="r" fontAlgn="b"/>
                      <a:r>
                        <a:rPr lang="en-US" sz="2000" u="none" strike="noStrike">
                          <a:effectLst/>
                        </a:rPr>
                        <a:t>24.6</a:t>
                      </a:r>
                      <a:endParaRPr lang="en-US" sz="2000" b="0" i="0" u="none" strike="noStrike">
                        <a:solidFill>
                          <a:srgbClr val="000000"/>
                        </a:solidFill>
                        <a:effectLst/>
                        <a:latin typeface="Arial, Albany AMT, Helvetica"/>
                      </a:endParaRPr>
                    </a:p>
                  </a:txBody>
                  <a:tcPr marL="9735" marR="9735" marT="7394" marB="0" anchor="b"/>
                </a:tc>
                <a:tc>
                  <a:txBody>
                    <a:bodyPr/>
                    <a:lstStyle/>
                    <a:p>
                      <a:pPr algn="r" fontAlgn="b"/>
                      <a:r>
                        <a:rPr lang="en-US" sz="2000" u="none" strike="noStrike" dirty="0">
                          <a:effectLst/>
                        </a:rPr>
                        <a:t>43.5</a:t>
                      </a:r>
                      <a:endParaRPr lang="en-US" sz="2000" b="0" i="0" u="none" strike="noStrike" dirty="0">
                        <a:solidFill>
                          <a:srgbClr val="000000"/>
                        </a:solidFill>
                        <a:effectLst/>
                        <a:latin typeface="Arial, Albany AMT, Helvetica"/>
                      </a:endParaRPr>
                    </a:p>
                  </a:txBody>
                  <a:tcPr marL="9735" marR="9735" marT="7394" marB="0" anchor="b"/>
                </a:tc>
              </a:tr>
            </a:tbl>
          </a:graphicData>
        </a:graphic>
      </p:graphicFrame>
      <p:sp>
        <p:nvSpPr>
          <p:cNvPr id="2" name="Title 1"/>
          <p:cNvSpPr>
            <a:spLocks noGrp="1"/>
          </p:cNvSpPr>
          <p:nvPr>
            <p:ph type="title"/>
          </p:nvPr>
        </p:nvSpPr>
        <p:spPr/>
        <p:txBody>
          <a:bodyPr/>
          <a:lstStyle/>
          <a:p>
            <a:r>
              <a:rPr lang="en-US" b="1" dirty="0" smtClean="0"/>
              <a:t>WHAT IS INCOME INEQUALITY?</a:t>
            </a:r>
            <a:endParaRPr lang="en-US" b="1" dirty="0"/>
          </a:p>
        </p:txBody>
      </p:sp>
      <p:sp>
        <p:nvSpPr>
          <p:cNvPr id="3" name="Slide Number Placeholder 2"/>
          <p:cNvSpPr>
            <a:spLocks noGrp="1"/>
          </p:cNvSpPr>
          <p:nvPr>
            <p:ph type="sldNum" sz="quarter" idx="17"/>
          </p:nvPr>
        </p:nvSpPr>
        <p:spPr/>
        <p:txBody>
          <a:bodyPr/>
          <a:lstStyle/>
          <a:p>
            <a:fld id="{693B167E-EA96-4147-81DE-549160052C22}" type="slidenum">
              <a:rPr lang="en-US" smtClean="0"/>
              <a:t>3</a:t>
            </a:fld>
            <a:endParaRPr lang="en-US"/>
          </a:p>
        </p:txBody>
      </p:sp>
      <p:sp>
        <p:nvSpPr>
          <p:cNvPr id="4" name="Content Placeholder 3"/>
          <p:cNvSpPr>
            <a:spLocks noGrp="1"/>
          </p:cNvSpPr>
          <p:nvPr>
            <p:ph sz="half" idx="4294967295"/>
          </p:nvPr>
        </p:nvSpPr>
        <p:spPr>
          <a:xfrm>
            <a:off x="6856413" y="1752600"/>
            <a:ext cx="4953000" cy="4267200"/>
          </a:xfrm>
          <a:prstGeom prst="rect">
            <a:avLst/>
          </a:prstGeom>
        </p:spPr>
        <p:txBody>
          <a:bodyPr>
            <a:normAutofit fontScale="77500" lnSpcReduction="20000"/>
          </a:bodyPr>
          <a:lstStyle/>
          <a:p>
            <a:r>
              <a:rPr lang="en-US" dirty="0"/>
              <a:t>Income inequality refers to the extent to which income is distributed in an uneven manner among a population</a:t>
            </a:r>
            <a:r>
              <a:rPr lang="en-US" dirty="0" smtClean="0"/>
              <a:t>.</a:t>
            </a:r>
          </a:p>
          <a:p>
            <a:r>
              <a:rPr lang="en-US" dirty="0" smtClean="0"/>
              <a:t>The table shows the percentage of total income that the poorest fifth of households receive to percentage of income the richest fifth of households receive.  For example, in 2014 the poorest fifth of households received 3.1% of total income; the richest fifth 51.2%.</a:t>
            </a:r>
          </a:p>
          <a:p>
            <a:pPr marL="0" indent="0">
              <a:buNone/>
            </a:pPr>
            <a:r>
              <a:rPr lang="en-US" sz="1050" dirty="0"/>
              <a:t>*Source: U.S. Census Bureau, Current Population Survey, Annual Social and Economic Supplements.</a:t>
            </a:r>
          </a:p>
        </p:txBody>
      </p:sp>
    </p:spTree>
    <p:extLst>
      <p:ext uri="{BB962C8B-B14F-4D97-AF65-F5344CB8AC3E}">
        <p14:creationId xmlns:p14="http://schemas.microsoft.com/office/powerpoint/2010/main" val="2407656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12" y="1752600"/>
            <a:ext cx="4038600" cy="3657600"/>
          </a:xfrm>
        </p:spPr>
        <p:txBody>
          <a:bodyPr>
            <a:normAutofit/>
          </a:bodyPr>
          <a:lstStyle/>
          <a:p>
            <a:r>
              <a:rPr lang="en-US" dirty="0"/>
              <a:t>The Gini index is a measurement of </a:t>
            </a:r>
            <a:r>
              <a:rPr lang="en-US" dirty="0" smtClean="0"/>
              <a:t>the income </a:t>
            </a:r>
            <a:r>
              <a:rPr lang="en-US" dirty="0"/>
              <a:t>distribution of a country's </a:t>
            </a:r>
            <a:r>
              <a:rPr lang="en-US" dirty="0" smtClean="0"/>
              <a:t>households. </a:t>
            </a:r>
          </a:p>
          <a:p>
            <a:r>
              <a:rPr lang="en-US" dirty="0" smtClean="0"/>
              <a:t>This index ranges </a:t>
            </a:r>
            <a:r>
              <a:rPr lang="en-US" dirty="0"/>
              <a:t>between 0 and </a:t>
            </a:r>
            <a:r>
              <a:rPr lang="en-US" dirty="0" smtClean="0"/>
              <a:t>1 .</a:t>
            </a:r>
            <a:endParaRPr lang="en-US" dirty="0" smtClean="0"/>
          </a:p>
          <a:p>
            <a:r>
              <a:rPr lang="en-US" dirty="0" smtClean="0"/>
              <a:t>1 indicates a single household has all of the income, 0 indicates every household has the same income.</a:t>
            </a:r>
            <a:endParaRPr lang="en-US" dirty="0"/>
          </a:p>
          <a:p>
            <a:endParaRPr lang="en-US" dirty="0"/>
          </a:p>
          <a:p>
            <a:pPr marL="0" indent="0">
              <a:buNone/>
            </a:pPr>
            <a:endParaRPr lang="en-US" dirty="0"/>
          </a:p>
          <a:p>
            <a:endParaRPr lang="en-US" dirty="0"/>
          </a:p>
        </p:txBody>
      </p:sp>
      <p:sp>
        <p:nvSpPr>
          <p:cNvPr id="2" name="Title 1"/>
          <p:cNvSpPr>
            <a:spLocks noGrp="1"/>
          </p:cNvSpPr>
          <p:nvPr>
            <p:ph type="title"/>
          </p:nvPr>
        </p:nvSpPr>
        <p:spPr/>
        <p:txBody>
          <a:bodyPr/>
          <a:lstStyle/>
          <a:p>
            <a:r>
              <a:rPr lang="en-US" b="1" dirty="0" smtClean="0"/>
              <a:t>MEASUREMENT OF INCOME INEQUALITY</a:t>
            </a:r>
            <a:endParaRPr lang="en-US" b="1" dirty="0"/>
          </a:p>
        </p:txBody>
      </p:sp>
      <p:sp>
        <p:nvSpPr>
          <p:cNvPr id="5" name="Slide Number Placeholder 4"/>
          <p:cNvSpPr>
            <a:spLocks noGrp="1"/>
          </p:cNvSpPr>
          <p:nvPr>
            <p:ph type="sldNum" sz="quarter" idx="17"/>
          </p:nvPr>
        </p:nvSpPr>
        <p:spPr/>
        <p:txBody>
          <a:bodyPr/>
          <a:lstStyle/>
          <a:p>
            <a:fld id="{693B167E-EA96-4147-81DE-549160052C22}" type="slidenum">
              <a:rPr lang="en-US" smtClean="0"/>
              <a:t>4</a:t>
            </a:fld>
            <a:endParaRPr lang="en-US"/>
          </a:p>
        </p:txBody>
      </p:sp>
      <p:sp>
        <p:nvSpPr>
          <p:cNvPr id="4" name="TextBox 3"/>
          <p:cNvSpPr txBox="1"/>
          <p:nvPr/>
        </p:nvSpPr>
        <p:spPr>
          <a:xfrm>
            <a:off x="5484812" y="6019800"/>
            <a:ext cx="2528256" cy="253916"/>
          </a:xfrm>
          <a:prstGeom prst="rect">
            <a:avLst/>
          </a:prstGeom>
          <a:noFill/>
        </p:spPr>
        <p:txBody>
          <a:bodyPr wrap="none" rtlCol="0">
            <a:spAutoFit/>
          </a:bodyPr>
          <a:lstStyle/>
          <a:p>
            <a:r>
              <a:rPr lang="en-US" sz="1050" dirty="0"/>
              <a:t>https://fred.stlouisfed.org/graph/?g=59ML</a:t>
            </a:r>
          </a:p>
        </p:txBody>
      </p:sp>
      <p:pic>
        <p:nvPicPr>
          <p:cNvPr id="6" name="FRED Graph Chart" descr="FRED Graph">
            <a:hlinkClick r:id="rId2" tooltip="View this chart in your browser. "/>
          </p:cNvPr>
          <p:cNvPicPr>
            <a:picLocks noChangeAspect="1"/>
          </p:cNvPicPr>
          <p:nvPr/>
        </p:nvPicPr>
        <p:blipFill>
          <a:blip r:embed="rId3"/>
          <a:stretch>
            <a:fillRect/>
          </a:stretch>
        </p:blipFill>
        <p:spPr>
          <a:xfrm>
            <a:off x="5484812" y="1828800"/>
            <a:ext cx="6096000" cy="4092223"/>
          </a:xfrm>
          <a:prstGeom prst="rect">
            <a:avLst/>
          </a:prstGeom>
        </p:spPr>
      </p:pic>
    </p:spTree>
    <p:extLst>
      <p:ext uri="{BB962C8B-B14F-4D97-AF65-F5344CB8AC3E}">
        <p14:creationId xmlns:p14="http://schemas.microsoft.com/office/powerpoint/2010/main" val="1080045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243" y="1752600"/>
            <a:ext cx="4723169" cy="3657600"/>
          </a:xfrm>
        </p:spPr>
        <p:txBody>
          <a:bodyPr>
            <a:normAutofit fontScale="62500" lnSpcReduction="20000"/>
          </a:bodyPr>
          <a:lstStyle/>
          <a:p>
            <a:pPr marL="0" indent="0">
              <a:buNone/>
            </a:pPr>
            <a:r>
              <a:rPr lang="en-US" sz="3300" dirty="0" smtClean="0"/>
              <a:t>Two U.S. Income Gini Coefficients:</a:t>
            </a:r>
          </a:p>
          <a:p>
            <a:pPr marL="0" indent="0">
              <a:buNone/>
            </a:pPr>
            <a:r>
              <a:rPr lang="en-US" sz="3300" dirty="0" smtClean="0"/>
              <a:t>(1)  </a:t>
            </a:r>
            <a:r>
              <a:rPr lang="en-US" sz="3300" dirty="0" smtClean="0"/>
              <a:t>Income before taxes are taken out and benefits (Social Security and welfare) are distributed / (2)  Income after taxes are paid and benefits allocated:</a:t>
            </a:r>
          </a:p>
          <a:p>
            <a:pPr marL="0" indent="0" algn="ctr">
              <a:buNone/>
            </a:pPr>
            <a:r>
              <a:rPr lang="en-US" sz="5700" b="1" dirty="0" smtClean="0"/>
              <a:t>.499/.380</a:t>
            </a:r>
          </a:p>
          <a:p>
            <a:pPr marL="0" indent="0">
              <a:buNone/>
            </a:pPr>
            <a:r>
              <a:rPr lang="en-US" sz="2900" dirty="0" smtClean="0"/>
              <a:t>Placing the U.S. 10</a:t>
            </a:r>
            <a:r>
              <a:rPr lang="en-US" sz="2900" baseline="30000" dirty="0" smtClean="0"/>
              <a:t>th</a:t>
            </a:r>
            <a:r>
              <a:rPr lang="en-US" sz="2900" dirty="0" smtClean="0"/>
              <a:t> and 2</a:t>
            </a:r>
            <a:r>
              <a:rPr lang="en-US" sz="2900" baseline="30000" dirty="0" smtClean="0"/>
              <a:t>nd</a:t>
            </a:r>
            <a:r>
              <a:rPr lang="en-US" sz="2900" dirty="0" smtClean="0"/>
              <a:t> in income inequality among OECD countries respectively.</a:t>
            </a:r>
          </a:p>
          <a:p>
            <a:pPr marL="0" indent="0">
              <a:buNone/>
            </a:pPr>
            <a:r>
              <a:rPr lang="en-US" sz="2900" dirty="0" smtClean="0"/>
              <a:t>This indicates our tax and income safety system does little to improve the disparity in household income.</a:t>
            </a:r>
          </a:p>
          <a:p>
            <a:pPr marL="0" indent="0">
              <a:buNone/>
            </a:pPr>
            <a:endParaRPr lang="en-US" sz="1400" dirty="0" smtClean="0"/>
          </a:p>
          <a:p>
            <a:pPr marL="0" indent="0">
              <a:buNone/>
            </a:pPr>
            <a:r>
              <a:rPr lang="en-US" sz="1400" dirty="0" smtClean="0"/>
              <a:t>*Source, http</a:t>
            </a:r>
            <a:r>
              <a:rPr lang="en-US" sz="1400" dirty="0"/>
              <a:t>://www.oecd.org/els/soc/income-distribution-database.htm</a:t>
            </a:r>
          </a:p>
        </p:txBody>
      </p:sp>
      <p:sp>
        <p:nvSpPr>
          <p:cNvPr id="7" name="Title 6"/>
          <p:cNvSpPr>
            <a:spLocks noGrp="1"/>
          </p:cNvSpPr>
          <p:nvPr>
            <p:ph type="title"/>
          </p:nvPr>
        </p:nvSpPr>
        <p:spPr/>
        <p:txBody>
          <a:bodyPr/>
          <a:lstStyle/>
          <a:p>
            <a:r>
              <a:rPr lang="en-US" b="1" dirty="0" smtClean="0"/>
              <a:t>GLOBAL GINI INDEX COMPARISON</a:t>
            </a:r>
            <a:endParaRPr lang="en-US" b="1" dirty="0"/>
          </a:p>
        </p:txBody>
      </p:sp>
      <p:sp>
        <p:nvSpPr>
          <p:cNvPr id="2" name="Slide Number Placeholder 1"/>
          <p:cNvSpPr>
            <a:spLocks noGrp="1"/>
          </p:cNvSpPr>
          <p:nvPr>
            <p:ph type="sldNum" sz="quarter" idx="17"/>
          </p:nvPr>
        </p:nvSpPr>
        <p:spPr/>
        <p:txBody>
          <a:bodyPr/>
          <a:lstStyle/>
          <a:p>
            <a:fld id="{693B167E-EA96-4147-81DE-549160052C22}" type="slidenum">
              <a:rPr lang="en-US" smtClean="0"/>
              <a:t>5</a:t>
            </a:fld>
            <a:endParaRPr lang="en-US"/>
          </a:p>
        </p:txBody>
      </p:sp>
      <p:sp>
        <p:nvSpPr>
          <p:cNvPr id="4" name="Content Placeholder 3"/>
          <p:cNvSpPr>
            <a:spLocks noGrp="1"/>
          </p:cNvSpPr>
          <p:nvPr>
            <p:ph sz="half" idx="4294967295"/>
          </p:nvPr>
        </p:nvSpPr>
        <p:spPr>
          <a:xfrm>
            <a:off x="6783387" y="1752600"/>
            <a:ext cx="4416425" cy="4267200"/>
          </a:xfrm>
          <a:prstGeom prst="rect">
            <a:avLst/>
          </a:prstGeom>
        </p:spPr>
        <p:txBody>
          <a:bodyPr>
            <a:noAutofit/>
          </a:bodyPr>
          <a:lstStyle/>
          <a:p>
            <a:pPr marL="0" indent="0">
              <a:buNone/>
            </a:pPr>
            <a:r>
              <a:rPr lang="en-US" sz="1800" dirty="0" smtClean="0"/>
              <a:t>      </a:t>
            </a:r>
            <a:r>
              <a:rPr lang="en-US" sz="1800" u="sng" dirty="0" smtClean="0"/>
              <a:t>Country</a:t>
            </a:r>
            <a:r>
              <a:rPr lang="en-US" sz="1800" dirty="0" smtClean="0"/>
              <a:t>       </a:t>
            </a:r>
            <a:r>
              <a:rPr lang="en-US" sz="1800" u="sng" dirty="0" smtClean="0"/>
              <a:t>GINI Values</a:t>
            </a:r>
            <a:r>
              <a:rPr lang="en-US" sz="1800" dirty="0" smtClean="0"/>
              <a:t>         </a:t>
            </a:r>
            <a:r>
              <a:rPr lang="en-US" sz="1800" u="sng" dirty="0" smtClean="0"/>
              <a:t>OECD Rank</a:t>
            </a:r>
          </a:p>
          <a:p>
            <a:r>
              <a:rPr lang="en-US" sz="1800" dirty="0" smtClean="0"/>
              <a:t>Ireland           .591/.331                    1/10</a:t>
            </a:r>
          </a:p>
          <a:p>
            <a:r>
              <a:rPr lang="en-US" sz="1800" dirty="0" smtClean="0"/>
              <a:t>Britain            .523/.341                    3/9</a:t>
            </a:r>
          </a:p>
          <a:p>
            <a:r>
              <a:rPr lang="en-US" sz="1800" dirty="0" smtClean="0"/>
              <a:t>France            .505/.303                   7/17</a:t>
            </a:r>
          </a:p>
          <a:p>
            <a:r>
              <a:rPr lang="en-US" sz="1800" dirty="0" smtClean="0"/>
              <a:t>Germany       .492/.286                 11/20</a:t>
            </a:r>
          </a:p>
          <a:p>
            <a:r>
              <a:rPr lang="en-US" sz="1800" dirty="0" smtClean="0"/>
              <a:t>Japan              .488/.336                  12/8</a:t>
            </a:r>
          </a:p>
          <a:p>
            <a:r>
              <a:rPr lang="en-US" sz="1800" dirty="0" smtClean="0"/>
              <a:t>Canada           .447/.320                  23/11</a:t>
            </a:r>
          </a:p>
          <a:p>
            <a:r>
              <a:rPr lang="en-US" sz="1800" dirty="0" smtClean="0"/>
              <a:t>Sweden          .441/.269                 24/22</a:t>
            </a:r>
          </a:p>
          <a:p>
            <a:r>
              <a:rPr lang="en-US" sz="1800" dirty="0" smtClean="0"/>
              <a:t>Norway          .423/.249                  28/29</a:t>
            </a:r>
          </a:p>
          <a:p>
            <a:r>
              <a:rPr lang="en-US" sz="1800" dirty="0" smtClean="0"/>
              <a:t>South Korea .342/.311                   31/15</a:t>
            </a:r>
            <a:endParaRPr lang="en-US" sz="1800" dirty="0"/>
          </a:p>
        </p:txBody>
      </p:sp>
    </p:spTree>
    <p:extLst>
      <p:ext uri="{BB962C8B-B14F-4D97-AF65-F5344CB8AC3E}">
        <p14:creationId xmlns:p14="http://schemas.microsoft.com/office/powerpoint/2010/main" val="38776135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b="1" dirty="0" smtClean="0"/>
              <a:t/>
            </a:r>
            <a:br>
              <a:rPr lang="en-US" sz="2400" b="1" dirty="0" smtClean="0"/>
            </a:br>
            <a:r>
              <a:rPr lang="en-US" sz="2400" b="1" dirty="0" smtClean="0"/>
              <a:t>HOW </a:t>
            </a:r>
            <a:r>
              <a:rPr lang="en-US" sz="2400" b="1" dirty="0" smtClean="0"/>
              <a:t>DOES INCOME INEQUALITY AFFECT SOCIETY?</a:t>
            </a:r>
            <a:endParaRPr lang="en-US" sz="2400" b="1" dirty="0"/>
          </a:p>
        </p:txBody>
      </p:sp>
      <p:sp>
        <p:nvSpPr>
          <p:cNvPr id="6" name="Text Placeholder 5"/>
          <p:cNvSpPr>
            <a:spLocks noGrp="1"/>
          </p:cNvSpPr>
          <p:nvPr>
            <p:ph type="body" idx="1"/>
          </p:nvPr>
        </p:nvSpPr>
        <p:spPr/>
        <p:txBody>
          <a:bodyPr/>
          <a:lstStyle/>
          <a:p>
            <a:pPr algn="ctr"/>
            <a:r>
              <a:rPr lang="en-US" u="sng" dirty="0" smtClean="0"/>
              <a:t>INCOME GROUP BEHAVIOR</a:t>
            </a:r>
            <a:endParaRPr lang="en-US" u="sng" dirty="0"/>
          </a:p>
        </p:txBody>
      </p:sp>
      <p:sp>
        <p:nvSpPr>
          <p:cNvPr id="7" name="Content Placeholder 6"/>
          <p:cNvSpPr>
            <a:spLocks noGrp="1"/>
          </p:cNvSpPr>
          <p:nvPr>
            <p:ph sz="half" idx="2"/>
          </p:nvPr>
        </p:nvSpPr>
        <p:spPr/>
        <p:txBody>
          <a:bodyPr>
            <a:normAutofit fontScale="92500"/>
          </a:bodyPr>
          <a:lstStyle/>
          <a:p>
            <a:pPr marL="0" indent="0">
              <a:buNone/>
            </a:pPr>
            <a:r>
              <a:rPr lang="en-US" b="1" dirty="0" smtClean="0"/>
              <a:t>The Poor: </a:t>
            </a:r>
            <a:r>
              <a:rPr lang="en-US" dirty="0" smtClean="0"/>
              <a:t>May affect their ability to invest in education</a:t>
            </a:r>
            <a:r>
              <a:rPr lang="en-US" b="1" dirty="0" smtClean="0"/>
              <a:t> </a:t>
            </a:r>
            <a:r>
              <a:rPr lang="en-US" dirty="0" smtClean="0"/>
              <a:t>and lower health levels.</a:t>
            </a:r>
          </a:p>
          <a:p>
            <a:pPr marL="0" indent="0">
              <a:buNone/>
            </a:pPr>
            <a:r>
              <a:rPr lang="en-US" b="1" dirty="0" smtClean="0"/>
              <a:t>The Middle Class: </a:t>
            </a:r>
            <a:r>
              <a:rPr lang="en-US" dirty="0" smtClean="0"/>
              <a:t>May affect consumption of goods and services</a:t>
            </a:r>
          </a:p>
          <a:p>
            <a:pPr marL="0" indent="0">
              <a:buNone/>
            </a:pPr>
            <a:r>
              <a:rPr lang="en-US" b="1" dirty="0" smtClean="0"/>
              <a:t>The Rich: </a:t>
            </a:r>
            <a:r>
              <a:rPr lang="en-US" dirty="0" smtClean="0"/>
              <a:t>May exercise political power to defeat policies that don’t fit their needs (public health and education)</a:t>
            </a:r>
            <a:endParaRPr lang="en-US" b="1" dirty="0"/>
          </a:p>
        </p:txBody>
      </p:sp>
      <p:sp>
        <p:nvSpPr>
          <p:cNvPr id="8" name="Text Placeholder 7"/>
          <p:cNvSpPr>
            <a:spLocks noGrp="1"/>
          </p:cNvSpPr>
          <p:nvPr>
            <p:ph type="body" sz="quarter" idx="3"/>
          </p:nvPr>
        </p:nvSpPr>
        <p:spPr/>
        <p:txBody>
          <a:bodyPr/>
          <a:lstStyle/>
          <a:p>
            <a:pPr algn="ctr"/>
            <a:r>
              <a:rPr lang="en-US" u="sng" dirty="0" smtClean="0"/>
              <a:t>INCOME GROUP INTERACTION</a:t>
            </a:r>
            <a:endParaRPr lang="en-US" u="sng" dirty="0"/>
          </a:p>
        </p:txBody>
      </p:sp>
      <p:sp>
        <p:nvSpPr>
          <p:cNvPr id="9" name="Content Placeholder 8"/>
          <p:cNvSpPr>
            <a:spLocks noGrp="1"/>
          </p:cNvSpPr>
          <p:nvPr>
            <p:ph sz="quarter" idx="4"/>
          </p:nvPr>
        </p:nvSpPr>
        <p:spPr/>
        <p:txBody>
          <a:bodyPr>
            <a:normAutofit fontScale="92500" lnSpcReduction="20000"/>
          </a:bodyPr>
          <a:lstStyle/>
          <a:p>
            <a:pPr marL="0" indent="0">
              <a:buNone/>
            </a:pPr>
            <a:r>
              <a:rPr lang="en-US" b="1" dirty="0" smtClean="0"/>
              <a:t>Social Capital: </a:t>
            </a:r>
            <a:r>
              <a:rPr lang="en-US" dirty="0" smtClean="0"/>
              <a:t>The poor are increasingly trapped while the rich may be exclusionary.</a:t>
            </a:r>
          </a:p>
          <a:p>
            <a:pPr marL="0" indent="0">
              <a:buNone/>
            </a:pPr>
            <a:r>
              <a:rPr lang="en-US" b="1" dirty="0" smtClean="0"/>
              <a:t>Social Unrest:</a:t>
            </a:r>
            <a:r>
              <a:rPr lang="en-US" dirty="0" smtClean="0"/>
              <a:t> Can be associated with social conflict and higher security costs.</a:t>
            </a:r>
          </a:p>
          <a:p>
            <a:pPr marL="0" indent="0">
              <a:buNone/>
            </a:pPr>
            <a:r>
              <a:rPr lang="en-US" b="1" dirty="0" smtClean="0"/>
              <a:t>Volatility: </a:t>
            </a:r>
            <a:r>
              <a:rPr lang="en-US" dirty="0" smtClean="0"/>
              <a:t>Hard to reach political consensus and leaders serve the interests of their supporters at the expense of public good.</a:t>
            </a:r>
          </a:p>
          <a:p>
            <a:pPr marL="0" indent="0">
              <a:buNone/>
            </a:pPr>
            <a:r>
              <a:rPr lang="en-US" sz="1200" dirty="0"/>
              <a:t>*Keeley, B. (2015), Income Inequality: The Gap between Rich and Poor, OECD Publishing, Paris</a:t>
            </a:r>
          </a:p>
        </p:txBody>
      </p:sp>
      <p:sp>
        <p:nvSpPr>
          <p:cNvPr id="2" name="Slide Number Placeholder 1"/>
          <p:cNvSpPr>
            <a:spLocks noGrp="1"/>
          </p:cNvSpPr>
          <p:nvPr>
            <p:ph type="sldNum" sz="quarter" idx="12"/>
          </p:nvPr>
        </p:nvSpPr>
        <p:spPr/>
        <p:txBody>
          <a:bodyPr/>
          <a:lstStyle/>
          <a:p>
            <a:fld id="{693B167E-EA96-4147-81DE-549160052C22}" type="slidenum">
              <a:rPr lang="en-US" smtClean="0"/>
              <a:t>6</a:t>
            </a:fld>
            <a:endParaRPr lang="en-US"/>
          </a:p>
        </p:txBody>
      </p:sp>
    </p:spTree>
    <p:extLst>
      <p:ext uri="{BB962C8B-B14F-4D97-AF65-F5344CB8AC3E}">
        <p14:creationId xmlns:p14="http://schemas.microsoft.com/office/powerpoint/2010/main" val="298568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t>A competing global labor force and increased technology have driven down wages for low-skilled workers.</a:t>
            </a:r>
          </a:p>
          <a:p>
            <a:r>
              <a:rPr lang="en-US" dirty="0" smtClean="0"/>
              <a:t>A reduction in unionization has eroded bargaining power.</a:t>
            </a:r>
          </a:p>
          <a:p>
            <a:r>
              <a:rPr lang="en-US" dirty="0"/>
              <a:t>Higher educational attainment correlates both with higher earnings and lower unemployment</a:t>
            </a:r>
            <a:r>
              <a:rPr lang="en-US" dirty="0" smtClean="0"/>
              <a:t>.  But it is unaffordable to so many.</a:t>
            </a:r>
          </a:p>
          <a:p>
            <a:r>
              <a:rPr lang="en-US" dirty="0" smtClean="0"/>
              <a:t>The progressivity of taxation has declined as the top marginal tax rates and capital gain rates have been cut.</a:t>
            </a:r>
          </a:p>
          <a:p>
            <a:endParaRPr lang="en-US" dirty="0" smtClean="0"/>
          </a:p>
          <a:p>
            <a:pPr marL="0" indent="0">
              <a:buNone/>
            </a:pPr>
            <a:r>
              <a:rPr lang="en-US" sz="1200" dirty="0"/>
              <a:t>*http://www.cfr.org/united-states/income-inequality-debate/p29052</a:t>
            </a:r>
          </a:p>
        </p:txBody>
      </p:sp>
      <p:sp>
        <p:nvSpPr>
          <p:cNvPr id="2" name="Title 1"/>
          <p:cNvSpPr>
            <a:spLocks noGrp="1"/>
          </p:cNvSpPr>
          <p:nvPr>
            <p:ph type="title"/>
          </p:nvPr>
        </p:nvSpPr>
        <p:spPr/>
        <p:txBody>
          <a:bodyPr/>
          <a:lstStyle/>
          <a:p>
            <a:r>
              <a:rPr lang="en-US" b="1" dirty="0" smtClean="0"/>
              <a:t>CAUSES OF INCOME INEQUALITY</a:t>
            </a:r>
            <a:endParaRPr lang="en-US" b="1" dirty="0"/>
          </a:p>
        </p:txBody>
      </p:sp>
      <p:sp>
        <p:nvSpPr>
          <p:cNvPr id="3" name="Slide Number Placeholder 2"/>
          <p:cNvSpPr>
            <a:spLocks noGrp="1"/>
          </p:cNvSpPr>
          <p:nvPr>
            <p:ph type="sldNum" sz="quarter" idx="17"/>
          </p:nvPr>
        </p:nvSpPr>
        <p:spPr/>
        <p:txBody>
          <a:bodyPr/>
          <a:lstStyle/>
          <a:p>
            <a:fld id="{693B167E-EA96-4147-81DE-549160052C22}" type="slidenum">
              <a:rPr lang="en-US" smtClean="0"/>
              <a:t>7</a:t>
            </a:fld>
            <a:endParaRPr lang="en-US"/>
          </a:p>
        </p:txBody>
      </p:sp>
    </p:spTree>
    <p:extLst>
      <p:ext uri="{BB962C8B-B14F-4D97-AF65-F5344CB8AC3E}">
        <p14:creationId xmlns:p14="http://schemas.microsoft.com/office/powerpoint/2010/main" val="3205187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189723"/>
            <a:ext cx="11887199" cy="1144556"/>
          </a:xfrm>
        </p:spPr>
        <p:txBody>
          <a:bodyPr>
            <a:normAutofit/>
          </a:bodyPr>
          <a:lstStyle/>
          <a:p>
            <a:pPr algn="ctr"/>
            <a:r>
              <a:rPr lang="en-US" sz="2800" b="1" dirty="0" smtClean="0"/>
              <a:t/>
            </a:r>
            <a:br>
              <a:rPr lang="en-US" sz="2800" b="1" dirty="0" smtClean="0"/>
            </a:br>
            <a:r>
              <a:rPr lang="en-US" sz="2800" b="1" dirty="0" smtClean="0"/>
              <a:t>DEMOCRATS </a:t>
            </a:r>
            <a:r>
              <a:rPr lang="en-US" sz="2800" b="1" dirty="0" smtClean="0"/>
              <a:t>AND REPUBLICANS SPLIT ON SOLUTIONS</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2676592"/>
              </p:ext>
            </p:extLst>
          </p:nvPr>
        </p:nvGraphicFramePr>
        <p:xfrm>
          <a:off x="531812" y="1752600"/>
          <a:ext cx="11428411" cy="4611497"/>
        </p:xfrm>
        <a:graphic>
          <a:graphicData uri="http://schemas.openxmlformats.org/drawingml/2006/table">
            <a:tbl>
              <a:tblPr firstRow="1" bandRow="1">
                <a:tableStyleId>{B301B821-A1FF-4177-AEE7-76D212191A09}</a:tableStyleId>
              </a:tblPr>
              <a:tblGrid>
                <a:gridCol w="7237993"/>
                <a:gridCol w="1904735"/>
                <a:gridCol w="2285683"/>
              </a:tblGrid>
              <a:tr h="436629">
                <a:tc>
                  <a:txBody>
                    <a:bodyPr/>
                    <a:lstStyle/>
                    <a:p>
                      <a:endParaRPr lang="en-US" dirty="0"/>
                    </a:p>
                  </a:txBody>
                  <a:tcPr/>
                </a:tc>
                <a:tc>
                  <a:txBody>
                    <a:bodyPr/>
                    <a:lstStyle/>
                    <a:p>
                      <a:pPr algn="ctr"/>
                      <a:r>
                        <a:rPr lang="en-US" b="0" dirty="0" smtClean="0"/>
                        <a:t>DEMS FAVOR</a:t>
                      </a:r>
                      <a:endParaRPr lang="en-US" b="0" dirty="0"/>
                    </a:p>
                  </a:txBody>
                  <a:tcPr/>
                </a:tc>
                <a:tc>
                  <a:txBody>
                    <a:bodyPr/>
                    <a:lstStyle/>
                    <a:p>
                      <a:pPr algn="ctr"/>
                      <a:r>
                        <a:rPr lang="en-US" dirty="0" smtClean="0"/>
                        <a:t>REPUBS FAVOR</a:t>
                      </a:r>
                      <a:endParaRPr lang="en-US" dirty="0"/>
                    </a:p>
                  </a:txBody>
                  <a:tcPr/>
                </a:tc>
              </a:tr>
              <a:tr h="883028">
                <a:tc>
                  <a:txBody>
                    <a:bodyPr/>
                    <a:lstStyle/>
                    <a:p>
                      <a:r>
                        <a:rPr lang="en-US" sz="2400" dirty="0" smtClean="0"/>
                        <a:t>Should the government do more to reduce the gap between the rich and the poor in this country?</a:t>
                      </a:r>
                      <a:endParaRPr lang="en-US" sz="2400" dirty="0"/>
                    </a:p>
                  </a:txBody>
                  <a:tcPr/>
                </a:tc>
                <a:tc>
                  <a:txBody>
                    <a:bodyPr/>
                    <a:lstStyle/>
                    <a:p>
                      <a:pPr algn="ctr"/>
                      <a:endParaRPr lang="en-US" sz="2400" dirty="0" smtClean="0"/>
                    </a:p>
                    <a:p>
                      <a:pPr algn="ctr"/>
                      <a:r>
                        <a:rPr lang="en-US" sz="2400" dirty="0" smtClean="0"/>
                        <a:t>81%</a:t>
                      </a:r>
                      <a:endParaRPr lang="en-US" sz="2400" dirty="0"/>
                    </a:p>
                  </a:txBody>
                  <a:tcPr/>
                </a:tc>
                <a:tc>
                  <a:txBody>
                    <a:bodyPr/>
                    <a:lstStyle/>
                    <a:p>
                      <a:pPr algn="ctr"/>
                      <a:endParaRPr lang="en-US" sz="2400" dirty="0" smtClean="0"/>
                    </a:p>
                    <a:p>
                      <a:pPr algn="ctr"/>
                      <a:r>
                        <a:rPr lang="en-US" sz="2400" dirty="0" smtClean="0"/>
                        <a:t>34%</a:t>
                      </a:r>
                      <a:endParaRPr lang="en-US" sz="2400" dirty="0"/>
                    </a:p>
                  </a:txBody>
                  <a:tcPr/>
                </a:tc>
              </a:tr>
              <a:tr h="813086">
                <a:tc>
                  <a:txBody>
                    <a:bodyPr/>
                    <a:lstStyle/>
                    <a:p>
                      <a:r>
                        <a:rPr lang="en-US" sz="2400" dirty="0" smtClean="0"/>
                        <a:t>Do you favor or oppose raising taxes on people earning more than $1 million per year?</a:t>
                      </a:r>
                      <a:endParaRPr lang="en-US" sz="2400" dirty="0"/>
                    </a:p>
                  </a:txBody>
                  <a:tcPr/>
                </a:tc>
                <a:tc>
                  <a:txBody>
                    <a:bodyPr/>
                    <a:lstStyle/>
                    <a:p>
                      <a:pPr algn="ctr"/>
                      <a:endParaRPr lang="en-US" sz="2400" dirty="0" smtClean="0"/>
                    </a:p>
                    <a:p>
                      <a:pPr algn="ctr"/>
                      <a:r>
                        <a:rPr lang="en-US" sz="2400" dirty="0" smtClean="0"/>
                        <a:t>87%</a:t>
                      </a:r>
                      <a:endParaRPr lang="en-US" sz="2400" dirty="0"/>
                    </a:p>
                  </a:txBody>
                  <a:tcPr/>
                </a:tc>
                <a:tc>
                  <a:txBody>
                    <a:bodyPr/>
                    <a:lstStyle/>
                    <a:p>
                      <a:pPr algn="ctr"/>
                      <a:endParaRPr lang="en-US" sz="2400" dirty="0" smtClean="0"/>
                    </a:p>
                    <a:p>
                      <a:pPr algn="ctr"/>
                      <a:r>
                        <a:rPr lang="en-US" sz="2400" dirty="0" smtClean="0"/>
                        <a:t>53%</a:t>
                      </a:r>
                      <a:endParaRPr lang="en-US" sz="2400" dirty="0"/>
                    </a:p>
                  </a:txBody>
                  <a:tcPr/>
                </a:tc>
              </a:tr>
              <a:tr h="813086">
                <a:tc>
                  <a:txBody>
                    <a:bodyPr/>
                    <a:lstStyle/>
                    <a:p>
                      <a:r>
                        <a:rPr lang="en-US" sz="2400" dirty="0" smtClean="0"/>
                        <a:t>Do you favor or oppose raising taxes on financial transactions like the sale of stocks or bonds?</a:t>
                      </a:r>
                      <a:endParaRPr lang="en-US" sz="2400" dirty="0"/>
                    </a:p>
                  </a:txBody>
                  <a:tcPr/>
                </a:tc>
                <a:tc>
                  <a:txBody>
                    <a:bodyPr/>
                    <a:lstStyle/>
                    <a:p>
                      <a:pPr algn="ctr"/>
                      <a:endParaRPr lang="en-US" sz="2400" dirty="0" smtClean="0"/>
                    </a:p>
                    <a:p>
                      <a:pPr algn="ctr"/>
                      <a:r>
                        <a:rPr lang="en-US" sz="2400" dirty="0" smtClean="0"/>
                        <a:t>43%</a:t>
                      </a:r>
                      <a:endParaRPr lang="en-US" sz="2400" dirty="0"/>
                    </a:p>
                  </a:txBody>
                  <a:tcPr/>
                </a:tc>
                <a:tc>
                  <a:txBody>
                    <a:bodyPr/>
                    <a:lstStyle/>
                    <a:p>
                      <a:pPr algn="ctr"/>
                      <a:endParaRPr lang="en-US" sz="2400" dirty="0" smtClean="0"/>
                    </a:p>
                    <a:p>
                      <a:pPr algn="ctr"/>
                      <a:r>
                        <a:rPr lang="en-US" sz="2400" dirty="0" smtClean="0"/>
                        <a:t>20%</a:t>
                      </a:r>
                      <a:endParaRPr lang="en-US" sz="2400" dirty="0"/>
                    </a:p>
                  </a:txBody>
                  <a:tcPr/>
                </a:tc>
              </a:tr>
              <a:tr h="813086">
                <a:tc>
                  <a:txBody>
                    <a:bodyPr/>
                    <a:lstStyle/>
                    <a:p>
                      <a:r>
                        <a:rPr lang="en-US" sz="2400" dirty="0" smtClean="0"/>
                        <a:t>Do you favor or oppose limiting the amount of money earned by top executives at large corporations?</a:t>
                      </a:r>
                      <a:endParaRPr lang="en-US" sz="2400" dirty="0"/>
                    </a:p>
                  </a:txBody>
                  <a:tcPr/>
                </a:tc>
                <a:tc>
                  <a:txBody>
                    <a:bodyPr/>
                    <a:lstStyle/>
                    <a:p>
                      <a:pPr algn="ctr"/>
                      <a:endParaRPr lang="en-US" sz="2400" dirty="0" smtClean="0"/>
                    </a:p>
                    <a:p>
                      <a:pPr algn="ctr"/>
                      <a:r>
                        <a:rPr lang="en-US" sz="2400" dirty="0" smtClean="0"/>
                        <a:t>60%</a:t>
                      </a:r>
                      <a:endParaRPr lang="en-US" sz="2400" dirty="0"/>
                    </a:p>
                  </a:txBody>
                  <a:tcPr/>
                </a:tc>
                <a:tc>
                  <a:txBody>
                    <a:bodyPr/>
                    <a:lstStyle/>
                    <a:p>
                      <a:pPr algn="ctr"/>
                      <a:endParaRPr lang="en-US" sz="2400" dirty="0" smtClean="0"/>
                    </a:p>
                    <a:p>
                      <a:pPr algn="ctr"/>
                      <a:r>
                        <a:rPr lang="en-US" sz="2400" dirty="0" smtClean="0"/>
                        <a:t>37%</a:t>
                      </a:r>
                      <a:endParaRPr lang="en-US" sz="2400" dirty="0"/>
                    </a:p>
                  </a:txBody>
                  <a:tcPr/>
                </a:tc>
              </a:tr>
              <a:tr h="813086">
                <a:tc>
                  <a:txBody>
                    <a:bodyPr/>
                    <a:lstStyle/>
                    <a:p>
                      <a:r>
                        <a:rPr lang="en-US" sz="2400" dirty="0" smtClean="0"/>
                        <a:t>Do you favor or oppose raising the minimum wage to $10.10?</a:t>
                      </a:r>
                      <a:endParaRPr lang="en-US" sz="2400" dirty="0"/>
                    </a:p>
                  </a:txBody>
                  <a:tcPr/>
                </a:tc>
                <a:tc>
                  <a:txBody>
                    <a:bodyPr/>
                    <a:lstStyle/>
                    <a:p>
                      <a:pPr algn="ctr"/>
                      <a:endParaRPr lang="en-US" sz="2400" dirty="0" smtClean="0"/>
                    </a:p>
                    <a:p>
                      <a:pPr algn="ctr"/>
                      <a:r>
                        <a:rPr lang="en-US" sz="2400" dirty="0" smtClean="0"/>
                        <a:t>86%</a:t>
                      </a:r>
                      <a:endParaRPr lang="en-US" sz="2400" dirty="0"/>
                    </a:p>
                  </a:txBody>
                  <a:tcPr/>
                </a:tc>
                <a:tc>
                  <a:txBody>
                    <a:bodyPr/>
                    <a:lstStyle/>
                    <a:p>
                      <a:pPr algn="ctr"/>
                      <a:endParaRPr lang="en-US" sz="2400" dirty="0" smtClean="0"/>
                    </a:p>
                    <a:p>
                      <a:pPr algn="ctr"/>
                      <a:r>
                        <a:rPr lang="en-US" sz="2400" dirty="0" smtClean="0"/>
                        <a:t>50%</a:t>
                      </a:r>
                      <a:endParaRPr lang="en-US" sz="2400" dirty="0"/>
                    </a:p>
                  </a:txBody>
                  <a:tcPr/>
                </a:tc>
              </a:tr>
            </a:tbl>
          </a:graphicData>
        </a:graphic>
      </p:graphicFrame>
      <p:sp>
        <p:nvSpPr>
          <p:cNvPr id="3" name="Slide Number Placeholder 2"/>
          <p:cNvSpPr>
            <a:spLocks noGrp="1"/>
          </p:cNvSpPr>
          <p:nvPr>
            <p:ph type="sldNum" sz="quarter" idx="12"/>
          </p:nvPr>
        </p:nvSpPr>
        <p:spPr/>
        <p:txBody>
          <a:bodyPr/>
          <a:lstStyle/>
          <a:p>
            <a:fld id="{693B167E-EA96-4147-81DE-549160052C22}" type="slidenum">
              <a:rPr lang="en-US" smtClean="0"/>
              <a:t>8</a:t>
            </a:fld>
            <a:endParaRPr lang="en-US"/>
          </a:p>
        </p:txBody>
      </p:sp>
      <p:sp>
        <p:nvSpPr>
          <p:cNvPr id="5" name="TextBox 4"/>
          <p:cNvSpPr txBox="1"/>
          <p:nvPr/>
        </p:nvSpPr>
        <p:spPr>
          <a:xfrm>
            <a:off x="9915" y="6463807"/>
            <a:ext cx="7205819" cy="253916"/>
          </a:xfrm>
          <a:prstGeom prst="rect">
            <a:avLst/>
          </a:prstGeom>
          <a:noFill/>
        </p:spPr>
        <p:txBody>
          <a:bodyPr wrap="none" rtlCol="0">
            <a:spAutoFit/>
          </a:bodyPr>
          <a:lstStyle/>
          <a:p>
            <a:r>
              <a:rPr lang="en-US" sz="1050" dirty="0"/>
              <a:t>http://www.nytimes.com/interactive/2015/06/03/business/income-inequality-workers-rights-international-trade-poll.html?_r=0</a:t>
            </a:r>
          </a:p>
        </p:txBody>
      </p:sp>
    </p:spTree>
    <p:extLst>
      <p:ext uri="{BB962C8B-B14F-4D97-AF65-F5344CB8AC3E}">
        <p14:creationId xmlns:p14="http://schemas.microsoft.com/office/powerpoint/2010/main" val="168255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494521"/>
            <a:ext cx="9144000" cy="953279"/>
          </a:xfrm>
        </p:spPr>
        <p:txBody>
          <a:bodyPr/>
          <a:lstStyle/>
          <a:p>
            <a:r>
              <a:rPr lang="en-US" sz="2800" b="1" dirty="0" smtClean="0"/>
              <a:t>ROSE</a:t>
            </a:r>
            <a:r>
              <a:rPr lang="en-US" sz="2800" b="1" dirty="0" smtClean="0"/>
              <a:t>-COLORED MISPERCEPTIONS ON UPWARD MOBILITY</a:t>
            </a:r>
            <a:endParaRPr lang="en-US" sz="2800" b="1" dirty="0"/>
          </a:p>
        </p:txBody>
      </p:sp>
      <p:sp>
        <p:nvSpPr>
          <p:cNvPr id="3" name="Content Placeholder 2"/>
          <p:cNvSpPr>
            <a:spLocks noGrp="1"/>
          </p:cNvSpPr>
          <p:nvPr>
            <p:ph sz="half" idx="1"/>
          </p:nvPr>
        </p:nvSpPr>
        <p:spPr>
          <a:xfrm>
            <a:off x="1065212" y="1905000"/>
            <a:ext cx="5257800" cy="4267200"/>
          </a:xfrm>
        </p:spPr>
        <p:txBody>
          <a:bodyPr>
            <a:normAutofit fontScale="85000" lnSpcReduction="20000"/>
          </a:bodyPr>
          <a:lstStyle/>
          <a:p>
            <a:r>
              <a:rPr lang="en-US" dirty="0" smtClean="0"/>
              <a:t>Pew </a:t>
            </a:r>
            <a:r>
              <a:rPr lang="en-US" dirty="0"/>
              <a:t>Research, </a:t>
            </a:r>
            <a:r>
              <a:rPr lang="en-US" dirty="0" smtClean="0"/>
              <a:t>60</a:t>
            </a:r>
            <a:r>
              <a:rPr lang="en-US" dirty="0"/>
              <a:t>% </a:t>
            </a:r>
            <a:r>
              <a:rPr lang="en-US" dirty="0" smtClean="0"/>
              <a:t>of Americans believe </a:t>
            </a:r>
            <a:r>
              <a:rPr lang="en-US" dirty="0"/>
              <a:t>that most people can make it if they’re willing to work </a:t>
            </a:r>
            <a:r>
              <a:rPr lang="en-US" dirty="0" smtClean="0"/>
              <a:t>hard.</a:t>
            </a:r>
          </a:p>
          <a:p>
            <a:r>
              <a:rPr lang="en-US" dirty="0" smtClean="0"/>
              <a:t>42% </a:t>
            </a:r>
            <a:r>
              <a:rPr lang="en-US" dirty="0"/>
              <a:t>of American men raised in the bottom fifth of incomes stay there as </a:t>
            </a:r>
            <a:r>
              <a:rPr lang="en-US" dirty="0" smtClean="0"/>
              <a:t>adults, much higher </a:t>
            </a:r>
            <a:r>
              <a:rPr lang="en-US" dirty="0"/>
              <a:t>than in Denmark (</a:t>
            </a:r>
            <a:r>
              <a:rPr lang="en-US" dirty="0" smtClean="0"/>
              <a:t>25%) </a:t>
            </a:r>
            <a:r>
              <a:rPr lang="en-US" dirty="0"/>
              <a:t>and Britain (</a:t>
            </a:r>
            <a:r>
              <a:rPr lang="en-US" dirty="0" smtClean="0"/>
              <a:t>30%)</a:t>
            </a:r>
          </a:p>
          <a:p>
            <a:r>
              <a:rPr lang="en-US" dirty="0"/>
              <a:t> </a:t>
            </a:r>
            <a:r>
              <a:rPr lang="en-US" dirty="0" smtClean="0"/>
              <a:t>8% </a:t>
            </a:r>
            <a:r>
              <a:rPr lang="en-US" dirty="0"/>
              <a:t>of American men at the bottom rose to the top </a:t>
            </a:r>
            <a:r>
              <a:rPr lang="en-US" dirty="0" smtClean="0"/>
              <a:t>fifth, Denmark (14%) and Britain (12%).</a:t>
            </a:r>
          </a:p>
          <a:p>
            <a:r>
              <a:rPr lang="en-US" dirty="0" smtClean="0"/>
              <a:t>65% born </a:t>
            </a:r>
            <a:r>
              <a:rPr lang="en-US" dirty="0"/>
              <a:t>in the bottom fifth stay in the bottom two-fifths</a:t>
            </a:r>
            <a:r>
              <a:rPr lang="en-US" dirty="0" smtClean="0"/>
              <a:t>.</a:t>
            </a:r>
          </a:p>
          <a:p>
            <a:r>
              <a:rPr lang="en-US" dirty="0"/>
              <a:t>The “stickiness” appears at the top and bottom, as affluent families transmit their advantages and poor families stay trapped.</a:t>
            </a:r>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8213" y="1788418"/>
            <a:ext cx="4308200" cy="4383782"/>
          </a:xfrm>
        </p:spPr>
      </p:pic>
      <p:sp>
        <p:nvSpPr>
          <p:cNvPr id="6" name="Slide Number Placeholder 5"/>
          <p:cNvSpPr>
            <a:spLocks noGrp="1"/>
          </p:cNvSpPr>
          <p:nvPr>
            <p:ph type="sldNum" sz="quarter" idx="12"/>
          </p:nvPr>
        </p:nvSpPr>
        <p:spPr/>
        <p:txBody>
          <a:bodyPr/>
          <a:lstStyle/>
          <a:p>
            <a:fld id="{693B167E-EA96-4147-81DE-549160052C22}" type="slidenum">
              <a:rPr lang="en-US" smtClean="0"/>
              <a:t>9</a:t>
            </a:fld>
            <a:endParaRPr lang="en-US"/>
          </a:p>
        </p:txBody>
      </p:sp>
      <p:sp>
        <p:nvSpPr>
          <p:cNvPr id="4" name="TextBox 3"/>
          <p:cNvSpPr txBox="1"/>
          <p:nvPr/>
        </p:nvSpPr>
        <p:spPr>
          <a:xfrm>
            <a:off x="1065212" y="6324600"/>
            <a:ext cx="6696064" cy="253916"/>
          </a:xfrm>
          <a:prstGeom prst="rect">
            <a:avLst/>
          </a:prstGeom>
          <a:noFill/>
        </p:spPr>
        <p:txBody>
          <a:bodyPr wrap="none" rtlCol="0">
            <a:spAutoFit/>
          </a:bodyPr>
          <a:lstStyle/>
          <a:p>
            <a:r>
              <a:rPr lang="en-US" sz="1050" dirty="0"/>
              <a:t>*http://www.nytimes.com/2012/01/05/us/harder-for-americans-to-rise-from-lower-rungs.html?pagewanted=all&amp;_r=0</a:t>
            </a:r>
          </a:p>
        </p:txBody>
      </p:sp>
    </p:spTree>
    <p:extLst>
      <p:ext uri="{BB962C8B-B14F-4D97-AF65-F5344CB8AC3E}">
        <p14:creationId xmlns:p14="http://schemas.microsoft.com/office/powerpoint/2010/main" val="5636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661D01-5C9C-48FA-9887-83B1E66B59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1801</Words>
  <Application>Microsoft Macintosh PowerPoint</Application>
  <PresentationFormat>Custom</PresentationFormat>
  <Paragraphs>198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 Presentation</vt:lpstr>
      <vt:lpstr>INCOME INEQUALITY</vt:lpstr>
      <vt:lpstr>WHAT IS INCOME?</vt:lpstr>
      <vt:lpstr>WHAT IS INCOME INEQUALITY?</vt:lpstr>
      <vt:lpstr>MEASUREMENT OF INCOME INEQUALITY</vt:lpstr>
      <vt:lpstr>GLOBAL GINI INDEX COMPARISON</vt:lpstr>
      <vt:lpstr> HOW DOES INCOME INEQUALITY AFFECT SOCIETY?</vt:lpstr>
      <vt:lpstr>CAUSES OF INCOME INEQUALITY</vt:lpstr>
      <vt:lpstr> DEMOCRATS AND REPUBLICANS SPLIT ON SOLUTIONS</vt:lpstr>
      <vt:lpstr>ROSE-COLORED MISPERCEPTIONS ON UPWARD MOBILITY</vt:lpstr>
      <vt:lpstr>CAN’T KEEP UP WITH THE JONESES</vt:lpstr>
      <vt:lpstr>THE CAUSES OF AMERICA’S MOBILITY PROBLEM</vt:lpstr>
      <vt:lpstr>TYPES OF SOLUTIONS</vt:lpstr>
      <vt:lpstr>THE DEMOCRAT’S ANSWERS</vt:lpstr>
      <vt:lpstr>THE DEMOCRAT’S ANSWERS</vt:lpstr>
      <vt:lpstr>THE G.O.P.’S ANSWERS</vt:lpstr>
      <vt:lpstr>THE G.O.P.’S ANSWERS</vt:lpstr>
      <vt:lpstr>DON’T FORGET THE RULES OF A SUCCESSFUL ACADEMIC CONTROVERSY!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2016-07-15T10:49:24Z</dcterms:created>
  <dcterms:modified xsi:type="dcterms:W3CDTF">2016-09-11T22:48:54Z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