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 id="2147483682" r:id="rId5"/>
  </p:sldMasterIdLst>
  <p:notesMasterIdLst>
    <p:notesMasterId r:id="rId15"/>
  </p:notesMasterIdLst>
  <p:handoutMasterIdLst>
    <p:handoutMasterId r:id="rId16"/>
  </p:handoutMasterIdLst>
  <p:sldIdLst>
    <p:sldId id="256" r:id="rId6"/>
    <p:sldId id="259" r:id="rId7"/>
    <p:sldId id="260" r:id="rId8"/>
    <p:sldId id="261" r:id="rId9"/>
    <p:sldId id="262" r:id="rId10"/>
    <p:sldId id="263" r:id="rId11"/>
    <p:sldId id="264" r:id="rId12"/>
    <p:sldId id="265" r:id="rId13"/>
    <p:sldId id="266" r:id="rId14"/>
  </p:sldIdLst>
  <p:sldSz cx="9144000" cy="6858000" type="screen4x3"/>
  <p:notesSz cx="6954838" cy="93091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9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evy"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9602"/>
    <a:srgbClr val="1578BC"/>
    <a:srgbClr val="FFFF66"/>
    <a:srgbClr val="CC66FF"/>
    <a:srgbClr val="CCFFCC"/>
    <a:srgbClr val="CCFF99"/>
    <a:srgbClr val="FFCCFF"/>
    <a:srgbClr val="FF99FF"/>
    <a:srgbClr val="92D050"/>
    <a:srgbClr val="6EA9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4" autoAdjust="0"/>
    <p:restoredTop sz="84502" autoAdjust="0"/>
  </p:normalViewPr>
  <p:slideViewPr>
    <p:cSldViewPr>
      <p:cViewPr varScale="1">
        <p:scale>
          <a:sx n="96" d="100"/>
          <a:sy n="96" d="100"/>
        </p:scale>
        <p:origin x="384" y="72"/>
      </p:cViewPr>
      <p:guideLst>
        <p:guide orient="horz" pos="2160"/>
        <p:guide pos="2880"/>
      </p:guideLst>
    </p:cSldViewPr>
  </p:slideViewPr>
  <p:outlineViewPr>
    <p:cViewPr>
      <p:scale>
        <a:sx n="33" d="100"/>
        <a:sy n="33" d="100"/>
      </p:scale>
      <p:origin x="48" y="22008"/>
    </p:cViewPr>
  </p:outlineViewPr>
  <p:notesTextViewPr>
    <p:cViewPr>
      <p:scale>
        <a:sx n="130" d="100"/>
        <a:sy n="130" d="100"/>
      </p:scale>
      <p:origin x="0" y="0"/>
    </p:cViewPr>
  </p:notesTextViewPr>
  <p:sorterViewPr>
    <p:cViewPr>
      <p:scale>
        <a:sx n="100" d="100"/>
        <a:sy n="100" d="100"/>
      </p:scale>
      <p:origin x="0" y="0"/>
    </p:cViewPr>
  </p:sorterViewPr>
  <p:notesViewPr>
    <p:cSldViewPr>
      <p:cViewPr>
        <p:scale>
          <a:sx n="100" d="100"/>
          <a:sy n="100" d="100"/>
        </p:scale>
        <p:origin x="-1572" y="64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13763" cy="465455"/>
          </a:xfrm>
          <a:prstGeom prst="rect">
            <a:avLst/>
          </a:prstGeom>
        </p:spPr>
        <p:txBody>
          <a:bodyPr vert="horz" lIns="91660" tIns="45830" rIns="91660" bIns="45830" rtlCol="0"/>
          <a:lstStyle>
            <a:lvl1pPr algn="l">
              <a:defRPr sz="1200">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939471" y="0"/>
            <a:ext cx="3013763" cy="465455"/>
          </a:xfrm>
          <a:prstGeom prst="rect">
            <a:avLst/>
          </a:prstGeom>
        </p:spPr>
        <p:txBody>
          <a:bodyPr vert="horz" wrap="square" lIns="91660" tIns="45830" rIns="91660" bIns="45830" numCol="1" anchor="t" anchorCtr="0" compatLnSpc="1">
            <a:prstTxWarp prst="textNoShape">
              <a:avLst/>
            </a:prstTxWarp>
          </a:bodyPr>
          <a:lstStyle>
            <a:lvl1pPr algn="r">
              <a:defRPr sz="1200"/>
            </a:lvl1pPr>
          </a:lstStyle>
          <a:p>
            <a:fld id="{40E5B415-68C8-4A58-B2FB-027E28498B27}" type="datetime1">
              <a:rPr lang="en-US"/>
              <a:pPr/>
              <a:t>10/24/2016</a:t>
            </a:fld>
            <a:endParaRPr lang="en-US" dirty="0"/>
          </a:p>
        </p:txBody>
      </p:sp>
      <p:sp>
        <p:nvSpPr>
          <p:cNvPr id="4" name="Footer Placeholder 3"/>
          <p:cNvSpPr>
            <a:spLocks noGrp="1"/>
          </p:cNvSpPr>
          <p:nvPr>
            <p:ph type="ftr" sz="quarter" idx="2"/>
          </p:nvPr>
        </p:nvSpPr>
        <p:spPr>
          <a:xfrm>
            <a:off x="2" y="8842033"/>
            <a:ext cx="3013763" cy="465455"/>
          </a:xfrm>
          <a:prstGeom prst="rect">
            <a:avLst/>
          </a:prstGeom>
        </p:spPr>
        <p:txBody>
          <a:bodyPr vert="horz" lIns="91660" tIns="45830" rIns="91660" bIns="45830" rtlCol="0" anchor="b"/>
          <a:lstStyle>
            <a:lvl1pPr algn="l">
              <a:defRPr sz="1200">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939471" y="8842033"/>
            <a:ext cx="3013763" cy="465455"/>
          </a:xfrm>
          <a:prstGeom prst="rect">
            <a:avLst/>
          </a:prstGeom>
        </p:spPr>
        <p:txBody>
          <a:bodyPr vert="horz" wrap="square" lIns="91660" tIns="45830" rIns="91660" bIns="45830" numCol="1" anchor="b" anchorCtr="0" compatLnSpc="1">
            <a:prstTxWarp prst="textNoShape">
              <a:avLst/>
            </a:prstTxWarp>
          </a:bodyPr>
          <a:lstStyle>
            <a:lvl1pPr algn="r">
              <a:defRPr sz="1200"/>
            </a:lvl1pPr>
          </a:lstStyle>
          <a:p>
            <a:fld id="{0EEE3D93-84EA-4E8B-BF2A-F31F2C855D64}" type="slidenum">
              <a:rPr lang="en-US"/>
              <a:pPr/>
              <a:t>‹#›</a:t>
            </a:fld>
            <a:endParaRPr lang="en-US" dirty="0"/>
          </a:p>
        </p:txBody>
      </p:sp>
    </p:spTree>
    <p:extLst>
      <p:ext uri="{BB962C8B-B14F-4D97-AF65-F5344CB8AC3E}">
        <p14:creationId xmlns:p14="http://schemas.microsoft.com/office/powerpoint/2010/main" val="22065147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hdr" sz="quarter"/>
          </p:nvPr>
        </p:nvSpPr>
        <p:spPr bwMode="auto">
          <a:xfrm>
            <a:off x="2" y="0"/>
            <a:ext cx="3013763" cy="465455"/>
          </a:xfrm>
          <a:prstGeom prst="rect">
            <a:avLst/>
          </a:prstGeom>
          <a:noFill/>
          <a:ln w="9525">
            <a:noFill/>
            <a:miter lim="800000"/>
            <a:headEnd/>
            <a:tailEnd/>
          </a:ln>
        </p:spPr>
        <p:txBody>
          <a:bodyPr vert="horz" wrap="square" lIns="91660" tIns="45830" rIns="91660" bIns="45830" numCol="1" anchor="t" anchorCtr="0" compatLnSpc="1">
            <a:prstTxWarp prst="textNoShape">
              <a:avLst/>
            </a:prstTxWarp>
          </a:bodyPr>
          <a:lstStyle>
            <a:lvl1pPr>
              <a:defRPr sz="1200">
                <a:cs typeface="ＭＳ Ｐゴシック" charset="-128"/>
              </a:defRPr>
            </a:lvl1pPr>
          </a:lstStyle>
          <a:p>
            <a:pPr>
              <a:defRPr/>
            </a:pPr>
            <a:endParaRPr lang="en-US" dirty="0"/>
          </a:p>
        </p:txBody>
      </p:sp>
      <p:sp>
        <p:nvSpPr>
          <p:cNvPr id="3075" name="Rectangle 1027"/>
          <p:cNvSpPr>
            <a:spLocks noGrp="1" noChangeArrowheads="1"/>
          </p:cNvSpPr>
          <p:nvPr>
            <p:ph type="dt" idx="1"/>
          </p:nvPr>
        </p:nvSpPr>
        <p:spPr bwMode="auto">
          <a:xfrm>
            <a:off x="3941078" y="0"/>
            <a:ext cx="3013763" cy="465455"/>
          </a:xfrm>
          <a:prstGeom prst="rect">
            <a:avLst/>
          </a:prstGeom>
          <a:noFill/>
          <a:ln w="9525">
            <a:noFill/>
            <a:miter lim="800000"/>
            <a:headEnd/>
            <a:tailEnd/>
          </a:ln>
        </p:spPr>
        <p:txBody>
          <a:bodyPr vert="horz" wrap="square" lIns="91660" tIns="45830" rIns="91660" bIns="45830" numCol="1" anchor="t" anchorCtr="0" compatLnSpc="1">
            <a:prstTxWarp prst="textNoShape">
              <a:avLst/>
            </a:prstTxWarp>
          </a:bodyPr>
          <a:lstStyle>
            <a:lvl1pPr algn="r">
              <a:defRPr sz="1200">
                <a:cs typeface="ＭＳ Ｐゴシック" charset="-128"/>
              </a:defRPr>
            </a:lvl1pPr>
          </a:lstStyle>
          <a:p>
            <a:pPr>
              <a:defRPr/>
            </a:pPr>
            <a:endParaRPr lang="en-US" dirty="0"/>
          </a:p>
        </p:txBody>
      </p:sp>
      <p:sp>
        <p:nvSpPr>
          <p:cNvPr id="9220" name="Rectangle 1028"/>
          <p:cNvSpPr>
            <a:spLocks noGrp="1" noRot="1" noChangeAspect="1" noChangeArrowheads="1" noTextEdit="1"/>
          </p:cNvSpPr>
          <p:nvPr>
            <p:ph type="sldImg" idx="2"/>
          </p:nvPr>
        </p:nvSpPr>
        <p:spPr bwMode="auto">
          <a:xfrm>
            <a:off x="1149350" y="696913"/>
            <a:ext cx="4657725" cy="3494087"/>
          </a:xfrm>
          <a:prstGeom prst="rect">
            <a:avLst/>
          </a:prstGeom>
          <a:noFill/>
          <a:ln w="9525">
            <a:solidFill>
              <a:srgbClr val="000000"/>
            </a:solidFill>
            <a:miter lim="800000"/>
            <a:headEnd/>
            <a:tailEnd/>
          </a:ln>
        </p:spPr>
      </p:sp>
      <p:sp>
        <p:nvSpPr>
          <p:cNvPr id="3077" name="Rectangle 1029"/>
          <p:cNvSpPr>
            <a:spLocks noGrp="1" noChangeArrowheads="1"/>
          </p:cNvSpPr>
          <p:nvPr>
            <p:ph type="body" sz="quarter" idx="3"/>
          </p:nvPr>
        </p:nvSpPr>
        <p:spPr bwMode="auto">
          <a:xfrm>
            <a:off x="927312" y="4421827"/>
            <a:ext cx="5100215" cy="4189095"/>
          </a:xfrm>
          <a:prstGeom prst="rect">
            <a:avLst/>
          </a:prstGeom>
          <a:noFill/>
          <a:ln w="9525">
            <a:noFill/>
            <a:miter lim="800000"/>
            <a:headEnd/>
            <a:tailEnd/>
          </a:ln>
        </p:spPr>
        <p:txBody>
          <a:bodyPr vert="horz" wrap="square" lIns="91660" tIns="45830" rIns="91660" bIns="458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1030"/>
          <p:cNvSpPr>
            <a:spLocks noGrp="1" noChangeArrowheads="1"/>
          </p:cNvSpPr>
          <p:nvPr>
            <p:ph type="ftr" sz="quarter" idx="4"/>
          </p:nvPr>
        </p:nvSpPr>
        <p:spPr bwMode="auto">
          <a:xfrm>
            <a:off x="2" y="8843645"/>
            <a:ext cx="3013763" cy="465455"/>
          </a:xfrm>
          <a:prstGeom prst="rect">
            <a:avLst/>
          </a:prstGeom>
          <a:noFill/>
          <a:ln w="9525">
            <a:noFill/>
            <a:miter lim="800000"/>
            <a:headEnd/>
            <a:tailEnd/>
          </a:ln>
        </p:spPr>
        <p:txBody>
          <a:bodyPr vert="horz" wrap="square" lIns="91660" tIns="45830" rIns="91660" bIns="45830" numCol="1" anchor="b" anchorCtr="0" compatLnSpc="1">
            <a:prstTxWarp prst="textNoShape">
              <a:avLst/>
            </a:prstTxWarp>
          </a:bodyPr>
          <a:lstStyle>
            <a:lvl1pPr>
              <a:defRPr sz="1200">
                <a:cs typeface="ＭＳ Ｐゴシック" charset="-128"/>
              </a:defRPr>
            </a:lvl1pPr>
          </a:lstStyle>
          <a:p>
            <a:pPr>
              <a:defRPr/>
            </a:pPr>
            <a:endParaRPr lang="en-US" dirty="0"/>
          </a:p>
        </p:txBody>
      </p:sp>
      <p:sp>
        <p:nvSpPr>
          <p:cNvPr id="3079" name="Rectangle 1031"/>
          <p:cNvSpPr>
            <a:spLocks noGrp="1" noChangeArrowheads="1"/>
          </p:cNvSpPr>
          <p:nvPr>
            <p:ph type="sldNum" sz="quarter" idx="5"/>
          </p:nvPr>
        </p:nvSpPr>
        <p:spPr bwMode="auto">
          <a:xfrm>
            <a:off x="3941078" y="8843645"/>
            <a:ext cx="3013763" cy="465455"/>
          </a:xfrm>
          <a:prstGeom prst="rect">
            <a:avLst/>
          </a:prstGeom>
          <a:noFill/>
          <a:ln w="9525">
            <a:noFill/>
            <a:miter lim="800000"/>
            <a:headEnd/>
            <a:tailEnd/>
          </a:ln>
        </p:spPr>
        <p:txBody>
          <a:bodyPr vert="horz" wrap="square" lIns="91660" tIns="45830" rIns="91660" bIns="45830" numCol="1" anchor="b" anchorCtr="0" compatLnSpc="1">
            <a:prstTxWarp prst="textNoShape">
              <a:avLst/>
            </a:prstTxWarp>
          </a:bodyPr>
          <a:lstStyle>
            <a:lvl1pPr algn="r">
              <a:defRPr sz="1200"/>
            </a:lvl1pPr>
          </a:lstStyle>
          <a:p>
            <a:fld id="{2C31D1C9-99ED-4BAE-B0EB-0468EAB0416D}" type="slidenum">
              <a:rPr lang="en-US"/>
              <a:pPr/>
              <a:t>‹#›</a:t>
            </a:fld>
            <a:endParaRPr lang="en-US" dirty="0"/>
          </a:p>
        </p:txBody>
      </p:sp>
    </p:spTree>
    <p:extLst>
      <p:ext uri="{BB962C8B-B14F-4D97-AF65-F5344CB8AC3E}">
        <p14:creationId xmlns:p14="http://schemas.microsoft.com/office/powerpoint/2010/main" val="29601975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Line 9"/>
          <p:cNvSpPr>
            <a:spLocks noChangeShapeType="1"/>
          </p:cNvSpPr>
          <p:nvPr userDrawn="1"/>
        </p:nvSpPr>
        <p:spPr bwMode="auto">
          <a:xfrm>
            <a:off x="990600" y="2286000"/>
            <a:ext cx="71628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5" name="Line 9"/>
          <p:cNvSpPr>
            <a:spLocks noChangeShapeType="1"/>
          </p:cNvSpPr>
          <p:nvPr userDrawn="1"/>
        </p:nvSpPr>
        <p:spPr bwMode="auto">
          <a:xfrm>
            <a:off x="990600" y="3657600"/>
            <a:ext cx="71628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2" name="Title 1"/>
          <p:cNvSpPr>
            <a:spLocks noGrp="1"/>
          </p:cNvSpPr>
          <p:nvPr>
            <p:ph type="ctrTitle" hasCustomPrompt="1"/>
          </p:nvPr>
        </p:nvSpPr>
        <p:spPr>
          <a:xfrm>
            <a:off x="1028699" y="2548219"/>
            <a:ext cx="7086600" cy="841375"/>
          </a:xfrm>
          <a:prstGeom prst="rect">
            <a:avLst/>
          </a:prstGeom>
        </p:spPr>
        <p:txBody>
          <a:bodyPr/>
          <a:lstStyle>
            <a:lvl1pPr algn="ctr">
              <a:defRPr b="1" baseline="0">
                <a:solidFill>
                  <a:srgbClr val="004A80"/>
                </a:solidFill>
                <a:latin typeface="Gill Sans"/>
                <a:cs typeface="Gill Sans"/>
              </a:defRPr>
            </a:lvl1pPr>
          </a:lstStyle>
          <a:p>
            <a:r>
              <a:rPr lang="en-US" dirty="0" smtClean="0"/>
              <a:t>Module Title</a:t>
            </a:r>
            <a:br>
              <a:rPr lang="en-US" dirty="0" smtClean="0"/>
            </a:b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8887" y="1144588"/>
            <a:ext cx="4086225" cy="990600"/>
          </a:xfrm>
          <a:prstGeom prst="rect">
            <a:avLst/>
          </a:prstGeom>
        </p:spPr>
      </p:pic>
      <p:sp>
        <p:nvSpPr>
          <p:cNvPr id="7" name="Rectangle 6"/>
          <p:cNvSpPr/>
          <p:nvPr userDrawn="1"/>
        </p:nvSpPr>
        <p:spPr>
          <a:xfrm>
            <a:off x="1028699" y="3930196"/>
            <a:ext cx="7086600" cy="1569660"/>
          </a:xfrm>
          <a:prstGeom prst="rect">
            <a:avLst/>
          </a:prstGeom>
        </p:spPr>
        <p:txBody>
          <a:bodyPr wrap="square">
            <a:spAutoFit/>
          </a:bodyPr>
          <a:lstStyle/>
          <a:p>
            <a:pPr algn="ctr"/>
            <a:r>
              <a:rPr lang="en-US" sz="3200" b="1" dirty="0" smtClean="0"/>
              <a:t>Other Things</a:t>
            </a:r>
            <a:r>
              <a:rPr lang="en-US" sz="3200" b="1" baseline="0" dirty="0" smtClean="0"/>
              <a:t> Matter by William Bosshardt and Andrea Caceres-Santamaria</a:t>
            </a:r>
            <a:endParaRPr lang="en-US" sz="3200" b="1"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BA1793-7E79-45E4-9D23-AD39533D5127}"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877146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BA1793-7E79-45E4-9D23-AD39533D5127}"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961738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BA1793-7E79-45E4-9D23-AD39533D5127}"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935003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BA1793-7E79-45E4-9D23-AD39533D5127}"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914151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A1793-7E79-45E4-9D23-AD39533D5127}"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395602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BA1793-7E79-45E4-9D23-AD39533D5127}"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3615435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BA1793-7E79-45E4-9D23-AD39533D5127}"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492485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BA1793-7E79-45E4-9D23-AD39533D5127}"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610972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BA1793-7E79-45E4-9D23-AD39533D5127}"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25481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pics">
    <p:spTree>
      <p:nvGrpSpPr>
        <p:cNvPr id="1" name=""/>
        <p:cNvGrpSpPr/>
        <p:nvPr/>
      </p:nvGrpSpPr>
      <p:grpSpPr>
        <a:xfrm>
          <a:off x="0" y="0"/>
          <a:ext cx="0" cy="0"/>
          <a:chOff x="0" y="0"/>
          <a:chExt cx="0" cy="0"/>
        </a:xfrm>
      </p:grpSpPr>
      <p:sp>
        <p:nvSpPr>
          <p:cNvPr id="5"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3" name="Content Placeholder 2"/>
          <p:cNvSpPr>
            <a:spLocks noGrp="1"/>
          </p:cNvSpPr>
          <p:nvPr>
            <p:ph idx="1"/>
          </p:nvPr>
        </p:nvSpPr>
        <p:spPr>
          <a:xfrm>
            <a:off x="1028700" y="1752600"/>
            <a:ext cx="7086600" cy="3657600"/>
          </a:xfrm>
          <a:prstGeom prst="rect">
            <a:avLst/>
          </a:prstGeom>
        </p:spPr>
        <p:txBody>
          <a:bodyPr lIns="91440" rIns="91440"/>
          <a:lstStyle>
            <a:lvl1pPr>
              <a:buFont typeface="Arial"/>
              <a:buChar char="•"/>
              <a:defRPr sz="1800">
                <a:solidFill>
                  <a:srgbClr val="6EA92C"/>
                </a:solidFill>
                <a:latin typeface="Gill Sans"/>
                <a:cs typeface="Gill Sans"/>
              </a:defRPr>
            </a:lvl1pPr>
            <a:lvl2pPr marL="0" indent="-365760" algn="l">
              <a:buClr>
                <a:srgbClr val="004A80"/>
              </a:buClr>
              <a:buFont typeface="BankGothic Md BT"/>
              <a:buChar char="»"/>
              <a:defRPr sz="1800">
                <a:solidFill>
                  <a:srgbClr val="004A80"/>
                </a:solidFill>
                <a:latin typeface="Gill Sans"/>
                <a:cs typeface="Gill Sans"/>
              </a:defRPr>
            </a:lvl2pPr>
            <a:lvl3pPr>
              <a:defRPr>
                <a:solidFill>
                  <a:srgbClr val="6EA92C"/>
                </a:solidFill>
                <a:latin typeface="Gill Sans"/>
                <a:cs typeface="Gill Sans"/>
              </a:defRPr>
            </a:lvl3pPr>
            <a:lvl4pPr>
              <a:defRPr>
                <a:solidFill>
                  <a:srgbClr val="6EA92C"/>
                </a:solidFill>
                <a:latin typeface="Gill Sans"/>
                <a:cs typeface="Gill Sans"/>
              </a:defRPr>
            </a:lvl4pPr>
            <a:lvl5pPr>
              <a:defRPr>
                <a:solidFill>
                  <a:srgbClr val="6EA92C"/>
                </a:solidFill>
                <a:latin typeface="Gill Sans"/>
                <a:cs typeface="Gill Sans"/>
              </a:defRPr>
            </a:lvl5pPr>
          </a:lstStyle>
          <a:p>
            <a:pPr lvl="0"/>
            <a:r>
              <a:rPr lang="en-US" dirty="0" smtClean="0"/>
              <a:t>Click to edit Master text styles</a:t>
            </a:r>
          </a:p>
          <a:p>
            <a:pPr lvl="1"/>
            <a:r>
              <a:rPr lang="en-US" dirty="0" smtClean="0"/>
              <a:t>Second level</a:t>
            </a:r>
          </a:p>
        </p:txBody>
      </p:sp>
      <p:sp>
        <p:nvSpPr>
          <p:cNvPr id="15" name="Title 14"/>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smtClean="0"/>
              <a:t>Click to edit Master title style</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
        <p:nvSpPr>
          <p:cNvPr id="10" name="Footer Placeholder 4"/>
          <p:cNvSpPr>
            <a:spLocks noGrp="1"/>
          </p:cNvSpPr>
          <p:nvPr>
            <p:ph type="ftr" sz="quarter" idx="16"/>
          </p:nvPr>
        </p:nvSpPr>
        <p:spPr>
          <a:xfrm>
            <a:off x="755945" y="6324600"/>
            <a:ext cx="7896131" cy="457200"/>
          </a:xfrm>
        </p:spPr>
        <p:txBody>
          <a:bodyPr/>
          <a:lstStyle>
            <a:lvl1pPr>
              <a:defRPr/>
            </a:lvl1pPr>
          </a:lstStyle>
          <a:p>
            <a:pPr>
              <a:defRPr/>
            </a:pPr>
            <a:r>
              <a:rPr lang="en-US" b="1" dirty="0" smtClean="0"/>
              <a:t>Lesson Title</a:t>
            </a:r>
          </a:p>
          <a:p>
            <a:pPr>
              <a:defRPr/>
            </a:pPr>
            <a:r>
              <a:rPr lang="en-US" b="1" dirty="0" smtClean="0">
                <a:solidFill>
                  <a:srgbClr val="1578BC"/>
                </a:solidFill>
              </a:rPr>
              <a:t>www.EconEdLink.org </a:t>
            </a:r>
            <a:endParaRPr lang="en-US" b="1" dirty="0">
              <a:solidFill>
                <a:srgbClr val="1578BC"/>
              </a:solidFill>
            </a:endParaRPr>
          </a:p>
        </p:txBody>
      </p:sp>
      <p:sp>
        <p:nvSpPr>
          <p:cNvPr id="11" name="Slide Number Placeholder 8"/>
          <p:cNvSpPr>
            <a:spLocks noGrp="1"/>
          </p:cNvSpPr>
          <p:nvPr>
            <p:ph type="sldNum" sz="quarter" idx="17"/>
          </p:nvPr>
        </p:nvSpPr>
        <p:spPr>
          <a:xfrm>
            <a:off x="6553200" y="6477000"/>
            <a:ext cx="1905000" cy="457200"/>
          </a:xfrm>
        </p:spPr>
        <p:txBody>
          <a:bodyPr/>
          <a:lstStyle>
            <a:lvl1pPr>
              <a:defRPr/>
            </a:lvl1pPr>
          </a:lstStyle>
          <a:p>
            <a:fld id="{736A2A04-44CB-4FD5-A22C-EC7DA5CF840D}"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en-US" smtClean="0"/>
              <a:t>CEE Board Meeting - Confidential </a:t>
            </a:r>
            <a:endParaRPr lang="en-US" dirty="0"/>
          </a:p>
        </p:txBody>
      </p:sp>
      <p:sp>
        <p:nvSpPr>
          <p:cNvPr id="4" name="Slide Number Placeholder 3"/>
          <p:cNvSpPr>
            <a:spLocks noGrp="1"/>
          </p:cNvSpPr>
          <p:nvPr>
            <p:ph type="sldNum" sz="quarter" idx="11"/>
          </p:nvPr>
        </p:nvSpPr>
        <p:spPr/>
        <p:txBody>
          <a:bodyPr/>
          <a:lstStyle/>
          <a:p>
            <a:fld id="{60921177-3047-4604-B14F-505EA243D6B1}" type="slidenum">
              <a:rPr lang="en-US" smtClean="0"/>
              <a:pPr/>
              <a:t>‹#›</a:t>
            </a:fld>
            <a:endParaRPr lang="en-US" dirty="0"/>
          </a:p>
        </p:txBody>
      </p:sp>
      <p:sp>
        <p:nvSpPr>
          <p:cNvPr id="5" name="Date Placeholder 4"/>
          <p:cNvSpPr>
            <a:spLocks noGrp="1"/>
          </p:cNvSpPr>
          <p:nvPr>
            <p:ph type="dt" sz="half" idx="12"/>
          </p:nvPr>
        </p:nvSpPr>
        <p:spPr/>
        <p:txBody>
          <a:bodyPr/>
          <a:lstStyle/>
          <a:p>
            <a:r>
              <a:rPr lang="en-US" smtClean="0"/>
              <a:t>10.30.2015 </a:t>
            </a:r>
            <a:endParaRPr lang="en-US" dirty="0"/>
          </a:p>
        </p:txBody>
      </p:sp>
    </p:spTree>
    <p:extLst>
      <p:ext uri="{BB962C8B-B14F-4D97-AF65-F5344CB8AC3E}">
        <p14:creationId xmlns:p14="http://schemas.microsoft.com/office/powerpoint/2010/main" val="24665492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onopoly Cards w/o Subhead">
    <p:spTree>
      <p:nvGrpSpPr>
        <p:cNvPr id="1" name=""/>
        <p:cNvGrpSpPr/>
        <p:nvPr/>
      </p:nvGrpSpPr>
      <p:grpSpPr>
        <a:xfrm>
          <a:off x="0" y="0"/>
          <a:ext cx="0" cy="0"/>
          <a:chOff x="0" y="0"/>
          <a:chExt cx="0" cy="0"/>
        </a:xfrm>
      </p:grpSpPr>
      <p:sp>
        <p:nvSpPr>
          <p:cNvPr id="10"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3" name="Text Placeholder 2"/>
          <p:cNvSpPr>
            <a:spLocks noGrp="1"/>
          </p:cNvSpPr>
          <p:nvPr>
            <p:ph type="body" idx="1"/>
          </p:nvPr>
        </p:nvSpPr>
        <p:spPr>
          <a:xfrm>
            <a:off x="457200" y="1535113"/>
            <a:ext cx="4038600" cy="598487"/>
          </a:xfrm>
          <a:prstGeom prst="rect">
            <a:avLst/>
          </a:prstGeom>
          <a:solidFill>
            <a:srgbClr val="215BAE"/>
          </a:solidFill>
        </p:spPr>
        <p:txBody>
          <a:bodyPr anchor="ctr"/>
          <a:lstStyle>
            <a:lvl1pPr marL="0" indent="0" algn="ctr">
              <a:buNone/>
              <a:defRPr sz="2000" b="1">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33600"/>
            <a:ext cx="4040188" cy="3951288"/>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8200" y="2133600"/>
            <a:ext cx="4041775" cy="3951288"/>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2"/>
          <p:cNvSpPr>
            <a:spLocks noGrp="1"/>
          </p:cNvSpPr>
          <p:nvPr>
            <p:ph type="body" idx="13"/>
          </p:nvPr>
        </p:nvSpPr>
        <p:spPr>
          <a:xfrm>
            <a:off x="4648200" y="1524000"/>
            <a:ext cx="4038600" cy="598487"/>
          </a:xfrm>
          <a:prstGeom prst="rect">
            <a:avLst/>
          </a:prstGeom>
          <a:solidFill>
            <a:srgbClr val="215BAE"/>
          </a:solidFill>
        </p:spPr>
        <p:txBody>
          <a:bodyPr anchor="ctr"/>
          <a:lstStyle>
            <a:lvl1pPr marL="0" indent="0" algn="ctr">
              <a:buNone/>
              <a:defRPr sz="2000" b="1">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2" name="Title 21"/>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smtClean="0"/>
              <a:t>Click to edit Master title style</a:t>
            </a:r>
            <a:endParaRPr lang="en-US" dirty="0"/>
          </a:p>
        </p:txBody>
      </p:sp>
      <p:sp>
        <p:nvSpPr>
          <p:cNvPr id="15" name="Slide Number Placeholder 8"/>
          <p:cNvSpPr>
            <a:spLocks noGrp="1"/>
          </p:cNvSpPr>
          <p:nvPr>
            <p:ph type="sldNum" sz="quarter" idx="16"/>
          </p:nvPr>
        </p:nvSpPr>
        <p:spPr/>
        <p:txBody>
          <a:bodyPr/>
          <a:lstStyle>
            <a:lvl1pPr>
              <a:defRPr/>
            </a:lvl1pPr>
          </a:lstStyle>
          <a:p>
            <a:fld id="{736A2A04-44CB-4FD5-A22C-EC7DA5CF840D}" type="slidenum">
              <a:rPr lang="en-US"/>
              <a:pPr/>
              <a:t>‹#›</a:t>
            </a:fld>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
        <p:nvSpPr>
          <p:cNvPr id="16" name="Footer Placeholder 4"/>
          <p:cNvSpPr>
            <a:spLocks noGrp="1"/>
          </p:cNvSpPr>
          <p:nvPr>
            <p:ph type="ftr" sz="quarter" idx="17"/>
          </p:nvPr>
        </p:nvSpPr>
        <p:spPr>
          <a:xfrm>
            <a:off x="755945" y="6324600"/>
            <a:ext cx="7896131" cy="457200"/>
          </a:xfrm>
        </p:spPr>
        <p:txBody>
          <a:bodyPr/>
          <a:lstStyle>
            <a:lvl1pPr>
              <a:defRPr/>
            </a:lvl1pPr>
          </a:lstStyle>
          <a:p>
            <a:pPr>
              <a:defRPr/>
            </a:pPr>
            <a:r>
              <a:rPr lang="en-US" b="1" dirty="0" smtClean="0"/>
              <a:t>EconEdLink Teacher Webinar: Children’s Literature &amp; Economics</a:t>
            </a:r>
          </a:p>
          <a:p>
            <a:pPr>
              <a:defRPr/>
            </a:pPr>
            <a:r>
              <a:rPr lang="en-US" b="1" dirty="0" smtClean="0">
                <a:solidFill>
                  <a:srgbClr val="1578BC"/>
                </a:solidFill>
              </a:rPr>
              <a:t>www.EconEdLink.org </a:t>
            </a:r>
            <a:endParaRPr lang="en-US" b="1" dirty="0">
              <a:solidFill>
                <a:srgbClr val="1578BC"/>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onopoly Cards w/ Subhead">
    <p:spTree>
      <p:nvGrpSpPr>
        <p:cNvPr id="1" name=""/>
        <p:cNvGrpSpPr/>
        <p:nvPr/>
      </p:nvGrpSpPr>
      <p:grpSpPr>
        <a:xfrm>
          <a:off x="0" y="0"/>
          <a:ext cx="0" cy="0"/>
          <a:chOff x="0" y="0"/>
          <a:chExt cx="0" cy="0"/>
        </a:xfrm>
      </p:grpSpPr>
      <p:sp>
        <p:nvSpPr>
          <p:cNvPr id="8" name="Rectangle 7"/>
          <p:cNvSpPr/>
          <p:nvPr userDrawn="1"/>
        </p:nvSpPr>
        <p:spPr bwMode="auto">
          <a:xfrm>
            <a:off x="457200" y="2438400"/>
            <a:ext cx="4038600" cy="36576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cs typeface="ＭＳ Ｐゴシック" charset="-128"/>
            </a:endParaRPr>
          </a:p>
        </p:txBody>
      </p:sp>
      <p:sp>
        <p:nvSpPr>
          <p:cNvPr id="9" name="Rectangle 8"/>
          <p:cNvSpPr/>
          <p:nvPr userDrawn="1"/>
        </p:nvSpPr>
        <p:spPr bwMode="auto">
          <a:xfrm>
            <a:off x="457200" y="1828800"/>
            <a:ext cx="4038600" cy="609600"/>
          </a:xfrm>
          <a:prstGeom prst="rect">
            <a:avLst/>
          </a:prstGeom>
          <a:solidFill>
            <a:srgbClr val="6EA92C"/>
          </a:solidFill>
          <a:ln w="9525" cap="flat" cmpd="sng" algn="ctr">
            <a:solidFill>
              <a:schemeClr val="tx1"/>
            </a:solidFill>
            <a:prstDash val="solid"/>
            <a:round/>
            <a:headEnd type="none" w="med" len="med"/>
            <a:tailEnd type="none" w="med" len="med"/>
          </a:ln>
          <a:effectLst/>
        </p:spPr>
        <p:txBody>
          <a:bodyPr/>
          <a:lstStyle/>
          <a:p>
            <a:pPr>
              <a:defRPr/>
            </a:pPr>
            <a:endParaRPr lang="en-US" dirty="0">
              <a:cs typeface="ＭＳ Ｐゴシック" charset="-128"/>
            </a:endParaRPr>
          </a:p>
        </p:txBody>
      </p:sp>
      <p:sp>
        <p:nvSpPr>
          <p:cNvPr id="11"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12" name="Rectangle 11"/>
          <p:cNvSpPr/>
          <p:nvPr userDrawn="1"/>
        </p:nvSpPr>
        <p:spPr bwMode="auto">
          <a:xfrm>
            <a:off x="4648200" y="1828800"/>
            <a:ext cx="4038600" cy="609600"/>
          </a:xfrm>
          <a:prstGeom prst="rect">
            <a:avLst/>
          </a:prstGeom>
          <a:solidFill>
            <a:srgbClr val="6EA92C"/>
          </a:solidFill>
          <a:ln w="9525" cap="flat" cmpd="sng" algn="ctr">
            <a:solidFill>
              <a:schemeClr val="tx1"/>
            </a:solidFill>
            <a:prstDash val="solid"/>
            <a:round/>
            <a:headEnd type="none" w="med" len="med"/>
            <a:tailEnd type="none" w="med" len="med"/>
          </a:ln>
          <a:effectLst/>
        </p:spPr>
        <p:txBody>
          <a:bodyPr/>
          <a:lstStyle/>
          <a:p>
            <a:pPr>
              <a:defRPr/>
            </a:pPr>
            <a:endParaRPr lang="en-US" dirty="0">
              <a:cs typeface="ＭＳ Ｐゴシック" charset="-128"/>
            </a:endParaRPr>
          </a:p>
        </p:txBody>
      </p:sp>
      <p:sp>
        <p:nvSpPr>
          <p:cNvPr id="13" name="Rectangle 12"/>
          <p:cNvSpPr/>
          <p:nvPr userDrawn="1"/>
        </p:nvSpPr>
        <p:spPr bwMode="auto">
          <a:xfrm>
            <a:off x="4648200" y="2438400"/>
            <a:ext cx="4038600" cy="36576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cs typeface="ＭＳ Ｐゴシック" charset="-128"/>
            </a:endParaRPr>
          </a:p>
        </p:txBody>
      </p:sp>
      <p:sp>
        <p:nvSpPr>
          <p:cNvPr id="3" name="Text Placeholder 2"/>
          <p:cNvSpPr>
            <a:spLocks noGrp="1"/>
          </p:cNvSpPr>
          <p:nvPr>
            <p:ph type="body" idx="1"/>
          </p:nvPr>
        </p:nvSpPr>
        <p:spPr>
          <a:xfrm>
            <a:off x="457200" y="1839913"/>
            <a:ext cx="4038600" cy="598487"/>
          </a:xfrm>
          <a:prstGeom prst="rect">
            <a:avLst/>
          </a:prstGeom>
        </p:spPr>
        <p:txBody>
          <a:bodyPr anchor="ctr"/>
          <a:lstStyle>
            <a:lvl1pPr marL="0" indent="0">
              <a:buNone/>
              <a:defRPr sz="2000" b="0">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400"/>
            <a:ext cx="4040188" cy="3657600"/>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8200" y="2438400"/>
            <a:ext cx="4041775" cy="3657600"/>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2"/>
          <p:cNvSpPr>
            <a:spLocks noGrp="1"/>
          </p:cNvSpPr>
          <p:nvPr>
            <p:ph type="body" idx="13"/>
          </p:nvPr>
        </p:nvSpPr>
        <p:spPr>
          <a:xfrm>
            <a:off x="4648200" y="1828800"/>
            <a:ext cx="4038600" cy="598487"/>
          </a:xfrm>
          <a:prstGeom prst="rect">
            <a:avLst/>
          </a:prstGeom>
        </p:spPr>
        <p:txBody>
          <a:bodyPr anchor="ctr"/>
          <a:lstStyle>
            <a:lvl1pPr marL="0" indent="0">
              <a:buNone/>
              <a:defRPr sz="2000" b="0">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1" name="Title 20"/>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smtClean="0"/>
              <a:t>Click to edit Master title style</a:t>
            </a:r>
            <a:endParaRPr lang="en-US" dirty="0"/>
          </a:p>
        </p:txBody>
      </p:sp>
      <p:sp>
        <p:nvSpPr>
          <p:cNvPr id="23" name="Text Placeholder 2"/>
          <p:cNvSpPr>
            <a:spLocks noGrp="1"/>
          </p:cNvSpPr>
          <p:nvPr>
            <p:ph type="body" idx="14"/>
          </p:nvPr>
        </p:nvSpPr>
        <p:spPr>
          <a:xfrm>
            <a:off x="457200" y="1295400"/>
            <a:ext cx="8229600" cy="457200"/>
          </a:xfrm>
          <a:prstGeom prst="rect">
            <a:avLst/>
          </a:prstGeom>
        </p:spPr>
        <p:txBody>
          <a:bodyPr anchor="t"/>
          <a:lstStyle>
            <a:lvl1pPr marL="0" indent="0">
              <a:buNone/>
              <a:defRPr sz="2400" b="0">
                <a:solidFill>
                  <a:schemeClr val="tx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6" name="Slide Number Placeholder 8"/>
          <p:cNvSpPr>
            <a:spLocks noGrp="1"/>
          </p:cNvSpPr>
          <p:nvPr>
            <p:ph type="sldNum" sz="quarter" idx="17"/>
          </p:nvPr>
        </p:nvSpPr>
        <p:spPr/>
        <p:txBody>
          <a:bodyPr/>
          <a:lstStyle>
            <a:lvl1pPr>
              <a:defRPr/>
            </a:lvl1pPr>
          </a:lstStyle>
          <a:p>
            <a:fld id="{CFEBA4D8-2E47-4345-BA21-5CD61A5A0BBD}" type="slidenum">
              <a:rPr lang="en-US"/>
              <a:pPr/>
              <a:t>‹#›</a:t>
            </a:fld>
            <a:endParaRPr lang="en-US" dirty="0"/>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
        <p:nvSpPr>
          <p:cNvPr id="19" name="Footer Placeholder 4"/>
          <p:cNvSpPr>
            <a:spLocks noGrp="1"/>
          </p:cNvSpPr>
          <p:nvPr>
            <p:ph type="ftr" sz="quarter" idx="18"/>
          </p:nvPr>
        </p:nvSpPr>
        <p:spPr>
          <a:xfrm>
            <a:off x="755945" y="6324600"/>
            <a:ext cx="7896131" cy="457200"/>
          </a:xfrm>
        </p:spPr>
        <p:txBody>
          <a:bodyPr/>
          <a:lstStyle>
            <a:lvl1pPr>
              <a:defRPr/>
            </a:lvl1pPr>
          </a:lstStyle>
          <a:p>
            <a:pPr>
              <a:defRPr/>
            </a:pPr>
            <a:r>
              <a:rPr lang="en-US" b="1" dirty="0" smtClean="0"/>
              <a:t>EconEdLink Teacher Webinar: Children’s Literature &amp; Economics</a:t>
            </a:r>
          </a:p>
          <a:p>
            <a:pPr>
              <a:defRPr/>
            </a:pPr>
            <a:r>
              <a:rPr lang="en-US" b="1" dirty="0" smtClean="0">
                <a:solidFill>
                  <a:srgbClr val="1578BC"/>
                </a:solidFill>
              </a:rPr>
              <a:t>www.EconEdLink.org </a:t>
            </a:r>
            <a:endParaRPr lang="en-US" b="1" dirty="0">
              <a:solidFill>
                <a:srgbClr val="1578BC"/>
              </a:solidFill>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Blank">
    <p:spTree>
      <p:nvGrpSpPr>
        <p:cNvPr id="1" name=""/>
        <p:cNvGrpSpPr/>
        <p:nvPr/>
      </p:nvGrpSpPr>
      <p:grpSpPr>
        <a:xfrm>
          <a:off x="0" y="0"/>
          <a:ext cx="0" cy="0"/>
          <a:chOff x="0" y="0"/>
          <a:chExt cx="0" cy="0"/>
        </a:xfrm>
      </p:grpSpPr>
      <p:sp>
        <p:nvSpPr>
          <p:cNvPr id="6"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3" name="Content Placeholder 2"/>
          <p:cNvSpPr>
            <a:spLocks noGrp="1"/>
          </p:cNvSpPr>
          <p:nvPr>
            <p:ph idx="1"/>
          </p:nvPr>
        </p:nvSpPr>
        <p:spPr>
          <a:xfrm>
            <a:off x="857250" y="2133600"/>
            <a:ext cx="7429500" cy="3733800"/>
          </a:xfrm>
          <a:prstGeom prst="rect">
            <a:avLst/>
          </a:prstGeom>
        </p:spPr>
        <p:txBody>
          <a:bodyPr lIns="91440" rIns="91440"/>
          <a:lstStyle>
            <a:lvl1pPr>
              <a:buFont typeface="Arial"/>
              <a:buNone/>
              <a:defRPr sz="2400">
                <a:solidFill>
                  <a:srgbClr val="6EA92C"/>
                </a:solidFill>
                <a:latin typeface="Gill Sans"/>
                <a:cs typeface="Gill Sans"/>
              </a:defRPr>
            </a:lvl1pPr>
            <a:lvl2pPr marL="182880" indent="-374904" algn="l">
              <a:buClr>
                <a:srgbClr val="004A80"/>
              </a:buClr>
              <a:buFont typeface="BankGothic Md BT"/>
              <a:buChar char="»"/>
              <a:defRPr sz="2400">
                <a:solidFill>
                  <a:srgbClr val="004A80"/>
                </a:solidFill>
                <a:latin typeface="Gill Sans"/>
                <a:cs typeface="Gill Sans"/>
              </a:defRPr>
            </a:lvl2pPr>
            <a:lvl3pPr>
              <a:defRPr>
                <a:solidFill>
                  <a:srgbClr val="6EA92C"/>
                </a:solidFill>
                <a:latin typeface="Gill Sans"/>
                <a:cs typeface="Gill Sans"/>
              </a:defRPr>
            </a:lvl3pPr>
            <a:lvl4pPr>
              <a:defRPr>
                <a:solidFill>
                  <a:srgbClr val="6EA92C"/>
                </a:solidFill>
                <a:latin typeface="Gill Sans"/>
                <a:cs typeface="Gill Sans"/>
              </a:defRPr>
            </a:lvl4pPr>
            <a:lvl5pPr>
              <a:defRPr>
                <a:solidFill>
                  <a:srgbClr val="6EA92C"/>
                </a:solidFill>
                <a:latin typeface="Gill Sans"/>
                <a:cs typeface="Gill Sans"/>
              </a:defRPr>
            </a:lvl5pPr>
          </a:lstStyle>
          <a:p>
            <a:pPr lvl="0"/>
            <a:endParaRPr lang="en-US" dirty="0" smtClean="0"/>
          </a:p>
        </p:txBody>
      </p:sp>
      <p:sp>
        <p:nvSpPr>
          <p:cNvPr id="15" name="Title 14"/>
          <p:cNvSpPr>
            <a:spLocks noGrp="1"/>
          </p:cNvSpPr>
          <p:nvPr>
            <p:ph type="title"/>
          </p:nvPr>
        </p:nvSpPr>
        <p:spPr>
          <a:xfrm>
            <a:off x="457200" y="609600"/>
            <a:ext cx="8229600" cy="609600"/>
          </a:xfrm>
          <a:prstGeom prst="rect">
            <a:avLst/>
          </a:prstGeom>
        </p:spPr>
        <p:txBody>
          <a:bodyPr vert="horz" anchor="t"/>
          <a:lstStyle>
            <a:lvl1pPr>
              <a:defRPr sz="3200"/>
            </a:lvl1pPr>
          </a:lstStyle>
          <a:p>
            <a:r>
              <a:rPr lang="en-US" dirty="0" smtClean="0"/>
              <a:t>Click to edit Master title style</a:t>
            </a:r>
            <a:endParaRPr lang="en-US" dirty="0"/>
          </a:p>
        </p:txBody>
      </p:sp>
      <p:sp>
        <p:nvSpPr>
          <p:cNvPr id="9" name="Text Placeholder 2"/>
          <p:cNvSpPr>
            <a:spLocks noGrp="1"/>
          </p:cNvSpPr>
          <p:nvPr>
            <p:ph type="body" idx="14"/>
          </p:nvPr>
        </p:nvSpPr>
        <p:spPr>
          <a:xfrm>
            <a:off x="457200" y="1295400"/>
            <a:ext cx="8229600" cy="457200"/>
          </a:xfrm>
          <a:prstGeom prst="rect">
            <a:avLst/>
          </a:prstGeom>
        </p:spPr>
        <p:txBody>
          <a:bodyPr anchor="t"/>
          <a:lstStyle>
            <a:lvl1pPr marL="0" indent="0">
              <a:buNone/>
              <a:defRPr sz="2400" b="0">
                <a:solidFill>
                  <a:schemeClr val="tx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0" name="Slide Number Placeholder 5"/>
          <p:cNvSpPr>
            <a:spLocks noGrp="1"/>
          </p:cNvSpPr>
          <p:nvPr>
            <p:ph type="sldNum" sz="quarter" idx="17"/>
          </p:nvPr>
        </p:nvSpPr>
        <p:spPr>
          <a:xfrm>
            <a:off x="7848600" y="6248400"/>
            <a:ext cx="609600" cy="457200"/>
          </a:xfrm>
        </p:spPr>
        <p:txBody>
          <a:bodyPr/>
          <a:lstStyle>
            <a:lvl1pPr>
              <a:defRPr/>
            </a:lvl1pPr>
          </a:lstStyle>
          <a:p>
            <a:fld id="{0AAD9021-A74D-4FF0-868C-40F10C5CABE8}" type="slidenum">
              <a:rPr lang="en-US"/>
              <a:pPr/>
              <a:t>‹#›</a:t>
            </a:fld>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
        <p:nvSpPr>
          <p:cNvPr id="12" name="Footer Placeholder 4"/>
          <p:cNvSpPr>
            <a:spLocks noGrp="1"/>
          </p:cNvSpPr>
          <p:nvPr>
            <p:ph type="ftr" sz="quarter" idx="18"/>
          </p:nvPr>
        </p:nvSpPr>
        <p:spPr>
          <a:xfrm>
            <a:off x="755945" y="6324600"/>
            <a:ext cx="7896131" cy="457200"/>
          </a:xfrm>
        </p:spPr>
        <p:txBody>
          <a:bodyPr/>
          <a:lstStyle>
            <a:lvl1pPr>
              <a:defRPr/>
            </a:lvl1pPr>
          </a:lstStyle>
          <a:p>
            <a:pPr>
              <a:defRPr/>
            </a:pPr>
            <a:r>
              <a:rPr lang="en-US" b="1" dirty="0" smtClean="0"/>
              <a:t>Money and Elections</a:t>
            </a:r>
          </a:p>
          <a:p>
            <a:pPr>
              <a:defRPr/>
            </a:pPr>
            <a:r>
              <a:rPr lang="en-US" b="1" dirty="0" smtClean="0">
                <a:solidFill>
                  <a:srgbClr val="1578BC"/>
                </a:solidFill>
              </a:rPr>
              <a:t>www.EconEdLink.org </a:t>
            </a:r>
            <a:endParaRPr lang="en-US" b="1" dirty="0">
              <a:solidFill>
                <a:srgbClr val="1578BC"/>
              </a:solidFil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Bullets">
    <p:spTree>
      <p:nvGrpSpPr>
        <p:cNvPr id="1" name=""/>
        <p:cNvGrpSpPr/>
        <p:nvPr/>
      </p:nvGrpSpPr>
      <p:grpSpPr>
        <a:xfrm>
          <a:off x="0" y="0"/>
          <a:ext cx="0" cy="0"/>
          <a:chOff x="0" y="0"/>
          <a:chExt cx="0" cy="0"/>
        </a:xfrm>
      </p:grpSpPr>
      <p:sp>
        <p:nvSpPr>
          <p:cNvPr id="6"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15" name="Title 14"/>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smtClean="0"/>
              <a:t>Click to edit Master title style</a:t>
            </a:r>
            <a:endParaRPr lang="en-US" dirty="0"/>
          </a:p>
        </p:txBody>
      </p:sp>
      <p:sp>
        <p:nvSpPr>
          <p:cNvPr id="9" name="Text Placeholder 2"/>
          <p:cNvSpPr>
            <a:spLocks noGrp="1"/>
          </p:cNvSpPr>
          <p:nvPr>
            <p:ph type="body" idx="14"/>
          </p:nvPr>
        </p:nvSpPr>
        <p:spPr>
          <a:xfrm>
            <a:off x="457200" y="1295400"/>
            <a:ext cx="8229600" cy="457200"/>
          </a:xfrm>
          <a:prstGeom prst="rect">
            <a:avLst/>
          </a:prstGeom>
        </p:spPr>
        <p:txBody>
          <a:bodyPr anchor="t"/>
          <a:lstStyle>
            <a:lvl1pPr marL="0" indent="0">
              <a:buNone/>
              <a:defRPr sz="2400" b="0">
                <a:solidFill>
                  <a:schemeClr val="tx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Content Placeholder 2"/>
          <p:cNvSpPr>
            <a:spLocks noGrp="1"/>
          </p:cNvSpPr>
          <p:nvPr>
            <p:ph idx="1"/>
          </p:nvPr>
        </p:nvSpPr>
        <p:spPr>
          <a:xfrm>
            <a:off x="609600" y="1905001"/>
            <a:ext cx="7924800" cy="4343400"/>
          </a:xfrm>
          <a:prstGeom prst="rect">
            <a:avLst/>
          </a:prstGeom>
        </p:spPr>
        <p:txBody>
          <a:bodyPr/>
          <a:lstStyle>
            <a:lvl1pPr>
              <a:defRPr sz="1800">
                <a:latin typeface="Gill Sans"/>
                <a:cs typeface="Gill Sans"/>
              </a:defRPr>
            </a:lvl1pPr>
            <a:lvl2pPr>
              <a:defRPr sz="1800">
                <a:latin typeface="Gill Sans"/>
                <a:cs typeface="Gill Sans"/>
              </a:defRPr>
            </a:lvl2pPr>
            <a:lvl3pPr>
              <a:defRPr sz="1800">
                <a:latin typeface="Gill Sans"/>
                <a:cs typeface="Gill Sans"/>
              </a:defRPr>
            </a:lvl3pPr>
            <a:lvl4pPr>
              <a:defRPr sz="1800">
                <a:latin typeface="Gill Sans"/>
                <a:cs typeface="Gill Sans"/>
              </a:defRPr>
            </a:lvl4pPr>
            <a:lvl5pPr>
              <a:defRPr sz="1800">
                <a:latin typeface="Gill Sans"/>
                <a:cs typeface="Gill San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4"/>
          <p:cNvSpPr>
            <a:spLocks noGrp="1"/>
          </p:cNvSpPr>
          <p:nvPr>
            <p:ph type="ftr" sz="quarter" idx="16"/>
          </p:nvPr>
        </p:nvSpPr>
        <p:spPr>
          <a:xfrm>
            <a:off x="609600" y="6400800"/>
            <a:ext cx="7896131" cy="457200"/>
          </a:xfrm>
        </p:spPr>
        <p:txBody>
          <a:bodyPr/>
          <a:lstStyle>
            <a:lvl1pPr>
              <a:defRPr/>
            </a:lvl1pPr>
          </a:lstStyle>
          <a:p>
            <a:pPr>
              <a:defRPr/>
            </a:pPr>
            <a:r>
              <a:rPr lang="en-US" b="1" dirty="0" smtClean="0"/>
              <a:t>Lesson Title</a:t>
            </a:r>
          </a:p>
          <a:p>
            <a:pPr>
              <a:defRPr/>
            </a:pPr>
            <a:r>
              <a:rPr lang="en-US" b="1" dirty="0" smtClean="0">
                <a:solidFill>
                  <a:srgbClr val="1578BC"/>
                </a:solidFill>
              </a:rPr>
              <a:t>www.EconEdLink.org </a:t>
            </a:r>
            <a:endParaRPr lang="en-US" b="1" dirty="0">
              <a:solidFill>
                <a:srgbClr val="1578BC"/>
              </a:solidFill>
            </a:endParaRPr>
          </a:p>
        </p:txBody>
      </p:sp>
      <p:sp>
        <p:nvSpPr>
          <p:cNvPr id="10" name="Slide Number Placeholder 5"/>
          <p:cNvSpPr>
            <a:spLocks noGrp="1"/>
          </p:cNvSpPr>
          <p:nvPr>
            <p:ph type="sldNum" sz="quarter" idx="17"/>
          </p:nvPr>
        </p:nvSpPr>
        <p:spPr>
          <a:xfrm>
            <a:off x="7162800" y="6553200"/>
            <a:ext cx="1295400" cy="457200"/>
          </a:xfrm>
        </p:spPr>
        <p:txBody>
          <a:bodyPr/>
          <a:lstStyle>
            <a:lvl1pPr>
              <a:defRPr/>
            </a:lvl1pPr>
          </a:lstStyle>
          <a:p>
            <a:fld id="{9EBAAD4B-9DCB-4A12-AD43-92C60FC43709}" type="slidenum">
              <a:rPr lang="en-US"/>
              <a:pPr/>
              <a:t>‹#›</a:t>
            </a:fld>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BA1793-7E79-45E4-9D23-AD39533D5127}"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298230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BA1793-7E79-45E4-9D23-AD39533D5127}"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0408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3124200" y="6477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200">
                <a:latin typeface="Gill Sans" charset="0"/>
                <a:cs typeface="ＭＳ Ｐゴシック" charset="-128"/>
              </a:defRPr>
            </a:lvl1pPr>
          </a:lstStyle>
          <a:p>
            <a:pPr>
              <a:defRPr/>
            </a:pPr>
            <a:r>
              <a:rPr lang="en-US" smtClean="0"/>
              <a:t>CEE Board Meeting - Confidential </a:t>
            </a:r>
            <a:endParaRPr lang="en-US" dirty="0"/>
          </a:p>
        </p:txBody>
      </p:sp>
      <p:sp>
        <p:nvSpPr>
          <p:cNvPr id="1030" name="Rectangle 6"/>
          <p:cNvSpPr>
            <a:spLocks noGrp="1" noChangeArrowheads="1"/>
          </p:cNvSpPr>
          <p:nvPr>
            <p:ph type="sldNum" sz="quarter" idx="4"/>
          </p:nvPr>
        </p:nvSpPr>
        <p:spPr bwMode="auto">
          <a:xfrm>
            <a:off x="6553200" y="6477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Gill Sans" charset="0"/>
              </a:defRPr>
            </a:lvl1pPr>
          </a:lstStyle>
          <a:p>
            <a:fld id="{60921177-3047-4604-B14F-505EA243D6B1}" type="slidenum">
              <a:rPr lang="en-US" smtClean="0"/>
              <a:pPr/>
              <a:t>‹#›</a:t>
            </a:fld>
            <a:endParaRPr lang="en-US" dirty="0"/>
          </a:p>
        </p:txBody>
      </p:sp>
      <p:sp>
        <p:nvSpPr>
          <p:cNvPr id="5" name="Date Placeholder 3"/>
          <p:cNvSpPr>
            <a:spLocks noGrp="1"/>
          </p:cNvSpPr>
          <p:nvPr>
            <p:ph type="dt" sz="half" idx="2"/>
          </p:nvPr>
        </p:nvSpPr>
        <p:spPr>
          <a:xfrm>
            <a:off x="685800" y="6477000"/>
            <a:ext cx="1905000" cy="457200"/>
          </a:xfrm>
          <a:prstGeom prst="rect">
            <a:avLst/>
          </a:prstGeom>
        </p:spPr>
        <p:txBody>
          <a:bodyPr/>
          <a:lstStyle>
            <a:lvl1pPr>
              <a:defRPr sz="1200"/>
            </a:lvl1pPr>
          </a:lstStyle>
          <a:p>
            <a:r>
              <a:rPr lang="en-US" dirty="0" smtClean="0"/>
              <a:t>10.30.2015 </a:t>
            </a:r>
            <a:endParaRPr lang="en-US"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94" r:id="rId3"/>
    <p:sldLayoutId id="2147483678" r:id="rId4"/>
    <p:sldLayoutId id="2147483679" r:id="rId5"/>
    <p:sldLayoutId id="2147483680" r:id="rId6"/>
    <p:sldLayoutId id="2147483681" r:id="rId7"/>
  </p:sldLayoutIdLst>
  <p:timing>
    <p:tnLst>
      <p:par>
        <p:cTn id="1" dur="indefinite" restart="never" nodeType="tmRoot"/>
      </p:par>
    </p:tnLst>
  </p:timing>
  <p:hf hdr="0"/>
  <p:txStyles>
    <p:titleStyle>
      <a:lvl1pPr algn="l" rtl="0" eaLnBrk="0" fontAlgn="base" hangingPunct="0">
        <a:spcBef>
          <a:spcPct val="0"/>
        </a:spcBef>
        <a:spcAft>
          <a:spcPct val="0"/>
        </a:spcAft>
        <a:defRPr sz="4400">
          <a:solidFill>
            <a:srgbClr val="004A80"/>
          </a:solidFill>
          <a:latin typeface="Gill Sans"/>
          <a:ea typeface="ＭＳ Ｐゴシック" charset="-128"/>
          <a:cs typeface="Gill Sans"/>
        </a:defRPr>
      </a:lvl1pPr>
      <a:lvl2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2pPr>
      <a:lvl3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3pPr>
      <a:lvl4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4pPr>
      <a:lvl5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BA1793-7E79-45E4-9D23-AD39533D5127}" type="datetimeFigureOut">
              <a:rPr lang="en-US" smtClean="0"/>
              <a:t>10/24/2016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F9695-8517-4318-9952-3DDF4D4F8C2B}" type="slidenum">
              <a:rPr lang="en-US" smtClean="0"/>
              <a:t>‹#›</a:t>
            </a:fld>
            <a:endParaRPr lang="en-US"/>
          </a:p>
        </p:txBody>
      </p:sp>
    </p:spTree>
    <p:extLst>
      <p:ext uri="{BB962C8B-B14F-4D97-AF65-F5344CB8AC3E}">
        <p14:creationId xmlns:p14="http://schemas.microsoft.com/office/powerpoint/2010/main" val="1028064701"/>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Behavioral Economics</a:t>
            </a:r>
            <a:endParaRPr lang="en-US" dirty="0"/>
          </a:p>
        </p:txBody>
      </p:sp>
    </p:spTree>
    <p:extLst>
      <p:ext uri="{BB962C8B-B14F-4D97-AF65-F5344CB8AC3E}">
        <p14:creationId xmlns:p14="http://schemas.microsoft.com/office/powerpoint/2010/main" val="2398897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Slide 5.1</a:t>
            </a:r>
            <a:endParaRPr lang="en-US" dirty="0"/>
          </a:p>
        </p:txBody>
      </p:sp>
      <p:sp>
        <p:nvSpPr>
          <p:cNvPr id="4" name="Footer Placeholder 3"/>
          <p:cNvSpPr>
            <a:spLocks noGrp="1"/>
          </p:cNvSpPr>
          <p:nvPr>
            <p:ph type="ftr" sz="quarter" idx="16"/>
          </p:nvPr>
        </p:nvSpPr>
        <p:spPr/>
        <p:txBody>
          <a:bodyPr/>
          <a:lstStyle/>
          <a:p>
            <a:pPr>
              <a:defRPr/>
            </a:pPr>
            <a:r>
              <a:rPr lang="en-US" b="1" dirty="0" smtClean="0"/>
              <a:t>Other Things Matter</a:t>
            </a:r>
            <a:endParaRPr lang="en-US" b="1" dirty="0" smtClean="0"/>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2</a:t>
            </a:fld>
            <a:endParaRPr lang="en-US" dirty="0"/>
          </a:p>
        </p:txBody>
      </p:sp>
      <p:sp>
        <p:nvSpPr>
          <p:cNvPr id="6" name="Content Placeholder 5"/>
          <p:cNvSpPr>
            <a:spLocks noGrp="1"/>
          </p:cNvSpPr>
          <p:nvPr>
            <p:ph idx="1"/>
          </p:nvPr>
        </p:nvSpPr>
        <p:spPr/>
        <p:txBody>
          <a:bodyPr/>
          <a:lstStyle/>
          <a:p>
            <a:pPr marL="0" indent="0">
              <a:buNone/>
            </a:pPr>
            <a:r>
              <a:rPr lang="en-US" dirty="0">
                <a:solidFill>
                  <a:schemeClr val="tx1"/>
                </a:solidFill>
              </a:rPr>
              <a:t>Instructions for the Proposers:</a:t>
            </a:r>
          </a:p>
          <a:p>
            <a:pPr marL="342900" lvl="1" indent="-342900">
              <a:buFont typeface="Arial"/>
              <a:buChar char="•"/>
            </a:pPr>
            <a:r>
              <a:rPr lang="en-US" dirty="0">
                <a:solidFill>
                  <a:schemeClr val="tx1"/>
                </a:solidFill>
              </a:rPr>
              <a:t>You have been assigned a number. Be sure to keep this number. Write your assigned number on the top right hand corner of your Proposer’s Offer Sheet. This number will be used to make sure that you get your offer sheet back. </a:t>
            </a:r>
          </a:p>
          <a:p>
            <a:pPr marL="342900" lvl="1" indent="-342900">
              <a:buFont typeface="Arial"/>
              <a:buChar char="•"/>
            </a:pPr>
            <a:r>
              <a:rPr lang="en-US" dirty="0">
                <a:solidFill>
                  <a:schemeClr val="tx1"/>
                </a:solidFill>
              </a:rPr>
              <a:t>You have been given 10 units of a reward. It is your job to allocate the reward between yourself and another student, the responder.</a:t>
            </a:r>
          </a:p>
          <a:p>
            <a:pPr marL="342900" lvl="1" indent="-342900">
              <a:buFont typeface="Arial"/>
              <a:buChar char="•"/>
            </a:pPr>
            <a:r>
              <a:rPr lang="en-US" dirty="0">
                <a:solidFill>
                  <a:schemeClr val="tx1"/>
                </a:solidFill>
              </a:rPr>
              <a:t>You are free to offer any amount between 0 and 10 to the responder.  You will keep the rest. The amount offered must be in whole numbers.</a:t>
            </a:r>
          </a:p>
          <a:p>
            <a:endParaRPr lang="en-US" dirty="0"/>
          </a:p>
        </p:txBody>
      </p:sp>
    </p:spTree>
    <p:extLst>
      <p:ext uri="{BB962C8B-B14F-4D97-AF65-F5344CB8AC3E}">
        <p14:creationId xmlns:p14="http://schemas.microsoft.com/office/powerpoint/2010/main" val="366622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solidFill>
                  <a:schemeClr val="tx1"/>
                </a:solidFill>
              </a:rPr>
              <a:t>Instructions for the Proposers:</a:t>
            </a:r>
          </a:p>
          <a:p>
            <a:pPr marL="342900" lvl="1" indent="-342900">
              <a:buClrTx/>
              <a:buFont typeface="Arial"/>
              <a:buChar char="•"/>
            </a:pPr>
            <a:r>
              <a:rPr lang="en-US" dirty="0">
                <a:solidFill>
                  <a:schemeClr val="tx1"/>
                </a:solidFill>
              </a:rPr>
              <a:t>Record your allocation under the “Proposer’s Offer” column for round 1 on your worksheet.</a:t>
            </a:r>
          </a:p>
          <a:p>
            <a:pPr marL="342900" lvl="1" indent="-342900">
              <a:buClrTx/>
              <a:buFont typeface="Arial"/>
              <a:buChar char="•"/>
            </a:pPr>
            <a:r>
              <a:rPr lang="en-US" dirty="0">
                <a:solidFill>
                  <a:schemeClr val="tx1"/>
                </a:solidFill>
              </a:rPr>
              <a:t>Once you have written down your offer, raise your hand so that your proposal can be handed to a responder. </a:t>
            </a:r>
          </a:p>
          <a:p>
            <a:pPr marL="342900" lvl="1" indent="-342900">
              <a:buClrTx/>
              <a:buFont typeface="Arial"/>
              <a:buChar char="•"/>
            </a:pPr>
            <a:r>
              <a:rPr lang="en-US" dirty="0">
                <a:solidFill>
                  <a:schemeClr val="tx1"/>
                </a:solidFill>
              </a:rPr>
              <a:t>Once all of the responders have recorded their decision, you will get your paper back to see whether your responder accepted or rejected your offer.</a:t>
            </a:r>
          </a:p>
          <a:p>
            <a:pPr marL="342900" lvl="1" indent="-342900">
              <a:buClrTx/>
              <a:buFont typeface="Arial"/>
              <a:buChar char="•"/>
            </a:pPr>
            <a:r>
              <a:rPr lang="en-US" dirty="0">
                <a:solidFill>
                  <a:schemeClr val="tx1"/>
                </a:solidFill>
              </a:rPr>
              <a:t>In the third column of your offer sheet (Total number of Rewards) fill in the total rewards for the proposer and the responder based on the responder’s action.</a:t>
            </a:r>
          </a:p>
          <a:p>
            <a:endParaRPr lang="en-US" dirty="0"/>
          </a:p>
        </p:txBody>
      </p:sp>
      <p:sp>
        <p:nvSpPr>
          <p:cNvPr id="3" name="Title 2"/>
          <p:cNvSpPr>
            <a:spLocks noGrp="1"/>
          </p:cNvSpPr>
          <p:nvPr>
            <p:ph type="title"/>
          </p:nvPr>
        </p:nvSpPr>
        <p:spPr/>
        <p:txBody>
          <a:bodyPr/>
          <a:lstStyle/>
          <a:p>
            <a:r>
              <a:rPr lang="en-US" dirty="0" smtClean="0"/>
              <a:t>Slide 5.2</a:t>
            </a:r>
            <a:endParaRPr lang="en-US" dirty="0"/>
          </a:p>
        </p:txBody>
      </p:sp>
      <p:sp>
        <p:nvSpPr>
          <p:cNvPr id="4" name="Footer Placeholder 3"/>
          <p:cNvSpPr>
            <a:spLocks noGrp="1"/>
          </p:cNvSpPr>
          <p:nvPr>
            <p:ph type="ftr" sz="quarter" idx="16"/>
          </p:nvPr>
        </p:nvSpPr>
        <p:spPr/>
        <p:txBody>
          <a:bodyPr/>
          <a:lstStyle/>
          <a:p>
            <a:pPr>
              <a:defRPr/>
            </a:pPr>
            <a:r>
              <a:rPr lang="en-US" b="1" dirty="0" smtClean="0"/>
              <a:t>Other Things Matter</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3</a:t>
            </a:fld>
            <a:endParaRPr lang="en-US" dirty="0"/>
          </a:p>
        </p:txBody>
      </p:sp>
    </p:spTree>
    <p:extLst>
      <p:ext uri="{BB962C8B-B14F-4D97-AF65-F5344CB8AC3E}">
        <p14:creationId xmlns:p14="http://schemas.microsoft.com/office/powerpoint/2010/main" val="164478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3826" y="1371600"/>
            <a:ext cx="7848600" cy="3657600"/>
          </a:xfrm>
        </p:spPr>
        <p:txBody>
          <a:bodyPr/>
          <a:lstStyle/>
          <a:p>
            <a:pPr marL="0" indent="0">
              <a:lnSpc>
                <a:spcPct val="96000"/>
              </a:lnSpc>
              <a:buNone/>
              <a:defRPr sz="1900"/>
            </a:pPr>
            <a:r>
              <a:rPr lang="en-US" dirty="0">
                <a:solidFill>
                  <a:schemeClr val="tx1"/>
                </a:solidFill>
              </a:rPr>
              <a:t>Instructions for the Responders:</a:t>
            </a:r>
          </a:p>
          <a:p>
            <a:pPr marL="742950" lvl="1" indent="-285750">
              <a:lnSpc>
                <a:spcPct val="96000"/>
              </a:lnSpc>
              <a:spcBef>
                <a:spcPts val="500"/>
              </a:spcBef>
              <a:buFont typeface="Arial" panose="020B0604020202020204" pitchFamily="34" charset="0"/>
              <a:buChar char="•"/>
              <a:defRPr sz="1600"/>
            </a:pPr>
            <a:r>
              <a:rPr lang="en-US" dirty="0">
                <a:solidFill>
                  <a:schemeClr val="tx1"/>
                </a:solidFill>
              </a:rPr>
              <a:t>A proposer has been given 10 units of a reward and asked to propose an allocation of that reward between the two of you.</a:t>
            </a:r>
          </a:p>
          <a:p>
            <a:pPr marL="742950" lvl="1" indent="-285750">
              <a:lnSpc>
                <a:spcPct val="96000"/>
              </a:lnSpc>
              <a:spcBef>
                <a:spcPts val="500"/>
              </a:spcBef>
              <a:buFont typeface="Arial" panose="020B0604020202020204" pitchFamily="34" charset="0"/>
              <a:buChar char="•"/>
              <a:defRPr sz="1600"/>
            </a:pPr>
            <a:r>
              <a:rPr lang="en-US" dirty="0">
                <a:solidFill>
                  <a:schemeClr val="tx1"/>
                </a:solidFill>
              </a:rPr>
              <a:t>Your role is to either accept or reject the offer that you receive from your proposer. </a:t>
            </a:r>
          </a:p>
          <a:p>
            <a:pPr marL="742950" lvl="1" indent="-285750">
              <a:lnSpc>
                <a:spcPct val="96000"/>
              </a:lnSpc>
              <a:spcBef>
                <a:spcPts val="500"/>
              </a:spcBef>
              <a:buFont typeface="Arial" panose="020B0604020202020204" pitchFamily="34" charset="0"/>
              <a:buChar char="•"/>
              <a:defRPr sz="1600"/>
            </a:pPr>
            <a:r>
              <a:rPr lang="en-US" dirty="0">
                <a:solidFill>
                  <a:schemeClr val="tx1"/>
                </a:solidFill>
              </a:rPr>
              <a:t>You will be offered an amount between 0 and 10.</a:t>
            </a:r>
          </a:p>
          <a:p>
            <a:pPr lvl="2">
              <a:lnSpc>
                <a:spcPct val="96000"/>
              </a:lnSpc>
              <a:spcBef>
                <a:spcPts val="500"/>
              </a:spcBef>
              <a:buFont typeface="Arial" panose="020B0604020202020204" pitchFamily="34" charset="0"/>
              <a:buChar char="•"/>
              <a:defRPr sz="1400"/>
            </a:pPr>
            <a:r>
              <a:rPr lang="en-US" sz="1800" dirty="0">
                <a:solidFill>
                  <a:schemeClr val="tx1"/>
                </a:solidFill>
              </a:rPr>
              <a:t>If you accept the proposer’s offer, you and the proposer will get the allocation of the reward proposed. </a:t>
            </a:r>
          </a:p>
          <a:p>
            <a:pPr lvl="2">
              <a:lnSpc>
                <a:spcPct val="96000"/>
              </a:lnSpc>
              <a:spcBef>
                <a:spcPts val="500"/>
              </a:spcBef>
              <a:buFont typeface="Arial" panose="020B0604020202020204" pitchFamily="34" charset="0"/>
              <a:buChar char="•"/>
              <a:defRPr sz="1400"/>
            </a:pPr>
            <a:r>
              <a:rPr lang="en-US" sz="1800" dirty="0">
                <a:solidFill>
                  <a:schemeClr val="tx1"/>
                </a:solidFill>
              </a:rPr>
              <a:t>If you reject the offer, both of you will receive no reward.</a:t>
            </a:r>
          </a:p>
          <a:p>
            <a:pPr marL="742950" lvl="1" indent="-285750">
              <a:lnSpc>
                <a:spcPct val="96000"/>
              </a:lnSpc>
              <a:spcBef>
                <a:spcPts val="500"/>
              </a:spcBef>
              <a:buFont typeface="Arial" panose="020B0604020202020204" pitchFamily="34" charset="0"/>
              <a:buChar char="•"/>
              <a:defRPr sz="1600"/>
            </a:pPr>
            <a:r>
              <a:rPr lang="en-US" dirty="0">
                <a:solidFill>
                  <a:schemeClr val="tx1"/>
                </a:solidFill>
              </a:rPr>
              <a:t>Read the offer on the Proposer’s Offer Sheet you are given and decide whether to accept or reject the offer. Write the decision on the proposer’s offer sheet.</a:t>
            </a:r>
          </a:p>
          <a:p>
            <a:pPr marL="742950" lvl="1" indent="-285750">
              <a:lnSpc>
                <a:spcPct val="96000"/>
              </a:lnSpc>
              <a:spcBef>
                <a:spcPts val="500"/>
              </a:spcBef>
              <a:buFont typeface="Arial" panose="020B0604020202020204" pitchFamily="34" charset="0"/>
              <a:buChar char="•"/>
              <a:defRPr sz="1600"/>
            </a:pPr>
            <a:r>
              <a:rPr lang="en-US" dirty="0">
                <a:solidFill>
                  <a:schemeClr val="tx1"/>
                </a:solidFill>
              </a:rPr>
              <a:t>On your Responder’s Summary Sheet, record the number of the proposer that made you the offer, the offer that you received from the proposer, and whether you accepted or rejected the offer in round 1.</a:t>
            </a:r>
          </a:p>
          <a:p>
            <a:pPr marL="742950" lvl="1" indent="-285750">
              <a:lnSpc>
                <a:spcPct val="96000"/>
              </a:lnSpc>
              <a:spcBef>
                <a:spcPts val="500"/>
              </a:spcBef>
              <a:buFont typeface="Arial" panose="020B0604020202020204" pitchFamily="34" charset="0"/>
              <a:buChar char="•"/>
              <a:defRPr sz="1600"/>
            </a:pPr>
            <a:r>
              <a:rPr lang="en-US" dirty="0">
                <a:solidFill>
                  <a:schemeClr val="tx1"/>
                </a:solidFill>
              </a:rPr>
              <a:t>Once you have made your decision, raise your hand so that the Proposer’s Offer Sheet can be collected.</a:t>
            </a:r>
          </a:p>
          <a:p>
            <a:endParaRPr lang="en-US" dirty="0"/>
          </a:p>
        </p:txBody>
      </p:sp>
      <p:sp>
        <p:nvSpPr>
          <p:cNvPr id="3" name="Title 2"/>
          <p:cNvSpPr>
            <a:spLocks noGrp="1"/>
          </p:cNvSpPr>
          <p:nvPr>
            <p:ph type="title"/>
          </p:nvPr>
        </p:nvSpPr>
        <p:spPr/>
        <p:txBody>
          <a:bodyPr/>
          <a:lstStyle/>
          <a:p>
            <a:r>
              <a:rPr lang="en-US" dirty="0" smtClean="0"/>
              <a:t>Slide 5.3</a:t>
            </a:r>
            <a:endParaRPr lang="en-US" dirty="0"/>
          </a:p>
        </p:txBody>
      </p:sp>
      <p:sp>
        <p:nvSpPr>
          <p:cNvPr id="4" name="Footer Placeholder 3"/>
          <p:cNvSpPr>
            <a:spLocks noGrp="1"/>
          </p:cNvSpPr>
          <p:nvPr>
            <p:ph type="ftr" sz="quarter" idx="16"/>
          </p:nvPr>
        </p:nvSpPr>
        <p:spPr/>
        <p:txBody>
          <a:bodyPr/>
          <a:lstStyle/>
          <a:p>
            <a:pPr>
              <a:defRPr/>
            </a:pPr>
            <a:r>
              <a:rPr lang="en-US" b="1" dirty="0" smtClean="0"/>
              <a:t>Other Things Matter</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4</a:t>
            </a:fld>
            <a:endParaRPr lang="en-US" dirty="0"/>
          </a:p>
        </p:txBody>
      </p:sp>
    </p:spTree>
    <p:extLst>
      <p:ext uri="{BB962C8B-B14F-4D97-AF65-F5344CB8AC3E}">
        <p14:creationId xmlns:p14="http://schemas.microsoft.com/office/powerpoint/2010/main" val="1336406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00000"/>
              </a:lnSpc>
              <a:spcBef>
                <a:spcPts val="1200"/>
              </a:spcBef>
            </a:pPr>
            <a:r>
              <a:rPr lang="en-US" sz="2400" dirty="0">
                <a:solidFill>
                  <a:schemeClr val="tx1"/>
                </a:solidFill>
              </a:rPr>
              <a:t>For both the proposers and responders:</a:t>
            </a:r>
          </a:p>
          <a:p>
            <a:pPr marL="800100" lvl="1" indent="-342900">
              <a:lnSpc>
                <a:spcPct val="100000"/>
              </a:lnSpc>
              <a:spcBef>
                <a:spcPts val="1200"/>
              </a:spcBef>
              <a:buFont typeface="Arial" panose="020B0604020202020204" pitchFamily="34" charset="0"/>
              <a:buChar char="•"/>
              <a:defRPr sz="2400"/>
            </a:pPr>
            <a:r>
              <a:rPr lang="en-US" dirty="0" smtClean="0">
                <a:solidFill>
                  <a:schemeClr val="tx1"/>
                </a:solidFill>
              </a:rPr>
              <a:t>If the responder rejects the proposer’s offer, </a:t>
            </a:r>
            <a:r>
              <a:rPr lang="en-US" b="1" i="1" dirty="0" smtClean="0">
                <a:solidFill>
                  <a:schemeClr val="tx1"/>
                </a:solidFill>
              </a:rPr>
              <a:t>neither the proposer nor the responder will receive any reward. </a:t>
            </a:r>
            <a:endParaRPr lang="en-US" b="1" i="1" dirty="0">
              <a:solidFill>
                <a:schemeClr val="tx1"/>
              </a:solidFill>
            </a:endParaRPr>
          </a:p>
          <a:p>
            <a:endParaRPr lang="en-US" dirty="0"/>
          </a:p>
        </p:txBody>
      </p:sp>
      <p:sp>
        <p:nvSpPr>
          <p:cNvPr id="3" name="Title 2"/>
          <p:cNvSpPr>
            <a:spLocks noGrp="1"/>
          </p:cNvSpPr>
          <p:nvPr>
            <p:ph type="title"/>
          </p:nvPr>
        </p:nvSpPr>
        <p:spPr/>
        <p:txBody>
          <a:bodyPr/>
          <a:lstStyle/>
          <a:p>
            <a:r>
              <a:rPr lang="en-US" dirty="0" smtClean="0"/>
              <a:t>Slide 5.4</a:t>
            </a:r>
            <a:endParaRPr lang="en-US" dirty="0"/>
          </a:p>
        </p:txBody>
      </p:sp>
      <p:sp>
        <p:nvSpPr>
          <p:cNvPr id="4" name="Footer Placeholder 3"/>
          <p:cNvSpPr>
            <a:spLocks noGrp="1"/>
          </p:cNvSpPr>
          <p:nvPr>
            <p:ph type="ftr" sz="quarter" idx="16"/>
          </p:nvPr>
        </p:nvSpPr>
        <p:spPr/>
        <p:txBody>
          <a:bodyPr/>
          <a:lstStyle/>
          <a:p>
            <a:pPr>
              <a:defRPr/>
            </a:pPr>
            <a:r>
              <a:rPr lang="en-US" b="1" dirty="0" smtClean="0"/>
              <a:t>Other Things Matter</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5</a:t>
            </a:fld>
            <a:endParaRPr lang="en-US" dirty="0"/>
          </a:p>
        </p:txBody>
      </p:sp>
    </p:spTree>
    <p:extLst>
      <p:ext uri="{BB962C8B-B14F-4D97-AF65-F5344CB8AC3E}">
        <p14:creationId xmlns:p14="http://schemas.microsoft.com/office/powerpoint/2010/main" val="418796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solidFill>
                  <a:schemeClr val="tx1"/>
                </a:solidFill>
              </a:rPr>
              <a:t>What did we just do?</a:t>
            </a:r>
          </a:p>
          <a:p>
            <a:pPr marL="0" indent="0">
              <a:buNone/>
            </a:pPr>
            <a:endParaRPr lang="en-US" dirty="0"/>
          </a:p>
          <a:p>
            <a:pPr>
              <a:lnSpc>
                <a:spcPct val="81000"/>
              </a:lnSpc>
            </a:pPr>
            <a:r>
              <a:rPr lang="en-US" dirty="0">
                <a:solidFill>
                  <a:schemeClr val="tx1"/>
                </a:solidFill>
              </a:rPr>
              <a:t>This experiment is called the Ultimatum Game and has been conducted by many researchers and some commonly produced results are</a:t>
            </a:r>
            <a:r>
              <a:rPr lang="en-US" dirty="0" smtClean="0">
                <a:solidFill>
                  <a:schemeClr val="tx1"/>
                </a:solidFill>
              </a:rPr>
              <a:t>:</a:t>
            </a:r>
            <a:br>
              <a:rPr lang="en-US" dirty="0" smtClean="0">
                <a:solidFill>
                  <a:schemeClr val="tx1"/>
                </a:solidFill>
              </a:rPr>
            </a:br>
            <a:endParaRPr lang="en-US" dirty="0" smtClean="0">
              <a:solidFill>
                <a:schemeClr val="tx1"/>
              </a:solidFill>
            </a:endParaRPr>
          </a:p>
          <a:p>
            <a:pPr lvl="2">
              <a:lnSpc>
                <a:spcPct val="81000"/>
              </a:lnSpc>
            </a:pPr>
            <a:r>
              <a:rPr lang="en-US" sz="1800" dirty="0" smtClean="0">
                <a:solidFill>
                  <a:schemeClr val="tx1"/>
                </a:solidFill>
              </a:rPr>
              <a:t>The mean split is 60% of the total reward for the proposer and 40% for the responder.</a:t>
            </a:r>
          </a:p>
          <a:p>
            <a:pPr lvl="2">
              <a:lnSpc>
                <a:spcPct val="81000"/>
              </a:lnSpc>
            </a:pPr>
            <a:r>
              <a:rPr lang="en-US" sz="1800" dirty="0" smtClean="0">
                <a:solidFill>
                  <a:schemeClr val="tx1"/>
                </a:solidFill>
              </a:rPr>
              <a:t>A 50/50 split is the most common offer.</a:t>
            </a:r>
          </a:p>
          <a:p>
            <a:pPr lvl="2">
              <a:lnSpc>
                <a:spcPct val="81000"/>
              </a:lnSpc>
            </a:pPr>
            <a:r>
              <a:rPr lang="en-US" sz="1800" dirty="0" smtClean="0">
                <a:solidFill>
                  <a:schemeClr val="tx1"/>
                </a:solidFill>
              </a:rPr>
              <a:t>About 20% of low offers (any offer below 50%) are rejected.</a:t>
            </a:r>
            <a:br>
              <a:rPr lang="en-US" sz="1800" dirty="0" smtClean="0">
                <a:solidFill>
                  <a:schemeClr val="tx1"/>
                </a:solidFill>
              </a:rPr>
            </a:br>
            <a:endParaRPr lang="en-US" dirty="0">
              <a:solidFill>
                <a:schemeClr val="tx1"/>
              </a:solidFill>
            </a:endParaRPr>
          </a:p>
          <a:p>
            <a:pPr>
              <a:lnSpc>
                <a:spcPct val="81000"/>
              </a:lnSpc>
            </a:pPr>
            <a:r>
              <a:rPr lang="en-US" dirty="0" smtClean="0">
                <a:solidFill>
                  <a:schemeClr val="tx1"/>
                </a:solidFill>
              </a:rPr>
              <a:t>How </a:t>
            </a:r>
            <a:r>
              <a:rPr lang="en-US" dirty="0">
                <a:solidFill>
                  <a:schemeClr val="tx1"/>
                </a:solidFill>
              </a:rPr>
              <a:t>would an Econ behave as a responder in the ultimatum game versus how a Human behaves in choosing whether to accept or reject an offer?</a:t>
            </a:r>
          </a:p>
          <a:p>
            <a:pPr marL="0" indent="0">
              <a:buNone/>
            </a:pPr>
            <a:endParaRPr lang="en-US" dirty="0"/>
          </a:p>
        </p:txBody>
      </p:sp>
      <p:sp>
        <p:nvSpPr>
          <p:cNvPr id="3" name="Title 2"/>
          <p:cNvSpPr>
            <a:spLocks noGrp="1"/>
          </p:cNvSpPr>
          <p:nvPr>
            <p:ph type="title"/>
          </p:nvPr>
        </p:nvSpPr>
        <p:spPr/>
        <p:txBody>
          <a:bodyPr/>
          <a:lstStyle/>
          <a:p>
            <a:r>
              <a:rPr lang="en-US" dirty="0" smtClean="0"/>
              <a:t>Slide 5.5</a:t>
            </a:r>
            <a:endParaRPr lang="en-US" dirty="0"/>
          </a:p>
        </p:txBody>
      </p:sp>
      <p:sp>
        <p:nvSpPr>
          <p:cNvPr id="4" name="Footer Placeholder 3"/>
          <p:cNvSpPr>
            <a:spLocks noGrp="1"/>
          </p:cNvSpPr>
          <p:nvPr>
            <p:ph type="ftr" sz="quarter" idx="16"/>
          </p:nvPr>
        </p:nvSpPr>
        <p:spPr/>
        <p:txBody>
          <a:bodyPr/>
          <a:lstStyle/>
          <a:p>
            <a:pPr>
              <a:defRPr/>
            </a:pPr>
            <a:r>
              <a:rPr lang="en-US" b="1" dirty="0" smtClean="0"/>
              <a:t>Other Things Matter</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6</a:t>
            </a:fld>
            <a:endParaRPr lang="en-US" dirty="0"/>
          </a:p>
        </p:txBody>
      </p:sp>
    </p:spTree>
    <p:extLst>
      <p:ext uri="{BB962C8B-B14F-4D97-AF65-F5344CB8AC3E}">
        <p14:creationId xmlns:p14="http://schemas.microsoft.com/office/powerpoint/2010/main" val="3504331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Slide 5.6, Comparing </a:t>
            </a:r>
            <a:r>
              <a:rPr lang="en-US" dirty="0" err="1" smtClean="0"/>
              <a:t>Econs</a:t>
            </a:r>
            <a:r>
              <a:rPr lang="en-US" dirty="0" smtClean="0"/>
              <a:t> and Humans</a:t>
            </a:r>
            <a:endParaRPr lang="en-US" dirty="0"/>
          </a:p>
        </p:txBody>
      </p:sp>
      <p:sp>
        <p:nvSpPr>
          <p:cNvPr id="4" name="Footer Placeholder 3"/>
          <p:cNvSpPr>
            <a:spLocks noGrp="1"/>
          </p:cNvSpPr>
          <p:nvPr>
            <p:ph type="ftr" sz="quarter" idx="16"/>
          </p:nvPr>
        </p:nvSpPr>
        <p:spPr/>
        <p:txBody>
          <a:bodyPr/>
          <a:lstStyle/>
          <a:p>
            <a:pPr>
              <a:defRPr/>
            </a:pPr>
            <a:r>
              <a:rPr lang="en-US" b="1" dirty="0" smtClean="0"/>
              <a:t>Other Things Matter</a:t>
            </a:r>
            <a:endParaRPr lang="en-US" b="1" dirty="0" smtClean="0"/>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059933885"/>
              </p:ext>
            </p:extLst>
          </p:nvPr>
        </p:nvGraphicFramePr>
        <p:xfrm>
          <a:off x="706505" y="1439120"/>
          <a:ext cx="7943852" cy="4872228"/>
        </p:xfrm>
        <a:graphic>
          <a:graphicData uri="http://schemas.openxmlformats.org/drawingml/2006/table">
            <a:tbl>
              <a:tblPr firstRow="1" firstCol="1" bandRow="1"/>
              <a:tblGrid>
                <a:gridCol w="742416"/>
                <a:gridCol w="2969664"/>
                <a:gridCol w="4231772"/>
              </a:tblGrid>
              <a:tr h="152474">
                <a:tc>
                  <a:txBody>
                    <a:bodyPr/>
                    <a:lstStyle/>
                    <a:p>
                      <a:pPr algn="ctr">
                        <a:lnSpc>
                          <a:spcPct val="115000"/>
                        </a:lnSpc>
                        <a:defRPr sz="1800" b="0">
                          <a:solidFill>
                            <a:srgbClr val="000000"/>
                          </a:solidFill>
                        </a:defRPr>
                      </a:pPr>
                      <a:r>
                        <a:rPr sz="1600" b="1" dirty="0">
                          <a:solidFill>
                            <a:srgbClr val="FFFFFF"/>
                          </a:solidFill>
                        </a:rPr>
                        <a:t>Lesson</a:t>
                      </a:r>
                    </a:p>
                  </a:txBody>
                  <a:tcPr marL="0" marR="0" marT="0" marB="0" horzOverflow="overflow">
                    <a:solidFill>
                      <a:srgbClr val="0070C0"/>
                    </a:solidFill>
                  </a:tcPr>
                </a:tc>
                <a:tc>
                  <a:txBody>
                    <a:bodyPr/>
                    <a:lstStyle/>
                    <a:p>
                      <a:pPr algn="ctr">
                        <a:lnSpc>
                          <a:spcPct val="115000"/>
                        </a:lnSpc>
                        <a:defRPr sz="1800" b="0">
                          <a:solidFill>
                            <a:srgbClr val="000000"/>
                          </a:solidFill>
                        </a:defRPr>
                      </a:pPr>
                      <a:r>
                        <a:rPr sz="1600" b="1" dirty="0" err="1">
                          <a:solidFill>
                            <a:srgbClr val="FFFFFF"/>
                          </a:solidFill>
                        </a:rPr>
                        <a:t>Econs</a:t>
                      </a:r>
                      <a:endParaRPr sz="1600" b="1" dirty="0">
                        <a:solidFill>
                          <a:srgbClr val="FFFFFF"/>
                        </a:solidFill>
                      </a:endParaRPr>
                    </a:p>
                  </a:txBody>
                  <a:tcPr marL="0" marR="0" marT="0" marB="0" horzOverflow="overflow">
                    <a:solidFill>
                      <a:srgbClr val="0070C0"/>
                    </a:solidFill>
                  </a:tcPr>
                </a:tc>
                <a:tc>
                  <a:txBody>
                    <a:bodyPr/>
                    <a:lstStyle/>
                    <a:p>
                      <a:pPr algn="ctr">
                        <a:lnSpc>
                          <a:spcPct val="115000"/>
                        </a:lnSpc>
                        <a:defRPr sz="1800" b="0">
                          <a:solidFill>
                            <a:srgbClr val="000000"/>
                          </a:solidFill>
                        </a:defRPr>
                      </a:pPr>
                      <a:r>
                        <a:rPr sz="1600" b="1" dirty="0">
                          <a:solidFill>
                            <a:srgbClr val="FFFFFF"/>
                          </a:solidFill>
                        </a:rPr>
                        <a:t>Humans</a:t>
                      </a:r>
                    </a:p>
                  </a:txBody>
                  <a:tcPr marL="0" marR="0" marT="0" marB="0" horzOverflow="overflow">
                    <a:solidFill>
                      <a:srgbClr val="0070C0"/>
                    </a:solidFill>
                  </a:tcPr>
                </a:tc>
              </a:tr>
              <a:tr h="277340">
                <a:tc>
                  <a:txBody>
                    <a:bodyPr/>
                    <a:lstStyle/>
                    <a:p>
                      <a:pPr algn="ctr">
                        <a:lnSpc>
                          <a:spcPct val="115000"/>
                        </a:lnSpc>
                        <a:defRPr sz="1800" b="0">
                          <a:solidFill>
                            <a:srgbClr val="000000"/>
                          </a:solidFill>
                        </a:defRPr>
                      </a:pPr>
                      <a:r>
                        <a:rPr sz="1600" b="1">
                          <a:solidFill>
                            <a:srgbClr val="FFFFFF"/>
                          </a:solidFill>
                        </a:rPr>
                        <a:t>1</a:t>
                      </a:r>
                    </a:p>
                  </a:txBody>
                  <a:tcPr marL="0" marR="0" marT="0" marB="0" horzOverflow="overflow">
                    <a:solidFill>
                      <a:srgbClr val="0070C0"/>
                    </a:solidFill>
                  </a:tcPr>
                </a:tc>
                <a:tc>
                  <a:txBody>
                    <a:bodyPr/>
                    <a:lstStyle/>
                    <a:p>
                      <a:pPr algn="l">
                        <a:lnSpc>
                          <a:spcPct val="115000"/>
                        </a:lnSpc>
                        <a:defRPr sz="1800"/>
                      </a:pPr>
                      <a:r>
                        <a:rPr sz="1600" dirty="0"/>
                        <a:t>Use system 2 for all their decisions.</a:t>
                      </a:r>
                    </a:p>
                  </a:txBody>
                  <a:tcPr marL="0" marR="0" marT="0" marB="0" horzOverflow="overflow">
                    <a:solidFill>
                      <a:schemeClr val="accent1"/>
                    </a:solidFill>
                  </a:tcPr>
                </a:tc>
                <a:tc>
                  <a:txBody>
                    <a:bodyPr/>
                    <a:lstStyle/>
                    <a:p>
                      <a:pPr algn="l">
                        <a:lnSpc>
                          <a:spcPct val="115000"/>
                        </a:lnSpc>
                        <a:defRPr sz="1800"/>
                      </a:pPr>
                      <a:r>
                        <a:rPr sz="1600" dirty="0"/>
                        <a:t>Use system 1 to make many routine decisions.</a:t>
                      </a:r>
                    </a:p>
                  </a:txBody>
                  <a:tcPr marL="0" marR="0" marT="0" marB="0" horzOverflow="overflow">
                    <a:solidFill>
                      <a:schemeClr val="accent1"/>
                    </a:solidFill>
                  </a:tcPr>
                </a:tc>
              </a:tr>
              <a:tr h="304947">
                <a:tc>
                  <a:txBody>
                    <a:bodyPr/>
                    <a:lstStyle/>
                    <a:p>
                      <a:pPr algn="ctr">
                        <a:lnSpc>
                          <a:spcPct val="115000"/>
                        </a:lnSpc>
                        <a:defRPr sz="1800" b="0">
                          <a:solidFill>
                            <a:srgbClr val="000000"/>
                          </a:solidFill>
                        </a:defRPr>
                      </a:pPr>
                      <a:r>
                        <a:rPr sz="1600" b="1">
                          <a:solidFill>
                            <a:srgbClr val="FFFFFF"/>
                          </a:solidFill>
                        </a:rPr>
                        <a:t> </a:t>
                      </a:r>
                    </a:p>
                  </a:txBody>
                  <a:tcPr marL="0" marR="0" marT="0" marB="0" horzOverflow="overflow">
                    <a:solidFill>
                      <a:srgbClr val="0070C0"/>
                    </a:solidFill>
                  </a:tcPr>
                </a:tc>
                <a:tc>
                  <a:txBody>
                    <a:bodyPr/>
                    <a:lstStyle/>
                    <a:p>
                      <a:pPr algn="l">
                        <a:lnSpc>
                          <a:spcPct val="115000"/>
                        </a:lnSpc>
                        <a:defRPr sz="1800"/>
                      </a:pPr>
                      <a:r>
                        <a:rPr sz="1600" dirty="0"/>
                        <a:t>Carefully weigh costs and benefits to make decisions.</a:t>
                      </a:r>
                    </a:p>
                  </a:txBody>
                  <a:tcPr marL="0" marR="0" marT="0" marB="0" horzOverflow="overflow"/>
                </a:tc>
                <a:tc>
                  <a:txBody>
                    <a:bodyPr/>
                    <a:lstStyle/>
                    <a:p>
                      <a:pPr algn="l">
                        <a:lnSpc>
                          <a:spcPct val="115000"/>
                        </a:lnSpc>
                        <a:defRPr sz="1800"/>
                      </a:pPr>
                      <a:r>
                        <a:rPr sz="1600" dirty="0"/>
                        <a:t>Make decisions on past experience or quick judgments.</a:t>
                      </a:r>
                    </a:p>
                  </a:txBody>
                  <a:tcPr marL="0" marR="0" marT="0" marB="0" horzOverflow="overflow"/>
                </a:tc>
              </a:tr>
              <a:tr h="457421">
                <a:tc>
                  <a:txBody>
                    <a:bodyPr/>
                    <a:lstStyle/>
                    <a:p>
                      <a:pPr algn="ctr">
                        <a:lnSpc>
                          <a:spcPct val="115000"/>
                        </a:lnSpc>
                        <a:defRPr sz="1800" b="0">
                          <a:solidFill>
                            <a:srgbClr val="000000"/>
                          </a:solidFill>
                        </a:defRPr>
                      </a:pPr>
                      <a:r>
                        <a:rPr sz="1600" b="1">
                          <a:solidFill>
                            <a:srgbClr val="FFFFFF"/>
                          </a:solidFill>
                        </a:rPr>
                        <a:t>2</a:t>
                      </a:r>
                    </a:p>
                  </a:txBody>
                  <a:tcPr marL="0" marR="0" marT="0" marB="0" horzOverflow="overflow">
                    <a:solidFill>
                      <a:srgbClr val="0070C0"/>
                    </a:solidFill>
                  </a:tcPr>
                </a:tc>
                <a:tc>
                  <a:txBody>
                    <a:bodyPr/>
                    <a:lstStyle/>
                    <a:p>
                      <a:pPr algn="l">
                        <a:lnSpc>
                          <a:spcPct val="115000"/>
                        </a:lnSpc>
                        <a:defRPr sz="1800"/>
                      </a:pPr>
                      <a:r>
                        <a:rPr sz="1600" dirty="0"/>
                        <a:t>Are not subject to cognitive biases when making decisions.</a:t>
                      </a:r>
                    </a:p>
                  </a:txBody>
                  <a:tcPr marL="0" marR="0" marT="0" marB="0" horzOverflow="overflow">
                    <a:solidFill>
                      <a:schemeClr val="accent1"/>
                    </a:solidFill>
                  </a:tcPr>
                </a:tc>
                <a:tc>
                  <a:txBody>
                    <a:bodyPr/>
                    <a:lstStyle/>
                    <a:p>
                      <a:pPr algn="l">
                        <a:lnSpc>
                          <a:spcPct val="115000"/>
                        </a:lnSpc>
                        <a:defRPr sz="1800"/>
                      </a:pPr>
                      <a:r>
                        <a:rPr sz="1600" dirty="0"/>
                        <a:t>Are subject to cognitive biases when making decisions and so may use anchors and fall into relativity traps.</a:t>
                      </a:r>
                    </a:p>
                  </a:txBody>
                  <a:tcPr marL="0" marR="0" marT="0" marB="0" horzOverflow="overflow">
                    <a:solidFill>
                      <a:schemeClr val="accent1"/>
                    </a:solidFill>
                  </a:tcPr>
                </a:tc>
              </a:tr>
              <a:tr h="304947">
                <a:tc>
                  <a:txBody>
                    <a:bodyPr/>
                    <a:lstStyle/>
                    <a:p>
                      <a:pPr algn="ctr">
                        <a:lnSpc>
                          <a:spcPct val="115000"/>
                        </a:lnSpc>
                        <a:defRPr sz="1800" b="0">
                          <a:solidFill>
                            <a:srgbClr val="000000"/>
                          </a:solidFill>
                        </a:defRPr>
                      </a:pPr>
                      <a:r>
                        <a:rPr sz="1600" b="1">
                          <a:solidFill>
                            <a:srgbClr val="FFFFFF"/>
                          </a:solidFill>
                        </a:rPr>
                        <a:t>3</a:t>
                      </a:r>
                    </a:p>
                  </a:txBody>
                  <a:tcPr marL="0" marR="0" marT="0" marB="0" horzOverflow="overflow">
                    <a:solidFill>
                      <a:srgbClr val="0070C0"/>
                    </a:solidFill>
                  </a:tcPr>
                </a:tc>
                <a:tc>
                  <a:txBody>
                    <a:bodyPr/>
                    <a:lstStyle/>
                    <a:p>
                      <a:pPr algn="l">
                        <a:lnSpc>
                          <a:spcPct val="115000"/>
                        </a:lnSpc>
                        <a:defRPr sz="1800"/>
                      </a:pPr>
                      <a:r>
                        <a:rPr sz="1600"/>
                        <a:t>Make decisions by weighing costs and benefits equally.</a:t>
                      </a:r>
                    </a:p>
                  </a:txBody>
                  <a:tcPr marL="0" marR="0" marT="0" marB="0" horzOverflow="overflow"/>
                </a:tc>
                <a:tc>
                  <a:txBody>
                    <a:bodyPr/>
                    <a:lstStyle/>
                    <a:p>
                      <a:pPr algn="l">
                        <a:lnSpc>
                          <a:spcPct val="115000"/>
                        </a:lnSpc>
                        <a:defRPr sz="1800"/>
                      </a:pPr>
                      <a:r>
                        <a:rPr sz="1600" dirty="0"/>
                        <a:t>Tend to weigh losses greater than gains.</a:t>
                      </a:r>
                    </a:p>
                  </a:txBody>
                  <a:tcPr marL="0" marR="0" marT="0" marB="0" horzOverflow="overflow"/>
                </a:tc>
              </a:tr>
              <a:tr h="304947">
                <a:tc>
                  <a:txBody>
                    <a:bodyPr/>
                    <a:lstStyle/>
                    <a:p>
                      <a:pPr algn="ctr">
                        <a:lnSpc>
                          <a:spcPct val="115000"/>
                        </a:lnSpc>
                        <a:defRPr sz="1800" b="0">
                          <a:solidFill>
                            <a:srgbClr val="000000"/>
                          </a:solidFill>
                        </a:defRPr>
                      </a:pPr>
                      <a:r>
                        <a:rPr sz="1600" b="1">
                          <a:solidFill>
                            <a:srgbClr val="FFFFFF"/>
                          </a:solidFill>
                        </a:rPr>
                        <a:t> </a:t>
                      </a:r>
                    </a:p>
                  </a:txBody>
                  <a:tcPr marL="0" marR="0" marT="0" marB="0" horzOverflow="overflow">
                    <a:solidFill>
                      <a:srgbClr val="0070C0"/>
                    </a:solidFill>
                  </a:tcPr>
                </a:tc>
                <a:tc>
                  <a:txBody>
                    <a:bodyPr/>
                    <a:lstStyle/>
                    <a:p>
                      <a:pPr algn="l">
                        <a:lnSpc>
                          <a:spcPct val="115000"/>
                        </a:lnSpc>
                        <a:defRPr sz="1800"/>
                      </a:pPr>
                      <a:r>
                        <a:rPr sz="1600" dirty="0"/>
                        <a:t>Are not influenced by their current situation when making decisions.</a:t>
                      </a:r>
                    </a:p>
                  </a:txBody>
                  <a:tcPr marL="0" marR="0" marT="0" marB="0" horzOverflow="overflow">
                    <a:solidFill>
                      <a:schemeClr val="accent1"/>
                    </a:solidFill>
                  </a:tcPr>
                </a:tc>
                <a:tc>
                  <a:txBody>
                    <a:bodyPr/>
                    <a:lstStyle/>
                    <a:p>
                      <a:pPr algn="l">
                        <a:lnSpc>
                          <a:spcPct val="115000"/>
                        </a:lnSpc>
                        <a:defRPr sz="1800"/>
                      </a:pPr>
                      <a:r>
                        <a:rPr sz="1600" dirty="0"/>
                        <a:t>Tend to bias to the default or to things they already have.</a:t>
                      </a:r>
                    </a:p>
                  </a:txBody>
                  <a:tcPr marL="0" marR="0" marT="0" marB="0" horzOverflow="overflow">
                    <a:solidFill>
                      <a:schemeClr val="accent1"/>
                    </a:solidFill>
                  </a:tcPr>
                </a:tc>
              </a:tr>
              <a:tr h="457421">
                <a:tc>
                  <a:txBody>
                    <a:bodyPr/>
                    <a:lstStyle/>
                    <a:p>
                      <a:pPr algn="ctr">
                        <a:lnSpc>
                          <a:spcPct val="115000"/>
                        </a:lnSpc>
                        <a:defRPr sz="1800" b="0">
                          <a:solidFill>
                            <a:srgbClr val="000000"/>
                          </a:solidFill>
                        </a:defRPr>
                      </a:pPr>
                      <a:r>
                        <a:rPr sz="1600" b="1">
                          <a:solidFill>
                            <a:srgbClr val="FFFFFF"/>
                          </a:solidFill>
                        </a:rPr>
                        <a:t>4</a:t>
                      </a:r>
                    </a:p>
                  </a:txBody>
                  <a:tcPr marL="0" marR="0" marT="0" marB="0" horzOverflow="overflow">
                    <a:solidFill>
                      <a:srgbClr val="0070C0"/>
                    </a:solidFill>
                  </a:tcPr>
                </a:tc>
                <a:tc>
                  <a:txBody>
                    <a:bodyPr/>
                    <a:lstStyle/>
                    <a:p>
                      <a:pPr algn="l">
                        <a:lnSpc>
                          <a:spcPct val="115000"/>
                        </a:lnSpc>
                        <a:defRPr sz="1800"/>
                      </a:pPr>
                      <a:r>
                        <a:rPr sz="1600" dirty="0"/>
                        <a:t>May discount costs and benefits that occur in the future.</a:t>
                      </a:r>
                    </a:p>
                  </a:txBody>
                  <a:tcPr marL="0" marR="0" marT="0" marB="0" horzOverflow="overflow"/>
                </a:tc>
                <a:tc>
                  <a:txBody>
                    <a:bodyPr/>
                    <a:lstStyle/>
                    <a:p>
                      <a:pPr algn="l">
                        <a:lnSpc>
                          <a:spcPct val="115000"/>
                        </a:lnSpc>
                        <a:defRPr sz="1800"/>
                      </a:pPr>
                      <a:r>
                        <a:rPr sz="1600" dirty="0"/>
                        <a:t>May have self-control problems and discount the future too much or be subject to present bias, causing inconsistent decisions.</a:t>
                      </a:r>
                    </a:p>
                  </a:txBody>
                  <a:tcPr marL="0" marR="0" marT="0" marB="0" horzOverflow="overflow"/>
                </a:tc>
              </a:tr>
              <a:tr h="563077">
                <a:tc>
                  <a:txBody>
                    <a:bodyPr/>
                    <a:lstStyle/>
                    <a:p>
                      <a:pPr algn="ctr">
                        <a:lnSpc>
                          <a:spcPct val="115000"/>
                        </a:lnSpc>
                        <a:defRPr sz="1800" b="0">
                          <a:solidFill>
                            <a:srgbClr val="000000"/>
                          </a:solidFill>
                        </a:defRPr>
                      </a:pPr>
                      <a:r>
                        <a:rPr b="1" dirty="0"/>
                        <a:t>5</a:t>
                      </a:r>
                    </a:p>
                  </a:txBody>
                  <a:tcPr marL="0" marR="0" marT="0" marB="0" horzOverflow="overflow">
                    <a:solidFill>
                      <a:srgbClr val="0070C0"/>
                    </a:solidFill>
                  </a:tcPr>
                </a:tc>
                <a:tc>
                  <a:txBody>
                    <a:bodyPr/>
                    <a:lstStyle/>
                    <a:p>
                      <a:pPr algn="l">
                        <a:lnSpc>
                          <a:spcPct val="115000"/>
                        </a:lnSpc>
                        <a:defRPr sz="1800"/>
                      </a:pPr>
                      <a:r>
                        <a:rPr b="1" dirty="0"/>
                        <a:t>Only use costs and benefits to make decisions.</a:t>
                      </a:r>
                    </a:p>
                  </a:txBody>
                  <a:tcPr marL="0" marR="0" marT="0" marB="0" horzOverflow="overflow">
                    <a:solidFill>
                      <a:schemeClr val="accent1"/>
                    </a:solidFill>
                  </a:tcPr>
                </a:tc>
                <a:tc>
                  <a:txBody>
                    <a:bodyPr/>
                    <a:lstStyle/>
                    <a:p>
                      <a:pPr algn="l">
                        <a:lnSpc>
                          <a:spcPct val="115000"/>
                        </a:lnSpc>
                        <a:defRPr sz="1800"/>
                      </a:pPr>
                      <a:r>
                        <a:rPr b="1" dirty="0"/>
                        <a:t>May make decisions based on fairness or for other emotional factors such as whether work is meaningful.</a:t>
                      </a:r>
                    </a:p>
                  </a:txBody>
                  <a:tcPr marL="0" marR="0" marT="0" marB="0" horzOverflow="overflow">
                    <a:solidFill>
                      <a:schemeClr val="accent1"/>
                    </a:solidFill>
                  </a:tcPr>
                </a:tc>
              </a:tr>
            </a:tbl>
          </a:graphicData>
        </a:graphic>
      </p:graphicFrame>
    </p:spTree>
    <p:extLst>
      <p:ext uri="{BB962C8B-B14F-4D97-AF65-F5344CB8AC3E}">
        <p14:creationId xmlns:p14="http://schemas.microsoft.com/office/powerpoint/2010/main" val="1392172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Slide 5.7, The Results</a:t>
            </a:r>
            <a:endParaRPr lang="en-US" dirty="0"/>
          </a:p>
        </p:txBody>
      </p:sp>
      <p:sp>
        <p:nvSpPr>
          <p:cNvPr id="4" name="Footer Placeholder 3"/>
          <p:cNvSpPr>
            <a:spLocks noGrp="1"/>
          </p:cNvSpPr>
          <p:nvPr>
            <p:ph type="ftr" sz="quarter" idx="16"/>
          </p:nvPr>
        </p:nvSpPr>
        <p:spPr/>
        <p:txBody>
          <a:bodyPr/>
          <a:lstStyle/>
          <a:p>
            <a:pPr>
              <a:defRPr/>
            </a:pPr>
            <a:r>
              <a:rPr lang="en-US" b="1" dirty="0" smtClean="0"/>
              <a:t>Other Things Matter</a:t>
            </a:r>
            <a:endParaRPr lang="en-US" b="1" dirty="0" smtClean="0"/>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79727368"/>
              </p:ext>
            </p:extLst>
          </p:nvPr>
        </p:nvGraphicFramePr>
        <p:xfrm>
          <a:off x="628650" y="1524000"/>
          <a:ext cx="8023426" cy="3505200"/>
        </p:xfrm>
        <a:graphic>
          <a:graphicData uri="http://schemas.openxmlformats.org/drawingml/2006/table">
            <a:tbl>
              <a:tblPr firstRow="1" bandRow="1"/>
              <a:tblGrid>
                <a:gridCol w="3623482"/>
                <a:gridCol w="2369822"/>
                <a:gridCol w="2030122"/>
              </a:tblGrid>
              <a:tr h="565284">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l">
                        <a:defRPr sz="2400"/>
                      </a:pPr>
                      <a:endParaRPr sz="2000" dirty="0"/>
                    </a:p>
                  </a:txBody>
                  <a:tcPr marL="45720" marR="45720" anchor="ctr" horzOverflow="overflow">
                    <a:lnL w="12700">
                      <a:solidFill>
                        <a:srgbClr val="A5A5A5"/>
                      </a:solidFill>
                    </a:lnL>
                    <a:lnR w="12700">
                      <a:miter lim="400000"/>
                    </a:lnR>
                    <a:lnT w="12700">
                      <a:solidFill>
                        <a:srgbClr val="A5A5A5"/>
                      </a:solidFill>
                    </a:lnT>
                    <a:lnB w="12700">
                      <a:solidFill>
                        <a:srgbClr val="A5A5A5"/>
                      </a:solidFill>
                    </a:lnB>
                    <a:lnTlToBr w="12700" cmpd="sng">
                      <a:noFill/>
                      <a:prstDash val="solid"/>
                    </a:lnTlToBr>
                    <a:lnBlToTr w="12700" cmpd="sng">
                      <a:noFill/>
                      <a:prstDash val="solid"/>
                    </a:lnBlToTr>
                    <a:solidFill>
                      <a:srgbClr val="A5A5A5"/>
                    </a:solidFill>
                  </a:tcPr>
                </a:tc>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ctr">
                        <a:defRPr sz="1800" b="0">
                          <a:solidFill>
                            <a:srgbClr val="000000"/>
                          </a:solidFill>
                        </a:defRPr>
                      </a:pPr>
                      <a:r>
                        <a:rPr sz="2000" b="1">
                          <a:solidFill>
                            <a:srgbClr val="FFFFFF"/>
                          </a:solidFill>
                        </a:rPr>
                        <a:t>The Meaningful Group</a:t>
                      </a:r>
                    </a:p>
                  </a:txBody>
                  <a:tcPr marL="45720" marR="45720" anchor="ctr" horzOverflow="overflow">
                    <a:lnL w="12700">
                      <a:miter lim="400000"/>
                    </a:lnL>
                    <a:lnR w="12700">
                      <a:miter lim="400000"/>
                    </a:lnR>
                    <a:lnT w="12700">
                      <a:solidFill>
                        <a:srgbClr val="A5A5A5"/>
                      </a:solidFill>
                    </a:lnT>
                    <a:lnB w="12700">
                      <a:solidFill>
                        <a:srgbClr val="A5A5A5"/>
                      </a:solidFill>
                    </a:lnB>
                    <a:lnTlToBr w="12700" cmpd="sng">
                      <a:noFill/>
                      <a:prstDash val="solid"/>
                    </a:lnTlToBr>
                    <a:lnBlToTr w="12700" cmpd="sng">
                      <a:noFill/>
                      <a:prstDash val="solid"/>
                    </a:lnBlToTr>
                    <a:solidFill>
                      <a:srgbClr val="A5A5A5"/>
                    </a:solidFill>
                  </a:tcPr>
                </a:tc>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ctr">
                        <a:defRPr sz="1800" b="0">
                          <a:solidFill>
                            <a:srgbClr val="000000"/>
                          </a:solidFill>
                        </a:defRPr>
                      </a:pPr>
                      <a:r>
                        <a:rPr sz="2000" b="1" dirty="0">
                          <a:solidFill>
                            <a:srgbClr val="FFFFFF"/>
                          </a:solidFill>
                        </a:rPr>
                        <a:t>The </a:t>
                      </a:r>
                      <a:r>
                        <a:rPr sz="2000" b="1" dirty="0" err="1">
                          <a:solidFill>
                            <a:srgbClr val="FFFFFF"/>
                          </a:solidFill>
                        </a:rPr>
                        <a:t>Sysiphus</a:t>
                      </a:r>
                      <a:r>
                        <a:rPr sz="2000" b="1" dirty="0">
                          <a:solidFill>
                            <a:srgbClr val="FFFFFF"/>
                          </a:solidFill>
                        </a:rPr>
                        <a:t> Group</a:t>
                      </a:r>
                    </a:p>
                  </a:txBody>
                  <a:tcPr marL="45720" marR="45720" anchor="ctr" horzOverflow="overflow">
                    <a:lnL w="12700">
                      <a:miter lim="400000"/>
                    </a:lnL>
                    <a:lnR w="12700">
                      <a:solidFill>
                        <a:srgbClr val="A5A5A5"/>
                      </a:solidFill>
                    </a:lnR>
                    <a:lnT w="12700">
                      <a:solidFill>
                        <a:srgbClr val="A5A5A5"/>
                      </a:solidFill>
                    </a:lnT>
                    <a:lnB w="12700">
                      <a:solidFill>
                        <a:srgbClr val="A5A5A5"/>
                      </a:solidFill>
                    </a:lnB>
                    <a:lnTlToBr w="12700" cmpd="sng">
                      <a:noFill/>
                      <a:prstDash val="solid"/>
                    </a:lnTlToBr>
                    <a:lnBlToTr w="12700" cmpd="sng">
                      <a:noFill/>
                      <a:prstDash val="solid"/>
                    </a:lnBlToTr>
                    <a:solidFill>
                      <a:srgbClr val="A5A5A5"/>
                    </a:solidFill>
                  </a:tcPr>
                </a:tc>
              </a:tr>
              <a:tr h="391351">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l">
                        <a:defRPr sz="1800"/>
                      </a:pPr>
                      <a:r>
                        <a:rPr sz="2000"/>
                        <a:t>Average number of Bionicles built</a:t>
                      </a:r>
                    </a:p>
                  </a:txBody>
                  <a:tcPr marL="45720" marR="45720" anchor="ctr" horzOverflow="overflow">
                    <a:lnL w="12700">
                      <a:solidFill>
                        <a:srgbClr val="A5A5A5"/>
                      </a:solidFill>
                    </a:lnL>
                    <a:lnR w="12700">
                      <a:miter lim="400000"/>
                    </a:lnR>
                    <a:lnT w="12700">
                      <a:solidFill>
                        <a:srgbClr val="A5A5A5"/>
                      </a:solidFill>
                    </a:lnT>
                    <a:lnB w="12700">
                      <a:solidFill>
                        <a:srgbClr val="A5A5A5"/>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ctr">
                        <a:defRPr sz="1800"/>
                      </a:pPr>
                      <a:r>
                        <a:rPr sz="2000" dirty="0"/>
                        <a:t>10.6</a:t>
                      </a:r>
                    </a:p>
                  </a:txBody>
                  <a:tcPr marL="45720" marR="45720" anchor="ctr" horzOverflow="overflow">
                    <a:lnL w="12700">
                      <a:miter lim="400000"/>
                    </a:lnL>
                    <a:lnR w="12700">
                      <a:miter lim="400000"/>
                    </a:lnR>
                    <a:lnT w="12700">
                      <a:solidFill>
                        <a:srgbClr val="A5A5A5"/>
                      </a:solidFill>
                    </a:lnT>
                    <a:lnB w="12700">
                      <a:solidFill>
                        <a:srgbClr val="A5A5A5"/>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ctr">
                        <a:defRPr sz="1800"/>
                      </a:pPr>
                      <a:r>
                        <a:rPr sz="2000" dirty="0"/>
                        <a:t>7.2</a:t>
                      </a:r>
                    </a:p>
                  </a:txBody>
                  <a:tcPr marL="45720" marR="45720" anchor="ctr" horzOverflow="overflow">
                    <a:lnL w="12700">
                      <a:miter lim="400000"/>
                    </a:lnL>
                    <a:lnR w="12700">
                      <a:solidFill>
                        <a:srgbClr val="A5A5A5"/>
                      </a:solidFill>
                    </a:lnR>
                    <a:lnT w="12700">
                      <a:solidFill>
                        <a:srgbClr val="A5A5A5"/>
                      </a:solidFill>
                    </a:lnT>
                    <a:lnB w="12700">
                      <a:solidFill>
                        <a:srgbClr val="A5A5A5"/>
                      </a:solidFill>
                    </a:lnB>
                    <a:lnTlToBr w="12700" cmpd="sng">
                      <a:noFill/>
                      <a:prstDash val="solid"/>
                    </a:lnTlToBr>
                    <a:lnBlToTr w="12700" cmpd="sng">
                      <a:noFill/>
                      <a:prstDash val="solid"/>
                    </a:lnBlToTr>
                    <a:solidFill>
                      <a:srgbClr val="FFFFFF"/>
                    </a:solidFill>
                  </a:tcPr>
                </a:tc>
              </a:tr>
              <a:tr h="217417">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l">
                        <a:defRPr sz="1800"/>
                      </a:pPr>
                      <a:r>
                        <a:rPr sz="2000"/>
                        <a:t>Average earnings</a:t>
                      </a:r>
                    </a:p>
                  </a:txBody>
                  <a:tcPr marL="45720" marR="45720" anchor="ctr" horzOverflow="overflow">
                    <a:lnL w="12700">
                      <a:solidFill>
                        <a:srgbClr val="A5A5A5"/>
                      </a:solidFill>
                    </a:lnL>
                    <a:lnR w="12700">
                      <a:miter lim="400000"/>
                    </a:lnR>
                    <a:lnT w="12700">
                      <a:solidFill>
                        <a:srgbClr val="A5A5A5"/>
                      </a:solidFill>
                    </a:lnT>
                    <a:lnB w="12700">
                      <a:solidFill>
                        <a:srgbClr val="A5A5A5"/>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ctr">
                        <a:defRPr sz="1800"/>
                      </a:pPr>
                      <a:r>
                        <a:rPr sz="2000"/>
                        <a:t>$14.40</a:t>
                      </a:r>
                    </a:p>
                  </a:txBody>
                  <a:tcPr marL="45720" marR="45720" anchor="ctr" horzOverflow="overflow">
                    <a:lnL w="12700">
                      <a:miter lim="400000"/>
                    </a:lnL>
                    <a:lnR w="12700">
                      <a:miter lim="400000"/>
                    </a:lnR>
                    <a:lnT w="12700">
                      <a:solidFill>
                        <a:srgbClr val="A5A5A5"/>
                      </a:solidFill>
                    </a:lnT>
                    <a:lnB w="12700">
                      <a:solidFill>
                        <a:srgbClr val="A5A5A5"/>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ctr">
                        <a:defRPr sz="1800"/>
                      </a:pPr>
                      <a:r>
                        <a:rPr sz="2000" dirty="0"/>
                        <a:t>$11.52</a:t>
                      </a:r>
                    </a:p>
                  </a:txBody>
                  <a:tcPr marL="45720" marR="45720" anchor="ctr" horzOverflow="overflow">
                    <a:lnL w="12700">
                      <a:miter lim="400000"/>
                    </a:lnL>
                    <a:lnR w="12700">
                      <a:solidFill>
                        <a:srgbClr val="A5A5A5"/>
                      </a:solidFill>
                    </a:lnR>
                    <a:lnT w="12700">
                      <a:solidFill>
                        <a:srgbClr val="A5A5A5"/>
                      </a:solidFill>
                    </a:lnT>
                    <a:lnB w="12700">
                      <a:solidFill>
                        <a:srgbClr val="A5A5A5"/>
                      </a:solidFill>
                    </a:lnB>
                    <a:lnTlToBr w="12700" cmpd="sng">
                      <a:noFill/>
                      <a:prstDash val="solid"/>
                    </a:lnTlToBr>
                    <a:lnBlToTr w="12700" cmpd="sng">
                      <a:noFill/>
                      <a:prstDash val="solid"/>
                    </a:lnBlToTr>
                    <a:solidFill>
                      <a:srgbClr val="FFFFFF"/>
                    </a:solidFill>
                  </a:tcPr>
                </a:tc>
              </a:tr>
              <a:tr h="565284">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l">
                        <a:defRPr sz="1800"/>
                      </a:pPr>
                      <a:r>
                        <a:rPr sz="2000"/>
                        <a:t>Median wage at which subjects stopped working</a:t>
                      </a:r>
                    </a:p>
                  </a:txBody>
                  <a:tcPr marL="45720" marR="45720" anchor="ctr" horzOverflow="overflow">
                    <a:lnL w="12700">
                      <a:solidFill>
                        <a:srgbClr val="A5A5A5"/>
                      </a:solidFill>
                    </a:lnL>
                    <a:lnR w="12700">
                      <a:miter lim="400000"/>
                    </a:lnR>
                    <a:lnT w="12700">
                      <a:solidFill>
                        <a:srgbClr val="A5A5A5"/>
                      </a:solidFill>
                    </a:lnT>
                    <a:lnB w="12700">
                      <a:solidFill>
                        <a:srgbClr val="A5A5A5"/>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ctr">
                        <a:defRPr sz="1800"/>
                      </a:pPr>
                      <a:r>
                        <a:rPr sz="2000"/>
                        <a:t>$1.01</a:t>
                      </a:r>
                    </a:p>
                  </a:txBody>
                  <a:tcPr marL="45720" marR="45720" anchor="ctr" horzOverflow="overflow">
                    <a:lnL w="12700">
                      <a:miter lim="400000"/>
                    </a:lnL>
                    <a:lnR w="12700">
                      <a:miter lim="400000"/>
                    </a:lnR>
                    <a:lnT w="12700">
                      <a:solidFill>
                        <a:srgbClr val="A5A5A5"/>
                      </a:solidFill>
                    </a:lnT>
                    <a:lnB w="12700">
                      <a:solidFill>
                        <a:srgbClr val="A5A5A5"/>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ctr">
                        <a:defRPr sz="1800"/>
                      </a:pPr>
                      <a:r>
                        <a:rPr sz="2000" dirty="0"/>
                        <a:t>$1.40</a:t>
                      </a:r>
                    </a:p>
                  </a:txBody>
                  <a:tcPr marL="45720" marR="45720" anchor="ctr" horzOverflow="overflow">
                    <a:lnL w="12700">
                      <a:miter lim="400000"/>
                    </a:lnL>
                    <a:lnR w="12700">
                      <a:solidFill>
                        <a:srgbClr val="A5A5A5"/>
                      </a:solidFill>
                    </a:lnR>
                    <a:lnT w="12700">
                      <a:solidFill>
                        <a:srgbClr val="A5A5A5"/>
                      </a:solidFill>
                    </a:lnT>
                    <a:lnB w="12700">
                      <a:solidFill>
                        <a:srgbClr val="A5A5A5"/>
                      </a:solidFill>
                    </a:lnB>
                    <a:lnTlToBr w="12700" cmpd="sng">
                      <a:noFill/>
                      <a:prstDash val="solid"/>
                    </a:lnTlToBr>
                    <a:lnBlToTr w="12700" cmpd="sng">
                      <a:noFill/>
                      <a:prstDash val="solid"/>
                    </a:lnBlToTr>
                    <a:solidFill>
                      <a:srgbClr val="FFFFFF"/>
                    </a:solidFill>
                  </a:tcPr>
                </a:tc>
              </a:tr>
              <a:tr h="626039">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l">
                        <a:defRPr sz="1800"/>
                      </a:pPr>
                      <a:r>
                        <a:rPr sz="2000" dirty="0"/>
                        <a:t>Fraction of subjects who continued to work at a wage of &lt;$1.00</a:t>
                      </a:r>
                    </a:p>
                  </a:txBody>
                  <a:tcPr marL="45720" marR="45720" anchor="ctr" horzOverflow="overflow">
                    <a:lnL w="12700">
                      <a:solidFill>
                        <a:srgbClr val="A5A5A5"/>
                      </a:solidFill>
                    </a:lnL>
                    <a:lnR w="12700">
                      <a:miter lim="400000"/>
                    </a:lnR>
                    <a:lnT w="12700">
                      <a:solidFill>
                        <a:srgbClr val="A5A5A5"/>
                      </a:solidFill>
                    </a:lnT>
                    <a:lnB w="12700">
                      <a:solidFill>
                        <a:srgbClr val="A5A5A5"/>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ctr">
                        <a:defRPr sz="1800"/>
                      </a:pPr>
                      <a:r>
                        <a:rPr sz="2000" dirty="0"/>
                        <a:t>65%</a:t>
                      </a:r>
                    </a:p>
                  </a:txBody>
                  <a:tcPr marL="45720" marR="45720" anchor="ctr" horzOverflow="overflow">
                    <a:lnL w="12700">
                      <a:miter lim="400000"/>
                    </a:lnL>
                    <a:lnR w="12700">
                      <a:miter lim="400000"/>
                    </a:lnR>
                    <a:lnT w="12700">
                      <a:solidFill>
                        <a:srgbClr val="A5A5A5"/>
                      </a:solidFill>
                    </a:lnT>
                    <a:lnB w="12700">
                      <a:solidFill>
                        <a:srgbClr val="A5A5A5"/>
                      </a:solidFill>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Helvetica"/>
                          <a:ea typeface="Helvetica"/>
                          <a:cs typeface="Helvetica"/>
                        </a:defRPr>
                      </a:lvl1pPr>
                      <a:lvl2pPr marL="457200" algn="l" defTabSz="457200" rtl="0" eaLnBrk="1" latinLnBrk="0" hangingPunct="1">
                        <a:defRPr sz="1800" kern="1200">
                          <a:solidFill>
                            <a:schemeClr val="tx1"/>
                          </a:solidFill>
                          <a:latin typeface="Helvetica"/>
                          <a:ea typeface="Helvetica"/>
                          <a:cs typeface="Helvetica"/>
                        </a:defRPr>
                      </a:lvl2pPr>
                      <a:lvl3pPr marL="914400" algn="l" defTabSz="457200" rtl="0" eaLnBrk="1" latinLnBrk="0" hangingPunct="1">
                        <a:defRPr sz="1800" kern="1200">
                          <a:solidFill>
                            <a:schemeClr val="tx1"/>
                          </a:solidFill>
                          <a:latin typeface="Helvetica"/>
                          <a:ea typeface="Helvetica"/>
                          <a:cs typeface="Helvetica"/>
                        </a:defRPr>
                      </a:lvl3pPr>
                      <a:lvl4pPr marL="1371600" algn="l" defTabSz="457200" rtl="0" eaLnBrk="1" latinLnBrk="0" hangingPunct="1">
                        <a:defRPr sz="1800" kern="1200">
                          <a:solidFill>
                            <a:schemeClr val="tx1"/>
                          </a:solidFill>
                          <a:latin typeface="Helvetica"/>
                          <a:ea typeface="Helvetica"/>
                          <a:cs typeface="Helvetica"/>
                        </a:defRPr>
                      </a:lvl4pPr>
                      <a:lvl5pPr marL="1828800" algn="l" defTabSz="457200" rtl="0" eaLnBrk="1" latinLnBrk="0" hangingPunct="1">
                        <a:defRPr sz="1800" kern="1200">
                          <a:solidFill>
                            <a:schemeClr val="tx1"/>
                          </a:solidFill>
                          <a:latin typeface="Helvetica"/>
                          <a:ea typeface="Helvetica"/>
                          <a:cs typeface="Helvetica"/>
                        </a:defRPr>
                      </a:lvl5pPr>
                      <a:lvl6pPr marL="2286000" algn="l" defTabSz="457200" rtl="0" eaLnBrk="1" latinLnBrk="0" hangingPunct="1">
                        <a:defRPr sz="1800" kern="1200">
                          <a:solidFill>
                            <a:schemeClr val="tx1"/>
                          </a:solidFill>
                          <a:latin typeface="Helvetica"/>
                          <a:ea typeface="Helvetica"/>
                          <a:cs typeface="Helvetica"/>
                        </a:defRPr>
                      </a:lvl6pPr>
                      <a:lvl7pPr marL="2743200" algn="l" defTabSz="457200" rtl="0" eaLnBrk="1" latinLnBrk="0" hangingPunct="1">
                        <a:defRPr sz="1800" kern="1200">
                          <a:solidFill>
                            <a:schemeClr val="tx1"/>
                          </a:solidFill>
                          <a:latin typeface="Helvetica"/>
                          <a:ea typeface="Helvetica"/>
                          <a:cs typeface="Helvetica"/>
                        </a:defRPr>
                      </a:lvl7pPr>
                      <a:lvl8pPr marL="3200400" algn="l" defTabSz="457200" rtl="0" eaLnBrk="1" latinLnBrk="0" hangingPunct="1">
                        <a:defRPr sz="1800" kern="1200">
                          <a:solidFill>
                            <a:schemeClr val="tx1"/>
                          </a:solidFill>
                          <a:latin typeface="Helvetica"/>
                          <a:ea typeface="Helvetica"/>
                          <a:cs typeface="Helvetica"/>
                        </a:defRPr>
                      </a:lvl8pPr>
                      <a:lvl9pPr marL="3657600" algn="l" defTabSz="457200" rtl="0" eaLnBrk="1" latinLnBrk="0" hangingPunct="1">
                        <a:defRPr sz="1800" kern="1200">
                          <a:solidFill>
                            <a:schemeClr val="tx1"/>
                          </a:solidFill>
                          <a:latin typeface="Helvetica"/>
                          <a:ea typeface="Helvetica"/>
                          <a:cs typeface="Helvetica"/>
                        </a:defRPr>
                      </a:lvl9pPr>
                    </a:lstStyle>
                    <a:p>
                      <a:pPr algn="ctr">
                        <a:defRPr sz="1800"/>
                      </a:pPr>
                      <a:r>
                        <a:rPr sz="2000" dirty="0"/>
                        <a:t>20%</a:t>
                      </a:r>
                    </a:p>
                  </a:txBody>
                  <a:tcPr marL="45720" marR="45720" anchor="ctr" horzOverflow="overflow">
                    <a:lnL w="12700">
                      <a:miter lim="400000"/>
                    </a:lnL>
                    <a:lnR w="12700">
                      <a:solidFill>
                        <a:srgbClr val="A5A5A5"/>
                      </a:solidFill>
                    </a:lnR>
                    <a:lnT w="12700">
                      <a:solidFill>
                        <a:srgbClr val="A5A5A5"/>
                      </a:solidFill>
                    </a:lnT>
                    <a:lnB w="12700">
                      <a:solidFill>
                        <a:srgbClr val="A5A5A5"/>
                      </a:solidFill>
                    </a:lnB>
                    <a:lnTlToBr w="12700" cmpd="sng">
                      <a:noFill/>
                      <a:prstDash val="solid"/>
                    </a:lnTlToBr>
                    <a:lnBlToTr w="12700" cmpd="sng">
                      <a:noFill/>
                      <a:prstDash val="solid"/>
                    </a:lnBlToTr>
                    <a:solidFill>
                      <a:srgbClr val="FFFFFF"/>
                    </a:solidFill>
                  </a:tcPr>
                </a:tc>
              </a:tr>
            </a:tbl>
          </a:graphicData>
        </a:graphic>
      </p:graphicFrame>
      <p:sp>
        <p:nvSpPr>
          <p:cNvPr id="7" name="Shape 136"/>
          <p:cNvSpPr/>
          <p:nvPr/>
        </p:nvSpPr>
        <p:spPr>
          <a:xfrm>
            <a:off x="491924" y="5193854"/>
            <a:ext cx="8194876" cy="1190069"/>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a:defRPr sz="1100"/>
            </a:pPr>
            <a:r>
              <a:rPr dirty="0" err="1"/>
              <a:t>Kamenica</a:t>
            </a:r>
            <a:r>
              <a:rPr dirty="0"/>
              <a:t>, Emir, Dan </a:t>
            </a:r>
            <a:r>
              <a:rPr dirty="0" err="1"/>
              <a:t>Ariely</a:t>
            </a:r>
            <a:r>
              <a:rPr dirty="0"/>
              <a:t>, and </a:t>
            </a:r>
            <a:r>
              <a:rPr dirty="0" err="1"/>
              <a:t>Drazen</a:t>
            </a:r>
            <a:r>
              <a:rPr dirty="0"/>
              <a:t> </a:t>
            </a:r>
            <a:r>
              <a:rPr dirty="0" err="1"/>
              <a:t>Prelec</a:t>
            </a:r>
            <a:r>
              <a:rPr dirty="0"/>
              <a:t>. "Man's Search for Meaning: The Case of Legos." </a:t>
            </a:r>
            <a:r>
              <a:rPr i="1" dirty="0"/>
              <a:t>Journal of Economic Behavior &amp; Organization</a:t>
            </a:r>
            <a:r>
              <a:rPr dirty="0"/>
              <a:t> (2005): n. </a:t>
            </a:r>
            <a:r>
              <a:rPr dirty="0" err="1"/>
              <a:t>pag</a:t>
            </a:r>
            <a:r>
              <a:rPr dirty="0"/>
              <a:t>. Web. 05 Dec. 2015</a:t>
            </a:r>
          </a:p>
          <a:p>
            <a:pPr>
              <a:defRPr sz="1100" baseline="30000"/>
            </a:pPr>
            <a:endParaRPr dirty="0"/>
          </a:p>
          <a:p>
            <a:pPr>
              <a:defRPr sz="1400" baseline="30000"/>
            </a:pPr>
            <a:r>
              <a:rPr dirty="0"/>
              <a:t>Information of the Sisyphus Group:</a:t>
            </a:r>
            <a:r>
              <a:rPr baseline="0" dirty="0"/>
              <a:t> </a:t>
            </a:r>
            <a:r>
              <a:rPr dirty="0"/>
              <a:t>This condition in the experiment was named after the mythical figure Sisyphus, whom “The gods had condemned…to ceaselessly rolling a rock to the top of a mountain, whence the stone would fall back of its own weight. They had thought with some reason that there is no more dreadful punishment than futile and hopeless labor.” (Albert Camus. "The Myth of Sisyphus." </a:t>
            </a:r>
            <a:r>
              <a:rPr i="1" dirty="0"/>
              <a:t>The Myth of Sisyphus</a:t>
            </a:r>
            <a:r>
              <a:rPr dirty="0"/>
              <a:t>. </a:t>
            </a:r>
            <a:r>
              <a:rPr dirty="0" err="1"/>
              <a:t>N.p</a:t>
            </a:r>
            <a:r>
              <a:rPr dirty="0"/>
              <a:t>., </a:t>
            </a:r>
            <a:r>
              <a:rPr dirty="0" err="1"/>
              <a:t>n.d.</a:t>
            </a:r>
            <a:r>
              <a:rPr dirty="0"/>
              <a:t> Web. 17 Jan. 2016</a:t>
            </a:r>
            <a:r>
              <a:rPr dirty="0" smtClean="0"/>
              <a:t>.)</a:t>
            </a:r>
            <a:endParaRPr dirty="0"/>
          </a:p>
        </p:txBody>
      </p:sp>
    </p:spTree>
    <p:extLst>
      <p:ext uri="{BB962C8B-B14F-4D97-AF65-F5344CB8AC3E}">
        <p14:creationId xmlns:p14="http://schemas.microsoft.com/office/powerpoint/2010/main" val="2961481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sz="2200" dirty="0">
                <a:solidFill>
                  <a:schemeClr val="tx1"/>
                </a:solidFill>
              </a:rPr>
              <a:t>People make decisions based on:</a:t>
            </a:r>
          </a:p>
          <a:p>
            <a:pPr marL="800100" lvl="1" indent="-342900">
              <a:spcBef>
                <a:spcPts val="500"/>
              </a:spcBef>
              <a:buFont typeface="Arial" panose="020B0604020202020204" pitchFamily="34" charset="0"/>
              <a:buChar char="•"/>
              <a:defRPr sz="2400"/>
            </a:pPr>
            <a:r>
              <a:rPr lang="en-US" dirty="0">
                <a:solidFill>
                  <a:schemeClr val="tx1"/>
                </a:solidFill>
              </a:rPr>
              <a:t>Incentives</a:t>
            </a:r>
          </a:p>
          <a:p>
            <a:pPr lvl="2">
              <a:spcBef>
                <a:spcPts val="500"/>
              </a:spcBef>
              <a:buFont typeface="Arial" panose="020B0604020202020204" pitchFamily="34" charset="0"/>
              <a:buChar char="•"/>
              <a:defRPr sz="2000"/>
            </a:pPr>
            <a:r>
              <a:rPr lang="en-US" dirty="0">
                <a:solidFill>
                  <a:schemeClr val="tx1"/>
                </a:solidFill>
              </a:rPr>
              <a:t>Monetary</a:t>
            </a:r>
          </a:p>
          <a:p>
            <a:pPr lvl="2">
              <a:spcBef>
                <a:spcPts val="500"/>
              </a:spcBef>
              <a:buFont typeface="Arial" panose="020B0604020202020204" pitchFamily="34" charset="0"/>
              <a:buChar char="•"/>
              <a:defRPr sz="2000"/>
            </a:pPr>
            <a:r>
              <a:rPr lang="en-US" dirty="0">
                <a:solidFill>
                  <a:schemeClr val="tx1"/>
                </a:solidFill>
              </a:rPr>
              <a:t>Emotional</a:t>
            </a:r>
          </a:p>
          <a:p>
            <a:pPr lvl="2">
              <a:spcBef>
                <a:spcPts val="500"/>
              </a:spcBef>
              <a:buFont typeface="Arial" panose="020B0604020202020204" pitchFamily="34" charset="0"/>
              <a:buChar char="•"/>
              <a:defRPr sz="2000"/>
            </a:pPr>
            <a:r>
              <a:rPr lang="en-US" dirty="0">
                <a:solidFill>
                  <a:schemeClr val="tx1"/>
                </a:solidFill>
              </a:rPr>
              <a:t>Recognition</a:t>
            </a:r>
          </a:p>
          <a:p>
            <a:pPr marL="800100" lvl="1" indent="-342900">
              <a:spcBef>
                <a:spcPts val="500"/>
              </a:spcBef>
              <a:buFont typeface="Arial" panose="020B0604020202020204" pitchFamily="34" charset="0"/>
              <a:buChar char="•"/>
              <a:defRPr sz="2400"/>
            </a:pPr>
            <a:r>
              <a:rPr lang="en-US" dirty="0">
                <a:solidFill>
                  <a:schemeClr val="tx1"/>
                </a:solidFill>
              </a:rPr>
              <a:t>Costs versus benefits </a:t>
            </a:r>
          </a:p>
          <a:p>
            <a:pPr marL="800100" lvl="1" indent="-342900">
              <a:spcBef>
                <a:spcPts val="500"/>
              </a:spcBef>
              <a:buFont typeface="Arial" panose="020B0604020202020204" pitchFamily="34" charset="0"/>
              <a:buChar char="•"/>
              <a:defRPr sz="2400"/>
            </a:pPr>
            <a:r>
              <a:rPr lang="en-US" dirty="0">
                <a:solidFill>
                  <a:schemeClr val="tx1"/>
                </a:solidFill>
              </a:rPr>
              <a:t>Self interest </a:t>
            </a:r>
          </a:p>
          <a:p>
            <a:pPr marL="800100" lvl="1" indent="-342900">
              <a:spcBef>
                <a:spcPts val="500"/>
              </a:spcBef>
              <a:buFont typeface="Arial" panose="020B0604020202020204" pitchFamily="34" charset="0"/>
              <a:buChar char="•"/>
              <a:defRPr sz="2400"/>
            </a:pPr>
            <a:r>
              <a:rPr lang="en-US" dirty="0">
                <a:solidFill>
                  <a:schemeClr val="tx1"/>
                </a:solidFill>
              </a:rPr>
              <a:t>Presentation of the information (framing) </a:t>
            </a:r>
          </a:p>
          <a:p>
            <a:pPr>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dirty="0" smtClean="0"/>
              <a:t>Slide 5.8</a:t>
            </a:r>
            <a:endParaRPr lang="en-US" dirty="0"/>
          </a:p>
        </p:txBody>
      </p:sp>
      <p:sp>
        <p:nvSpPr>
          <p:cNvPr id="4" name="Footer Placeholder 3"/>
          <p:cNvSpPr>
            <a:spLocks noGrp="1"/>
          </p:cNvSpPr>
          <p:nvPr>
            <p:ph type="ftr" sz="quarter" idx="16"/>
          </p:nvPr>
        </p:nvSpPr>
        <p:spPr/>
        <p:txBody>
          <a:bodyPr/>
          <a:lstStyle/>
          <a:p>
            <a:pPr>
              <a:defRPr/>
            </a:pPr>
            <a:r>
              <a:rPr lang="en-US" b="1" dirty="0" smtClean="0"/>
              <a:t>Other Things Matter</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9</a:t>
            </a:fld>
            <a:endParaRPr lang="en-US" dirty="0"/>
          </a:p>
        </p:txBody>
      </p:sp>
      <p:sp>
        <p:nvSpPr>
          <p:cNvPr id="6" name="TextBox 5"/>
          <p:cNvSpPr txBox="1"/>
          <p:nvPr/>
        </p:nvSpPr>
        <p:spPr>
          <a:xfrm>
            <a:off x="609600" y="1290935"/>
            <a:ext cx="2514600" cy="461665"/>
          </a:xfrm>
          <a:prstGeom prst="rect">
            <a:avLst/>
          </a:prstGeom>
          <a:noFill/>
        </p:spPr>
        <p:txBody>
          <a:bodyPr wrap="square" rtlCol="0">
            <a:spAutoFit/>
          </a:bodyPr>
          <a:lstStyle/>
          <a:p>
            <a:r>
              <a:rPr lang="en-US" dirty="0" smtClean="0"/>
              <a:t>Conclusion</a:t>
            </a:r>
            <a:endParaRPr lang="en-US" dirty="0"/>
          </a:p>
        </p:txBody>
      </p:sp>
    </p:spTree>
    <p:extLst>
      <p:ext uri="{BB962C8B-B14F-4D97-AF65-F5344CB8AC3E}">
        <p14:creationId xmlns:p14="http://schemas.microsoft.com/office/powerpoint/2010/main" val="34377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14FA7D75A0BB4FA402BA6C268B700C" ma:contentTypeVersion="4" ma:contentTypeDescription="Create a new document." ma:contentTypeScope="" ma:versionID="a52573295eaf0909ea6942f1d6c3fce3">
  <xsd:schema xmlns:xsd="http://www.w3.org/2001/XMLSchema" xmlns:xs="http://www.w3.org/2001/XMLSchema" xmlns:p="http://schemas.microsoft.com/office/2006/metadata/properties" xmlns:ns2="6f5f0874-9380-45e6-a4b7-6b39252ece02" xmlns:ns3="f585725c-6fad-472e-a48b-c8f76591c91b" targetNamespace="http://schemas.microsoft.com/office/2006/metadata/properties" ma:root="true" ma:fieldsID="c7477185176c1264378cd2f5e178989f" ns2:_="" ns3:_="">
    <xsd:import namespace="6f5f0874-9380-45e6-a4b7-6b39252ece02"/>
    <xsd:import namespace="f585725c-6fad-472e-a48b-c8f76591c91b"/>
    <xsd:element name="properties">
      <xsd:complexType>
        <xsd:sequence>
          <xsd:element name="documentManagement">
            <xsd:complexType>
              <xsd:all>
                <xsd:element ref="ns2:Status" minOccurs="0"/>
                <xsd:element ref="ns3:SharedWithUsers" minOccurs="0"/>
                <xsd:element ref="ns3:SharingHintHash"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5f0874-9380-45e6-a4b7-6b39252ece02" elementFormDefault="qualified">
    <xsd:import namespace="http://schemas.microsoft.com/office/2006/documentManagement/types"/>
    <xsd:import namespace="http://schemas.microsoft.com/office/infopath/2007/PartnerControls"/>
    <xsd:element name="Status" ma:index="8" nillable="true" ma:displayName="Status" ma:default="Draft" ma:format="Dropdown" ma:internalName="Status">
      <xsd:simpleType>
        <xsd:restriction base="dms:Choice">
          <xsd:enumeration value="Draft"/>
          <xsd:enumeration value="Out for Review"/>
          <xsd:enumeration value="Final"/>
        </xsd:restriction>
      </xsd:simpleType>
    </xsd:element>
  </xsd:schema>
  <xsd:schema xmlns:xsd="http://www.w3.org/2001/XMLSchema" xmlns:xs="http://www.w3.org/2001/XMLSchema" xmlns:dms="http://schemas.microsoft.com/office/2006/documentManagement/types" xmlns:pc="http://schemas.microsoft.com/office/infopath/2007/PartnerControls" targetNamespace="f585725c-6fad-472e-a48b-c8f76591c91b"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internalName="SharingHintHash" ma:readOnly="true">
      <xsd:simpleType>
        <xsd:restriction base="dms:Text"/>
      </xsd:simple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f585725c-6fad-472e-a48b-c8f76591c91b">
      <UserInfo>
        <DisplayName/>
        <AccountId xsi:nil="true"/>
        <AccountType/>
      </UserInfo>
    </SharedWithUsers>
    <Status xmlns="6f5f0874-9380-45e6-a4b7-6b39252ece02">Draft</Status>
  </documentManagement>
</p:properties>
</file>

<file path=customXml/itemProps1.xml><?xml version="1.0" encoding="utf-8"?>
<ds:datastoreItem xmlns:ds="http://schemas.openxmlformats.org/officeDocument/2006/customXml" ds:itemID="{684D7F85-B6FE-4844-BF87-169DA4D195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5f0874-9380-45e6-a4b7-6b39252ece02"/>
    <ds:schemaRef ds:uri="f585725c-6fad-472e-a48b-c8f76591c9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4A96DE8-B18F-4B6A-93E2-2A40DA566421}">
  <ds:schemaRefs>
    <ds:schemaRef ds:uri="http://schemas.microsoft.com/sharepoint/v3/contenttype/forms"/>
  </ds:schemaRefs>
</ds:datastoreItem>
</file>

<file path=customXml/itemProps3.xml><?xml version="1.0" encoding="utf-8"?>
<ds:datastoreItem xmlns:ds="http://schemas.openxmlformats.org/officeDocument/2006/customXml" ds:itemID="{34297DD3-A2EA-4D53-B11C-2136071F829E}">
  <ds:schemaRefs>
    <ds:schemaRef ds:uri="http://purl.org/dc/dcmitype/"/>
    <ds:schemaRef ds:uri="http://purl.org/dc/elements/1.1/"/>
    <ds:schemaRef ds:uri="http://schemas.microsoft.com/office/infopath/2007/PartnerControls"/>
    <ds:schemaRef ds:uri="http://schemas.microsoft.com/office/2006/metadata/properties"/>
    <ds:schemaRef ds:uri="http://www.w3.org/XML/1998/namespace"/>
    <ds:schemaRef ds:uri="http://schemas.microsoft.com/office/2006/documentManagement/types"/>
    <ds:schemaRef ds:uri="6f5f0874-9380-45e6-a4b7-6b39252ece02"/>
    <ds:schemaRef ds:uri="http://schemas.openxmlformats.org/package/2006/metadata/core-properties"/>
    <ds:schemaRef ds:uri="f585725c-6fad-472e-a48b-c8f76591c91b"/>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106059</TotalTime>
  <Words>885</Words>
  <Application>Microsoft Office PowerPoint</Application>
  <PresentationFormat>On-screen Show (4:3)</PresentationFormat>
  <Paragraphs>110</Paragraphs>
  <Slides>9</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ＭＳ Ｐゴシック</vt:lpstr>
      <vt:lpstr>Arial</vt:lpstr>
      <vt:lpstr>BankGothic Md BT</vt:lpstr>
      <vt:lpstr>Calibri</vt:lpstr>
      <vt:lpstr>Calibri Light</vt:lpstr>
      <vt:lpstr>Gill Sans</vt:lpstr>
      <vt:lpstr>Helvetica</vt:lpstr>
      <vt:lpstr>Blank Presentation</vt:lpstr>
      <vt:lpstr>Custom Design</vt:lpstr>
      <vt:lpstr>Behavioral Economics</vt:lpstr>
      <vt:lpstr>Slide 5.1</vt:lpstr>
      <vt:lpstr>Slide 5.2</vt:lpstr>
      <vt:lpstr>Slide 5.3</vt:lpstr>
      <vt:lpstr>Slide 5.4</vt:lpstr>
      <vt:lpstr>Slide 5.5</vt:lpstr>
      <vt:lpstr>Slide 5.6, Comparing Econs and Humans</vt:lpstr>
      <vt:lpstr>Slide 5.7, The Results</vt:lpstr>
      <vt:lpstr>Slide 5.8</vt:lpstr>
    </vt:vector>
  </TitlesOfParts>
  <Company>Office 2004 Test Drive User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creator>Office 2004 Test Drive User</dc:creator>
  <cp:lastModifiedBy>Alexis Andrews</cp:lastModifiedBy>
  <cp:revision>2794</cp:revision>
  <cp:lastPrinted>2015-12-16T17:04:17Z</cp:lastPrinted>
  <dcterms:created xsi:type="dcterms:W3CDTF">2012-10-20T14:14:15Z</dcterms:created>
  <dcterms:modified xsi:type="dcterms:W3CDTF">2016-10-24T17:41:18Z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0x0101002414FA7D75A0BB4FA402BA6C268B700C</vt:lpwstr>
  </property>
  <property fmtid="{D5CDD505-2E9C-101B-9397-08002B2CF9AE}" pid="3" name="Order">
    <vt:r8>200</vt:r8>
  </property>
  <property fmtid="{D5CDD505-2E9C-101B-9397-08002B2CF9AE}" pid="4" name="_CopySource">
    <vt:lpwstr>https://council4econed.sharepoint.com/CMT/Board Meeting Feb 8, 2013 v2 njm.pptx</vt:lpwstr>
  </property>
  <property fmtid="{D5CDD505-2E9C-101B-9397-08002B2CF9AE}" pid="5" name="xd_ProgID">
    <vt:lpwstr/>
  </property>
  <property fmtid="{D5CDD505-2E9C-101B-9397-08002B2CF9AE}" pid="6" name="TemplateUrl">
    <vt:lpwstr/>
  </property>
</Properties>
</file>